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88" r:id="rId4"/>
    <p:sldId id="262" r:id="rId5"/>
    <p:sldId id="280" r:id="rId6"/>
    <p:sldId id="284" r:id="rId7"/>
    <p:sldId id="285" r:id="rId8"/>
    <p:sldId id="283" r:id="rId9"/>
    <p:sldId id="269" r:id="rId10"/>
    <p:sldId id="279" r:id="rId11"/>
    <p:sldId id="286" r:id="rId12"/>
    <p:sldId id="287" r:id="rId13"/>
    <p:sldId id="264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>
    <p:restoredLeft sz="7668" autoAdjust="0"/>
    <p:restoredTop sz="94637" autoAdjust="0"/>
  </p:normalViewPr>
  <p:slideViewPr>
    <p:cSldViewPr>
      <p:cViewPr varScale="1">
        <p:scale>
          <a:sx n="107" d="100"/>
          <a:sy n="107" d="100"/>
        </p:scale>
        <p:origin x="1392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0" d="100"/>
          <a:sy n="90" d="100"/>
        </p:scale>
        <p:origin x="3756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2246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9950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9256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0131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1098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802.11-23/0336r1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6637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STA to generate its new AID upon MAC address change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65735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0793474"/>
              </p:ext>
            </p:extLst>
          </p:nvPr>
        </p:nvGraphicFramePr>
        <p:xfrm>
          <a:off x="1001713" y="2416175"/>
          <a:ext cx="10125075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5" name="Document" r:id="rId4" imgW="10439723" imgH="2546910" progId="Word.Document.8">
                  <p:embed/>
                </p:oleObj>
              </mc:Choice>
              <mc:Fallback>
                <p:oleObj name="Document" r:id="rId4" imgW="10439723" imgH="254691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16175"/>
                        <a:ext cx="10125075" cy="2463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D9839-F83F-4FCB-8675-D67797C5C0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93CBDD-1420-464C-8075-AFC38790FD0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233BD3-7426-4B03-8E80-7C5C175B1D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408E609-D276-4253-AF10-933DA4DDD16C}"/>
              </a:ext>
            </a:extLst>
          </p:cNvPr>
          <p:cNvSpPr>
            <a:spLocks noGrp="1"/>
          </p:cNvSpPr>
          <p:nvPr/>
        </p:nvSpPr>
        <p:spPr bwMode="auto">
          <a:xfrm>
            <a:off x="915458" y="724693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dirty="0"/>
              <a:t>Straw Poll #1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2694011-EECF-4276-ADA7-479E0FD6FF56}"/>
              </a:ext>
            </a:extLst>
          </p:cNvPr>
          <p:cNvSpPr>
            <a:spLocks noGrp="1"/>
          </p:cNvSpPr>
          <p:nvPr/>
        </p:nvSpPr>
        <p:spPr bwMode="auto">
          <a:xfrm>
            <a:off x="915458" y="2020093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dirty="0"/>
              <a:t>Do you support AID generation mechanism as described in slide 5</a:t>
            </a:r>
          </a:p>
          <a:p>
            <a:endParaRPr lang="en-US" dirty="0"/>
          </a:p>
          <a:p>
            <a:r>
              <a:rPr lang="en-US" dirty="0"/>
              <a:t>Yes</a:t>
            </a:r>
          </a:p>
          <a:p>
            <a:r>
              <a:rPr lang="en-US" dirty="0"/>
              <a:t>No</a:t>
            </a:r>
          </a:p>
          <a:p>
            <a:r>
              <a:rPr lang="en-US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831740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D9839-F83F-4FCB-8675-D67797C5C0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93CBDD-1420-464C-8075-AFC38790FD0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233BD3-7426-4B03-8E80-7C5C175B1D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408E609-D276-4253-AF10-933DA4DDD16C}"/>
              </a:ext>
            </a:extLst>
          </p:cNvPr>
          <p:cNvSpPr>
            <a:spLocks noGrp="1"/>
          </p:cNvSpPr>
          <p:nvPr/>
        </p:nvSpPr>
        <p:spPr bwMode="auto">
          <a:xfrm>
            <a:off x="915458" y="724693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dirty="0"/>
              <a:t>Straw Poll #1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2694011-EECF-4276-ADA7-479E0FD6FF56}"/>
              </a:ext>
            </a:extLst>
          </p:cNvPr>
          <p:cNvSpPr>
            <a:spLocks noGrp="1"/>
          </p:cNvSpPr>
          <p:nvPr/>
        </p:nvSpPr>
        <p:spPr bwMode="auto">
          <a:xfrm>
            <a:off x="915458" y="2020093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dirty="0"/>
              <a:t>Do you support creation of protected action frames for ID change request/response.</a:t>
            </a:r>
          </a:p>
          <a:p>
            <a:endParaRPr lang="en-US" dirty="0"/>
          </a:p>
          <a:p>
            <a:r>
              <a:rPr lang="en-US" dirty="0"/>
              <a:t>Yes</a:t>
            </a:r>
          </a:p>
          <a:p>
            <a:r>
              <a:rPr lang="en-US" dirty="0"/>
              <a:t>No</a:t>
            </a:r>
          </a:p>
          <a:p>
            <a:r>
              <a:rPr lang="en-US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15032572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D9839-F83F-4FCB-8675-D67797C5C0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93CBDD-1420-464C-8075-AFC38790FD0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233BD3-7426-4B03-8E80-7C5C175B1D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408E609-D276-4253-AF10-933DA4DDD16C}"/>
              </a:ext>
            </a:extLst>
          </p:cNvPr>
          <p:cNvSpPr>
            <a:spLocks noGrp="1"/>
          </p:cNvSpPr>
          <p:nvPr/>
        </p:nvSpPr>
        <p:spPr bwMode="auto">
          <a:xfrm>
            <a:off x="915458" y="724693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dirty="0"/>
              <a:t>Straw Poll #1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2694011-EECF-4276-ADA7-479E0FD6FF56}"/>
              </a:ext>
            </a:extLst>
          </p:cNvPr>
          <p:cNvSpPr>
            <a:spLocks noGrp="1"/>
          </p:cNvSpPr>
          <p:nvPr/>
        </p:nvSpPr>
        <p:spPr bwMode="auto">
          <a:xfrm>
            <a:off x="915458" y="2020093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dirty="0"/>
              <a:t>Do you support creation of a new IE for AID range indication in association response frame ?</a:t>
            </a:r>
          </a:p>
          <a:p>
            <a:endParaRPr lang="en-US" dirty="0"/>
          </a:p>
          <a:p>
            <a:r>
              <a:rPr lang="en-US" dirty="0"/>
              <a:t>Yes</a:t>
            </a:r>
          </a:p>
          <a:p>
            <a:r>
              <a:rPr lang="en-US" dirty="0"/>
              <a:t>No</a:t>
            </a:r>
          </a:p>
          <a:p>
            <a:r>
              <a:rPr lang="en-US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24572074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981201"/>
            <a:ext cx="10820399" cy="4113213"/>
          </a:xfrm>
        </p:spPr>
        <p:txBody>
          <a:bodyPr/>
          <a:lstStyle/>
          <a:p>
            <a:r>
              <a:rPr lang="en-GB" dirty="0"/>
              <a:t>[1] IEEE 802.11-21/1848r16 : </a:t>
            </a:r>
            <a:r>
              <a:rPr lang="fr-FR" dirty="0" err="1"/>
              <a:t>Requirements</a:t>
            </a:r>
            <a:r>
              <a:rPr lang="fr-FR" dirty="0"/>
              <a:t> Document</a:t>
            </a:r>
          </a:p>
          <a:p>
            <a:r>
              <a:rPr lang="fr-FR" dirty="0"/>
              <a:t>[2] </a:t>
            </a:r>
            <a:r>
              <a:rPr lang="en-GB" dirty="0"/>
              <a:t>IEEE 802.11-22/0114r3 : </a:t>
            </a:r>
            <a:r>
              <a:rPr lang="fr-FR" dirty="0" err="1"/>
              <a:t>Enhanced</a:t>
            </a:r>
            <a:r>
              <a:rPr lang="fr-FR" dirty="0"/>
              <a:t> </a:t>
            </a:r>
            <a:r>
              <a:rPr lang="fr-FR" dirty="0" err="1"/>
              <a:t>Randomized</a:t>
            </a:r>
            <a:r>
              <a:rPr lang="fr-FR" dirty="0"/>
              <a:t> and </a:t>
            </a:r>
            <a:r>
              <a:rPr lang="fr-FR" dirty="0" err="1"/>
              <a:t>Changing</a:t>
            </a:r>
            <a:r>
              <a:rPr lang="fr-FR" dirty="0"/>
              <a:t> MAC </a:t>
            </a:r>
            <a:r>
              <a:rPr lang="fr-FR" dirty="0" err="1"/>
              <a:t>address</a:t>
            </a:r>
            <a:endParaRPr lang="fr-FR" dirty="0"/>
          </a:p>
          <a:p>
            <a:r>
              <a:rPr lang="fr-FR" dirty="0"/>
              <a:t>[3] IEEE 802.11-23/0166r0 : </a:t>
            </a:r>
            <a:r>
              <a:rPr lang="en-US" dirty="0"/>
              <a:t>Mechanism of simultaneous changes to </a:t>
            </a:r>
            <a:r>
              <a:rPr lang="en-US" dirty="0" err="1"/>
              <a:t>SNscrambler</a:t>
            </a:r>
            <a:r>
              <a:rPr lang="en-US" dirty="0"/>
              <a:t> seed PN AID and TID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Revision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76400"/>
            <a:ext cx="10361084" cy="4675188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Rev 0: initial revision	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fr-FR" b="0" dirty="0" err="1"/>
              <a:t>Rev</a:t>
            </a:r>
            <a:r>
              <a:rPr lang="fr-FR" b="0" dirty="0"/>
              <a:t> 1: </a:t>
            </a:r>
            <a:r>
              <a:rPr lang="fr-FR" b="0" dirty="0" err="1"/>
              <a:t>straw</a:t>
            </a:r>
            <a:r>
              <a:rPr lang="fr-FR" b="0" dirty="0"/>
              <a:t> </a:t>
            </a:r>
            <a:r>
              <a:rPr lang="fr-FR" b="0" dirty="0" err="1"/>
              <a:t>poll</a:t>
            </a:r>
            <a:r>
              <a:rPr lang="fr-FR" b="0" dirty="0"/>
              <a:t> </a:t>
            </a:r>
            <a:r>
              <a:rPr lang="fr-FR" b="0" dirty="0" err="1"/>
              <a:t>text</a:t>
            </a:r>
            <a:r>
              <a:rPr lang="fr-FR" b="0" dirty="0"/>
              <a:t> addition.</a:t>
            </a:r>
            <a:endParaRPr lang="en-GB" b="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76400"/>
            <a:ext cx="10361084" cy="4675188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	Current contribution describes the mechanism </a:t>
            </a:r>
            <a:r>
              <a:rPr lang="fr-FR" dirty="0"/>
              <a:t>to </a:t>
            </a:r>
            <a:r>
              <a:rPr lang="fr-FR" dirty="0" err="1"/>
              <a:t>generated</a:t>
            </a:r>
            <a:r>
              <a:rPr lang="fr-FR" dirty="0"/>
              <a:t> a new AID for an </a:t>
            </a:r>
            <a:r>
              <a:rPr lang="fr-FR" dirty="0" err="1"/>
              <a:t>associated</a:t>
            </a:r>
            <a:r>
              <a:rPr lang="fr-FR" dirty="0"/>
              <a:t> STA </a:t>
            </a:r>
            <a:r>
              <a:rPr lang="fr-FR" dirty="0" err="1"/>
              <a:t>upon</a:t>
            </a:r>
            <a:r>
              <a:rPr lang="fr-FR" dirty="0"/>
              <a:t> </a:t>
            </a:r>
            <a:r>
              <a:rPr lang="fr-FR" dirty="0" err="1"/>
              <a:t>its</a:t>
            </a:r>
            <a:r>
              <a:rPr lang="fr-FR" dirty="0"/>
              <a:t> OTA MAC </a:t>
            </a:r>
            <a:r>
              <a:rPr lang="fr-FR" dirty="0" err="1"/>
              <a:t>address</a:t>
            </a:r>
            <a:r>
              <a:rPr lang="fr-FR" dirty="0"/>
              <a:t> modification.</a:t>
            </a:r>
            <a:br>
              <a:rPr lang="fr-FR" dirty="0"/>
            </a:br>
            <a:r>
              <a:rPr lang="fr-FR" dirty="0"/>
              <a:t>The </a:t>
            </a:r>
            <a:r>
              <a:rPr lang="fr-FR" dirty="0" err="1"/>
              <a:t>described</a:t>
            </a:r>
            <a:r>
              <a:rPr lang="fr-FR" dirty="0"/>
              <a:t> </a:t>
            </a:r>
            <a:r>
              <a:rPr lang="fr-FR" dirty="0" err="1"/>
              <a:t>mechanism</a:t>
            </a:r>
            <a:r>
              <a:rPr lang="fr-FR" dirty="0"/>
              <a:t> </a:t>
            </a:r>
            <a:r>
              <a:rPr lang="fr-FR" dirty="0" err="1"/>
              <a:t>allows</a:t>
            </a:r>
            <a:r>
              <a:rPr lang="fr-FR" dirty="0"/>
              <a:t> the </a:t>
            </a:r>
            <a:r>
              <a:rPr lang="fr-FR" dirty="0" err="1"/>
              <a:t>generation</a:t>
            </a:r>
            <a:r>
              <a:rPr lang="fr-FR" dirty="0"/>
              <a:t> of a new AID for an </a:t>
            </a:r>
            <a:r>
              <a:rPr lang="fr-FR" dirty="0" err="1"/>
              <a:t>associated</a:t>
            </a:r>
            <a:r>
              <a:rPr lang="fr-FR" dirty="0"/>
              <a:t> STA </a:t>
            </a:r>
            <a:r>
              <a:rPr lang="fr-FR" dirty="0" err="1"/>
              <a:t>without</a:t>
            </a:r>
            <a:r>
              <a:rPr lang="fr-FR" dirty="0"/>
              <a:t> </a:t>
            </a:r>
            <a:r>
              <a:rPr lang="fr-FR" dirty="0" err="1"/>
              <a:t>any</a:t>
            </a:r>
            <a:r>
              <a:rPr lang="fr-FR" dirty="0"/>
              <a:t> message exchange in </a:t>
            </a:r>
            <a:r>
              <a:rPr lang="fr-FR" dirty="0" err="1"/>
              <a:t>most</a:t>
            </a:r>
            <a:r>
              <a:rPr lang="fr-FR" dirty="0"/>
              <a:t> scenario.</a:t>
            </a:r>
            <a:br>
              <a:rPr lang="fr-FR" dirty="0"/>
            </a:br>
            <a:r>
              <a:rPr lang="fr-FR" dirty="0"/>
              <a:t>The </a:t>
            </a:r>
            <a:r>
              <a:rPr lang="fr-FR" dirty="0" err="1"/>
              <a:t>resolution</a:t>
            </a:r>
            <a:r>
              <a:rPr lang="fr-FR" dirty="0"/>
              <a:t> of </a:t>
            </a:r>
            <a:r>
              <a:rPr lang="fr-FR" dirty="0" err="1"/>
              <a:t>potential</a:t>
            </a:r>
            <a:r>
              <a:rPr lang="fr-FR" dirty="0"/>
              <a:t> </a:t>
            </a:r>
            <a:r>
              <a:rPr lang="fr-FR" dirty="0" err="1"/>
              <a:t>AIDs</a:t>
            </a:r>
            <a:r>
              <a:rPr lang="fr-FR" dirty="0"/>
              <a:t> </a:t>
            </a:r>
            <a:r>
              <a:rPr lang="fr-FR" dirty="0" err="1"/>
              <a:t>conflict</a:t>
            </a:r>
            <a:r>
              <a:rPr lang="fr-FR" dirty="0"/>
              <a:t> by the AP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also</a:t>
            </a:r>
            <a:r>
              <a:rPr lang="fr-FR" dirty="0"/>
              <a:t> </a:t>
            </a:r>
            <a:r>
              <a:rPr lang="fr-FR" dirty="0" err="1"/>
              <a:t>described</a:t>
            </a:r>
            <a:r>
              <a:rPr lang="fr-FR" dirty="0"/>
              <a:t>. </a:t>
            </a: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64345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752494"/>
            <a:ext cx="10896599" cy="4419705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b="0" kern="1200" dirty="0">
                <a:solidFill>
                  <a:schemeClr val="tx1"/>
                </a:solidFill>
                <a:latin typeface="Times New Roman" panose="02020603050405020304" pitchFamily="18" charset="0"/>
                <a:ea typeface="MS Gothic" panose="020B0609070205080204" pitchFamily="49" charset="-128"/>
              </a:rPr>
              <a:t>11bi requirement document [1] includes requirements (Req 11) mandating to define a mechanism for a station to change its AID address in “associated </a:t>
            </a:r>
            <a:r>
              <a:rPr lang="en-US" sz="2400" b="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State 4 without any loss of connection when the OTA MAC address of the CPE Client is changed”</a:t>
            </a:r>
            <a:r>
              <a:rPr lang="en-US" b="0" kern="1200" dirty="0">
                <a:solidFill>
                  <a:schemeClr val="tx1"/>
                </a:solidFill>
                <a:latin typeface="Times New Roman" panose="02020603050405020304" pitchFamily="18" charset="0"/>
                <a:ea typeface="MS Gothic" panose="020B0609070205080204" pitchFamily="49" charset="-128"/>
              </a:rPr>
              <a:t>.</a:t>
            </a:r>
          </a:p>
          <a:p>
            <a:pPr>
              <a:buFont typeface="Times New Roman" pitchFamily="16" charset="0"/>
              <a:buChar char="•"/>
            </a:pPr>
            <a:r>
              <a:rPr lang="en-US" b="0" kern="1200" dirty="0">
                <a:solidFill>
                  <a:schemeClr val="tx1"/>
                </a:solidFill>
                <a:latin typeface="Times New Roman" panose="02020603050405020304" pitchFamily="18" charset="0"/>
                <a:ea typeface="MS Gothic" panose="020B0609070205080204" pitchFamily="49" charset="-128"/>
              </a:rPr>
              <a:t>[2] proposed a mechanism for an AP and its associated STA to generate an new MAC address without exchanging it.</a:t>
            </a:r>
          </a:p>
          <a:p>
            <a:pPr>
              <a:buFont typeface="Times New Roman" pitchFamily="16" charset="0"/>
              <a:buChar char="•"/>
            </a:pPr>
            <a:r>
              <a:rPr lang="en-US" b="0" kern="1200" dirty="0">
                <a:solidFill>
                  <a:schemeClr val="tx1"/>
                </a:solidFill>
                <a:latin typeface="Times New Roman" panose="02020603050405020304" pitchFamily="18" charset="0"/>
                <a:ea typeface="MS Gothic" panose="020B0609070205080204" pitchFamily="49" charset="-128"/>
              </a:rPr>
              <a:t>[3] proposed to let the AP assign new AID upon MAC address modification.</a:t>
            </a:r>
          </a:p>
          <a:p>
            <a:pPr>
              <a:buFont typeface="Times New Roman" pitchFamily="16" charset="0"/>
              <a:buChar char="•"/>
            </a:pPr>
            <a:r>
              <a:rPr lang="en-US" b="0" kern="1200" dirty="0">
                <a:solidFill>
                  <a:schemeClr val="tx1"/>
                </a:solidFill>
                <a:latin typeface="Times New Roman" panose="02020603050405020304" pitchFamily="18" charset="0"/>
                <a:ea typeface="MS Gothic" panose="020B0609070205080204" pitchFamily="49" charset="-128"/>
              </a:rPr>
              <a:t>This contribution proposes a mechanism that allows a STA to generate its new AID upon MAC address change. </a:t>
            </a:r>
          </a:p>
          <a:p>
            <a:pPr>
              <a:buFont typeface="Times New Roman" pitchFamily="16" charset="0"/>
              <a:buChar char="•"/>
            </a:pPr>
            <a:r>
              <a:rPr lang="en-US" b="0" kern="1200" dirty="0">
                <a:solidFill>
                  <a:schemeClr val="tx1"/>
                </a:solidFill>
                <a:latin typeface="Times New Roman" panose="02020603050405020304" pitchFamily="18" charset="0"/>
                <a:ea typeface="MS Gothic" panose="020B0609070205080204" pitchFamily="49" charset="-128"/>
              </a:rPr>
              <a:t>This contribution also propose mechanism for the AP to solve potential collision issues before those collision effectively occur.</a:t>
            </a:r>
          </a:p>
          <a:p>
            <a:pPr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11bi requirement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789D68-76D0-4A78-875D-FEEE9996D421}"/>
              </a:ext>
            </a:extLst>
          </p:cNvPr>
          <p:cNvSpPr txBox="1"/>
          <p:nvPr/>
        </p:nvSpPr>
        <p:spPr>
          <a:xfrm>
            <a:off x="1752600" y="2362200"/>
            <a:ext cx="9920344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Req 11 : “11bi shall define a mechanism for a CPE Client and CPE AP </a:t>
            </a:r>
            <a:r>
              <a:rPr lang="en-US" sz="1800" b="1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to change the CPE Client’s AID </a:t>
            </a:r>
          </a:p>
          <a:p>
            <a:r>
              <a:rPr lang="en-US" sz="18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to an uncorrelated new value in Associate STA State 4, without any loss of connection </a:t>
            </a:r>
          </a:p>
          <a:p>
            <a:r>
              <a:rPr lang="en-US" sz="18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when the OTA MAC address of the CPE Client is changed.”</a:t>
            </a:r>
            <a:endParaRPr lang="fr-FR" sz="1800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3767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March 2023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58" name="Title 1">
            <a:extLst>
              <a:ext uri="{FF2B5EF4-FFF2-40B4-BE49-F238E27FC236}">
                <a16:creationId xmlns:a16="http://schemas.microsoft.com/office/drawing/2014/main" id="{8521FA8F-ABCA-4236-9158-C6D4D4F7D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0749" y="342899"/>
            <a:ext cx="10361084" cy="1065213"/>
          </a:xfrm>
        </p:spPr>
        <p:txBody>
          <a:bodyPr/>
          <a:lstStyle/>
          <a:p>
            <a:r>
              <a:rPr lang="en-GB" dirty="0"/>
              <a:t>Main principle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7972770-89F4-4300-8242-43EC2884CE88}"/>
              </a:ext>
            </a:extLst>
          </p:cNvPr>
          <p:cNvSpPr txBox="1"/>
          <p:nvPr/>
        </p:nvSpPr>
        <p:spPr>
          <a:xfrm>
            <a:off x="533400" y="2286000"/>
            <a:ext cx="4876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</a:rPr>
              <a:t>Each Non-AP STAs compute locally a new Public Identity, AP perform same operations and compute same values.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</a:rPr>
              <a:t>If the AP detects a conflict, it generates a new identifier and send it to the concerned Non-AP STA(s).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</a:rPr>
              <a:t>At the end of the transition period, all Non-AP STAs and AP use new Public Identities.</a:t>
            </a:r>
          </a:p>
          <a:p>
            <a:pPr algn="l"/>
            <a:endParaRPr lang="fr-FR" sz="1800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85F71DC-36EB-4B55-AE51-13297EC9B2AA}"/>
              </a:ext>
            </a:extLst>
          </p:cNvPr>
          <p:cNvSpPr txBox="1"/>
          <p:nvPr/>
        </p:nvSpPr>
        <p:spPr>
          <a:xfrm>
            <a:off x="765157" y="1128990"/>
            <a:ext cx="560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r-FR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Exemple: Public Identity change </a:t>
            </a:r>
            <a:r>
              <a:rPr lang="fr-FR" sz="18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fr-FR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initiated</a:t>
            </a:r>
            <a:r>
              <a:rPr lang="fr-FR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by the AP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483F59F-1A83-47C9-952C-F6207C974F2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8FF3646-B894-471B-94FF-0E29901EF3D0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7000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6</a:t>
            </a:fld>
            <a:endParaRPr lang="en-GB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0040D03-4013-4C80-8F5B-898A2DFA73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9202" y="1288083"/>
            <a:ext cx="4876800" cy="5187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5978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March 2023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58" name="Title 1">
            <a:extLst>
              <a:ext uri="{FF2B5EF4-FFF2-40B4-BE49-F238E27FC236}">
                <a16:creationId xmlns:a16="http://schemas.microsoft.com/office/drawing/2014/main" id="{8521FA8F-ABCA-4236-9158-C6D4D4F7D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0749" y="342899"/>
            <a:ext cx="10361084" cy="1065213"/>
          </a:xfrm>
        </p:spPr>
        <p:txBody>
          <a:bodyPr/>
          <a:lstStyle/>
          <a:p>
            <a:r>
              <a:rPr lang="en-GB" dirty="0"/>
              <a:t>New EDP protected action frames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4607E1-534D-421D-B158-FDCFED34350D}"/>
              </a:ext>
            </a:extLst>
          </p:cNvPr>
          <p:cNvSpPr txBox="1"/>
          <p:nvPr/>
        </p:nvSpPr>
        <p:spPr>
          <a:xfrm>
            <a:off x="1066800" y="1408112"/>
            <a:ext cx="103610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The change request frame and the response frame are two protected action frames part of the Enhanced Data Privacy (EDP) action frames.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The table below provides an example of encoding of the protected action fields for these new EDP protected action frames in the case of regenerating public identifier values:</a:t>
            </a:r>
          </a:p>
          <a:p>
            <a:pPr algn="l"/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FA99FAE-B349-4060-9F7D-D54D3B5362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9099" y="3048000"/>
            <a:ext cx="5149596" cy="202088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DC91615-8E2B-4CEC-9DDD-DD1CB91FC0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79099" y="5356324"/>
            <a:ext cx="5371042" cy="506012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AA5B611B-089C-4A70-BADD-28F4A170AED1}"/>
              </a:ext>
            </a:extLst>
          </p:cNvPr>
          <p:cNvSpPr txBox="1"/>
          <p:nvPr/>
        </p:nvSpPr>
        <p:spPr>
          <a:xfrm>
            <a:off x="2179099" y="5791200"/>
            <a:ext cx="6096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Example format of change </a:t>
            </a:r>
            <a:r>
              <a:rPr lang="fr-FR" sz="16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request</a:t>
            </a:r>
            <a:r>
              <a:rPr lang="fr-FR" sz="1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frames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F0A37C3-84C0-4448-BF25-1D0AF1AFF038}"/>
              </a:ext>
            </a:extLst>
          </p:cNvPr>
          <p:cNvSpPr txBox="1"/>
          <p:nvPr/>
        </p:nvSpPr>
        <p:spPr>
          <a:xfrm>
            <a:off x="7893424" y="4182035"/>
            <a:ext cx="429857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indicates</a:t>
            </a:r>
            <a:r>
              <a:rPr lang="fr-FR" sz="1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fr-FR" sz="16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fr-FR" sz="1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beacons or </a:t>
            </a:r>
            <a:r>
              <a:rPr lang="fr-FR" sz="16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TBTTs</a:t>
            </a:r>
            <a:r>
              <a:rPr lang="fr-FR" sz="1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fr-FR" sz="16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wait</a:t>
            </a:r>
            <a:r>
              <a:rPr lang="fr-FR" sz="1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before</a:t>
            </a:r>
            <a:r>
              <a:rPr lang="fr-FR" sz="1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effective use of the identifier value</a:t>
            </a:r>
            <a:endParaRPr lang="fr-FR" sz="1600" dirty="0">
              <a:solidFill>
                <a:schemeClr val="tx1"/>
              </a:solidFill>
            </a:endParaRP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6A8137F2-6CA2-4E49-8227-0B12475DF3C3}"/>
              </a:ext>
            </a:extLst>
          </p:cNvPr>
          <p:cNvCxnSpPr>
            <a:stCxn id="43" idx="1"/>
          </p:cNvCxnSpPr>
          <p:nvPr/>
        </p:nvCxnSpPr>
        <p:spPr bwMode="auto">
          <a:xfrm flipH="1">
            <a:off x="7229002" y="4597534"/>
            <a:ext cx="664422" cy="75879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83E19718-A23F-41FB-BFFE-5B542037B7EB}"/>
              </a:ext>
            </a:extLst>
          </p:cNvPr>
          <p:cNvSpPr txBox="1"/>
          <p:nvPr/>
        </p:nvSpPr>
        <p:spPr>
          <a:xfrm>
            <a:off x="8146001" y="5333912"/>
            <a:ext cx="373380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min value field and max value field are used to provide an acceptable range of values in which the public identifier value to be used is to be chosen</a:t>
            </a:r>
            <a:endParaRPr lang="fr-FR" sz="1600" dirty="0">
              <a:solidFill>
                <a:schemeClr val="tx1"/>
              </a:solidFill>
            </a:endParaRP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9BAF88CB-3A00-4522-8B2E-872CDDAB06A0}"/>
              </a:ext>
            </a:extLst>
          </p:cNvPr>
          <p:cNvCxnSpPr/>
          <p:nvPr/>
        </p:nvCxnSpPr>
        <p:spPr bwMode="auto">
          <a:xfrm flipH="1" flipV="1">
            <a:off x="6172200" y="5791200"/>
            <a:ext cx="1905000" cy="5334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54958DE6-434D-4E58-80A5-6D1381673554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7CB4CAB1-9136-4EE9-B708-E8E3CF652C3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11388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March 2023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58" name="Title 1">
            <a:extLst>
              <a:ext uri="{FF2B5EF4-FFF2-40B4-BE49-F238E27FC236}">
                <a16:creationId xmlns:a16="http://schemas.microsoft.com/office/drawing/2014/main" id="{8521FA8F-ABCA-4236-9158-C6D4D4F7D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0749" y="342899"/>
            <a:ext cx="10361084" cy="1065213"/>
          </a:xfrm>
        </p:spPr>
        <p:txBody>
          <a:bodyPr/>
          <a:lstStyle/>
          <a:p>
            <a:r>
              <a:rPr lang="en-GB" dirty="0"/>
              <a:t>NEW AID range IE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BAA46D2-D290-484A-B8AC-4CF66054F1C6}"/>
              </a:ext>
            </a:extLst>
          </p:cNvPr>
          <p:cNvGrpSpPr/>
          <p:nvPr/>
        </p:nvGrpSpPr>
        <p:grpSpPr>
          <a:xfrm>
            <a:off x="1066800" y="2018354"/>
            <a:ext cx="3824448" cy="391820"/>
            <a:chOff x="3201874" y="4902819"/>
            <a:chExt cx="3824448" cy="391820"/>
          </a:xfrm>
        </p:grpSpPr>
        <p:sp>
          <p:nvSpPr>
            <p:cNvPr id="23" name="Rectangle 75">
              <a:extLst>
                <a:ext uri="{FF2B5EF4-FFF2-40B4-BE49-F238E27FC236}">
                  <a16:creationId xmlns:a16="http://schemas.microsoft.com/office/drawing/2014/main" id="{F828417A-60D2-462C-A358-871CD3B4A9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1874" y="4902819"/>
              <a:ext cx="747451" cy="391820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fr-FR" sz="1179" dirty="0">
                  <a:latin typeface="+mn-lt"/>
                </a:rPr>
                <a:t>Element ID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AFAE2752-888C-4A30-A355-70A0DA7DBE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49444" y="4902819"/>
              <a:ext cx="776696" cy="391820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fr-FR" sz="1179" dirty="0">
                  <a:latin typeface="+mn-lt"/>
                </a:rPr>
                <a:t>Length</a:t>
              </a:r>
            </a:p>
          </p:txBody>
        </p:sp>
        <p:sp>
          <p:nvSpPr>
            <p:cNvPr id="26" name="Rectangle 75">
              <a:extLst>
                <a:ext uri="{FF2B5EF4-FFF2-40B4-BE49-F238E27FC236}">
                  <a16:creationId xmlns:a16="http://schemas.microsoft.com/office/drawing/2014/main" id="{2A7C7D7B-7E2C-4F4F-A90D-02D38284B6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7448" y="4902819"/>
              <a:ext cx="1070211" cy="391820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fr-FR" sz="1179" dirty="0">
                  <a:latin typeface="+mn-lt"/>
                </a:rPr>
                <a:t>Element ID Extension</a:t>
              </a:r>
            </a:p>
          </p:txBody>
        </p:sp>
        <p:sp>
          <p:nvSpPr>
            <p:cNvPr id="27" name="Rectangle 75">
              <a:extLst>
                <a:ext uri="{FF2B5EF4-FFF2-40B4-BE49-F238E27FC236}">
                  <a16:creationId xmlns:a16="http://schemas.microsoft.com/office/drawing/2014/main" id="{8E3F6E36-6D93-4423-88F4-5D27DA5027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00589" y="4902819"/>
              <a:ext cx="620457" cy="391820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fr-FR" sz="1179"/>
                <a:t>Min value</a:t>
              </a:r>
              <a:endParaRPr lang="en-US" altLang="fr-FR" sz="1179" dirty="0"/>
            </a:p>
          </p:txBody>
        </p:sp>
        <p:sp>
          <p:nvSpPr>
            <p:cNvPr id="38" name="Rectangle 75">
              <a:extLst>
                <a:ext uri="{FF2B5EF4-FFF2-40B4-BE49-F238E27FC236}">
                  <a16:creationId xmlns:a16="http://schemas.microsoft.com/office/drawing/2014/main" id="{9193E8A7-9E82-444F-9A37-7A28F9E478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21046" y="4902819"/>
              <a:ext cx="605276" cy="391820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fr-FR" sz="1179" dirty="0">
                  <a:latin typeface="+mn-lt"/>
                </a:rPr>
                <a:t>Max value</a:t>
              </a:r>
            </a:p>
          </p:txBody>
        </p:sp>
      </p:grpSp>
      <p:sp>
        <p:nvSpPr>
          <p:cNvPr id="56" name="TextBox 55">
            <a:extLst>
              <a:ext uri="{FF2B5EF4-FFF2-40B4-BE49-F238E27FC236}">
                <a16:creationId xmlns:a16="http://schemas.microsoft.com/office/drawing/2014/main" id="{4EF2D79A-A0C1-4CEB-9F27-1114E33E9D2F}"/>
              </a:ext>
            </a:extLst>
          </p:cNvPr>
          <p:cNvSpPr txBox="1"/>
          <p:nvPr/>
        </p:nvSpPr>
        <p:spPr>
          <a:xfrm>
            <a:off x="2051351" y="2427707"/>
            <a:ext cx="13692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r-FR" sz="1600" dirty="0">
                <a:solidFill>
                  <a:schemeClr val="tx1"/>
                </a:solidFill>
              </a:rPr>
              <a:t>AID Range IE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D07806C-0EF0-4570-B7B8-4E7A694AAB6E}"/>
              </a:ext>
            </a:extLst>
          </p:cNvPr>
          <p:cNvSpPr txBox="1"/>
          <p:nvPr/>
        </p:nvSpPr>
        <p:spPr>
          <a:xfrm>
            <a:off x="5410200" y="2743200"/>
            <a:ext cx="609600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information </a:t>
            </a:r>
            <a:r>
              <a:rPr lang="fr-FR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element</a:t>
            </a:r>
            <a:r>
              <a:rPr lang="fr-F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can </a:t>
            </a:r>
            <a:r>
              <a:rPr lang="fr-FR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fr-F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transmitted</a:t>
            </a:r>
            <a:r>
              <a:rPr lang="fr-F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during</a:t>
            </a:r>
            <a:r>
              <a:rPr lang="fr-F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 association / </a:t>
            </a:r>
            <a:r>
              <a:rPr lang="fr-FR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re-association</a:t>
            </a:r>
            <a:r>
              <a:rPr lang="fr-F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procedure</a:t>
            </a:r>
            <a:r>
              <a:rPr lang="fr-F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the association </a:t>
            </a:r>
            <a:r>
              <a:rPr lang="fr-FR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response</a:t>
            </a:r>
            <a:r>
              <a:rPr lang="fr-F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frame in addition to the initial AID value </a:t>
            </a:r>
            <a:r>
              <a:rPr lang="fr-FR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provided</a:t>
            </a:r>
            <a:r>
              <a:rPr lang="fr-F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by the AP station </a:t>
            </a:r>
            <a:r>
              <a:rPr lang="fr-FR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during</a:t>
            </a:r>
            <a:r>
              <a:rPr lang="fr-F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fr-F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association </a:t>
            </a:r>
            <a:r>
              <a:rPr lang="fr-FR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procedure</a:t>
            </a:r>
            <a:r>
              <a:rPr lang="fr-F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2000" dirty="0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DC1DA1C-6B97-415F-A47E-63C2DEA88B95}"/>
              </a:ext>
            </a:extLst>
          </p:cNvPr>
          <p:cNvSpPr txBox="1"/>
          <p:nvPr/>
        </p:nvSpPr>
        <p:spPr>
          <a:xfrm>
            <a:off x="5334000" y="4800600"/>
            <a:ext cx="609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fr-FR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reduces</a:t>
            </a:r>
            <a:r>
              <a:rPr lang="fr-F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fr-FR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probability</a:t>
            </a:r>
            <a:r>
              <a:rPr lang="fr-F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a non-AP station to </a:t>
            </a:r>
            <a:r>
              <a:rPr lang="fr-FR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generate</a:t>
            </a:r>
            <a:r>
              <a:rPr lang="fr-F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conflicting</a:t>
            </a:r>
            <a:r>
              <a:rPr lang="fr-F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public identifier values</a:t>
            </a:r>
            <a:endParaRPr lang="fr-FR" sz="2000" dirty="0">
              <a:solidFill>
                <a:schemeClr val="tx1"/>
              </a:solidFill>
            </a:endParaRP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08A79D65-1A76-4460-AE6E-EB85C8406E21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32D07403-270C-4399-A51E-DE34DE32DCA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59513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EB489-5296-49AD-B0CD-E7B0BB821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AA830-C8F4-4EBB-A342-4D35C72FAB9C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 marL="0" indent="0"/>
            <a:r>
              <a:rPr lang="en-US" dirty="0"/>
              <a:t>User privacy is enhanced by allowing a station to cha</a:t>
            </a:r>
            <a:r>
              <a:rPr lang="en-US" dirty="0">
                <a:solidFill>
                  <a:schemeClr val="tx1"/>
                </a:solidFill>
              </a:rPr>
              <a:t>nge </a:t>
            </a:r>
            <a:r>
              <a:rPr lang="en-US" dirty="0"/>
              <a:t>its AID upon MAC address change while </a:t>
            </a:r>
            <a:r>
              <a:rPr lang="en-US" dirty="0">
                <a:solidFill>
                  <a:schemeClr val="tx1"/>
                </a:solidFill>
              </a:rPr>
              <a:t>associated without break of ongoing connection.</a:t>
            </a:r>
          </a:p>
          <a:p>
            <a:pPr marL="0" indent="0"/>
            <a:r>
              <a:rPr lang="en-US" dirty="0">
                <a:solidFill>
                  <a:schemeClr val="tx1"/>
                </a:solidFill>
              </a:rPr>
              <a:t>In most cases, the change of the AID </a:t>
            </a:r>
            <a:r>
              <a:rPr lang="en-US" dirty="0"/>
              <a:t>is not easily detectable since there is no (or few) message exchange.</a:t>
            </a:r>
          </a:p>
          <a:p>
            <a:pPr marL="0" indent="0"/>
            <a:r>
              <a:rPr lang="en-US" dirty="0">
                <a:solidFill>
                  <a:schemeClr val="tx1"/>
                </a:solidFill>
              </a:rPr>
              <a:t>In any case of potential conflict detection by the AP (prior to the effective use of a new AID), the AP can provide a new AID to the STA.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D9839-F83F-4FCB-8675-D67797C5C0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93CBDD-1420-464C-8075-AFC38790FD0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233BD3-7426-4B03-8E80-7C5C175B1D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7539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square">
        <a:spAutoFit/>
      </a:bodyPr>
      <a:lstStyle>
        <a:defPPr algn="l">
          <a:defRPr dirty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802-11-Association MAC Address AID based</Template>
  <TotalTime>6069</TotalTime>
  <Words>940</Words>
  <Application>Microsoft Office PowerPoint</Application>
  <PresentationFormat>Widescreen</PresentationFormat>
  <Paragraphs>141</Paragraphs>
  <Slides>13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Office Theme</vt:lpstr>
      <vt:lpstr>Document</vt:lpstr>
      <vt:lpstr>STA to generate its new AID upon MAC address change </vt:lpstr>
      <vt:lpstr>Revision</vt:lpstr>
      <vt:lpstr>Abstract</vt:lpstr>
      <vt:lpstr>Overview</vt:lpstr>
      <vt:lpstr>11bi requirement</vt:lpstr>
      <vt:lpstr>Main principle</vt:lpstr>
      <vt:lpstr>New EDP protected action frames</vt:lpstr>
      <vt:lpstr>NEW AID range IE</vt:lpstr>
      <vt:lpstr>Benefits</vt:lpstr>
      <vt:lpstr>PowerPoint Presentation</vt:lpstr>
      <vt:lpstr>PowerPoint Presentation</vt:lpstr>
      <vt:lpstr>PowerPoint Presentation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Enhanced Randomized and Changing MAC address</dc:title>
  <dc:creator>BARON Stephane</dc:creator>
  <cp:lastModifiedBy>BARON Stephane</cp:lastModifiedBy>
  <cp:revision>173</cp:revision>
  <cp:lastPrinted>1601-01-01T00:00:00Z</cp:lastPrinted>
  <dcterms:created xsi:type="dcterms:W3CDTF">2021-11-03T17:02:22Z</dcterms:created>
  <dcterms:modified xsi:type="dcterms:W3CDTF">2023-03-14T13:06:18Z</dcterms:modified>
</cp:coreProperties>
</file>