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89" r:id="rId4"/>
    <p:sldId id="294" r:id="rId5"/>
    <p:sldId id="293" r:id="rId6"/>
    <p:sldId id="290" r:id="rId7"/>
    <p:sldId id="291" r:id="rId8"/>
    <p:sldId id="29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14" d="100"/>
          <a:sy n="114" d="100"/>
        </p:scale>
        <p:origin x="88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Coordinated Spatial Reuse for UHR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2023-03-07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48369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Ross Jian Yu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Multi-AP coordination has been extensively discussed in TGbe, as well as EHT SG.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Many modes of multi-AP coordination have been proposed and analyzed, including: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Joint transmission (JT) ; Coordinated Beamforming (co-BF) ; Coordinated UL MU MIMO (co-UL-MU-MIMO) ; Coordinated Spatial Reuse (co-SR) ; Coordinated OFDMA (co-OFDMA), Coordinated TDMA (co-TDMA)</a:t>
            </a:r>
            <a:endParaRPr lang="en-US" altLang="zh-CN" sz="16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Moreover, several motions have passed in TGbe, aiming to define the above modes [1].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However, due to the introduction of MLO in MAC, and 320MHz+4K QAM in PHY, the PAR of EHT can be satisfied already, making Multi-AP coordination a good candidate for the next generation, which can be seen from the long contribution list in UHR on this feature [2-15].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Recap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Among all the modes in Multi-AP coordination, we focus on co-SR in this contribution.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basic operations of co-SR is illustrated in the figure below: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After successfully contending the channel, the sharing AP can initiate the co-SR transmission by sending a co-SR Trigger frame.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The sharing AP and the shared APs use the same channel for data transmission at the same time.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5BD6D577-3E14-49C5-9A15-4F51A7D48306}"/>
              </a:ext>
            </a:extLst>
          </p:cNvPr>
          <p:cNvCxnSpPr/>
          <p:nvPr/>
        </p:nvCxnSpPr>
        <p:spPr bwMode="auto">
          <a:xfrm>
            <a:off x="1976613" y="4354307"/>
            <a:ext cx="648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3606E215-9B22-4897-BE91-1DE694D58717}"/>
              </a:ext>
            </a:extLst>
          </p:cNvPr>
          <p:cNvCxnSpPr/>
          <p:nvPr/>
        </p:nvCxnSpPr>
        <p:spPr bwMode="auto">
          <a:xfrm>
            <a:off x="1976613" y="4963907"/>
            <a:ext cx="648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91B45944-500E-44C6-A696-AB59ED873A30}"/>
              </a:ext>
            </a:extLst>
          </p:cNvPr>
          <p:cNvSpPr/>
          <p:nvPr/>
        </p:nvSpPr>
        <p:spPr bwMode="auto">
          <a:xfrm>
            <a:off x="2129013" y="3973307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Co-SR Trigger Frame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EDAEED7-62B3-4047-A9D7-1812576F0B9A}"/>
              </a:ext>
            </a:extLst>
          </p:cNvPr>
          <p:cNvSpPr txBox="1"/>
          <p:nvPr/>
        </p:nvSpPr>
        <p:spPr>
          <a:xfrm>
            <a:off x="681213" y="393297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                     AP1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       (sharing AP)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D23305D7-43A3-468C-8996-EA39BABBB4EE}"/>
              </a:ext>
            </a:extLst>
          </p:cNvPr>
          <p:cNvSpPr/>
          <p:nvPr/>
        </p:nvSpPr>
        <p:spPr bwMode="auto">
          <a:xfrm>
            <a:off x="3498505" y="3973307"/>
            <a:ext cx="2211908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DL Data Frame (or basic TF)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4977D59-02D7-4621-BF0F-276DB65154E3}"/>
              </a:ext>
            </a:extLst>
          </p:cNvPr>
          <p:cNvSpPr/>
          <p:nvPr/>
        </p:nvSpPr>
        <p:spPr bwMode="auto">
          <a:xfrm>
            <a:off x="3498505" y="4585140"/>
            <a:ext cx="2211908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DL Data Frame (or basic TF)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E9332804-9F8C-47BD-A7C2-475C50CF30D5}"/>
              </a:ext>
            </a:extLst>
          </p:cNvPr>
          <p:cNvCxnSpPr/>
          <p:nvPr/>
        </p:nvCxnSpPr>
        <p:spPr bwMode="auto">
          <a:xfrm>
            <a:off x="1976613" y="5580994"/>
            <a:ext cx="648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C9A449C2-C5D7-4F5D-AC91-B9C9FC12E73B}"/>
              </a:ext>
            </a:extLst>
          </p:cNvPr>
          <p:cNvSpPr/>
          <p:nvPr/>
        </p:nvSpPr>
        <p:spPr bwMode="auto">
          <a:xfrm>
            <a:off x="5862813" y="5199994"/>
            <a:ext cx="1676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(or UL Data Frame)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78B1699F-25CF-4B39-A9FC-C69B386BB75C}"/>
              </a:ext>
            </a:extLst>
          </p:cNvPr>
          <p:cNvCxnSpPr/>
          <p:nvPr/>
        </p:nvCxnSpPr>
        <p:spPr bwMode="auto">
          <a:xfrm>
            <a:off x="1976613" y="6172200"/>
            <a:ext cx="648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5FDD09E-5CDD-4679-A5B0-C35678905AD9}"/>
              </a:ext>
            </a:extLst>
          </p:cNvPr>
          <p:cNvSpPr/>
          <p:nvPr/>
        </p:nvSpPr>
        <p:spPr bwMode="auto">
          <a:xfrm>
            <a:off x="5862813" y="5791200"/>
            <a:ext cx="1676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BA (or UL Data Frame)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FCD1C72-E622-445D-9FFD-325E51197E10}"/>
              </a:ext>
            </a:extLst>
          </p:cNvPr>
          <p:cNvSpPr txBox="1"/>
          <p:nvPr/>
        </p:nvSpPr>
        <p:spPr>
          <a:xfrm>
            <a:off x="605013" y="450749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                     AP2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         (shared AP)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CE30241-8983-4BD4-9F86-B506E451B124}"/>
              </a:ext>
            </a:extLst>
          </p:cNvPr>
          <p:cNvSpPr txBox="1"/>
          <p:nvPr/>
        </p:nvSpPr>
        <p:spPr>
          <a:xfrm>
            <a:off x="300213" y="511932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                            STA1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 (Associated with AP1)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1571674-BF4A-4E9C-9BEB-D4500A96F92D}"/>
              </a:ext>
            </a:extLst>
          </p:cNvPr>
          <p:cNvSpPr txBox="1"/>
          <p:nvPr/>
        </p:nvSpPr>
        <p:spPr>
          <a:xfrm>
            <a:off x="300213" y="5791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                            STA2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 (Associated with AP2)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3C1F357-C264-4CA6-AD9C-4C45D9A07C28}"/>
              </a:ext>
            </a:extLst>
          </p:cNvPr>
          <p:cNvSpPr/>
          <p:nvPr/>
        </p:nvSpPr>
        <p:spPr bwMode="auto">
          <a:xfrm>
            <a:off x="7763409" y="3972171"/>
            <a:ext cx="533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(BA)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49F9347-B1A1-4289-A05F-4E13A1DE9555}"/>
              </a:ext>
            </a:extLst>
          </p:cNvPr>
          <p:cNvSpPr/>
          <p:nvPr/>
        </p:nvSpPr>
        <p:spPr bwMode="auto">
          <a:xfrm>
            <a:off x="7763409" y="4582907"/>
            <a:ext cx="5334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(BA)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147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Recap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981200"/>
            <a:ext cx="4049196" cy="41147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One of the reasons that we focus on co-SR is that it is a natural extension to the existing spatial reuse (SR) scheme defined in TGax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SR is defined as a distributed channel access scheme, where the interference to the ongoing transmission is not controllable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Comparatively, co-SR can control the interference to the primary transmission by choosing the appropriate shared AP, and the corresponding TX power.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64A9D01-91B5-490D-8B93-1E2C03B50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202" y="3785934"/>
            <a:ext cx="239197" cy="64671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ECFD790-BA6D-46DA-B920-78BEF61FC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1965" y="3848155"/>
            <a:ext cx="516835" cy="495300"/>
          </a:xfrm>
          <a:prstGeom prst="rect">
            <a:avLst/>
          </a:prstGeom>
        </p:spPr>
      </p:pic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1E97A44E-A163-4E91-9E32-E4A8B1C80ABB}"/>
              </a:ext>
            </a:extLst>
          </p:cNvPr>
          <p:cNvCxnSpPr>
            <a:stCxn id="7" idx="3"/>
            <a:endCxn id="8" idx="1"/>
          </p:cNvCxnSpPr>
          <p:nvPr/>
        </p:nvCxnSpPr>
        <p:spPr bwMode="auto">
          <a:xfrm flipV="1">
            <a:off x="7018399" y="4095805"/>
            <a:ext cx="623566" cy="13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0B4FBA54-15A7-46BB-8F1B-C5D2B56949DB}"/>
              </a:ext>
            </a:extLst>
          </p:cNvPr>
          <p:cNvSpPr/>
          <p:nvPr/>
        </p:nvSpPr>
        <p:spPr>
          <a:xfrm>
            <a:off x="6931602" y="3630810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ongoing transmission 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A11FE399-BDDE-4554-A47B-1ED222E440C9}"/>
              </a:ext>
            </a:extLst>
          </p:cNvPr>
          <p:cNvSpPr/>
          <p:nvPr/>
        </p:nvSpPr>
        <p:spPr bwMode="auto">
          <a:xfrm>
            <a:off x="5638800" y="2892933"/>
            <a:ext cx="2520000" cy="25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8CBE43C5-83CF-4860-BEB5-A0478BAF55C6}"/>
              </a:ext>
            </a:extLst>
          </p:cNvPr>
          <p:cNvSpPr/>
          <p:nvPr/>
        </p:nvSpPr>
        <p:spPr bwMode="auto">
          <a:xfrm>
            <a:off x="5131602" y="2313213"/>
            <a:ext cx="3600000" cy="360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A045521-3B04-4C8C-A9CE-8C7105E1E58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324601" y="3048001"/>
            <a:ext cx="607001" cy="11429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8E4D75F1-5B42-4782-A45A-95F4A419A386}"/>
              </a:ext>
            </a:extLst>
          </p:cNvPr>
          <p:cNvSpPr/>
          <p:nvPr/>
        </p:nvSpPr>
        <p:spPr>
          <a:xfrm>
            <a:off x="6403500" y="3062406"/>
            <a:ext cx="99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-72dBm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A4313F3A-10DF-46A6-8BE5-5A743241829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52042" y="2857501"/>
            <a:ext cx="1279560" cy="13334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2" name="矩形 21">
            <a:extLst>
              <a:ext uri="{FF2B5EF4-FFF2-40B4-BE49-F238E27FC236}">
                <a16:creationId xmlns:a16="http://schemas.microsoft.com/office/drawing/2014/main" id="{51E88945-97DB-4667-B46F-66064ABC4D36}"/>
              </a:ext>
            </a:extLst>
          </p:cNvPr>
          <p:cNvSpPr/>
          <p:nvPr/>
        </p:nvSpPr>
        <p:spPr>
          <a:xfrm>
            <a:off x="5673456" y="2736718"/>
            <a:ext cx="990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-82dBm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4EE35C0-AEC8-4F3E-ADAD-C2F23DC286DA}"/>
              </a:ext>
            </a:extLst>
          </p:cNvPr>
          <p:cNvSpPr/>
          <p:nvPr/>
        </p:nvSpPr>
        <p:spPr>
          <a:xfrm>
            <a:off x="7668963" y="1915001"/>
            <a:ext cx="1575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SR transmitter in this region will cause more interference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E8C79F33-9AFD-4087-A644-653C561182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4577" y="2933700"/>
            <a:ext cx="516835" cy="495300"/>
          </a:xfrm>
          <a:prstGeom prst="rect">
            <a:avLst/>
          </a:prstGeom>
        </p:spPr>
      </p:pic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7BFA08A0-6C60-48CB-99DC-A3EFB7340E34}"/>
              </a:ext>
            </a:extLst>
          </p:cNvPr>
          <p:cNvCxnSpPr>
            <a:cxnSpLocks/>
          </p:cNvCxnSpPr>
          <p:nvPr/>
        </p:nvCxnSpPr>
        <p:spPr bwMode="auto">
          <a:xfrm flipV="1">
            <a:off x="8305800" y="2537301"/>
            <a:ext cx="346674" cy="5862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0" name="图片 29">
            <a:extLst>
              <a:ext uri="{FF2B5EF4-FFF2-40B4-BE49-F238E27FC236}">
                <a16:creationId xmlns:a16="http://schemas.microsoft.com/office/drawing/2014/main" id="{EAEDF153-88EB-42FE-AE1D-077F403AE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5165283"/>
            <a:ext cx="516835" cy="495300"/>
          </a:xfrm>
          <a:prstGeom prst="rect">
            <a:avLst/>
          </a:prstGeom>
        </p:spPr>
      </p:pic>
      <p:sp>
        <p:nvSpPr>
          <p:cNvPr id="31" name="矩形 30">
            <a:extLst>
              <a:ext uri="{FF2B5EF4-FFF2-40B4-BE49-F238E27FC236}">
                <a16:creationId xmlns:a16="http://schemas.microsoft.com/office/drawing/2014/main" id="{1455BA19-928C-447D-A8DC-4B014BFB0A96}"/>
              </a:ext>
            </a:extLst>
          </p:cNvPr>
          <p:cNvSpPr/>
          <p:nvPr/>
        </p:nvSpPr>
        <p:spPr>
          <a:xfrm>
            <a:off x="4495800" y="5679855"/>
            <a:ext cx="1575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SR transmitter in this region will cause less interference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099BE299-BCE5-4660-AAD5-7E8EA580BC62}"/>
              </a:ext>
            </a:extLst>
          </p:cNvPr>
          <p:cNvCxnSpPr/>
          <p:nvPr/>
        </p:nvCxnSpPr>
        <p:spPr bwMode="auto">
          <a:xfrm flipH="1">
            <a:off x="5410200" y="5412933"/>
            <a:ext cx="381000" cy="247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8815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Recap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Another reason that we focus on co-SR is that it provides a nice balance between performance gain and implementation complexity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Comparing with co-OFDMA co-TDMA, it increases throughput and decreases delay, but the latter can not provide throughput gain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Comparing with JT and co-BF, it doesn’t need the multi-AP sounding procedure, resulting in less overhead and implementation complexity.</a:t>
            </a:r>
            <a:endParaRPr lang="zh-CN" altLang="en-US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156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gain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Some simulation level performance gain is illustrated in [16-18] [9]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Besides, we also built a hardware demo to test the actual performance of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Settings: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AP number: 2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Inter-AP distance: 22m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AP TX power: 15dBm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Non-AP STA number: 3 per AP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BW: 40MHz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NSS per non-AP STA: 2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Traffic: DL full buffer (UDP)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Test duration: 5min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Non-AP STA placement: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/>
              <a:t>case1 – near to the AP ; 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/>
              <a:t>case2 – medium distance to the AP</a:t>
            </a:r>
            <a:endParaRPr lang="zh-CN" altLang="en-US" sz="12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8D71499-643E-4306-BCDB-04A883058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021036"/>
              </p:ext>
            </p:extLst>
          </p:nvPr>
        </p:nvGraphicFramePr>
        <p:xfrm>
          <a:off x="3886200" y="3296126"/>
          <a:ext cx="5105401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175">
                  <a:extLst>
                    <a:ext uri="{9D8B030D-6E8A-4147-A177-3AD203B41FA5}">
                      <a16:colId xmlns:a16="http://schemas.microsoft.com/office/drawing/2014/main" val="71754872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571471799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1018585799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203468573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02812878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28036252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359391509"/>
                    </a:ext>
                  </a:extLst>
                </a:gridCol>
                <a:gridCol w="933451">
                  <a:extLst>
                    <a:ext uri="{9D8B030D-6E8A-4147-A177-3AD203B41FA5}">
                      <a16:colId xmlns:a16="http://schemas.microsoft.com/office/drawing/2014/main" val="4131131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Average SINR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Co-SR off/on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Test 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Test 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Test 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Average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Throughput Gain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4985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Case 1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33.8dB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off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473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476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476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475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6858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598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608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604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603.33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27.02%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2336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Case 2</a:t>
                      </a:r>
                      <a:endParaRPr lang="zh-CN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25.2dB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off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388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390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384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387.33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5853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455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462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455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457.33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18.07%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100368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3656577F-0D35-415C-847C-FB375A32069D}"/>
              </a:ext>
            </a:extLst>
          </p:cNvPr>
          <p:cNvSpPr/>
          <p:nvPr/>
        </p:nvSpPr>
        <p:spPr>
          <a:xfrm>
            <a:off x="5181600" y="5342384"/>
            <a:ext cx="15753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2"/>
                </a:solidFill>
              </a:rPr>
              <a:t>Unit: </a:t>
            </a:r>
            <a:r>
              <a:rPr lang="en-US" altLang="zh-CN" sz="1200" dirty="0" err="1">
                <a:solidFill>
                  <a:schemeClr val="tx2"/>
                </a:solidFill>
              </a:rPr>
              <a:t>MBps</a:t>
            </a:r>
            <a:endParaRPr lang="zh-CN" alt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0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suggest that the TG for UHR should define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Hardware test results show that the throughput gain of co-SR can be up to 27%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5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875213"/>
          </a:xfrm>
        </p:spPr>
        <p:txBody>
          <a:bodyPr/>
          <a:lstStyle/>
          <a:p>
            <a:r>
              <a:rPr lang="en-US" altLang="zh-CN" sz="1200" dirty="0"/>
              <a:t>[1] 11-20-1935-66-00be-Compendium of straw polls and potential changes to the Specification Framework Document - Part 2</a:t>
            </a:r>
          </a:p>
          <a:p>
            <a:r>
              <a:rPr lang="en-US" altLang="zh-CN" sz="1200" dirty="0"/>
              <a:t>[2] 11-22-1512-00-0uhr-Multi-AP Coordination for UHR</a:t>
            </a:r>
          </a:p>
          <a:p>
            <a:r>
              <a:rPr lang="en-US" altLang="zh-CN" sz="1200" dirty="0"/>
              <a:t>[3] 11-22-1515-00-0uhr-A candidate feature: Multi-AP</a:t>
            </a:r>
          </a:p>
          <a:p>
            <a:r>
              <a:rPr lang="en-US" altLang="zh-CN" sz="1200" dirty="0"/>
              <a:t>[4] 11-22-1516-00-0uhr-Considerations on Multi-AP Coordination</a:t>
            </a:r>
            <a:endParaRPr lang="zh-CN" altLang="en-US" sz="1200" dirty="0"/>
          </a:p>
          <a:p>
            <a:r>
              <a:rPr lang="en-US" altLang="zh-CN" sz="1200" dirty="0"/>
              <a:t>[5] 11-22-1567-00-0uhr-C-OFDMA throughput analysis in various mesh backhaul scenarios</a:t>
            </a:r>
            <a:endParaRPr lang="zh-CN" altLang="en-US" sz="1200" dirty="0"/>
          </a:p>
          <a:p>
            <a:r>
              <a:rPr lang="en-US" altLang="zh-CN" sz="1200" dirty="0"/>
              <a:t>[6] 11-22-1530-00-0uhr-Multi AP coordination for next-generation Wi-Fi</a:t>
            </a:r>
            <a:endParaRPr lang="zh-CN" altLang="en-US" sz="1200" dirty="0"/>
          </a:p>
          <a:p>
            <a:r>
              <a:rPr lang="en-US" altLang="zh-CN" sz="1200" dirty="0"/>
              <a:t>[7] 11-22-1556-00-0uhr-Multi-AP Coordination for Low Latency Traffic Delivery</a:t>
            </a:r>
            <a:endParaRPr lang="zh-CN" altLang="en-US" sz="1200" dirty="0"/>
          </a:p>
          <a:p>
            <a:r>
              <a:rPr lang="en-US" altLang="zh-CN" sz="1200" dirty="0"/>
              <a:t>[8] 11-22-1394-00-0uhr-Virtual BSS And Multi AP Transmissions</a:t>
            </a:r>
            <a:endParaRPr lang="zh-CN" altLang="en-US" sz="1200" dirty="0"/>
          </a:p>
          <a:p>
            <a:r>
              <a:rPr lang="en-US" altLang="zh-CN" sz="1200" dirty="0"/>
              <a:t>[9] 11-22-1822-00-0uhr-Recap on Coordinated Spatial Reuse Operation</a:t>
            </a:r>
          </a:p>
          <a:p>
            <a:r>
              <a:rPr lang="en-US" altLang="zh-CN" sz="1200" dirty="0"/>
              <a:t>[10] 11-22-1895-00-0uhr-Thoughts on M-AP Coordination Principles</a:t>
            </a:r>
            <a:endParaRPr lang="zh-CN" altLang="en-US" sz="1200" dirty="0"/>
          </a:p>
          <a:p>
            <a:r>
              <a:rPr lang="en-US" altLang="zh-CN" sz="1200" dirty="0"/>
              <a:t>[11] 11-22-1899-00-0uhr-Multi-AP Operation for Low Latency Traffic Delivery - Follow up</a:t>
            </a:r>
            <a:endParaRPr lang="zh-CN" altLang="en-US" sz="1200" dirty="0"/>
          </a:p>
          <a:p>
            <a:r>
              <a:rPr lang="en-US" altLang="zh-CN" sz="1200" dirty="0"/>
              <a:t>[12] 11-22-1821-00-0uhr-System Level Simulation of Co-BF and Joint Tx</a:t>
            </a:r>
            <a:endParaRPr lang="zh-CN" altLang="en-US" sz="1200" dirty="0"/>
          </a:p>
          <a:p>
            <a:r>
              <a:rPr lang="en-US" altLang="zh-CN" sz="1200" dirty="0"/>
              <a:t>[13] 11-22-2188-00-0uhr-Joint Transmission for UHR -A Refresher and New Results</a:t>
            </a:r>
            <a:endParaRPr lang="zh-CN" altLang="en-US" sz="1200" dirty="0"/>
          </a:p>
          <a:p>
            <a:r>
              <a:rPr lang="en-US" altLang="zh-CN" sz="1200" dirty="0"/>
              <a:t>[14] 11-23-0041-00-0uhr-Considerations on Coordinated TDMA</a:t>
            </a:r>
          </a:p>
          <a:p>
            <a:r>
              <a:rPr lang="en-US" altLang="zh-CN" sz="1200" dirty="0"/>
              <a:t>[15] 11-23-0058-00-0uhr-Spatial Reuse in Coordinated M-AP for UHR</a:t>
            </a:r>
          </a:p>
          <a:p>
            <a:r>
              <a:rPr lang="en-US" altLang="zh-CN" sz="1200" dirty="0"/>
              <a:t>[16] 11-19-0103-01-0eht-ap-coordination-in-eht</a:t>
            </a:r>
          </a:p>
          <a:p>
            <a:r>
              <a:rPr lang="en-US" altLang="zh-CN" sz="1200" dirty="0"/>
              <a:t>[17] 11-20-0576-01-00be-coordinated-spatial-reuse-protocol</a:t>
            </a:r>
          </a:p>
          <a:p>
            <a:r>
              <a:rPr lang="en-US" altLang="zh-CN" sz="1200" dirty="0"/>
              <a:t>[18] 11-20-0107-01-00be-multi-ap-coordination-for-spatial-reuse</a:t>
            </a:r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22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44353</TotalTime>
  <Words>845</Words>
  <Application>Microsoft Office PowerPoint</Application>
  <PresentationFormat>全屏显示(4:3)</PresentationFormat>
  <Paragraphs>139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Coordinated Spatial Reuse for UHR</vt:lpstr>
      <vt:lpstr>Introduction</vt:lpstr>
      <vt:lpstr>Co-SR Recap (1)</vt:lpstr>
      <vt:lpstr>Co-SR Recap (2)</vt:lpstr>
      <vt:lpstr>Co-SR Recap (3)</vt:lpstr>
      <vt:lpstr>Performance gain</vt:lpstr>
      <vt:lpstr>Conclusion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1235</cp:revision>
  <cp:lastPrinted>1601-01-01T00:00:00Z</cp:lastPrinted>
  <dcterms:created xsi:type="dcterms:W3CDTF">2015-10-31T00:33:08Z</dcterms:created>
  <dcterms:modified xsi:type="dcterms:W3CDTF">2023-03-08T09:23:40Z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(3)mnw2B/khjMJvOMfEtGON79twZKYMZ8Y2Mz8I3CWkU4wmGMftJRdZ7V6Nv1a5aOHE/mAESLA+
CUFAa+NIrxtZZGKPL2iLrAa22qxurRVJ3N2JBWpg8AAiOiiCBMILYONh35xIyonGQuJFmTbt
cxMCOP/qOBKVMHGXLf80SZtYVeYHrWhNhqPO/LX9br9OQ0KD6tqdzkEMn1pBijaJBg9C7qL0
2Y4G15ggCt3nYtlJkJ</vt:lpwstr>
  </property>
  <property fmtid="{D5CDD505-2E9C-101B-9397-08002B2CF9AE}" pid="3" name="_2015_ms_pID_7253431">
    <vt:lpwstr>QIwEgeRhgGH6jF7zMbLuhaK7lL5x2eGKxWGM6Ki+KIUp4J2MGhiBZ9
Tl5gx+5j/JfBhMyFj971dFY/SH9FObvyXboZ8o/zNoR3XQUz1/ta0ZKbc49nqIA0dbksWoyp
kY7CC/ZAu9FYvKoc6sr2No+reb7T7FeePoB+oiHRP6Igwb1rup6I1BCg9JGckMFjnlri6KGv
T0AL4nyr9wOrozR/OfzmVmeSJ7OmGgTwx4+v</vt:lpwstr>
  </property>
  <property fmtid="{D5CDD505-2E9C-101B-9397-08002B2CF9AE}" pid="4" name="_2015_ms_pID_7253432">
    <vt:lpwstr>60fQ2FnZRuz1oW0iUkPv3CA=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