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7"/>
  </p:notesMasterIdLst>
  <p:handoutMasterIdLst>
    <p:handoutMasterId r:id="rId18"/>
  </p:handoutMasterIdLst>
  <p:sldIdLst>
    <p:sldId id="269" r:id="rId2"/>
    <p:sldId id="358" r:id="rId3"/>
    <p:sldId id="351" r:id="rId4"/>
    <p:sldId id="357" r:id="rId5"/>
    <p:sldId id="371" r:id="rId6"/>
    <p:sldId id="370" r:id="rId7"/>
    <p:sldId id="366" r:id="rId8"/>
    <p:sldId id="367" r:id="rId9"/>
    <p:sldId id="364" r:id="rId10"/>
    <p:sldId id="369" r:id="rId11"/>
    <p:sldId id="359" r:id="rId12"/>
    <p:sldId id="355" r:id="rId13"/>
    <p:sldId id="352" r:id="rId14"/>
    <p:sldId id="353" r:id="rId15"/>
    <p:sldId id="354"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FFCC"/>
    <a:srgbClr val="90D6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AE245C-BE50-4D7F-B1B4-4551CBA0336E}" v="106" dt="2023-05-15T15:22:13.5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35" autoAdjust="0"/>
    <p:restoredTop sz="92004" autoAdjust="0"/>
  </p:normalViewPr>
  <p:slideViewPr>
    <p:cSldViewPr>
      <p:cViewPr varScale="1">
        <p:scale>
          <a:sx n="90" d="100"/>
          <a:sy n="90" d="100"/>
        </p:scale>
        <p:origin x="630" y="84"/>
      </p:cViewPr>
      <p:guideLst>
        <p:guide orient="horz" pos="2160"/>
        <p:guide pos="2880"/>
      </p:guideLst>
    </p:cSldViewPr>
  </p:slideViewPr>
  <p:outlineViewPr>
    <p:cViewPr>
      <p:scale>
        <a:sx n="50" d="100"/>
        <a:sy n="50" d="100"/>
      </p:scale>
      <p:origin x="0" y="-9126"/>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960" y="-50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802.11-13/0099r0</a:t>
            </a:r>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753DC19-8812-4792-945A-0146567480E7}" type="slidenum">
              <a:rPr lang="en-US"/>
              <a:pPr>
                <a:defRPr/>
              </a:pPr>
              <a:t>‹#›</a:t>
            </a:fld>
            <a:endParaRPr lang="en-US"/>
          </a:p>
        </p:txBody>
      </p:sp>
      <p:sp>
        <p:nvSpPr>
          <p:cNvPr id="890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8909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890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3486401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802.11-13/0099r0</a:t>
            </a:r>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655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E0F2C28F-FB9A-4C03-A25C-86CE5AB16B4B}" type="slidenum">
              <a:rPr lang="en-US"/>
              <a:pPr>
                <a:defRPr/>
              </a:pPr>
              <a:t>‹#›</a:t>
            </a:fld>
            <a:endParaRPr lang="en-US"/>
          </a:p>
        </p:txBody>
      </p:sp>
      <p:sp>
        <p:nvSpPr>
          <p:cNvPr id="655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55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55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2836284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802.11-10/0903r0</a:t>
            </a:r>
          </a:p>
        </p:txBody>
      </p:sp>
      <p:sp>
        <p:nvSpPr>
          <p:cNvPr id="665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a:t>Andrew Myles, Cisco</a:t>
            </a:r>
          </a:p>
        </p:txBody>
      </p:sp>
      <p:sp>
        <p:nvSpPr>
          <p:cNvPr id="51205" name="Rectangle 7"/>
          <p:cNvSpPr>
            <a:spLocks noGrp="1" noChangeArrowheads="1"/>
          </p:cNvSpPr>
          <p:nvPr>
            <p:ph type="sldNum" sz="quarter" idx="5"/>
          </p:nvPr>
        </p:nvSpPr>
        <p:spPr/>
        <p:txBody>
          <a:bodyPr/>
          <a:lstStyle/>
          <a:p>
            <a:pPr>
              <a:defRPr/>
            </a:pPr>
            <a:r>
              <a:rPr lang="en-US"/>
              <a:t>Page </a:t>
            </a:r>
            <a:fld id="{68BAF402-F008-4966-9D92-CECD4570A3EA}" type="slidenum">
              <a:rPr lang="en-US" smtClean="0"/>
              <a:pPr>
                <a:defRPr/>
              </a:pPr>
              <a:t>1</a:t>
            </a:fld>
            <a:endParaRPr lang="en-US"/>
          </a:p>
        </p:txBody>
      </p:sp>
      <p:sp>
        <p:nvSpPr>
          <p:cNvPr id="66566" name="Rectangle 2"/>
          <p:cNvSpPr>
            <a:spLocks noGrp="1" noRot="1" noChangeAspect="1" noChangeArrowheads="1" noTextEdit="1"/>
          </p:cNvSpPr>
          <p:nvPr>
            <p:ph type="sldImg"/>
          </p:nvPr>
        </p:nvSpPr>
        <p:spPr>
          <a:xfrm>
            <a:off x="1154113" y="701675"/>
            <a:ext cx="4625975" cy="3468688"/>
          </a:xfrm>
          <a:ln/>
        </p:spPr>
      </p:sp>
      <p:sp>
        <p:nvSpPr>
          <p:cNvPr id="665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802.11-13/0099r0</a:t>
            </a:r>
            <a:endParaRPr lang="en-US" dirty="0"/>
          </a:p>
        </p:txBody>
      </p:sp>
      <p:sp>
        <p:nvSpPr>
          <p:cNvPr id="5" name="Date Placeholder 4"/>
          <p:cNvSpPr>
            <a:spLocks noGrp="1"/>
          </p:cNvSpPr>
          <p:nvPr>
            <p:ph type="dt" idx="1"/>
          </p:nvPr>
        </p:nvSpPr>
        <p:spPr/>
        <p:txBody>
          <a:bodyPr/>
          <a:lstStyle/>
          <a:p>
            <a:pPr>
              <a:defRPr/>
            </a:pPr>
            <a:r>
              <a:rPr lang="en-US"/>
              <a:t>Jan 2013</a:t>
            </a:r>
            <a:endParaRPr lang="en-US" dirty="0"/>
          </a:p>
        </p:txBody>
      </p:sp>
      <p:sp>
        <p:nvSpPr>
          <p:cNvPr id="6" name="Footer Placeholder 5"/>
          <p:cNvSpPr>
            <a:spLocks noGrp="1"/>
          </p:cNvSpPr>
          <p:nvPr>
            <p:ph type="ftr" sz="quarter" idx="4"/>
          </p:nvPr>
        </p:nvSpPr>
        <p:spPr/>
        <p:txBody>
          <a:bodyPr/>
          <a:lstStyle/>
          <a:p>
            <a:pPr lvl="4">
              <a:defRPr/>
            </a:pPr>
            <a:r>
              <a:rPr lang="en-US"/>
              <a:t>Andrew Myles, Cisco</a:t>
            </a:r>
          </a:p>
        </p:txBody>
      </p:sp>
      <p:sp>
        <p:nvSpPr>
          <p:cNvPr id="7" name="Slide Number Placeholder 6"/>
          <p:cNvSpPr>
            <a:spLocks noGrp="1"/>
          </p:cNvSpPr>
          <p:nvPr>
            <p:ph type="sldNum" sz="quarter" idx="5"/>
          </p:nvPr>
        </p:nvSpPr>
        <p:spPr/>
        <p:txBody>
          <a:bodyPr/>
          <a:lstStyle/>
          <a:p>
            <a:pPr>
              <a:defRPr/>
            </a:pPr>
            <a:r>
              <a:rPr lang="en-US"/>
              <a:t>Page </a:t>
            </a:r>
            <a:fld id="{E0F2C28F-FB9A-4C03-A25C-86CE5AB16B4B}" type="slidenum">
              <a:rPr lang="en-US" smtClean="0"/>
              <a:pPr>
                <a:defRPr/>
              </a:pPr>
              <a:t>6</a:t>
            </a:fld>
            <a:endParaRPr lang="en-US"/>
          </a:p>
        </p:txBody>
      </p:sp>
    </p:spTree>
    <p:extLst>
      <p:ext uri="{BB962C8B-B14F-4D97-AF65-F5344CB8AC3E}">
        <p14:creationId xmlns:p14="http://schemas.microsoft.com/office/powerpoint/2010/main" val="3364452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1588" lvl="1" indent="0">
              <a:spcBef>
                <a:spcPts val="600"/>
              </a:spcBef>
              <a:buNone/>
            </a:pPr>
            <a:endParaRPr lang="en-US" sz="1000" kern="0" dirty="0"/>
          </a:p>
          <a:p>
            <a:endParaRPr lang="en-US" dirty="0"/>
          </a:p>
        </p:txBody>
      </p:sp>
      <p:sp>
        <p:nvSpPr>
          <p:cNvPr id="4" name="Header Placeholder 3"/>
          <p:cNvSpPr>
            <a:spLocks noGrp="1"/>
          </p:cNvSpPr>
          <p:nvPr>
            <p:ph type="hdr" sz="quarter"/>
          </p:nvPr>
        </p:nvSpPr>
        <p:spPr/>
        <p:txBody>
          <a:bodyPr/>
          <a:lstStyle/>
          <a:p>
            <a:pPr>
              <a:defRPr/>
            </a:pPr>
            <a:r>
              <a:rPr lang="en-US"/>
              <a:t>doc.: IEEE 802.11-13/0099r0</a:t>
            </a:r>
            <a:endParaRPr lang="en-US" dirty="0"/>
          </a:p>
        </p:txBody>
      </p:sp>
      <p:sp>
        <p:nvSpPr>
          <p:cNvPr id="5" name="Date Placeholder 4"/>
          <p:cNvSpPr>
            <a:spLocks noGrp="1"/>
          </p:cNvSpPr>
          <p:nvPr>
            <p:ph type="dt" idx="1"/>
          </p:nvPr>
        </p:nvSpPr>
        <p:spPr/>
        <p:txBody>
          <a:bodyPr/>
          <a:lstStyle/>
          <a:p>
            <a:pPr>
              <a:defRPr/>
            </a:pPr>
            <a:r>
              <a:rPr lang="en-US"/>
              <a:t>Jan 2013</a:t>
            </a:r>
            <a:endParaRPr lang="en-US" dirty="0"/>
          </a:p>
        </p:txBody>
      </p:sp>
      <p:sp>
        <p:nvSpPr>
          <p:cNvPr id="6" name="Footer Placeholder 5"/>
          <p:cNvSpPr>
            <a:spLocks noGrp="1"/>
          </p:cNvSpPr>
          <p:nvPr>
            <p:ph type="ftr" sz="quarter" idx="4"/>
          </p:nvPr>
        </p:nvSpPr>
        <p:spPr/>
        <p:txBody>
          <a:bodyPr/>
          <a:lstStyle/>
          <a:p>
            <a:pPr lvl="4">
              <a:defRPr/>
            </a:pPr>
            <a:r>
              <a:rPr lang="en-US"/>
              <a:t>Andrew Myles, Cisco</a:t>
            </a:r>
          </a:p>
        </p:txBody>
      </p:sp>
      <p:sp>
        <p:nvSpPr>
          <p:cNvPr id="7" name="Slide Number Placeholder 6"/>
          <p:cNvSpPr>
            <a:spLocks noGrp="1"/>
          </p:cNvSpPr>
          <p:nvPr>
            <p:ph type="sldNum" sz="quarter" idx="5"/>
          </p:nvPr>
        </p:nvSpPr>
        <p:spPr/>
        <p:txBody>
          <a:bodyPr/>
          <a:lstStyle/>
          <a:p>
            <a:pPr>
              <a:defRPr/>
            </a:pPr>
            <a:r>
              <a:rPr lang="en-US"/>
              <a:t>Page </a:t>
            </a:r>
            <a:fld id="{E0F2C28F-FB9A-4C03-A25C-86CE5AB16B4B}" type="slidenum">
              <a:rPr lang="en-US" smtClean="0"/>
              <a:pPr>
                <a:defRPr/>
              </a:pPr>
              <a:t>7</a:t>
            </a:fld>
            <a:endParaRPr lang="en-US"/>
          </a:p>
        </p:txBody>
      </p:sp>
    </p:spTree>
    <p:extLst>
      <p:ext uri="{BB962C8B-B14F-4D97-AF65-F5344CB8AC3E}">
        <p14:creationId xmlns:p14="http://schemas.microsoft.com/office/powerpoint/2010/main" val="2264698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802.11-13/0099r0</a:t>
            </a:r>
            <a:endParaRPr lang="en-US" dirty="0"/>
          </a:p>
        </p:txBody>
      </p:sp>
      <p:sp>
        <p:nvSpPr>
          <p:cNvPr id="5" name="Date Placeholder 4"/>
          <p:cNvSpPr>
            <a:spLocks noGrp="1"/>
          </p:cNvSpPr>
          <p:nvPr>
            <p:ph type="dt" idx="1"/>
          </p:nvPr>
        </p:nvSpPr>
        <p:spPr/>
        <p:txBody>
          <a:bodyPr/>
          <a:lstStyle/>
          <a:p>
            <a:pPr>
              <a:defRPr/>
            </a:pPr>
            <a:r>
              <a:rPr lang="en-US"/>
              <a:t>Jan 2013</a:t>
            </a:r>
            <a:endParaRPr lang="en-US" dirty="0"/>
          </a:p>
        </p:txBody>
      </p:sp>
      <p:sp>
        <p:nvSpPr>
          <p:cNvPr id="6" name="Footer Placeholder 5"/>
          <p:cNvSpPr>
            <a:spLocks noGrp="1"/>
          </p:cNvSpPr>
          <p:nvPr>
            <p:ph type="ftr" sz="quarter" idx="4"/>
          </p:nvPr>
        </p:nvSpPr>
        <p:spPr/>
        <p:txBody>
          <a:bodyPr/>
          <a:lstStyle/>
          <a:p>
            <a:pPr lvl="4">
              <a:defRPr/>
            </a:pPr>
            <a:r>
              <a:rPr lang="en-US"/>
              <a:t>Andrew Myles, Cisco</a:t>
            </a:r>
          </a:p>
        </p:txBody>
      </p:sp>
      <p:sp>
        <p:nvSpPr>
          <p:cNvPr id="7" name="Slide Number Placeholder 6"/>
          <p:cNvSpPr>
            <a:spLocks noGrp="1"/>
          </p:cNvSpPr>
          <p:nvPr>
            <p:ph type="sldNum" sz="quarter" idx="5"/>
          </p:nvPr>
        </p:nvSpPr>
        <p:spPr/>
        <p:txBody>
          <a:bodyPr/>
          <a:lstStyle/>
          <a:p>
            <a:pPr>
              <a:defRPr/>
            </a:pPr>
            <a:r>
              <a:rPr lang="en-US"/>
              <a:t>Page </a:t>
            </a:r>
            <a:fld id="{E0F2C28F-FB9A-4C03-A25C-86CE5AB16B4B}" type="slidenum">
              <a:rPr lang="en-US" smtClean="0"/>
              <a:pPr>
                <a:defRPr/>
              </a:pPr>
              <a:t>8</a:t>
            </a:fld>
            <a:endParaRPr lang="en-US"/>
          </a:p>
        </p:txBody>
      </p:sp>
    </p:spTree>
    <p:extLst>
      <p:ext uri="{BB962C8B-B14F-4D97-AF65-F5344CB8AC3E}">
        <p14:creationId xmlns:p14="http://schemas.microsoft.com/office/powerpoint/2010/main" val="522858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Tree>
    <p:extLst>
      <p:ext uri="{BB962C8B-B14F-4D97-AF65-F5344CB8AC3E}">
        <p14:creationId xmlns:p14="http://schemas.microsoft.com/office/powerpoint/2010/main" val="198660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58BE05D0-6E6B-42EE-890D-928060938A08}" type="slidenum">
              <a:rPr lang="en-US"/>
              <a:pPr>
                <a:defRPr/>
              </a:pPr>
              <a:t>‹#›</a:t>
            </a:fld>
            <a:endParaRPr lang="en-US" dirty="0"/>
          </a:p>
        </p:txBody>
      </p:sp>
      <p:sp>
        <p:nvSpPr>
          <p:cNvPr id="8"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Tree>
    <p:extLst>
      <p:ext uri="{BB962C8B-B14F-4D97-AF65-F5344CB8AC3E}">
        <p14:creationId xmlns:p14="http://schemas.microsoft.com/office/powerpoint/2010/main" val="24257794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 </a:t>
            </a:r>
            <a:r>
              <a:rPr lang="da-DK" i="1" dirty="0"/>
              <a:t>et al</a:t>
            </a:r>
            <a:r>
              <a:rPr lang="da-DK" dirty="0"/>
              <a:t> (Cisco Systems)</a:t>
            </a:r>
            <a:endParaRPr lang="en-AU" dirty="0"/>
          </a:p>
        </p:txBody>
      </p:sp>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1"/>
            <a:endParaRPr lang="en-US" dirty="0"/>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27A80772-3626-4457-B273-75FCAA2B6C48}" type="slidenum">
              <a:rPr lang="en-US"/>
              <a:pPr>
                <a:defRPr/>
              </a:pPr>
              <a:t>‹#›</a:t>
            </a:fld>
            <a:endParaRPr lang="en-US"/>
          </a:p>
        </p:txBody>
      </p:sp>
      <p:sp>
        <p:nvSpPr>
          <p:cNvPr id="2" name="Rectangle 7"/>
          <p:cNvSpPr>
            <a:spLocks noChangeArrowheads="1"/>
          </p:cNvSpPr>
          <p:nvPr/>
        </p:nvSpPr>
        <p:spPr bwMode="auto">
          <a:xfrm>
            <a:off x="5292521" y="364837"/>
            <a:ext cx="3152979"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802.11-23/0324r1</a:t>
            </a:r>
          </a:p>
          <a:p>
            <a:pPr marL="457200" lvl="4" algn="r" eaLnBrk="0" hangingPunct="0"/>
            <a:endParaRPr lang="en-US" sz="1600" b="1" dirty="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userDrawn="1"/>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Apr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685800" y="685800"/>
            <a:ext cx="7772400" cy="1219200"/>
          </a:xfrm>
        </p:spPr>
        <p:txBody>
          <a:bodyPr/>
          <a:lstStyle/>
          <a:p>
            <a:pPr algn="ctr"/>
            <a:r>
              <a:rPr lang="en-US" dirty="0"/>
              <a:t>Roaming Requirements</a:t>
            </a:r>
          </a:p>
        </p:txBody>
      </p:sp>
      <p:sp>
        <p:nvSpPr>
          <p:cNvPr id="1030" name="Rectangle 6"/>
          <p:cNvSpPr>
            <a:spLocks noGrp="1" noChangeArrowheads="1"/>
          </p:cNvSpPr>
          <p:nvPr>
            <p:ph type="body" idx="1"/>
          </p:nvPr>
        </p:nvSpPr>
        <p:spPr>
          <a:xfrm>
            <a:off x="685800" y="1981200"/>
            <a:ext cx="7772400" cy="838200"/>
          </a:xfrm>
        </p:spPr>
        <p:txBody>
          <a:bodyPr/>
          <a:lstStyle/>
          <a:p>
            <a:pPr algn="ctr"/>
            <a:r>
              <a:rPr lang="en-US" dirty="0"/>
              <a:t>April 2023</a:t>
            </a:r>
          </a:p>
        </p:txBody>
      </p:sp>
      <p:sp>
        <p:nvSpPr>
          <p:cNvPr id="8" name="Slide Number Placeholder 5"/>
          <p:cNvSpPr>
            <a:spLocks noGrp="1"/>
          </p:cNvSpPr>
          <p:nvPr>
            <p:ph type="sldNum" sz="quarter" idx="11"/>
          </p:nvPr>
        </p:nvSpPr>
        <p:spPr/>
        <p:txBody>
          <a:bodyPr/>
          <a:lstStyle/>
          <a:p>
            <a:r>
              <a:rPr lang="en-US"/>
              <a:t>Slide </a:t>
            </a:r>
            <a:fld id="{C074D50F-3BCA-4A6B-9986-C459617B2FC6}" type="slidenum">
              <a:rPr lang="en-US" smtClean="0"/>
              <a:pPr/>
              <a:t>1</a:t>
            </a:fld>
            <a:endParaRPr lang="en-US" dirty="0"/>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535998502"/>
              </p:ext>
            </p:extLst>
          </p:nvPr>
        </p:nvGraphicFramePr>
        <p:xfrm>
          <a:off x="457200" y="3404937"/>
          <a:ext cx="8229600" cy="2224092"/>
        </p:xfrm>
        <a:graphic>
          <a:graphicData uri="http://schemas.openxmlformats.org/drawingml/2006/table">
            <a:tbl>
              <a:tblPr firstRow="1" bandRow="1">
                <a:tableStyleId>{21E4AEA4-8DFA-4A89-87EB-49C32662AFE0}</a:tableStyleId>
              </a:tblPr>
              <a:tblGrid>
                <a:gridCol w="22860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170915">
                  <a:extLst>
                    <a:ext uri="{9D8B030D-6E8A-4147-A177-3AD203B41FA5}">
                      <a16:colId xmlns:a16="http://schemas.microsoft.com/office/drawing/2014/main" val="20002"/>
                    </a:ext>
                  </a:extLst>
                </a:gridCol>
                <a:gridCol w="3096285">
                  <a:extLst>
                    <a:ext uri="{9D8B030D-6E8A-4147-A177-3AD203B41FA5}">
                      <a16:colId xmlns:a16="http://schemas.microsoft.com/office/drawing/2014/main" val="20003"/>
                    </a:ext>
                  </a:extLst>
                </a:gridCol>
              </a:tblGrid>
              <a:tr h="370682">
                <a:tc>
                  <a:txBody>
                    <a:bodyPr/>
                    <a:lstStyle/>
                    <a:p>
                      <a:pPr>
                        <a:spcAft>
                          <a:spcPts val="0"/>
                        </a:spcAft>
                      </a:pPr>
                      <a:r>
                        <a:rPr lang="en-US" sz="1400" kern="0" dirty="0">
                          <a:effectLst/>
                          <a:latin typeface="+mn-lt"/>
                        </a:rPr>
                        <a:t>Name</a:t>
                      </a:r>
                      <a:endParaRPr lang="en-AU" sz="1400" b="1" kern="0" dirty="0">
                        <a:effectLst/>
                        <a:latin typeface="+mn-lt"/>
                      </a:endParaRPr>
                    </a:p>
                  </a:txBody>
                  <a:tcPr marL="68580" marR="68580" marT="0" marB="0" anchor="ctr"/>
                </a:tc>
                <a:tc>
                  <a:txBody>
                    <a:bodyPr/>
                    <a:lstStyle/>
                    <a:p>
                      <a:pPr>
                        <a:spcAft>
                          <a:spcPts val="0"/>
                        </a:spcAft>
                      </a:pPr>
                      <a:r>
                        <a:rPr lang="en-US" sz="1400" dirty="0">
                          <a:effectLst/>
                          <a:latin typeface="+mn-lt"/>
                          <a:ea typeface="Times New Roman"/>
                        </a:rPr>
                        <a:t>Affiliation</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Phone</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email</a:t>
                      </a:r>
                      <a:endParaRPr lang="en-AU" sz="1400" dirty="0">
                        <a:effectLst/>
                        <a:latin typeface="+mn-lt"/>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AU" sz="1400" dirty="0">
                          <a:effectLst/>
                          <a:latin typeface="+mn-lt"/>
                        </a:rPr>
                        <a:t>Brian Hart</a:t>
                      </a: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kern="1200" dirty="0">
                          <a:effectLst/>
                          <a:latin typeface="+mn-lt"/>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dirty="0">
                          <a:effectLst/>
                          <a:latin typeface="+mn-lt"/>
                        </a:rPr>
                        <a:t>brianh@cisco.com</a:t>
                      </a: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400" dirty="0">
                          <a:solidFill>
                            <a:schemeClr val="tx1"/>
                          </a:solidFill>
                          <a:effectLst/>
                          <a:latin typeface="+mn-lt"/>
                          <a:ea typeface="Times New Roman"/>
                        </a:rPr>
                        <a:t>Malcolm Smith</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975771376"/>
                  </a:ext>
                </a:extLst>
              </a:tr>
              <a:tr h="370682">
                <a:tc>
                  <a:txBody>
                    <a:bodyPr/>
                    <a:lstStyle/>
                    <a:p>
                      <a:pPr>
                        <a:spcAft>
                          <a:spcPts val="0"/>
                        </a:spcAft>
                      </a:pPr>
                      <a:r>
                        <a:rPr lang="en-AU" sz="1400" dirty="0">
                          <a:solidFill>
                            <a:schemeClr val="tx1"/>
                          </a:solidFill>
                          <a:effectLst/>
                          <a:latin typeface="+mn-lt"/>
                          <a:ea typeface="Times New Roman"/>
                        </a:rPr>
                        <a:t>Juan Carlos Zuniga</a:t>
                      </a:r>
                    </a:p>
                  </a:txBody>
                  <a:tcPr marL="68580" marR="68580" marT="0" marB="0" anchor="ctr"/>
                </a:tc>
                <a:tc>
                  <a:txBody>
                    <a:bodyPr/>
                    <a:lstStyle/>
                    <a:p>
                      <a:pPr>
                        <a:spcAft>
                          <a:spcPts val="0"/>
                        </a:spcAft>
                      </a:pPr>
                      <a:r>
                        <a:rPr lang="en-AU" sz="1400" dirty="0">
                          <a:solidFill>
                            <a:schemeClr val="tx1"/>
                          </a:solidFill>
                          <a:effectLst/>
                          <a:latin typeface="+mn-lt"/>
                          <a:ea typeface="Times New Roman"/>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471803078"/>
                  </a:ext>
                </a:extLst>
              </a:tr>
              <a:tr h="370682">
                <a:tc>
                  <a:txBody>
                    <a:bodyPr/>
                    <a:lstStyle/>
                    <a:p>
                      <a:pPr>
                        <a:spcAft>
                          <a:spcPts val="0"/>
                        </a:spcAft>
                      </a:pPr>
                      <a:r>
                        <a:rPr lang="en-AU" sz="1400" dirty="0">
                          <a:solidFill>
                            <a:schemeClr val="tx1"/>
                          </a:solidFill>
                          <a:effectLst/>
                          <a:latin typeface="+mn-lt"/>
                          <a:ea typeface="Times New Roman"/>
                        </a:rPr>
                        <a:t>Stephen Orr</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220422799"/>
                  </a:ext>
                </a:extLst>
              </a:tr>
              <a:tr h="370682">
                <a:tc>
                  <a:txBody>
                    <a:bodyPr/>
                    <a:lstStyle/>
                    <a:p>
                      <a:pPr>
                        <a:spcAft>
                          <a:spcPts val="0"/>
                        </a:spcAft>
                      </a:pPr>
                      <a:r>
                        <a:rPr lang="en-AU" sz="1400" dirty="0">
                          <a:solidFill>
                            <a:schemeClr val="tx1"/>
                          </a:solidFill>
                          <a:effectLst/>
                          <a:latin typeface="+mn-lt"/>
                          <a:ea typeface="Times New Roman"/>
                        </a:rPr>
                        <a:t>Jerome Henry</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359651415"/>
                  </a:ext>
                </a:extLst>
              </a:tr>
            </a:tbl>
          </a:graphicData>
        </a:graphic>
      </p:graphicFrame>
      <p:sp>
        <p:nvSpPr>
          <p:cNvPr id="7" name="Footer Placeholder 3"/>
          <p:cNvSpPr>
            <a:spLocks noGrp="1"/>
          </p:cNvSpPr>
          <p:nvPr>
            <p:ph type="ftr" sz="quarter" idx="3"/>
          </p:nvPr>
        </p:nvSpPr>
        <p:spPr>
          <a:xfrm>
            <a:off x="5638800" y="6477000"/>
            <a:ext cx="2759015" cy="180975"/>
          </a:xfrm>
        </p:spPr>
        <p:txBody>
          <a:bodyPr/>
          <a:lstStyle/>
          <a:p>
            <a:r>
              <a:rPr lang="da-DK" dirty="0"/>
              <a:t>Hart </a:t>
            </a:r>
            <a:r>
              <a:rPr lang="da-DK" i="1" dirty="0"/>
              <a:t>et al</a:t>
            </a:r>
            <a:r>
              <a:rPr lang="da-DK" dirty="0"/>
              <a:t> (Cisco Systems)</a:t>
            </a:r>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A48BA-B00B-190D-C78A-053BA8AC49E7}"/>
              </a:ext>
            </a:extLst>
          </p:cNvPr>
          <p:cNvSpPr>
            <a:spLocks noGrp="1"/>
          </p:cNvSpPr>
          <p:nvPr>
            <p:ph type="title"/>
          </p:nvPr>
        </p:nvSpPr>
        <p:spPr/>
        <p:txBody>
          <a:bodyPr/>
          <a:lstStyle/>
          <a:p>
            <a:r>
              <a:rPr lang="en-US" dirty="0"/>
              <a:t>Part Two …</a:t>
            </a:r>
            <a:endParaRPr lang="en-AU" dirty="0"/>
          </a:p>
        </p:txBody>
      </p:sp>
      <p:sp>
        <p:nvSpPr>
          <p:cNvPr id="4" name="Slide Number Placeholder 3">
            <a:extLst>
              <a:ext uri="{FF2B5EF4-FFF2-40B4-BE49-F238E27FC236}">
                <a16:creationId xmlns:a16="http://schemas.microsoft.com/office/drawing/2014/main" id="{3C2524CD-AAB6-281D-8D3B-137F046EFBB6}"/>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10</a:t>
            </a:fld>
            <a:endParaRPr lang="en-US" dirty="0"/>
          </a:p>
        </p:txBody>
      </p:sp>
      <p:sp>
        <p:nvSpPr>
          <p:cNvPr id="5" name="Footer Placeholder 4">
            <a:extLst>
              <a:ext uri="{FF2B5EF4-FFF2-40B4-BE49-F238E27FC236}">
                <a16:creationId xmlns:a16="http://schemas.microsoft.com/office/drawing/2014/main" id="{FB1807B1-7244-132F-E47C-1C69F583BF5F}"/>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6" name="Footer Placeholder 4">
            <a:extLst>
              <a:ext uri="{FF2B5EF4-FFF2-40B4-BE49-F238E27FC236}">
                <a16:creationId xmlns:a16="http://schemas.microsoft.com/office/drawing/2014/main" id="{C77265FE-FED8-775F-D5D3-119A78145D0B}"/>
              </a:ext>
            </a:extLst>
          </p:cNvPr>
          <p:cNvSpPr txBox="1">
            <a:spLocks/>
          </p:cNvSpPr>
          <p:nvPr/>
        </p:nvSpPr>
        <p:spPr>
          <a:xfrm>
            <a:off x="5638800" y="6477000"/>
            <a:ext cx="2895600" cy="18097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solidFill>
                <a:latin typeface="+mj-lt"/>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da-DK"/>
              <a:t>Hart et al (Cisco Systems)</a:t>
            </a:r>
            <a:endParaRPr lang="en-AU" dirty="0"/>
          </a:p>
        </p:txBody>
      </p:sp>
    </p:spTree>
    <p:extLst>
      <p:ext uri="{BB962C8B-B14F-4D97-AF65-F5344CB8AC3E}">
        <p14:creationId xmlns:p14="http://schemas.microsoft.com/office/powerpoint/2010/main" val="1240661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A48BA-B00B-190D-C78A-053BA8AC49E7}"/>
              </a:ext>
            </a:extLst>
          </p:cNvPr>
          <p:cNvSpPr>
            <a:spLocks noGrp="1"/>
          </p:cNvSpPr>
          <p:nvPr>
            <p:ph type="title"/>
          </p:nvPr>
        </p:nvSpPr>
        <p:spPr/>
        <p:txBody>
          <a:bodyPr/>
          <a:lstStyle/>
          <a:p>
            <a:r>
              <a:rPr lang="en-US" dirty="0"/>
              <a:t>Abstracted Study of Impact of Roaming on Reliability …</a:t>
            </a:r>
            <a:endParaRPr lang="en-AU" sz="1800" dirty="0"/>
          </a:p>
        </p:txBody>
      </p:sp>
      <p:sp>
        <p:nvSpPr>
          <p:cNvPr id="4" name="Slide Number Placeholder 3">
            <a:extLst>
              <a:ext uri="{FF2B5EF4-FFF2-40B4-BE49-F238E27FC236}">
                <a16:creationId xmlns:a16="http://schemas.microsoft.com/office/drawing/2014/main" id="{3C2524CD-AAB6-281D-8D3B-137F046EFBB6}"/>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11</a:t>
            </a:fld>
            <a:endParaRPr lang="en-US" dirty="0"/>
          </a:p>
        </p:txBody>
      </p:sp>
      <p:sp>
        <p:nvSpPr>
          <p:cNvPr id="5" name="Footer Placeholder 4">
            <a:extLst>
              <a:ext uri="{FF2B5EF4-FFF2-40B4-BE49-F238E27FC236}">
                <a16:creationId xmlns:a16="http://schemas.microsoft.com/office/drawing/2014/main" id="{FB1807B1-7244-132F-E47C-1C69F583BF5F}"/>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6" name="Footer Placeholder 4">
            <a:extLst>
              <a:ext uri="{FF2B5EF4-FFF2-40B4-BE49-F238E27FC236}">
                <a16:creationId xmlns:a16="http://schemas.microsoft.com/office/drawing/2014/main" id="{C77265FE-FED8-775F-D5D3-119A78145D0B}"/>
              </a:ext>
            </a:extLst>
          </p:cNvPr>
          <p:cNvSpPr txBox="1">
            <a:spLocks/>
          </p:cNvSpPr>
          <p:nvPr/>
        </p:nvSpPr>
        <p:spPr>
          <a:xfrm>
            <a:off x="5638800" y="6477000"/>
            <a:ext cx="2895600" cy="18097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solidFill>
                <a:latin typeface="+mj-lt"/>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da-DK"/>
              <a:t>Hart et al (Cisco Systems)</a:t>
            </a:r>
            <a:endParaRPr lang="en-AU" dirty="0"/>
          </a:p>
        </p:txBody>
      </p:sp>
      <p:pic>
        <p:nvPicPr>
          <p:cNvPr id="12" name="Picture 11">
            <a:extLst>
              <a:ext uri="{FF2B5EF4-FFF2-40B4-BE49-F238E27FC236}">
                <a16:creationId xmlns:a16="http://schemas.microsoft.com/office/drawing/2014/main" id="{A8FC94CE-37D3-95B5-E6D0-3E50317BEDCC}"/>
              </a:ext>
            </a:extLst>
          </p:cNvPr>
          <p:cNvPicPr>
            <a:picLocks noChangeAspect="1"/>
          </p:cNvPicPr>
          <p:nvPr/>
        </p:nvPicPr>
        <p:blipFill>
          <a:blip r:embed="rId2"/>
          <a:stretch>
            <a:fillRect/>
          </a:stretch>
        </p:blipFill>
        <p:spPr>
          <a:xfrm>
            <a:off x="3581400" y="1352550"/>
            <a:ext cx="5353050" cy="4819650"/>
          </a:xfrm>
          <a:prstGeom prst="rect">
            <a:avLst/>
          </a:prstGeom>
        </p:spPr>
      </p:pic>
      <p:sp>
        <p:nvSpPr>
          <p:cNvPr id="3" name="Content Placeholder 2">
            <a:extLst>
              <a:ext uri="{FF2B5EF4-FFF2-40B4-BE49-F238E27FC236}">
                <a16:creationId xmlns:a16="http://schemas.microsoft.com/office/drawing/2014/main" id="{9C30C1D7-807C-D202-66AF-BF8CEAF2B09C}"/>
              </a:ext>
            </a:extLst>
          </p:cNvPr>
          <p:cNvSpPr txBox="1">
            <a:spLocks/>
          </p:cNvSpPr>
          <p:nvPr/>
        </p:nvSpPr>
        <p:spPr bwMode="auto">
          <a:xfrm>
            <a:off x="457200" y="1981199"/>
            <a:ext cx="2819400" cy="4374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0" indent="0">
              <a:spcBef>
                <a:spcPts val="600"/>
              </a:spcBef>
            </a:pPr>
            <a:r>
              <a:rPr lang="en-US" sz="1400" b="0" kern="0" dirty="0"/>
              <a:t>A non-AP MLD travels at a constant speed from one randomly selected location to another in a field of AP MLDs (here, 64)</a:t>
            </a:r>
          </a:p>
          <a:p>
            <a:pPr marL="0" indent="0">
              <a:spcBef>
                <a:spcPts val="600"/>
              </a:spcBef>
            </a:pPr>
            <a:r>
              <a:rPr lang="en-US" sz="1400" b="0" kern="0" dirty="0"/>
              <a:t>Non-AP MLD associates based on geometry: either without hysteresis (the closest AP always) or after it is sqrt(2) closer to a new AP than the old AP (i.e., the new AP is 3-5 dB stronger than the old AP)</a:t>
            </a:r>
          </a:p>
          <a:p>
            <a:pPr marL="0" indent="0">
              <a:spcBef>
                <a:spcPts val="600"/>
              </a:spcBef>
            </a:pPr>
            <a:r>
              <a:rPr lang="en-US" sz="1400" b="0" kern="0" dirty="0"/>
              <a:t>A sample run is shown at right</a:t>
            </a:r>
          </a:p>
          <a:p>
            <a:pPr marL="0" indent="0">
              <a:spcBef>
                <a:spcPts val="600"/>
              </a:spcBef>
            </a:pPr>
            <a:r>
              <a:rPr lang="en-US" sz="1400" b="0" kern="0" dirty="0"/>
              <a:t>In the following slide, results are based on 50 sample runs each with randomly selected AP locations and client trajectories</a:t>
            </a:r>
          </a:p>
          <a:p>
            <a:pPr marL="0" indent="0">
              <a:spcBef>
                <a:spcPts val="600"/>
              </a:spcBef>
            </a:pPr>
            <a:r>
              <a:rPr lang="en-US" sz="1400" b="0" kern="0" dirty="0"/>
              <a:t>Line color identifies the client’s associated AP</a:t>
            </a:r>
          </a:p>
        </p:txBody>
      </p:sp>
    </p:spTree>
    <p:extLst>
      <p:ext uri="{BB962C8B-B14F-4D97-AF65-F5344CB8AC3E}">
        <p14:creationId xmlns:p14="http://schemas.microsoft.com/office/powerpoint/2010/main" val="388283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A48BA-B00B-190D-C78A-053BA8AC49E7}"/>
              </a:ext>
            </a:extLst>
          </p:cNvPr>
          <p:cNvSpPr>
            <a:spLocks noGrp="1"/>
          </p:cNvSpPr>
          <p:nvPr>
            <p:ph type="title"/>
          </p:nvPr>
        </p:nvSpPr>
        <p:spPr>
          <a:xfrm>
            <a:off x="228600" y="685800"/>
            <a:ext cx="8915398" cy="1066800"/>
          </a:xfrm>
        </p:spPr>
        <p:txBody>
          <a:bodyPr/>
          <a:lstStyle/>
          <a:p>
            <a:r>
              <a:rPr lang="en-US" dirty="0"/>
              <a:t>… Shows Reliability is sensitive to Roaming Rate &amp; BSA</a:t>
            </a:r>
            <a:r>
              <a:rPr lang="en-US" baseline="30000" dirty="0"/>
              <a:t>(1/2)</a:t>
            </a:r>
            <a:br>
              <a:rPr lang="en-US" dirty="0"/>
            </a:br>
            <a:r>
              <a:rPr lang="en-US" sz="1800" dirty="0"/>
              <a:t>For instance, Augmented Reality while on the move; no roaming hysteresis</a:t>
            </a:r>
            <a:endParaRPr lang="en-AU" sz="1800" dirty="0"/>
          </a:p>
        </p:txBody>
      </p:sp>
      <p:sp>
        <p:nvSpPr>
          <p:cNvPr id="3" name="Content Placeholder 2">
            <a:extLst>
              <a:ext uri="{FF2B5EF4-FFF2-40B4-BE49-F238E27FC236}">
                <a16:creationId xmlns:a16="http://schemas.microsoft.com/office/drawing/2014/main" id="{5267171C-C481-23F9-7D5C-04A7E1C8156F}"/>
              </a:ext>
            </a:extLst>
          </p:cNvPr>
          <p:cNvSpPr>
            <a:spLocks noGrp="1"/>
          </p:cNvSpPr>
          <p:nvPr>
            <p:ph idx="1"/>
          </p:nvPr>
        </p:nvSpPr>
        <p:spPr>
          <a:xfrm>
            <a:off x="685800" y="1981199"/>
            <a:ext cx="4114800" cy="4494214"/>
          </a:xfrm>
        </p:spPr>
        <p:txBody>
          <a:bodyPr/>
          <a:lstStyle/>
          <a:p>
            <a:pPr marL="0" indent="0">
              <a:spcBef>
                <a:spcPts val="600"/>
              </a:spcBef>
            </a:pPr>
            <a:r>
              <a:rPr lang="en-US" sz="1400" dirty="0"/>
              <a:t>Study roaming model:</a:t>
            </a:r>
          </a:p>
          <a:p>
            <a:pPr marL="285750" indent="-285750">
              <a:spcBef>
                <a:spcPts val="600"/>
              </a:spcBef>
              <a:buFont typeface="Arial" panose="020B0604020202020204" pitchFamily="34" charset="0"/>
              <a:buChar char="•"/>
            </a:pPr>
            <a:r>
              <a:rPr lang="en-US" sz="1400" b="0" dirty="0"/>
              <a:t>AP BSA is 100-250-500m</a:t>
            </a:r>
            <a:r>
              <a:rPr lang="en-US" sz="1400" b="0" baseline="30000" dirty="0"/>
              <a:t>2</a:t>
            </a:r>
            <a:r>
              <a:rPr lang="en-US" sz="1400" b="0" dirty="0"/>
              <a:t> on a noisy grid</a:t>
            </a:r>
          </a:p>
          <a:p>
            <a:pPr marL="285750" indent="-285750">
              <a:spcBef>
                <a:spcPts val="600"/>
              </a:spcBef>
              <a:buFont typeface="Arial" panose="020B0604020202020204" pitchFamily="34" charset="0"/>
              <a:buChar char="•"/>
            </a:pPr>
            <a:r>
              <a:rPr lang="en-US" sz="1400" b="0" dirty="0"/>
              <a:t>Non-AP MLD travels at 1-1.5-2 meters/sec along lines at a random orientation </a:t>
            </a:r>
            <a:r>
              <a:rPr lang="en-US" sz="1400" b="0" dirty="0" err="1"/>
              <a:t>wrt</a:t>
            </a:r>
            <a:r>
              <a:rPr lang="en-US" sz="1400" b="0" dirty="0"/>
              <a:t> APs</a:t>
            </a:r>
          </a:p>
          <a:p>
            <a:pPr marL="285750" indent="-285750">
              <a:spcBef>
                <a:spcPts val="600"/>
              </a:spcBef>
              <a:buFont typeface="Arial" panose="020B0604020202020204" pitchFamily="34" charset="0"/>
              <a:buChar char="•"/>
            </a:pPr>
            <a:r>
              <a:rPr lang="en-US" sz="1400" dirty="0"/>
              <a:t>Perfect proximity-based roaming (no hysteresis)</a:t>
            </a:r>
          </a:p>
          <a:p>
            <a:pPr marL="0" indent="0">
              <a:spcBef>
                <a:spcPts val="600"/>
              </a:spcBef>
            </a:pPr>
            <a:r>
              <a:rPr lang="en-US" sz="1400" b="0" dirty="0"/>
              <a:t>Non-AP MLD roaming events mostly occur every 0.6-31.6 sec, where a roam every 9.3 sec is reasonably typical (Table 1)</a:t>
            </a:r>
          </a:p>
          <a:p>
            <a:pPr marL="0" indent="0">
              <a:spcBef>
                <a:spcPts val="600"/>
              </a:spcBef>
            </a:pPr>
            <a:endParaRPr lang="en-US" sz="1400" b="0" dirty="0"/>
          </a:p>
          <a:p>
            <a:pPr marL="0" indent="0">
              <a:spcBef>
                <a:spcPts val="600"/>
              </a:spcBef>
            </a:pPr>
            <a:r>
              <a:rPr lang="en-US" sz="1400" dirty="0"/>
              <a:t>Study impact of roaming model on reliability of QoS flow:</a:t>
            </a:r>
          </a:p>
          <a:p>
            <a:pPr marL="0" indent="0">
              <a:spcBef>
                <a:spcPts val="600"/>
              </a:spcBef>
            </a:pPr>
            <a:r>
              <a:rPr lang="en-US" sz="1400" b="0" dirty="0"/>
              <a:t>Assume data can be lost during each roam (not delivered or delivered too late).</a:t>
            </a:r>
          </a:p>
          <a:p>
            <a:pPr marL="0" indent="0">
              <a:spcBef>
                <a:spcPts val="600"/>
              </a:spcBef>
            </a:pPr>
            <a:r>
              <a:rPr lang="en-US" sz="1400" b="0" dirty="0"/>
              <a:t>We analyze the maximum data loss duration in order to achieve a given level of reliability. We see a mean 10 sec roam interval requires 10msec max data loss for 99.9% reliability (Table 2)</a:t>
            </a:r>
          </a:p>
          <a:p>
            <a:pPr marL="0" indent="0">
              <a:spcBef>
                <a:spcPts val="600"/>
              </a:spcBef>
            </a:pPr>
            <a:endParaRPr lang="en-US" sz="1400" dirty="0"/>
          </a:p>
        </p:txBody>
      </p:sp>
      <p:sp>
        <p:nvSpPr>
          <p:cNvPr id="4" name="Slide Number Placeholder 3">
            <a:extLst>
              <a:ext uri="{FF2B5EF4-FFF2-40B4-BE49-F238E27FC236}">
                <a16:creationId xmlns:a16="http://schemas.microsoft.com/office/drawing/2014/main" id="{3C2524CD-AAB6-281D-8D3B-137F046EFBB6}"/>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12</a:t>
            </a:fld>
            <a:endParaRPr lang="en-US" dirty="0"/>
          </a:p>
        </p:txBody>
      </p:sp>
      <p:sp>
        <p:nvSpPr>
          <p:cNvPr id="5" name="Footer Placeholder 4">
            <a:extLst>
              <a:ext uri="{FF2B5EF4-FFF2-40B4-BE49-F238E27FC236}">
                <a16:creationId xmlns:a16="http://schemas.microsoft.com/office/drawing/2014/main" id="{FB1807B1-7244-132F-E47C-1C69F583BF5F}"/>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6" name="Footer Placeholder 4">
            <a:extLst>
              <a:ext uri="{FF2B5EF4-FFF2-40B4-BE49-F238E27FC236}">
                <a16:creationId xmlns:a16="http://schemas.microsoft.com/office/drawing/2014/main" id="{C77265FE-FED8-775F-D5D3-119A78145D0B}"/>
              </a:ext>
            </a:extLst>
          </p:cNvPr>
          <p:cNvSpPr txBox="1">
            <a:spLocks/>
          </p:cNvSpPr>
          <p:nvPr/>
        </p:nvSpPr>
        <p:spPr>
          <a:xfrm>
            <a:off x="5638800" y="6477000"/>
            <a:ext cx="2895600" cy="18097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solidFill>
                <a:latin typeface="+mj-lt"/>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da-DK"/>
              <a:t>Hart et al (Cisco Systems)</a:t>
            </a:r>
            <a:endParaRPr lang="en-AU" dirty="0"/>
          </a:p>
        </p:txBody>
      </p:sp>
      <p:graphicFrame>
        <p:nvGraphicFramePr>
          <p:cNvPr id="8" name="Table 7">
            <a:extLst>
              <a:ext uri="{FF2B5EF4-FFF2-40B4-BE49-F238E27FC236}">
                <a16:creationId xmlns:a16="http://schemas.microsoft.com/office/drawing/2014/main" id="{48212516-0132-F0C3-BBAD-1C8FE539E535}"/>
              </a:ext>
            </a:extLst>
          </p:cNvPr>
          <p:cNvGraphicFramePr>
            <a:graphicFrameLocks noGrp="1"/>
          </p:cNvGraphicFramePr>
          <p:nvPr>
            <p:extLst>
              <p:ext uri="{D42A27DB-BD31-4B8C-83A1-F6EECF244321}">
                <p14:modId xmlns:p14="http://schemas.microsoft.com/office/powerpoint/2010/main" val="3024848718"/>
              </p:ext>
            </p:extLst>
          </p:nvPr>
        </p:nvGraphicFramePr>
        <p:xfrm>
          <a:off x="4892675" y="1493042"/>
          <a:ext cx="4251325" cy="1887892"/>
        </p:xfrm>
        <a:graphic>
          <a:graphicData uri="http://schemas.openxmlformats.org/drawingml/2006/table">
            <a:tbl>
              <a:tblPr firstRow="1" bandRow="1">
                <a:tableStyleId>{21E4AEA4-8DFA-4A89-87EB-49C32662AFE0}</a:tableStyleId>
              </a:tblPr>
              <a:tblGrid>
                <a:gridCol w="850265">
                  <a:extLst>
                    <a:ext uri="{9D8B030D-6E8A-4147-A177-3AD203B41FA5}">
                      <a16:colId xmlns:a16="http://schemas.microsoft.com/office/drawing/2014/main" val="20000"/>
                    </a:ext>
                  </a:extLst>
                </a:gridCol>
                <a:gridCol w="1105345">
                  <a:extLst>
                    <a:ext uri="{9D8B030D-6E8A-4147-A177-3AD203B41FA5}">
                      <a16:colId xmlns:a16="http://schemas.microsoft.com/office/drawing/2014/main" val="20001"/>
                    </a:ext>
                  </a:extLst>
                </a:gridCol>
                <a:gridCol w="1176945">
                  <a:extLst>
                    <a:ext uri="{9D8B030D-6E8A-4147-A177-3AD203B41FA5}">
                      <a16:colId xmlns:a16="http://schemas.microsoft.com/office/drawing/2014/main" val="20002"/>
                    </a:ext>
                  </a:extLst>
                </a:gridCol>
                <a:gridCol w="1118770">
                  <a:extLst>
                    <a:ext uri="{9D8B030D-6E8A-4147-A177-3AD203B41FA5}">
                      <a16:colId xmlns:a16="http://schemas.microsoft.com/office/drawing/2014/main" val="20003"/>
                    </a:ext>
                  </a:extLst>
                </a:gridCol>
              </a:tblGrid>
              <a:tr h="398586">
                <a:tc>
                  <a:txBody>
                    <a:bodyPr/>
                    <a:lstStyle/>
                    <a:p>
                      <a:pPr algn="r">
                        <a:spcAft>
                          <a:spcPts val="0"/>
                        </a:spcAft>
                      </a:pPr>
                      <a:r>
                        <a:rPr lang="en-AU" sz="1100" b="1" kern="0" dirty="0">
                          <a:effectLst/>
                          <a:latin typeface="+mn-lt"/>
                        </a:rPr>
                        <a:t>BSA </a:t>
                      </a:r>
                    </a:p>
                    <a:p>
                      <a:pPr algn="r">
                        <a:spcAft>
                          <a:spcPts val="0"/>
                        </a:spcAft>
                      </a:pPr>
                      <a:endParaRPr lang="en-AU" sz="1100" b="1" kern="0" dirty="0">
                        <a:effectLst/>
                        <a:latin typeface="+mn-lt"/>
                      </a:endParaRPr>
                    </a:p>
                    <a:p>
                      <a:pPr algn="l">
                        <a:spcAft>
                          <a:spcPts val="0"/>
                        </a:spcAft>
                      </a:pPr>
                      <a:r>
                        <a:rPr lang="en-AU" sz="1100" b="1" kern="0" dirty="0">
                          <a:effectLst/>
                          <a:latin typeface="+mn-lt"/>
                        </a:rPr>
                        <a:t>Speed </a:t>
                      </a:r>
                    </a:p>
                  </a:txBody>
                  <a:tcPr marL="68580" marR="68580" marT="0" marB="0" anchor="ctr"/>
                </a:tc>
                <a:tc>
                  <a:txBody>
                    <a:bodyPr/>
                    <a:lstStyle/>
                    <a:p>
                      <a:pPr algn="ctr">
                        <a:spcAft>
                          <a:spcPts val="0"/>
                        </a:spcAft>
                      </a:pPr>
                      <a:r>
                        <a:rPr lang="en-AU" sz="1100" dirty="0">
                          <a:effectLst/>
                          <a:latin typeface="+mn-lt"/>
                          <a:ea typeface="Times New Roman"/>
                        </a:rPr>
                        <a:t>100 m</a:t>
                      </a:r>
                      <a:r>
                        <a:rPr lang="en-AU" sz="1100" baseline="30000" dirty="0">
                          <a:effectLst/>
                          <a:latin typeface="+mn-lt"/>
                          <a:ea typeface="Times New Roman"/>
                        </a:rPr>
                        <a:t>2</a:t>
                      </a:r>
                      <a:endParaRPr lang="en-AU" sz="1100" dirty="0">
                        <a:effectLst/>
                        <a:latin typeface="+mn-lt"/>
                        <a:ea typeface="Times New Roman"/>
                      </a:endParaRPr>
                    </a:p>
                  </a:txBody>
                  <a:tcPr marL="68580" marR="68580" marT="0" marB="0" anchor="ctr"/>
                </a:tc>
                <a:tc>
                  <a:txBody>
                    <a:bodyPr/>
                    <a:lstStyle/>
                    <a:p>
                      <a:pPr algn="ctr">
                        <a:spcAft>
                          <a:spcPts val="0"/>
                        </a:spcAft>
                      </a:pPr>
                      <a:r>
                        <a:rPr lang="en-AU" sz="1100" dirty="0">
                          <a:effectLst/>
                          <a:latin typeface="+mn-lt"/>
                          <a:ea typeface="Times New Roman"/>
                        </a:rPr>
                        <a:t>250 m</a:t>
                      </a:r>
                      <a:r>
                        <a:rPr lang="en-AU" sz="1100" baseline="30000" dirty="0">
                          <a:effectLst/>
                          <a:latin typeface="+mn-lt"/>
                          <a:ea typeface="Times New Roman"/>
                        </a:rPr>
                        <a:t>2</a:t>
                      </a:r>
                      <a:endParaRPr lang="en-AU" sz="1100" dirty="0">
                        <a:effectLst/>
                        <a:latin typeface="+mn-lt"/>
                        <a:ea typeface="Times New Roman"/>
                      </a:endParaRPr>
                    </a:p>
                  </a:txBody>
                  <a:tcPr marL="68580" marR="68580" marT="0" marB="0" anchor="ctr"/>
                </a:tc>
                <a:tc>
                  <a:txBody>
                    <a:bodyPr/>
                    <a:lstStyle/>
                    <a:p>
                      <a:pPr algn="ctr">
                        <a:spcAft>
                          <a:spcPts val="0"/>
                        </a:spcAft>
                      </a:pPr>
                      <a:r>
                        <a:rPr lang="en-AU" sz="1100" dirty="0">
                          <a:effectLst/>
                          <a:latin typeface="+mn-lt"/>
                          <a:ea typeface="Times New Roman"/>
                        </a:rPr>
                        <a:t>500 m</a:t>
                      </a:r>
                      <a:r>
                        <a:rPr lang="en-AU" sz="1100" baseline="30000" dirty="0">
                          <a:effectLst/>
                          <a:latin typeface="+mn-lt"/>
                          <a:ea typeface="Times New Roman"/>
                        </a:rPr>
                        <a:t>2</a:t>
                      </a:r>
                    </a:p>
                  </a:txBody>
                  <a:tcPr marL="68580" marR="68580" marT="0" marB="0" anchor="ctr"/>
                </a:tc>
                <a:extLst>
                  <a:ext uri="{0D108BD9-81ED-4DB2-BD59-A6C34878D82A}">
                    <a16:rowId xmlns:a16="http://schemas.microsoft.com/office/drawing/2014/main" val="10000"/>
                  </a:ext>
                </a:extLst>
              </a:tr>
              <a:tr h="346243">
                <a:tc>
                  <a:txBody>
                    <a:bodyPr/>
                    <a:lstStyle/>
                    <a:p>
                      <a:pPr>
                        <a:spcAft>
                          <a:spcPts val="0"/>
                        </a:spcAft>
                      </a:pPr>
                      <a:r>
                        <a:rPr lang="en-AU" sz="1100" dirty="0">
                          <a:solidFill>
                            <a:schemeClr val="tx1"/>
                          </a:solidFill>
                          <a:effectLst/>
                          <a:latin typeface="+mn-lt"/>
                          <a:ea typeface="Times New Roman"/>
                        </a:rPr>
                        <a:t>1 m/s</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1.2, </a:t>
                      </a:r>
                      <a:r>
                        <a:rPr lang="en-AU" sz="1100" b="1" dirty="0">
                          <a:solidFill>
                            <a:schemeClr val="tx1"/>
                          </a:solidFill>
                          <a:effectLst/>
                          <a:latin typeface="+mn-lt"/>
                          <a:ea typeface="Times New Roman"/>
                        </a:rPr>
                        <a:t>8.8</a:t>
                      </a:r>
                      <a:r>
                        <a:rPr lang="en-AU" sz="1100" dirty="0">
                          <a:solidFill>
                            <a:schemeClr val="tx1"/>
                          </a:solidFill>
                          <a:effectLst/>
                          <a:latin typeface="+mn-lt"/>
                          <a:ea typeface="Times New Roman"/>
                        </a:rPr>
                        <a:t>, 14.1</a:t>
                      </a:r>
                    </a:p>
                  </a:txBody>
                  <a:tcPr marL="68580" marR="68580" marT="0" marB="0" anchor="ctr"/>
                </a:tc>
                <a:tc>
                  <a:txBody>
                    <a:bodyPr/>
                    <a:lstStyle/>
                    <a:p>
                      <a:pPr marL="21590" indent="-21590" algn="ctr">
                        <a:spcAft>
                          <a:spcPts val="0"/>
                        </a:spcAft>
                      </a:pPr>
                      <a:r>
                        <a:rPr lang="en-AU" sz="1100" dirty="0">
                          <a:solidFill>
                            <a:schemeClr val="tx1"/>
                          </a:solidFill>
                          <a:effectLst/>
                          <a:latin typeface="+mn-lt"/>
                          <a:ea typeface="Times New Roman"/>
                        </a:rPr>
                        <a:t>1.8, </a:t>
                      </a:r>
                      <a:r>
                        <a:rPr lang="en-AU" sz="1100" b="1" dirty="0">
                          <a:solidFill>
                            <a:schemeClr val="tx1"/>
                          </a:solidFill>
                          <a:effectLst/>
                          <a:latin typeface="+mn-lt"/>
                          <a:ea typeface="Times New Roman"/>
                        </a:rPr>
                        <a:t>13.9</a:t>
                      </a:r>
                      <a:r>
                        <a:rPr lang="en-AU" sz="1100" b="0" dirty="0">
                          <a:solidFill>
                            <a:schemeClr val="tx1"/>
                          </a:solidFill>
                          <a:effectLst/>
                          <a:latin typeface="+mn-lt"/>
                          <a:ea typeface="Times New Roman"/>
                        </a:rPr>
                        <a:t>,</a:t>
                      </a:r>
                      <a:r>
                        <a:rPr lang="en-AU" sz="1100" dirty="0">
                          <a:solidFill>
                            <a:schemeClr val="tx1"/>
                          </a:solidFill>
                          <a:effectLst/>
                          <a:latin typeface="+mn-lt"/>
                          <a:ea typeface="Times New Roman"/>
                        </a:rPr>
                        <a:t> 22.3</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2.6, </a:t>
                      </a:r>
                      <a:r>
                        <a:rPr lang="en-AU" sz="1100" b="1" dirty="0">
                          <a:solidFill>
                            <a:schemeClr val="tx1"/>
                          </a:solidFill>
                          <a:effectLst/>
                          <a:latin typeface="+mn-lt"/>
                          <a:ea typeface="Times New Roman"/>
                        </a:rPr>
                        <a:t>19.7</a:t>
                      </a:r>
                      <a:r>
                        <a:rPr lang="en-AU" sz="1100" dirty="0">
                          <a:solidFill>
                            <a:schemeClr val="tx1"/>
                          </a:solidFill>
                          <a:effectLst/>
                          <a:latin typeface="+mn-lt"/>
                          <a:ea typeface="Times New Roman"/>
                        </a:rPr>
                        <a:t>, 31.6</a:t>
                      </a:r>
                    </a:p>
                  </a:txBody>
                  <a:tcPr marL="68580" marR="68580" marT="0" marB="0" anchor="ctr"/>
                </a:tc>
                <a:extLst>
                  <a:ext uri="{0D108BD9-81ED-4DB2-BD59-A6C34878D82A}">
                    <a16:rowId xmlns:a16="http://schemas.microsoft.com/office/drawing/2014/main" val="10001"/>
                  </a:ext>
                </a:extLst>
              </a:tr>
              <a:tr h="346243">
                <a:tc>
                  <a:txBody>
                    <a:bodyPr/>
                    <a:lstStyle/>
                    <a:p>
                      <a:pPr>
                        <a:spcAft>
                          <a:spcPts val="0"/>
                        </a:spcAft>
                      </a:pPr>
                      <a:r>
                        <a:rPr lang="en-AU" sz="1100" dirty="0">
                          <a:solidFill>
                            <a:schemeClr val="tx1"/>
                          </a:solidFill>
                          <a:effectLst/>
                          <a:latin typeface="+mn-lt"/>
                          <a:ea typeface="Times New Roman"/>
                        </a:rPr>
                        <a:t>1.5 m/s</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0.8, </a:t>
                      </a:r>
                      <a:r>
                        <a:rPr lang="en-AU" sz="1100" b="1" dirty="0">
                          <a:solidFill>
                            <a:schemeClr val="tx1"/>
                          </a:solidFill>
                          <a:effectLst/>
                          <a:latin typeface="+mn-lt"/>
                          <a:ea typeface="Times New Roman"/>
                        </a:rPr>
                        <a:t>5.9</a:t>
                      </a:r>
                      <a:r>
                        <a:rPr lang="en-AU" sz="1100" b="0" dirty="0">
                          <a:solidFill>
                            <a:schemeClr val="tx1"/>
                          </a:solidFill>
                          <a:effectLst/>
                          <a:latin typeface="+mn-lt"/>
                          <a:ea typeface="Times New Roman"/>
                        </a:rPr>
                        <a:t>,</a:t>
                      </a:r>
                      <a:r>
                        <a:rPr lang="en-AU" sz="1100" dirty="0">
                          <a:solidFill>
                            <a:schemeClr val="tx1"/>
                          </a:solidFill>
                          <a:effectLst/>
                          <a:latin typeface="+mn-lt"/>
                          <a:ea typeface="Times New Roman"/>
                        </a:rPr>
                        <a:t> 9.4</a:t>
                      </a:r>
                    </a:p>
                  </a:txBody>
                  <a:tcPr marL="68580" marR="68580" marT="0" marB="0" anchor="ctr"/>
                </a:tc>
                <a:tc>
                  <a:txBody>
                    <a:bodyPr/>
                    <a:lstStyle/>
                    <a:p>
                      <a:pPr marL="21590" indent="-21590" algn="ctr">
                        <a:spcAft>
                          <a:spcPts val="0"/>
                        </a:spcAft>
                      </a:pPr>
                      <a:r>
                        <a:rPr lang="en-AU" sz="1100" dirty="0">
                          <a:solidFill>
                            <a:schemeClr val="tx1"/>
                          </a:solidFill>
                          <a:effectLst/>
                          <a:latin typeface="+mn-lt"/>
                          <a:ea typeface="Times New Roman"/>
                        </a:rPr>
                        <a:t>1.2, </a:t>
                      </a:r>
                      <a:r>
                        <a:rPr lang="en-AU" sz="1100" b="1" dirty="0">
                          <a:solidFill>
                            <a:schemeClr val="tx1"/>
                          </a:solidFill>
                          <a:effectLst/>
                          <a:latin typeface="+mn-lt"/>
                          <a:ea typeface="Times New Roman"/>
                        </a:rPr>
                        <a:t>9.3</a:t>
                      </a:r>
                      <a:r>
                        <a:rPr lang="en-AU" sz="1100" b="0" dirty="0">
                          <a:solidFill>
                            <a:schemeClr val="tx1"/>
                          </a:solidFill>
                          <a:effectLst/>
                          <a:latin typeface="+mn-lt"/>
                          <a:ea typeface="Times New Roman"/>
                        </a:rPr>
                        <a:t>,</a:t>
                      </a:r>
                      <a:r>
                        <a:rPr lang="en-AU" sz="1100" dirty="0">
                          <a:solidFill>
                            <a:schemeClr val="tx1"/>
                          </a:solidFill>
                          <a:effectLst/>
                          <a:latin typeface="+mn-lt"/>
                          <a:ea typeface="Times New Roman"/>
                        </a:rPr>
                        <a:t> 14.9</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1.7, </a:t>
                      </a:r>
                      <a:r>
                        <a:rPr lang="en-AU" sz="1100" b="0" dirty="0">
                          <a:solidFill>
                            <a:schemeClr val="tx1"/>
                          </a:solidFill>
                          <a:effectLst/>
                          <a:latin typeface="+mn-lt"/>
                          <a:ea typeface="Times New Roman"/>
                        </a:rPr>
                        <a:t>13.1</a:t>
                      </a:r>
                      <a:r>
                        <a:rPr lang="en-AU" sz="1100" b="1" dirty="0">
                          <a:solidFill>
                            <a:schemeClr val="tx1"/>
                          </a:solidFill>
                          <a:effectLst/>
                          <a:latin typeface="+mn-lt"/>
                          <a:ea typeface="Times New Roman"/>
                        </a:rPr>
                        <a:t>,</a:t>
                      </a:r>
                      <a:r>
                        <a:rPr lang="en-AU" sz="1100" dirty="0">
                          <a:solidFill>
                            <a:schemeClr val="tx1"/>
                          </a:solidFill>
                          <a:effectLst/>
                          <a:latin typeface="+mn-lt"/>
                          <a:ea typeface="Times New Roman"/>
                        </a:rPr>
                        <a:t> 21.0</a:t>
                      </a:r>
                    </a:p>
                  </a:txBody>
                  <a:tcPr marL="68580" marR="68580" marT="0" marB="0" anchor="ctr"/>
                </a:tc>
                <a:extLst>
                  <a:ext uri="{0D108BD9-81ED-4DB2-BD59-A6C34878D82A}">
                    <a16:rowId xmlns:a16="http://schemas.microsoft.com/office/drawing/2014/main" val="1471803078"/>
                  </a:ext>
                </a:extLst>
              </a:tr>
              <a:tr h="346243">
                <a:tc>
                  <a:txBody>
                    <a:bodyPr/>
                    <a:lstStyle/>
                    <a:p>
                      <a:pPr>
                        <a:spcAft>
                          <a:spcPts val="0"/>
                        </a:spcAft>
                      </a:pPr>
                      <a:r>
                        <a:rPr lang="en-AU" sz="1100" dirty="0">
                          <a:solidFill>
                            <a:schemeClr val="tx1"/>
                          </a:solidFill>
                          <a:effectLst/>
                          <a:latin typeface="+mn-lt"/>
                          <a:ea typeface="Times New Roman"/>
                        </a:rPr>
                        <a:t>2 m/s</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0.6, </a:t>
                      </a:r>
                      <a:r>
                        <a:rPr lang="en-AU" sz="1100" b="1" dirty="0">
                          <a:solidFill>
                            <a:schemeClr val="tx1"/>
                          </a:solidFill>
                          <a:effectLst/>
                          <a:latin typeface="+mn-lt"/>
                          <a:ea typeface="Times New Roman"/>
                        </a:rPr>
                        <a:t>4.4</a:t>
                      </a:r>
                      <a:r>
                        <a:rPr lang="en-AU" sz="1100" dirty="0">
                          <a:solidFill>
                            <a:schemeClr val="tx1"/>
                          </a:solidFill>
                          <a:effectLst/>
                          <a:latin typeface="+mn-lt"/>
                          <a:ea typeface="Times New Roman"/>
                        </a:rPr>
                        <a:t>, 7.0</a:t>
                      </a:r>
                    </a:p>
                  </a:txBody>
                  <a:tcPr marL="68580" marR="68580" marT="0" marB="0" anchor="ctr"/>
                </a:tc>
                <a:tc>
                  <a:txBody>
                    <a:bodyPr/>
                    <a:lstStyle/>
                    <a:p>
                      <a:pPr marL="21590" indent="-21590" algn="ctr">
                        <a:spcAft>
                          <a:spcPts val="0"/>
                        </a:spcAft>
                      </a:pPr>
                      <a:r>
                        <a:rPr lang="en-AU" sz="1100" dirty="0">
                          <a:solidFill>
                            <a:schemeClr val="tx1"/>
                          </a:solidFill>
                          <a:effectLst/>
                          <a:latin typeface="+mn-lt"/>
                          <a:ea typeface="Times New Roman"/>
                        </a:rPr>
                        <a:t>0.9, </a:t>
                      </a:r>
                      <a:r>
                        <a:rPr lang="en-AU" sz="1100" b="1" dirty="0">
                          <a:solidFill>
                            <a:schemeClr val="tx1"/>
                          </a:solidFill>
                          <a:effectLst/>
                          <a:latin typeface="+mn-lt"/>
                          <a:ea typeface="Times New Roman"/>
                        </a:rPr>
                        <a:t>6.9</a:t>
                      </a:r>
                      <a:r>
                        <a:rPr lang="en-AU" sz="1100" b="0" dirty="0">
                          <a:solidFill>
                            <a:schemeClr val="tx1"/>
                          </a:solidFill>
                          <a:effectLst/>
                          <a:latin typeface="+mn-lt"/>
                          <a:ea typeface="Times New Roman"/>
                        </a:rPr>
                        <a:t>,</a:t>
                      </a:r>
                      <a:r>
                        <a:rPr lang="en-AU" sz="1100" dirty="0">
                          <a:solidFill>
                            <a:schemeClr val="tx1"/>
                          </a:solidFill>
                          <a:effectLst/>
                          <a:latin typeface="+mn-lt"/>
                          <a:ea typeface="Times New Roman"/>
                        </a:rPr>
                        <a:t> 11.2</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1.3, </a:t>
                      </a:r>
                      <a:r>
                        <a:rPr lang="en-AU" sz="1100" b="1" dirty="0">
                          <a:solidFill>
                            <a:schemeClr val="tx1"/>
                          </a:solidFill>
                          <a:effectLst/>
                          <a:latin typeface="+mn-lt"/>
                          <a:ea typeface="Times New Roman"/>
                        </a:rPr>
                        <a:t>9.8</a:t>
                      </a:r>
                      <a:r>
                        <a:rPr lang="en-AU" sz="1100" dirty="0">
                          <a:solidFill>
                            <a:schemeClr val="tx1"/>
                          </a:solidFill>
                          <a:effectLst/>
                          <a:latin typeface="+mn-lt"/>
                          <a:ea typeface="Times New Roman"/>
                        </a:rPr>
                        <a:t>, 15.8</a:t>
                      </a:r>
                    </a:p>
                  </a:txBody>
                  <a:tcPr marL="68580" marR="68580" marT="0" marB="0" anchor="ctr"/>
                </a:tc>
                <a:extLst>
                  <a:ext uri="{0D108BD9-81ED-4DB2-BD59-A6C34878D82A}">
                    <a16:rowId xmlns:a16="http://schemas.microsoft.com/office/drawing/2014/main" val="40509382"/>
                  </a:ext>
                </a:extLst>
              </a:tr>
              <a:tr h="346243">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0" kern="0" dirty="0">
                          <a:effectLst/>
                          <a:latin typeface="+mn-lt"/>
                        </a:rPr>
                        <a:t>Table 1: Roam interval (sec) [P5 P50 P95], P/</a:t>
                      </a:r>
                      <a:r>
                        <a:rPr lang="en-AU" sz="1100" b="0" kern="0" dirty="0" err="1">
                          <a:effectLst/>
                          <a:latin typeface="+mn-lt"/>
                        </a:rPr>
                        <a:t>ercentile</a:t>
                      </a:r>
                      <a:endParaRPr lang="en-AU" sz="1100" b="0" kern="0" dirty="0">
                        <a:effectLst/>
                        <a:latin typeface="+mn-lt"/>
                      </a:endParaRPr>
                    </a:p>
                  </a:txBody>
                  <a:tcPr marL="68580" marR="68580" marT="0" marB="0" anchor="ctr"/>
                </a:tc>
                <a:tc hMerge="1">
                  <a:txBody>
                    <a:bodyPr/>
                    <a:lstStyle/>
                    <a:p>
                      <a:pPr>
                        <a:spcAft>
                          <a:spcPts val="0"/>
                        </a:spcAft>
                      </a:pPr>
                      <a:endParaRPr lang="en-AU" sz="1400" dirty="0">
                        <a:solidFill>
                          <a:schemeClr val="tx1"/>
                        </a:solidFill>
                        <a:effectLst/>
                        <a:latin typeface="+mn-lt"/>
                        <a:ea typeface="Times New Roman"/>
                      </a:endParaRPr>
                    </a:p>
                  </a:txBody>
                  <a:tcPr marL="68580" marR="68580" marT="0" marB="0" anchor="ctr"/>
                </a:tc>
                <a:tc hMerge="1">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hMerge="1">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3595159460"/>
                  </a:ext>
                </a:extLst>
              </a:tr>
            </a:tbl>
          </a:graphicData>
        </a:graphic>
      </p:graphicFrame>
      <p:graphicFrame>
        <p:nvGraphicFramePr>
          <p:cNvPr id="9" name="Table 8">
            <a:extLst>
              <a:ext uri="{FF2B5EF4-FFF2-40B4-BE49-F238E27FC236}">
                <a16:creationId xmlns:a16="http://schemas.microsoft.com/office/drawing/2014/main" id="{8EBD2958-61A7-DC7D-CA9B-1443FC8C8202}"/>
              </a:ext>
            </a:extLst>
          </p:cNvPr>
          <p:cNvGraphicFramePr>
            <a:graphicFrameLocks noGrp="1"/>
          </p:cNvGraphicFramePr>
          <p:nvPr>
            <p:extLst>
              <p:ext uri="{D42A27DB-BD31-4B8C-83A1-F6EECF244321}">
                <p14:modId xmlns:p14="http://schemas.microsoft.com/office/powerpoint/2010/main" val="3961226772"/>
              </p:ext>
            </p:extLst>
          </p:nvPr>
        </p:nvGraphicFramePr>
        <p:xfrm>
          <a:off x="4892675" y="3581400"/>
          <a:ext cx="4251323" cy="2057402"/>
        </p:xfrm>
        <a:graphic>
          <a:graphicData uri="http://schemas.openxmlformats.org/drawingml/2006/table">
            <a:tbl>
              <a:tblPr firstRow="1" bandRow="1">
                <a:tableStyleId>{21E4AEA4-8DFA-4A89-87EB-49C32662AFE0}</a:tableStyleId>
              </a:tblPr>
              <a:tblGrid>
                <a:gridCol w="1508124">
                  <a:extLst>
                    <a:ext uri="{9D8B030D-6E8A-4147-A177-3AD203B41FA5}">
                      <a16:colId xmlns:a16="http://schemas.microsoft.com/office/drawing/2014/main" val="20000"/>
                    </a:ext>
                  </a:extLst>
                </a:gridCol>
                <a:gridCol w="533400">
                  <a:extLst>
                    <a:ext uri="{9D8B030D-6E8A-4147-A177-3AD203B41FA5}">
                      <a16:colId xmlns:a16="http://schemas.microsoft.com/office/drawing/2014/main" val="20001"/>
                    </a:ext>
                  </a:extLst>
                </a:gridCol>
                <a:gridCol w="457200">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gridCol w="609600">
                  <a:extLst>
                    <a:ext uri="{9D8B030D-6E8A-4147-A177-3AD203B41FA5}">
                      <a16:colId xmlns:a16="http://schemas.microsoft.com/office/drawing/2014/main" val="2365824984"/>
                    </a:ext>
                  </a:extLst>
                </a:gridCol>
                <a:gridCol w="609599">
                  <a:extLst>
                    <a:ext uri="{9D8B030D-6E8A-4147-A177-3AD203B41FA5}">
                      <a16:colId xmlns:a16="http://schemas.microsoft.com/office/drawing/2014/main" val="1184295293"/>
                    </a:ext>
                  </a:extLst>
                </a:gridCol>
              </a:tblGrid>
              <a:tr h="630426">
                <a:tc>
                  <a:txBody>
                    <a:bodyPr/>
                    <a:lstStyle/>
                    <a:p>
                      <a:pPr algn="r">
                        <a:spcAft>
                          <a:spcPts val="0"/>
                        </a:spcAft>
                      </a:pPr>
                      <a:r>
                        <a:rPr lang="en-AU" sz="1100" b="1" kern="0" dirty="0">
                          <a:effectLst/>
                          <a:latin typeface="+mn-lt"/>
                        </a:rPr>
                        <a:t>Mean Roam interval </a:t>
                      </a:r>
                    </a:p>
                    <a:p>
                      <a:pPr algn="r">
                        <a:spcAft>
                          <a:spcPts val="0"/>
                        </a:spcAft>
                      </a:pPr>
                      <a:endParaRPr lang="en-AU" sz="1100" b="1" kern="0" dirty="0">
                        <a:effectLst/>
                        <a:latin typeface="+mn-lt"/>
                      </a:endParaRPr>
                    </a:p>
                    <a:p>
                      <a:pPr>
                        <a:spcAft>
                          <a:spcPts val="0"/>
                        </a:spcAft>
                      </a:pPr>
                      <a:r>
                        <a:rPr lang="en-AU" sz="1100" b="1" kern="0" dirty="0">
                          <a:effectLst/>
                          <a:latin typeface="+mn-lt"/>
                        </a:rPr>
                        <a:t>Required Reliability</a:t>
                      </a:r>
                    </a:p>
                  </a:txBody>
                  <a:tcPr marL="68580" marR="68580" marT="0" marB="0" anchor="ctr"/>
                </a:tc>
                <a:tc>
                  <a:txBody>
                    <a:bodyPr/>
                    <a:lstStyle/>
                    <a:p>
                      <a:pPr algn="ctr">
                        <a:spcAft>
                          <a:spcPts val="0"/>
                        </a:spcAft>
                      </a:pPr>
                      <a:r>
                        <a:rPr lang="en-AU" sz="1100" dirty="0">
                          <a:effectLst/>
                          <a:latin typeface="+mn-lt"/>
                          <a:ea typeface="Times New Roman"/>
                        </a:rPr>
                        <a:t>5 s</a:t>
                      </a:r>
                    </a:p>
                  </a:txBody>
                  <a:tcPr marL="68580" marR="68580" marT="0" marB="0" anchor="ctr"/>
                </a:tc>
                <a:tc>
                  <a:txBody>
                    <a:bodyPr/>
                    <a:lstStyle/>
                    <a:p>
                      <a:pPr algn="ctr">
                        <a:spcAft>
                          <a:spcPts val="0"/>
                        </a:spcAft>
                      </a:pPr>
                      <a:r>
                        <a:rPr lang="en-AU" sz="1100" dirty="0">
                          <a:effectLst/>
                          <a:latin typeface="+mn-lt"/>
                          <a:ea typeface="Times New Roman"/>
                        </a:rPr>
                        <a:t>7.5 s</a:t>
                      </a:r>
                    </a:p>
                  </a:txBody>
                  <a:tcPr marL="68580" marR="68580" marT="0" marB="0" anchor="ctr"/>
                </a:tc>
                <a:tc>
                  <a:txBody>
                    <a:bodyPr/>
                    <a:lstStyle/>
                    <a:p>
                      <a:pPr algn="ctr">
                        <a:spcAft>
                          <a:spcPts val="0"/>
                        </a:spcAft>
                      </a:pPr>
                      <a:r>
                        <a:rPr lang="en-AU" sz="1100" baseline="0" dirty="0">
                          <a:effectLst/>
                          <a:latin typeface="+mn-lt"/>
                          <a:ea typeface="Times New Roman"/>
                        </a:rPr>
                        <a:t>10 s</a:t>
                      </a:r>
                    </a:p>
                  </a:txBody>
                  <a:tcPr marL="68580" marR="68580" marT="0" marB="0" anchor="ctr"/>
                </a:tc>
                <a:tc>
                  <a:txBody>
                    <a:bodyPr/>
                    <a:lstStyle/>
                    <a:p>
                      <a:pPr algn="ctr">
                        <a:spcAft>
                          <a:spcPts val="0"/>
                        </a:spcAft>
                      </a:pPr>
                      <a:r>
                        <a:rPr lang="en-AU" sz="1100" baseline="0" dirty="0">
                          <a:effectLst/>
                          <a:latin typeface="+mn-lt"/>
                          <a:ea typeface="Times New Roman"/>
                        </a:rPr>
                        <a:t>15 s</a:t>
                      </a:r>
                    </a:p>
                  </a:txBody>
                  <a:tcPr marL="68580" marR="68580" marT="0" marB="0" anchor="ctr"/>
                </a:tc>
                <a:tc>
                  <a:txBody>
                    <a:bodyPr/>
                    <a:lstStyle/>
                    <a:p>
                      <a:pPr algn="ctr">
                        <a:spcAft>
                          <a:spcPts val="0"/>
                        </a:spcAft>
                      </a:pPr>
                      <a:r>
                        <a:rPr lang="en-AU" sz="1100" baseline="0" dirty="0">
                          <a:effectLst/>
                          <a:latin typeface="+mn-lt"/>
                          <a:ea typeface="Times New Roman"/>
                        </a:rPr>
                        <a:t>20 s</a:t>
                      </a:r>
                    </a:p>
                  </a:txBody>
                  <a:tcPr marL="68580" marR="68580" marT="0" marB="0" anchor="ctr"/>
                </a:tc>
                <a:extLst>
                  <a:ext uri="{0D108BD9-81ED-4DB2-BD59-A6C34878D82A}">
                    <a16:rowId xmlns:a16="http://schemas.microsoft.com/office/drawing/2014/main" val="10000"/>
                  </a:ext>
                </a:extLst>
              </a:tr>
              <a:tr h="356744">
                <a:tc>
                  <a:txBody>
                    <a:bodyPr/>
                    <a:lstStyle/>
                    <a:p>
                      <a:pPr>
                        <a:spcAft>
                          <a:spcPts val="0"/>
                        </a:spcAft>
                      </a:pPr>
                      <a:r>
                        <a:rPr lang="en-AU" sz="1100" dirty="0">
                          <a:solidFill>
                            <a:schemeClr val="tx1"/>
                          </a:solidFill>
                          <a:effectLst/>
                          <a:latin typeface="+mn-lt"/>
                          <a:ea typeface="Times New Roman"/>
                        </a:rPr>
                        <a:t>99%</a:t>
                      </a:r>
                    </a:p>
                  </a:txBody>
                  <a:tcPr marL="68580" marR="68580" marT="0" marB="0" anchor="ctr"/>
                </a:tc>
                <a:tc>
                  <a:txBody>
                    <a:bodyPr/>
                    <a:lstStyle/>
                    <a:p>
                      <a:pPr marL="21590" indent="-21590" algn="ctr">
                        <a:spcAft>
                          <a:spcPts val="0"/>
                        </a:spcAft>
                      </a:pPr>
                      <a:r>
                        <a:rPr lang="en-AU" sz="1100" dirty="0">
                          <a:solidFill>
                            <a:schemeClr val="tx1"/>
                          </a:solidFill>
                          <a:effectLst/>
                          <a:latin typeface="+mn-lt"/>
                          <a:ea typeface="Times New Roman"/>
                        </a:rPr>
                        <a:t>50</a:t>
                      </a:r>
                    </a:p>
                  </a:txBody>
                  <a:tcPr marL="68580" marR="68580" marT="0" marB="0" anchor="ctr"/>
                </a:tc>
                <a:tc>
                  <a:txBody>
                    <a:bodyPr/>
                    <a:lstStyle/>
                    <a:p>
                      <a:pPr marL="21590" indent="-21590" algn="ctr">
                        <a:spcAft>
                          <a:spcPts val="0"/>
                        </a:spcAft>
                      </a:pPr>
                      <a:r>
                        <a:rPr lang="en-AU" sz="1100" dirty="0">
                          <a:solidFill>
                            <a:schemeClr val="tx1"/>
                          </a:solidFill>
                          <a:effectLst/>
                          <a:latin typeface="+mn-lt"/>
                          <a:ea typeface="Times New Roman"/>
                        </a:rPr>
                        <a:t>75</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100</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150</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200</a:t>
                      </a:r>
                    </a:p>
                  </a:txBody>
                  <a:tcPr marL="68580" marR="68580" marT="0" marB="0" anchor="ctr"/>
                </a:tc>
                <a:extLst>
                  <a:ext uri="{0D108BD9-81ED-4DB2-BD59-A6C34878D82A}">
                    <a16:rowId xmlns:a16="http://schemas.microsoft.com/office/drawing/2014/main" val="10001"/>
                  </a:ext>
                </a:extLst>
              </a:tr>
              <a:tr h="356744">
                <a:tc>
                  <a:txBody>
                    <a:bodyPr/>
                    <a:lstStyle/>
                    <a:p>
                      <a:pPr>
                        <a:spcAft>
                          <a:spcPts val="0"/>
                        </a:spcAft>
                      </a:pPr>
                      <a:r>
                        <a:rPr lang="en-AU" sz="1100" dirty="0">
                          <a:solidFill>
                            <a:schemeClr val="tx1"/>
                          </a:solidFill>
                          <a:effectLst/>
                          <a:latin typeface="+mn-lt"/>
                          <a:ea typeface="Times New Roman"/>
                        </a:rPr>
                        <a:t>99.9%</a:t>
                      </a:r>
                    </a:p>
                  </a:txBody>
                  <a:tcPr marL="68580" marR="68580" marT="0" marB="0" anchor="ctr"/>
                </a:tc>
                <a:tc>
                  <a:txBody>
                    <a:bodyPr/>
                    <a:lstStyle/>
                    <a:p>
                      <a:pPr marL="21590" indent="-21590" algn="ctr">
                        <a:spcAft>
                          <a:spcPts val="0"/>
                        </a:spcAft>
                      </a:pPr>
                      <a:r>
                        <a:rPr lang="en-AU" sz="1100" dirty="0">
                          <a:solidFill>
                            <a:schemeClr val="tx1"/>
                          </a:solidFill>
                          <a:effectLst/>
                          <a:latin typeface="+mn-lt"/>
                          <a:ea typeface="Times New Roman"/>
                        </a:rPr>
                        <a:t>5</a:t>
                      </a:r>
                    </a:p>
                  </a:txBody>
                  <a:tcPr marL="68580" marR="68580" marT="0" marB="0" anchor="ctr"/>
                </a:tc>
                <a:tc>
                  <a:txBody>
                    <a:bodyPr/>
                    <a:lstStyle/>
                    <a:p>
                      <a:pPr marL="21590" indent="-21590" algn="ctr">
                        <a:spcAft>
                          <a:spcPts val="0"/>
                        </a:spcAft>
                      </a:pPr>
                      <a:r>
                        <a:rPr lang="en-AU" sz="1100" dirty="0">
                          <a:solidFill>
                            <a:schemeClr val="tx1"/>
                          </a:solidFill>
                          <a:effectLst/>
                          <a:latin typeface="+mn-lt"/>
                          <a:ea typeface="Times New Roman"/>
                        </a:rPr>
                        <a:t>7.5</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10</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15</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20</a:t>
                      </a:r>
                    </a:p>
                  </a:txBody>
                  <a:tcPr marL="68580" marR="68580" marT="0" marB="0" anchor="ctr"/>
                </a:tc>
                <a:extLst>
                  <a:ext uri="{0D108BD9-81ED-4DB2-BD59-A6C34878D82A}">
                    <a16:rowId xmlns:a16="http://schemas.microsoft.com/office/drawing/2014/main" val="1471803078"/>
                  </a:ext>
                </a:extLst>
              </a:tr>
              <a:tr h="356744">
                <a:tc>
                  <a:txBody>
                    <a:bodyPr/>
                    <a:lstStyle/>
                    <a:p>
                      <a:pPr>
                        <a:spcAft>
                          <a:spcPts val="0"/>
                        </a:spcAft>
                      </a:pPr>
                      <a:r>
                        <a:rPr lang="en-AU" sz="1100" dirty="0">
                          <a:solidFill>
                            <a:schemeClr val="tx1"/>
                          </a:solidFill>
                          <a:effectLst/>
                          <a:latin typeface="+mn-lt"/>
                          <a:ea typeface="Times New Roman"/>
                        </a:rPr>
                        <a:t>99.99%</a:t>
                      </a:r>
                    </a:p>
                  </a:txBody>
                  <a:tcPr marL="68580" marR="68580" marT="0" marB="0" anchor="ctr"/>
                </a:tc>
                <a:tc>
                  <a:txBody>
                    <a:bodyPr/>
                    <a:lstStyle/>
                    <a:p>
                      <a:pPr marL="21590" indent="-21590" algn="ctr">
                        <a:spcAft>
                          <a:spcPts val="0"/>
                        </a:spcAft>
                      </a:pPr>
                      <a:r>
                        <a:rPr lang="en-AU" sz="1100" dirty="0">
                          <a:solidFill>
                            <a:schemeClr val="tx1"/>
                          </a:solidFill>
                          <a:effectLst/>
                          <a:latin typeface="+mn-lt"/>
                          <a:ea typeface="Times New Roman"/>
                        </a:rPr>
                        <a:t>0.5</a:t>
                      </a:r>
                    </a:p>
                  </a:txBody>
                  <a:tcPr marL="68580" marR="68580" marT="0" marB="0" anchor="ctr"/>
                </a:tc>
                <a:tc>
                  <a:txBody>
                    <a:bodyPr/>
                    <a:lstStyle/>
                    <a:p>
                      <a:pPr marL="21590" indent="-21590" algn="ctr">
                        <a:spcAft>
                          <a:spcPts val="0"/>
                        </a:spcAft>
                      </a:pPr>
                      <a:r>
                        <a:rPr lang="en-AU" sz="1100" dirty="0">
                          <a:solidFill>
                            <a:schemeClr val="tx1"/>
                          </a:solidFill>
                          <a:effectLst/>
                          <a:latin typeface="+mn-lt"/>
                          <a:ea typeface="Times New Roman"/>
                        </a:rPr>
                        <a:t>0.75</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1</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1.5</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2</a:t>
                      </a:r>
                    </a:p>
                  </a:txBody>
                  <a:tcPr marL="68580" marR="68580" marT="0" marB="0" anchor="ctr"/>
                </a:tc>
                <a:extLst>
                  <a:ext uri="{0D108BD9-81ED-4DB2-BD59-A6C34878D82A}">
                    <a16:rowId xmlns:a16="http://schemas.microsoft.com/office/drawing/2014/main" val="40509382"/>
                  </a:ext>
                </a:extLst>
              </a:tr>
              <a:tr h="356744">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0" kern="0" dirty="0">
                          <a:effectLst/>
                          <a:latin typeface="+mn-lt"/>
                        </a:rPr>
                        <a:t>Table 2: Maximum data loss duration (msec)</a:t>
                      </a:r>
                    </a:p>
                  </a:txBody>
                  <a:tcPr marL="68580" marR="68580" marT="0" marB="0" anchor="ctr"/>
                </a:tc>
                <a:tc hMerge="1">
                  <a:txBody>
                    <a:bodyPr/>
                    <a:lstStyle/>
                    <a:p>
                      <a:pPr>
                        <a:spcAft>
                          <a:spcPts val="0"/>
                        </a:spcAft>
                      </a:pPr>
                      <a:endParaRPr lang="en-AU" sz="1400" dirty="0">
                        <a:solidFill>
                          <a:schemeClr val="tx1"/>
                        </a:solidFill>
                        <a:effectLst/>
                        <a:latin typeface="+mn-lt"/>
                        <a:ea typeface="Times New Roman"/>
                      </a:endParaRPr>
                    </a:p>
                  </a:txBody>
                  <a:tcPr marL="68580" marR="68580" marT="0" marB="0" anchor="ctr"/>
                </a:tc>
                <a:tc hMerge="1">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hMerge="1">
                  <a:txBody>
                    <a:bodyPr/>
                    <a:lstStyle/>
                    <a:p>
                      <a:pPr>
                        <a:spcAft>
                          <a:spcPts val="0"/>
                        </a:spcAft>
                      </a:pPr>
                      <a:endParaRPr lang="en-AU" sz="1400" dirty="0">
                        <a:solidFill>
                          <a:schemeClr val="tx1"/>
                        </a:solidFill>
                        <a:effectLst/>
                        <a:latin typeface="+mn-lt"/>
                        <a:ea typeface="Times New Roman"/>
                      </a:endParaRPr>
                    </a:p>
                  </a:txBody>
                  <a:tcPr marL="68580" marR="68580" marT="0" marB="0"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100" b="0" kern="0" dirty="0">
                        <a:effectLst/>
                        <a:latin typeface="+mn-lt"/>
                      </a:endParaRPr>
                    </a:p>
                  </a:txBody>
                  <a:tcPr marL="68580" marR="68580" marT="0" marB="0"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100" b="0" kern="0" dirty="0">
                        <a:effectLst/>
                        <a:latin typeface="+mn-lt"/>
                      </a:endParaRPr>
                    </a:p>
                  </a:txBody>
                  <a:tcPr marL="68580" marR="68580" marT="0" marB="0" anchor="ctr"/>
                </a:tc>
                <a:extLst>
                  <a:ext uri="{0D108BD9-81ED-4DB2-BD59-A6C34878D82A}">
                    <a16:rowId xmlns:a16="http://schemas.microsoft.com/office/drawing/2014/main" val="1382986701"/>
                  </a:ext>
                </a:extLst>
              </a:tr>
            </a:tbl>
          </a:graphicData>
        </a:graphic>
      </p:graphicFrame>
    </p:spTree>
    <p:extLst>
      <p:ext uri="{BB962C8B-B14F-4D97-AF65-F5344CB8AC3E}">
        <p14:creationId xmlns:p14="http://schemas.microsoft.com/office/powerpoint/2010/main" val="3550651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A48BA-B00B-190D-C78A-053BA8AC49E7}"/>
              </a:ext>
            </a:extLst>
          </p:cNvPr>
          <p:cNvSpPr>
            <a:spLocks noGrp="1"/>
          </p:cNvSpPr>
          <p:nvPr>
            <p:ph type="title"/>
          </p:nvPr>
        </p:nvSpPr>
        <p:spPr>
          <a:xfrm>
            <a:off x="304800" y="685800"/>
            <a:ext cx="8839198" cy="1066800"/>
          </a:xfrm>
        </p:spPr>
        <p:txBody>
          <a:bodyPr/>
          <a:lstStyle/>
          <a:p>
            <a:r>
              <a:rPr lang="en-US" dirty="0"/>
              <a:t>… Shows Reliability is sensitive to Roaming Rate &amp; BSA</a:t>
            </a:r>
            <a:r>
              <a:rPr lang="en-US" baseline="30000" dirty="0"/>
              <a:t>(2/2)</a:t>
            </a:r>
            <a:br>
              <a:rPr lang="en-US" dirty="0"/>
            </a:br>
            <a:r>
              <a:rPr lang="en-US" dirty="0"/>
              <a:t>E</a:t>
            </a:r>
            <a:r>
              <a:rPr lang="en-US" sz="1800" dirty="0"/>
              <a:t>ven with roaming hysteresis</a:t>
            </a:r>
            <a:endParaRPr lang="en-AU" sz="1200" dirty="0"/>
          </a:p>
        </p:txBody>
      </p:sp>
      <p:sp>
        <p:nvSpPr>
          <p:cNvPr id="3" name="Content Placeholder 2">
            <a:extLst>
              <a:ext uri="{FF2B5EF4-FFF2-40B4-BE49-F238E27FC236}">
                <a16:creationId xmlns:a16="http://schemas.microsoft.com/office/drawing/2014/main" id="{5267171C-C481-23F9-7D5C-04A7E1C8156F}"/>
              </a:ext>
            </a:extLst>
          </p:cNvPr>
          <p:cNvSpPr>
            <a:spLocks noGrp="1"/>
          </p:cNvSpPr>
          <p:nvPr>
            <p:ph idx="1"/>
          </p:nvPr>
        </p:nvSpPr>
        <p:spPr>
          <a:xfrm>
            <a:off x="685800" y="1981199"/>
            <a:ext cx="4114800" cy="4374357"/>
          </a:xfrm>
        </p:spPr>
        <p:txBody>
          <a:bodyPr/>
          <a:lstStyle/>
          <a:p>
            <a:pPr marL="0" indent="0">
              <a:spcBef>
                <a:spcPts val="600"/>
              </a:spcBef>
            </a:pPr>
            <a:r>
              <a:rPr lang="en-US" sz="1400" dirty="0"/>
              <a:t>Study roaming model:</a:t>
            </a:r>
          </a:p>
          <a:p>
            <a:pPr marL="285750" indent="-285750">
              <a:spcBef>
                <a:spcPts val="600"/>
              </a:spcBef>
              <a:buFont typeface="Arial" panose="020B0604020202020204" pitchFamily="34" charset="0"/>
              <a:buChar char="•"/>
            </a:pPr>
            <a:r>
              <a:rPr lang="en-US" sz="1400" b="0" dirty="0"/>
              <a:t>AP BSA is 100-250-500m</a:t>
            </a:r>
            <a:r>
              <a:rPr lang="en-US" sz="1400" b="0" baseline="30000" dirty="0"/>
              <a:t>2</a:t>
            </a:r>
            <a:r>
              <a:rPr lang="en-US" sz="1400" b="0" dirty="0"/>
              <a:t> on a noisy grid</a:t>
            </a:r>
          </a:p>
          <a:p>
            <a:pPr marL="285750" indent="-285750">
              <a:spcBef>
                <a:spcPts val="600"/>
              </a:spcBef>
              <a:buFont typeface="Arial" panose="020B0604020202020204" pitchFamily="34" charset="0"/>
              <a:buChar char="•"/>
            </a:pPr>
            <a:r>
              <a:rPr lang="en-US" sz="1400" b="0" dirty="0"/>
              <a:t>Non-AP MLD travels at 1-1.5-2 meters/sec along lines at a random orientation </a:t>
            </a:r>
            <a:r>
              <a:rPr lang="en-US" sz="1400" b="0" dirty="0" err="1"/>
              <a:t>wrt</a:t>
            </a:r>
            <a:r>
              <a:rPr lang="en-US" sz="1400" b="0" dirty="0"/>
              <a:t> APs</a:t>
            </a:r>
          </a:p>
          <a:p>
            <a:pPr marL="285750" indent="-285750">
              <a:spcBef>
                <a:spcPts val="600"/>
              </a:spcBef>
              <a:buFont typeface="Arial" panose="020B0604020202020204" pitchFamily="34" charset="0"/>
              <a:buChar char="•"/>
            </a:pPr>
            <a:r>
              <a:rPr lang="en-US" sz="1400" dirty="0"/>
              <a:t>Roam whenever sqrt(2) closer to another AP (i.e., whenever another AP is 3-5dB better)</a:t>
            </a:r>
          </a:p>
          <a:p>
            <a:pPr marL="0" indent="0">
              <a:spcBef>
                <a:spcPts val="600"/>
              </a:spcBef>
            </a:pPr>
            <a:r>
              <a:rPr lang="en-US" sz="1400" b="0" dirty="0"/>
              <a:t>Non-AP MLD roaming events mostly every 1.7-37.2 sec, where once every 10.5 sec is reasonably typical (Table 1)</a:t>
            </a:r>
          </a:p>
          <a:p>
            <a:pPr marL="0" indent="0">
              <a:spcBef>
                <a:spcPts val="600"/>
              </a:spcBef>
            </a:pPr>
            <a:endParaRPr lang="en-US" sz="1400" b="0" dirty="0"/>
          </a:p>
          <a:p>
            <a:pPr marL="0" indent="0">
              <a:spcBef>
                <a:spcPts val="600"/>
              </a:spcBef>
            </a:pPr>
            <a:r>
              <a:rPr lang="en-US" sz="1400" dirty="0"/>
              <a:t>Study impact of roaming model on reliability of QoS flow:</a:t>
            </a:r>
          </a:p>
          <a:p>
            <a:pPr marL="0" indent="0">
              <a:spcBef>
                <a:spcPts val="600"/>
              </a:spcBef>
            </a:pPr>
            <a:r>
              <a:rPr lang="en-US" sz="1400" b="0" dirty="0"/>
              <a:t>Same as previous slide</a:t>
            </a:r>
          </a:p>
        </p:txBody>
      </p:sp>
      <p:sp>
        <p:nvSpPr>
          <p:cNvPr id="4" name="Slide Number Placeholder 3">
            <a:extLst>
              <a:ext uri="{FF2B5EF4-FFF2-40B4-BE49-F238E27FC236}">
                <a16:creationId xmlns:a16="http://schemas.microsoft.com/office/drawing/2014/main" id="{3C2524CD-AAB6-281D-8D3B-137F046EFBB6}"/>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13</a:t>
            </a:fld>
            <a:endParaRPr lang="en-US" dirty="0"/>
          </a:p>
        </p:txBody>
      </p:sp>
      <p:sp>
        <p:nvSpPr>
          <p:cNvPr id="5" name="Footer Placeholder 4">
            <a:extLst>
              <a:ext uri="{FF2B5EF4-FFF2-40B4-BE49-F238E27FC236}">
                <a16:creationId xmlns:a16="http://schemas.microsoft.com/office/drawing/2014/main" id="{FB1807B1-7244-132F-E47C-1C69F583BF5F}"/>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6" name="Footer Placeholder 4">
            <a:extLst>
              <a:ext uri="{FF2B5EF4-FFF2-40B4-BE49-F238E27FC236}">
                <a16:creationId xmlns:a16="http://schemas.microsoft.com/office/drawing/2014/main" id="{C77265FE-FED8-775F-D5D3-119A78145D0B}"/>
              </a:ext>
            </a:extLst>
          </p:cNvPr>
          <p:cNvSpPr txBox="1">
            <a:spLocks/>
          </p:cNvSpPr>
          <p:nvPr/>
        </p:nvSpPr>
        <p:spPr>
          <a:xfrm>
            <a:off x="5638800" y="6477000"/>
            <a:ext cx="2895600" cy="18097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solidFill>
                <a:latin typeface="+mj-lt"/>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da-DK"/>
              <a:t>Hart et al (Cisco Systems)</a:t>
            </a:r>
            <a:endParaRPr lang="en-AU" dirty="0"/>
          </a:p>
        </p:txBody>
      </p:sp>
      <p:graphicFrame>
        <p:nvGraphicFramePr>
          <p:cNvPr id="8" name="Table 7">
            <a:extLst>
              <a:ext uri="{FF2B5EF4-FFF2-40B4-BE49-F238E27FC236}">
                <a16:creationId xmlns:a16="http://schemas.microsoft.com/office/drawing/2014/main" id="{48212516-0132-F0C3-BBAD-1C8FE539E535}"/>
              </a:ext>
            </a:extLst>
          </p:cNvPr>
          <p:cNvGraphicFramePr>
            <a:graphicFrameLocks noGrp="1"/>
          </p:cNvGraphicFramePr>
          <p:nvPr>
            <p:extLst>
              <p:ext uri="{D42A27DB-BD31-4B8C-83A1-F6EECF244321}">
                <p14:modId xmlns:p14="http://schemas.microsoft.com/office/powerpoint/2010/main" val="227730831"/>
              </p:ext>
            </p:extLst>
          </p:nvPr>
        </p:nvGraphicFramePr>
        <p:xfrm>
          <a:off x="4892675" y="1493042"/>
          <a:ext cx="4251325" cy="1887892"/>
        </p:xfrm>
        <a:graphic>
          <a:graphicData uri="http://schemas.openxmlformats.org/drawingml/2006/table">
            <a:tbl>
              <a:tblPr firstRow="1" bandRow="1">
                <a:tableStyleId>{21E4AEA4-8DFA-4A89-87EB-49C32662AFE0}</a:tableStyleId>
              </a:tblPr>
              <a:tblGrid>
                <a:gridCol w="850265">
                  <a:extLst>
                    <a:ext uri="{9D8B030D-6E8A-4147-A177-3AD203B41FA5}">
                      <a16:colId xmlns:a16="http://schemas.microsoft.com/office/drawing/2014/main" val="20000"/>
                    </a:ext>
                  </a:extLst>
                </a:gridCol>
                <a:gridCol w="1105345">
                  <a:extLst>
                    <a:ext uri="{9D8B030D-6E8A-4147-A177-3AD203B41FA5}">
                      <a16:colId xmlns:a16="http://schemas.microsoft.com/office/drawing/2014/main" val="20001"/>
                    </a:ext>
                  </a:extLst>
                </a:gridCol>
                <a:gridCol w="1176945">
                  <a:extLst>
                    <a:ext uri="{9D8B030D-6E8A-4147-A177-3AD203B41FA5}">
                      <a16:colId xmlns:a16="http://schemas.microsoft.com/office/drawing/2014/main" val="20002"/>
                    </a:ext>
                  </a:extLst>
                </a:gridCol>
                <a:gridCol w="1118770">
                  <a:extLst>
                    <a:ext uri="{9D8B030D-6E8A-4147-A177-3AD203B41FA5}">
                      <a16:colId xmlns:a16="http://schemas.microsoft.com/office/drawing/2014/main" val="20003"/>
                    </a:ext>
                  </a:extLst>
                </a:gridCol>
              </a:tblGrid>
              <a:tr h="398586">
                <a:tc>
                  <a:txBody>
                    <a:bodyPr/>
                    <a:lstStyle/>
                    <a:p>
                      <a:pPr algn="r">
                        <a:spcAft>
                          <a:spcPts val="0"/>
                        </a:spcAft>
                      </a:pPr>
                      <a:r>
                        <a:rPr lang="en-AU" sz="1100" b="1" kern="0" dirty="0">
                          <a:effectLst/>
                          <a:latin typeface="+mn-lt"/>
                        </a:rPr>
                        <a:t>BSA </a:t>
                      </a:r>
                    </a:p>
                    <a:p>
                      <a:pPr algn="r">
                        <a:spcAft>
                          <a:spcPts val="0"/>
                        </a:spcAft>
                      </a:pPr>
                      <a:endParaRPr lang="en-AU" sz="1100" b="1" kern="0" dirty="0">
                        <a:effectLst/>
                        <a:latin typeface="+mn-lt"/>
                      </a:endParaRPr>
                    </a:p>
                    <a:p>
                      <a:pPr algn="l">
                        <a:spcAft>
                          <a:spcPts val="0"/>
                        </a:spcAft>
                      </a:pPr>
                      <a:r>
                        <a:rPr lang="en-AU" sz="1100" b="1" kern="0" dirty="0">
                          <a:effectLst/>
                          <a:latin typeface="+mn-lt"/>
                        </a:rPr>
                        <a:t>Speed </a:t>
                      </a:r>
                    </a:p>
                  </a:txBody>
                  <a:tcPr marL="68580" marR="68580" marT="0" marB="0" anchor="ctr"/>
                </a:tc>
                <a:tc>
                  <a:txBody>
                    <a:bodyPr/>
                    <a:lstStyle/>
                    <a:p>
                      <a:pPr algn="ctr">
                        <a:spcAft>
                          <a:spcPts val="0"/>
                        </a:spcAft>
                      </a:pPr>
                      <a:r>
                        <a:rPr lang="en-AU" sz="1100" dirty="0">
                          <a:effectLst/>
                          <a:latin typeface="+mn-lt"/>
                          <a:ea typeface="Times New Roman"/>
                        </a:rPr>
                        <a:t>100 m</a:t>
                      </a:r>
                      <a:r>
                        <a:rPr lang="en-AU" sz="1100" baseline="30000" dirty="0">
                          <a:effectLst/>
                          <a:latin typeface="+mn-lt"/>
                          <a:ea typeface="Times New Roman"/>
                        </a:rPr>
                        <a:t>2</a:t>
                      </a:r>
                      <a:endParaRPr lang="en-AU" sz="1100" dirty="0">
                        <a:effectLst/>
                        <a:latin typeface="+mn-lt"/>
                        <a:ea typeface="Times New Roman"/>
                      </a:endParaRPr>
                    </a:p>
                  </a:txBody>
                  <a:tcPr marL="68580" marR="68580" marT="0" marB="0" anchor="ctr"/>
                </a:tc>
                <a:tc>
                  <a:txBody>
                    <a:bodyPr/>
                    <a:lstStyle/>
                    <a:p>
                      <a:pPr algn="ctr">
                        <a:spcAft>
                          <a:spcPts val="0"/>
                        </a:spcAft>
                      </a:pPr>
                      <a:r>
                        <a:rPr lang="en-AU" sz="1100" dirty="0">
                          <a:effectLst/>
                          <a:latin typeface="+mn-lt"/>
                          <a:ea typeface="Times New Roman"/>
                        </a:rPr>
                        <a:t>250 m</a:t>
                      </a:r>
                      <a:r>
                        <a:rPr lang="en-AU" sz="1100" baseline="30000" dirty="0">
                          <a:effectLst/>
                          <a:latin typeface="+mn-lt"/>
                          <a:ea typeface="Times New Roman"/>
                        </a:rPr>
                        <a:t>2</a:t>
                      </a:r>
                      <a:endParaRPr lang="en-AU" sz="1100" dirty="0">
                        <a:effectLst/>
                        <a:latin typeface="+mn-lt"/>
                        <a:ea typeface="Times New Roman"/>
                      </a:endParaRPr>
                    </a:p>
                  </a:txBody>
                  <a:tcPr marL="68580" marR="68580" marT="0" marB="0" anchor="ctr"/>
                </a:tc>
                <a:tc>
                  <a:txBody>
                    <a:bodyPr/>
                    <a:lstStyle/>
                    <a:p>
                      <a:pPr algn="ctr">
                        <a:spcAft>
                          <a:spcPts val="0"/>
                        </a:spcAft>
                      </a:pPr>
                      <a:r>
                        <a:rPr lang="en-AU" sz="1100" dirty="0">
                          <a:effectLst/>
                          <a:latin typeface="+mn-lt"/>
                          <a:ea typeface="Times New Roman"/>
                        </a:rPr>
                        <a:t>500 m</a:t>
                      </a:r>
                      <a:r>
                        <a:rPr lang="en-AU" sz="1100" baseline="30000" dirty="0">
                          <a:effectLst/>
                          <a:latin typeface="+mn-lt"/>
                          <a:ea typeface="Times New Roman"/>
                        </a:rPr>
                        <a:t>2</a:t>
                      </a:r>
                    </a:p>
                  </a:txBody>
                  <a:tcPr marL="68580" marR="68580" marT="0" marB="0" anchor="ctr"/>
                </a:tc>
                <a:extLst>
                  <a:ext uri="{0D108BD9-81ED-4DB2-BD59-A6C34878D82A}">
                    <a16:rowId xmlns:a16="http://schemas.microsoft.com/office/drawing/2014/main" val="10000"/>
                  </a:ext>
                </a:extLst>
              </a:tr>
              <a:tr h="346243">
                <a:tc>
                  <a:txBody>
                    <a:bodyPr/>
                    <a:lstStyle/>
                    <a:p>
                      <a:pPr>
                        <a:spcAft>
                          <a:spcPts val="0"/>
                        </a:spcAft>
                      </a:pPr>
                      <a:r>
                        <a:rPr lang="en-AU" sz="1100" dirty="0">
                          <a:solidFill>
                            <a:schemeClr val="tx1"/>
                          </a:solidFill>
                          <a:effectLst/>
                          <a:latin typeface="+mn-lt"/>
                          <a:ea typeface="Times New Roman"/>
                        </a:rPr>
                        <a:t>1 m/s</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3.5, </a:t>
                      </a:r>
                      <a:r>
                        <a:rPr lang="en-AU" sz="1100" b="1" dirty="0">
                          <a:solidFill>
                            <a:schemeClr val="tx1"/>
                          </a:solidFill>
                          <a:effectLst/>
                          <a:latin typeface="+mn-lt"/>
                          <a:ea typeface="Times New Roman"/>
                        </a:rPr>
                        <a:t>9.9</a:t>
                      </a:r>
                      <a:r>
                        <a:rPr lang="en-AU" sz="1100" b="0" dirty="0">
                          <a:solidFill>
                            <a:schemeClr val="tx1"/>
                          </a:solidFill>
                          <a:effectLst/>
                          <a:latin typeface="+mn-lt"/>
                          <a:ea typeface="Times New Roman"/>
                        </a:rPr>
                        <a:t>,</a:t>
                      </a:r>
                      <a:r>
                        <a:rPr lang="en-AU" sz="1100" dirty="0">
                          <a:solidFill>
                            <a:schemeClr val="tx1"/>
                          </a:solidFill>
                          <a:effectLst/>
                          <a:latin typeface="+mn-lt"/>
                          <a:ea typeface="Times New Roman"/>
                        </a:rPr>
                        <a:t> 16.6</a:t>
                      </a:r>
                    </a:p>
                  </a:txBody>
                  <a:tcPr marL="68580" marR="68580" marT="0" marB="0" anchor="ctr"/>
                </a:tc>
                <a:tc>
                  <a:txBody>
                    <a:bodyPr/>
                    <a:lstStyle/>
                    <a:p>
                      <a:pPr marL="21590" indent="-21590" algn="ctr">
                        <a:spcAft>
                          <a:spcPts val="0"/>
                        </a:spcAft>
                      </a:pPr>
                      <a:r>
                        <a:rPr lang="en-AU" sz="1100" dirty="0">
                          <a:solidFill>
                            <a:schemeClr val="tx1"/>
                          </a:solidFill>
                          <a:effectLst/>
                          <a:latin typeface="+mn-lt"/>
                          <a:ea typeface="Times New Roman"/>
                        </a:rPr>
                        <a:t>5.6, </a:t>
                      </a:r>
                      <a:r>
                        <a:rPr lang="en-AU" sz="1100" b="1" dirty="0">
                          <a:solidFill>
                            <a:schemeClr val="tx1"/>
                          </a:solidFill>
                          <a:effectLst/>
                          <a:latin typeface="+mn-lt"/>
                          <a:ea typeface="Times New Roman"/>
                        </a:rPr>
                        <a:t>15.7</a:t>
                      </a:r>
                      <a:r>
                        <a:rPr lang="en-AU" sz="1100" b="0" dirty="0">
                          <a:solidFill>
                            <a:schemeClr val="tx1"/>
                          </a:solidFill>
                          <a:effectLst/>
                          <a:latin typeface="+mn-lt"/>
                          <a:ea typeface="Times New Roman"/>
                        </a:rPr>
                        <a:t>,</a:t>
                      </a:r>
                      <a:r>
                        <a:rPr lang="en-AU" sz="1100" dirty="0">
                          <a:solidFill>
                            <a:schemeClr val="tx1"/>
                          </a:solidFill>
                          <a:effectLst/>
                          <a:latin typeface="+mn-lt"/>
                          <a:ea typeface="Times New Roman"/>
                        </a:rPr>
                        <a:t> 26.3</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7.9, </a:t>
                      </a:r>
                      <a:r>
                        <a:rPr lang="en-AU" sz="1100" b="1" dirty="0">
                          <a:solidFill>
                            <a:schemeClr val="tx1"/>
                          </a:solidFill>
                          <a:effectLst/>
                          <a:latin typeface="+mn-lt"/>
                          <a:ea typeface="Times New Roman"/>
                        </a:rPr>
                        <a:t>15.7</a:t>
                      </a:r>
                      <a:r>
                        <a:rPr lang="en-AU" sz="1100" b="0" dirty="0">
                          <a:solidFill>
                            <a:schemeClr val="tx1"/>
                          </a:solidFill>
                          <a:effectLst/>
                          <a:latin typeface="+mn-lt"/>
                          <a:ea typeface="Times New Roman"/>
                        </a:rPr>
                        <a:t>,</a:t>
                      </a:r>
                      <a:r>
                        <a:rPr lang="en-AU" sz="1100" dirty="0">
                          <a:solidFill>
                            <a:schemeClr val="tx1"/>
                          </a:solidFill>
                          <a:effectLst/>
                          <a:latin typeface="+mn-lt"/>
                          <a:ea typeface="Times New Roman"/>
                        </a:rPr>
                        <a:t> 37.2</a:t>
                      </a:r>
                    </a:p>
                  </a:txBody>
                  <a:tcPr marL="68580" marR="68580" marT="0" marB="0" anchor="ctr"/>
                </a:tc>
                <a:extLst>
                  <a:ext uri="{0D108BD9-81ED-4DB2-BD59-A6C34878D82A}">
                    <a16:rowId xmlns:a16="http://schemas.microsoft.com/office/drawing/2014/main" val="10001"/>
                  </a:ext>
                </a:extLst>
              </a:tr>
              <a:tr h="346243">
                <a:tc>
                  <a:txBody>
                    <a:bodyPr/>
                    <a:lstStyle/>
                    <a:p>
                      <a:pPr>
                        <a:spcAft>
                          <a:spcPts val="0"/>
                        </a:spcAft>
                      </a:pPr>
                      <a:r>
                        <a:rPr lang="en-AU" sz="1100" dirty="0">
                          <a:solidFill>
                            <a:schemeClr val="tx1"/>
                          </a:solidFill>
                          <a:effectLst/>
                          <a:latin typeface="+mn-lt"/>
                          <a:ea typeface="Times New Roman"/>
                        </a:rPr>
                        <a:t>1.5 m/s</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2.3, </a:t>
                      </a:r>
                      <a:r>
                        <a:rPr lang="en-AU" sz="1100" b="1" dirty="0">
                          <a:solidFill>
                            <a:schemeClr val="tx1"/>
                          </a:solidFill>
                          <a:effectLst/>
                          <a:latin typeface="+mn-lt"/>
                          <a:ea typeface="Times New Roman"/>
                        </a:rPr>
                        <a:t>6.0</a:t>
                      </a:r>
                      <a:r>
                        <a:rPr lang="en-AU" sz="1100" b="0" dirty="0">
                          <a:solidFill>
                            <a:schemeClr val="tx1"/>
                          </a:solidFill>
                          <a:effectLst/>
                          <a:latin typeface="+mn-lt"/>
                          <a:ea typeface="Times New Roman"/>
                        </a:rPr>
                        <a:t>,</a:t>
                      </a:r>
                      <a:r>
                        <a:rPr lang="en-AU" sz="1100" dirty="0">
                          <a:solidFill>
                            <a:schemeClr val="tx1"/>
                          </a:solidFill>
                          <a:effectLst/>
                          <a:latin typeface="+mn-lt"/>
                          <a:ea typeface="Times New Roman"/>
                        </a:rPr>
                        <a:t> 11.1</a:t>
                      </a:r>
                    </a:p>
                  </a:txBody>
                  <a:tcPr marL="68580" marR="68580" marT="0" marB="0" anchor="ctr"/>
                </a:tc>
                <a:tc>
                  <a:txBody>
                    <a:bodyPr/>
                    <a:lstStyle/>
                    <a:p>
                      <a:pPr marL="21590" indent="-21590" algn="ctr">
                        <a:spcAft>
                          <a:spcPts val="0"/>
                        </a:spcAft>
                      </a:pPr>
                      <a:r>
                        <a:rPr lang="en-AU" sz="1100" dirty="0">
                          <a:solidFill>
                            <a:schemeClr val="tx1"/>
                          </a:solidFill>
                          <a:effectLst/>
                          <a:latin typeface="+mn-lt"/>
                          <a:ea typeface="Times New Roman"/>
                        </a:rPr>
                        <a:t>3.7, </a:t>
                      </a:r>
                      <a:r>
                        <a:rPr lang="en-AU" sz="1100" b="1" dirty="0">
                          <a:solidFill>
                            <a:schemeClr val="tx1"/>
                          </a:solidFill>
                          <a:effectLst/>
                          <a:latin typeface="+mn-lt"/>
                          <a:ea typeface="Times New Roman"/>
                        </a:rPr>
                        <a:t>10.5</a:t>
                      </a:r>
                      <a:r>
                        <a:rPr lang="en-AU" sz="1100" b="0" dirty="0">
                          <a:solidFill>
                            <a:schemeClr val="tx1"/>
                          </a:solidFill>
                          <a:effectLst/>
                          <a:latin typeface="+mn-lt"/>
                          <a:ea typeface="Times New Roman"/>
                        </a:rPr>
                        <a:t>,</a:t>
                      </a:r>
                      <a:r>
                        <a:rPr lang="en-AU" sz="1100" dirty="0">
                          <a:solidFill>
                            <a:schemeClr val="tx1"/>
                          </a:solidFill>
                          <a:effectLst/>
                          <a:latin typeface="+mn-lt"/>
                          <a:ea typeface="Times New Roman"/>
                        </a:rPr>
                        <a:t> 17.6</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5.3, </a:t>
                      </a:r>
                      <a:r>
                        <a:rPr lang="en-AU" sz="1100" b="1" dirty="0">
                          <a:solidFill>
                            <a:schemeClr val="tx1"/>
                          </a:solidFill>
                          <a:effectLst/>
                          <a:latin typeface="+mn-lt"/>
                          <a:ea typeface="Times New Roman"/>
                        </a:rPr>
                        <a:t>14.8</a:t>
                      </a:r>
                      <a:r>
                        <a:rPr lang="en-AU" sz="1100" b="0" dirty="0">
                          <a:solidFill>
                            <a:schemeClr val="tx1"/>
                          </a:solidFill>
                          <a:effectLst/>
                          <a:latin typeface="+mn-lt"/>
                          <a:ea typeface="Times New Roman"/>
                        </a:rPr>
                        <a:t>,</a:t>
                      </a:r>
                      <a:r>
                        <a:rPr lang="en-AU" sz="1100" dirty="0">
                          <a:solidFill>
                            <a:schemeClr val="tx1"/>
                          </a:solidFill>
                          <a:effectLst/>
                          <a:latin typeface="+mn-lt"/>
                          <a:ea typeface="Times New Roman"/>
                        </a:rPr>
                        <a:t> 24.8</a:t>
                      </a:r>
                    </a:p>
                  </a:txBody>
                  <a:tcPr marL="68580" marR="68580" marT="0" marB="0" anchor="ctr"/>
                </a:tc>
                <a:extLst>
                  <a:ext uri="{0D108BD9-81ED-4DB2-BD59-A6C34878D82A}">
                    <a16:rowId xmlns:a16="http://schemas.microsoft.com/office/drawing/2014/main" val="1471803078"/>
                  </a:ext>
                </a:extLst>
              </a:tr>
              <a:tr h="346243">
                <a:tc>
                  <a:txBody>
                    <a:bodyPr/>
                    <a:lstStyle/>
                    <a:p>
                      <a:pPr>
                        <a:spcAft>
                          <a:spcPts val="0"/>
                        </a:spcAft>
                      </a:pPr>
                      <a:r>
                        <a:rPr lang="en-AU" sz="1100" dirty="0">
                          <a:solidFill>
                            <a:schemeClr val="tx1"/>
                          </a:solidFill>
                          <a:effectLst/>
                          <a:latin typeface="+mn-lt"/>
                          <a:ea typeface="Times New Roman"/>
                        </a:rPr>
                        <a:t>2 m/s</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1.7, </a:t>
                      </a:r>
                      <a:r>
                        <a:rPr lang="en-AU" sz="1100" b="1" dirty="0">
                          <a:solidFill>
                            <a:schemeClr val="tx1"/>
                          </a:solidFill>
                          <a:effectLst/>
                          <a:latin typeface="+mn-lt"/>
                          <a:ea typeface="Times New Roman"/>
                        </a:rPr>
                        <a:t>4.9</a:t>
                      </a:r>
                      <a:r>
                        <a:rPr lang="en-AU" sz="1100" b="0" dirty="0">
                          <a:solidFill>
                            <a:schemeClr val="tx1"/>
                          </a:solidFill>
                          <a:effectLst/>
                          <a:latin typeface="+mn-lt"/>
                          <a:ea typeface="Times New Roman"/>
                        </a:rPr>
                        <a:t>,</a:t>
                      </a:r>
                      <a:r>
                        <a:rPr lang="en-AU" sz="1100" dirty="0">
                          <a:solidFill>
                            <a:schemeClr val="tx1"/>
                          </a:solidFill>
                          <a:effectLst/>
                          <a:latin typeface="+mn-lt"/>
                          <a:ea typeface="Times New Roman"/>
                        </a:rPr>
                        <a:t> 8.3</a:t>
                      </a:r>
                    </a:p>
                  </a:txBody>
                  <a:tcPr marL="68580" marR="68580" marT="0" marB="0" anchor="ctr"/>
                </a:tc>
                <a:tc>
                  <a:txBody>
                    <a:bodyPr/>
                    <a:lstStyle/>
                    <a:p>
                      <a:pPr marL="21590" indent="-21590" algn="ctr">
                        <a:spcAft>
                          <a:spcPts val="0"/>
                        </a:spcAft>
                      </a:pPr>
                      <a:r>
                        <a:rPr lang="en-AU" sz="1100" dirty="0">
                          <a:solidFill>
                            <a:schemeClr val="tx1"/>
                          </a:solidFill>
                          <a:effectLst/>
                          <a:latin typeface="+mn-lt"/>
                          <a:ea typeface="Times New Roman"/>
                        </a:rPr>
                        <a:t>2.8, </a:t>
                      </a:r>
                      <a:r>
                        <a:rPr lang="en-AU" sz="1100" b="1" dirty="0">
                          <a:solidFill>
                            <a:schemeClr val="tx1"/>
                          </a:solidFill>
                          <a:effectLst/>
                          <a:latin typeface="+mn-lt"/>
                          <a:ea typeface="Times New Roman"/>
                        </a:rPr>
                        <a:t>7.8</a:t>
                      </a:r>
                      <a:r>
                        <a:rPr lang="en-AU" sz="1100" b="0" dirty="0">
                          <a:solidFill>
                            <a:schemeClr val="tx1"/>
                          </a:solidFill>
                          <a:effectLst/>
                          <a:latin typeface="+mn-lt"/>
                          <a:ea typeface="Times New Roman"/>
                        </a:rPr>
                        <a:t>,</a:t>
                      </a:r>
                      <a:r>
                        <a:rPr lang="en-AU" sz="1100" dirty="0">
                          <a:solidFill>
                            <a:schemeClr val="tx1"/>
                          </a:solidFill>
                          <a:effectLst/>
                          <a:latin typeface="+mn-lt"/>
                          <a:ea typeface="Times New Roman"/>
                        </a:rPr>
                        <a:t> 13.2</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3.9, </a:t>
                      </a:r>
                      <a:r>
                        <a:rPr lang="en-AU" sz="1100" b="1" dirty="0">
                          <a:solidFill>
                            <a:schemeClr val="tx1"/>
                          </a:solidFill>
                          <a:effectLst/>
                          <a:latin typeface="+mn-lt"/>
                          <a:ea typeface="Times New Roman"/>
                        </a:rPr>
                        <a:t>11.1</a:t>
                      </a:r>
                      <a:r>
                        <a:rPr lang="en-AU" sz="1100" b="0" dirty="0">
                          <a:solidFill>
                            <a:schemeClr val="tx1"/>
                          </a:solidFill>
                          <a:effectLst/>
                          <a:latin typeface="+mn-lt"/>
                          <a:ea typeface="Times New Roman"/>
                        </a:rPr>
                        <a:t>,</a:t>
                      </a:r>
                      <a:r>
                        <a:rPr lang="en-AU" sz="1100" dirty="0">
                          <a:solidFill>
                            <a:schemeClr val="tx1"/>
                          </a:solidFill>
                          <a:effectLst/>
                          <a:latin typeface="+mn-lt"/>
                          <a:ea typeface="Times New Roman"/>
                        </a:rPr>
                        <a:t> 18.6</a:t>
                      </a:r>
                    </a:p>
                  </a:txBody>
                  <a:tcPr marL="68580" marR="68580" marT="0" marB="0" anchor="ctr"/>
                </a:tc>
                <a:extLst>
                  <a:ext uri="{0D108BD9-81ED-4DB2-BD59-A6C34878D82A}">
                    <a16:rowId xmlns:a16="http://schemas.microsoft.com/office/drawing/2014/main" val="40509382"/>
                  </a:ext>
                </a:extLst>
              </a:tr>
              <a:tr h="346243">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0" kern="0" dirty="0">
                          <a:effectLst/>
                          <a:latin typeface="+mn-lt"/>
                        </a:rPr>
                        <a:t>Table 1: Roam interval (sec) [P5, </a:t>
                      </a:r>
                      <a:r>
                        <a:rPr lang="en-AU" sz="1100" b="1" kern="0" dirty="0">
                          <a:effectLst/>
                          <a:latin typeface="+mn-lt"/>
                        </a:rPr>
                        <a:t>P50</a:t>
                      </a:r>
                      <a:r>
                        <a:rPr lang="en-AU" sz="1100" b="0" kern="0" dirty="0">
                          <a:effectLst/>
                          <a:latin typeface="+mn-lt"/>
                        </a:rPr>
                        <a:t>, P95], P/</a:t>
                      </a:r>
                      <a:r>
                        <a:rPr lang="en-AU" sz="1100" b="0" kern="0" dirty="0" err="1">
                          <a:effectLst/>
                          <a:latin typeface="+mn-lt"/>
                        </a:rPr>
                        <a:t>ercentile</a:t>
                      </a:r>
                      <a:endParaRPr lang="en-AU" sz="1100" b="0" kern="0" dirty="0">
                        <a:effectLst/>
                        <a:latin typeface="+mn-lt"/>
                      </a:endParaRPr>
                    </a:p>
                  </a:txBody>
                  <a:tcPr marL="68580" marR="68580" marT="0" marB="0" anchor="ctr"/>
                </a:tc>
                <a:tc hMerge="1">
                  <a:txBody>
                    <a:bodyPr/>
                    <a:lstStyle/>
                    <a:p>
                      <a:pPr>
                        <a:spcAft>
                          <a:spcPts val="0"/>
                        </a:spcAft>
                      </a:pPr>
                      <a:endParaRPr lang="en-AU" sz="1400" dirty="0">
                        <a:solidFill>
                          <a:schemeClr val="tx1"/>
                        </a:solidFill>
                        <a:effectLst/>
                        <a:latin typeface="+mn-lt"/>
                        <a:ea typeface="Times New Roman"/>
                      </a:endParaRPr>
                    </a:p>
                  </a:txBody>
                  <a:tcPr marL="68580" marR="68580" marT="0" marB="0" anchor="ctr"/>
                </a:tc>
                <a:tc hMerge="1">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hMerge="1">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3595159460"/>
                  </a:ext>
                </a:extLst>
              </a:tr>
            </a:tbl>
          </a:graphicData>
        </a:graphic>
      </p:graphicFrame>
      <p:graphicFrame>
        <p:nvGraphicFramePr>
          <p:cNvPr id="9" name="Table 8">
            <a:extLst>
              <a:ext uri="{FF2B5EF4-FFF2-40B4-BE49-F238E27FC236}">
                <a16:creationId xmlns:a16="http://schemas.microsoft.com/office/drawing/2014/main" id="{DD74811B-264B-7A6D-3573-C927B51EEB49}"/>
              </a:ext>
            </a:extLst>
          </p:cNvPr>
          <p:cNvGraphicFramePr>
            <a:graphicFrameLocks noGrp="1"/>
          </p:cNvGraphicFramePr>
          <p:nvPr>
            <p:extLst>
              <p:ext uri="{D42A27DB-BD31-4B8C-83A1-F6EECF244321}">
                <p14:modId xmlns:p14="http://schemas.microsoft.com/office/powerpoint/2010/main" val="811374529"/>
              </p:ext>
            </p:extLst>
          </p:nvPr>
        </p:nvGraphicFramePr>
        <p:xfrm>
          <a:off x="4892675" y="3581400"/>
          <a:ext cx="4251323" cy="2057402"/>
        </p:xfrm>
        <a:graphic>
          <a:graphicData uri="http://schemas.openxmlformats.org/drawingml/2006/table">
            <a:tbl>
              <a:tblPr firstRow="1" bandRow="1">
                <a:tableStyleId>{21E4AEA4-8DFA-4A89-87EB-49C32662AFE0}</a:tableStyleId>
              </a:tblPr>
              <a:tblGrid>
                <a:gridCol w="1508124">
                  <a:extLst>
                    <a:ext uri="{9D8B030D-6E8A-4147-A177-3AD203B41FA5}">
                      <a16:colId xmlns:a16="http://schemas.microsoft.com/office/drawing/2014/main" val="20000"/>
                    </a:ext>
                  </a:extLst>
                </a:gridCol>
                <a:gridCol w="533400">
                  <a:extLst>
                    <a:ext uri="{9D8B030D-6E8A-4147-A177-3AD203B41FA5}">
                      <a16:colId xmlns:a16="http://schemas.microsoft.com/office/drawing/2014/main" val="20001"/>
                    </a:ext>
                  </a:extLst>
                </a:gridCol>
                <a:gridCol w="457200">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gridCol w="609600">
                  <a:extLst>
                    <a:ext uri="{9D8B030D-6E8A-4147-A177-3AD203B41FA5}">
                      <a16:colId xmlns:a16="http://schemas.microsoft.com/office/drawing/2014/main" val="2365824984"/>
                    </a:ext>
                  </a:extLst>
                </a:gridCol>
                <a:gridCol w="609599">
                  <a:extLst>
                    <a:ext uri="{9D8B030D-6E8A-4147-A177-3AD203B41FA5}">
                      <a16:colId xmlns:a16="http://schemas.microsoft.com/office/drawing/2014/main" val="1184295293"/>
                    </a:ext>
                  </a:extLst>
                </a:gridCol>
              </a:tblGrid>
              <a:tr h="630426">
                <a:tc>
                  <a:txBody>
                    <a:bodyPr/>
                    <a:lstStyle/>
                    <a:p>
                      <a:pPr algn="r">
                        <a:spcAft>
                          <a:spcPts val="0"/>
                        </a:spcAft>
                      </a:pPr>
                      <a:r>
                        <a:rPr lang="en-AU" sz="1100" b="1" kern="0" dirty="0">
                          <a:effectLst/>
                          <a:latin typeface="+mn-lt"/>
                        </a:rPr>
                        <a:t>Mean Roam interval </a:t>
                      </a:r>
                    </a:p>
                    <a:p>
                      <a:pPr algn="r">
                        <a:spcAft>
                          <a:spcPts val="0"/>
                        </a:spcAft>
                      </a:pPr>
                      <a:endParaRPr lang="en-AU" sz="1100" b="1" kern="0" dirty="0">
                        <a:effectLst/>
                        <a:latin typeface="+mn-lt"/>
                      </a:endParaRPr>
                    </a:p>
                    <a:p>
                      <a:pPr>
                        <a:spcAft>
                          <a:spcPts val="0"/>
                        </a:spcAft>
                      </a:pPr>
                      <a:r>
                        <a:rPr lang="en-AU" sz="1100" b="1" kern="0" dirty="0">
                          <a:effectLst/>
                          <a:latin typeface="+mn-lt"/>
                        </a:rPr>
                        <a:t>Required Reliability</a:t>
                      </a:r>
                    </a:p>
                  </a:txBody>
                  <a:tcPr marL="68580" marR="68580" marT="0" marB="0" anchor="ctr"/>
                </a:tc>
                <a:tc>
                  <a:txBody>
                    <a:bodyPr/>
                    <a:lstStyle/>
                    <a:p>
                      <a:pPr algn="ctr">
                        <a:spcAft>
                          <a:spcPts val="0"/>
                        </a:spcAft>
                      </a:pPr>
                      <a:r>
                        <a:rPr lang="en-AU" sz="1100" dirty="0">
                          <a:effectLst/>
                          <a:latin typeface="+mn-lt"/>
                          <a:ea typeface="Times New Roman"/>
                        </a:rPr>
                        <a:t>5 s</a:t>
                      </a:r>
                    </a:p>
                  </a:txBody>
                  <a:tcPr marL="68580" marR="68580" marT="0" marB="0" anchor="ctr"/>
                </a:tc>
                <a:tc>
                  <a:txBody>
                    <a:bodyPr/>
                    <a:lstStyle/>
                    <a:p>
                      <a:pPr algn="ctr">
                        <a:spcAft>
                          <a:spcPts val="0"/>
                        </a:spcAft>
                      </a:pPr>
                      <a:r>
                        <a:rPr lang="en-AU" sz="1100" dirty="0">
                          <a:effectLst/>
                          <a:latin typeface="+mn-lt"/>
                          <a:ea typeface="Times New Roman"/>
                        </a:rPr>
                        <a:t>7.5 s</a:t>
                      </a:r>
                    </a:p>
                  </a:txBody>
                  <a:tcPr marL="68580" marR="68580" marT="0" marB="0" anchor="ctr"/>
                </a:tc>
                <a:tc>
                  <a:txBody>
                    <a:bodyPr/>
                    <a:lstStyle/>
                    <a:p>
                      <a:pPr algn="ctr">
                        <a:spcAft>
                          <a:spcPts val="0"/>
                        </a:spcAft>
                      </a:pPr>
                      <a:r>
                        <a:rPr lang="en-AU" sz="1100" baseline="0" dirty="0">
                          <a:effectLst/>
                          <a:latin typeface="+mn-lt"/>
                          <a:ea typeface="Times New Roman"/>
                        </a:rPr>
                        <a:t>10 s</a:t>
                      </a:r>
                    </a:p>
                  </a:txBody>
                  <a:tcPr marL="68580" marR="68580" marT="0" marB="0" anchor="ctr"/>
                </a:tc>
                <a:tc>
                  <a:txBody>
                    <a:bodyPr/>
                    <a:lstStyle/>
                    <a:p>
                      <a:pPr algn="ctr">
                        <a:spcAft>
                          <a:spcPts val="0"/>
                        </a:spcAft>
                      </a:pPr>
                      <a:r>
                        <a:rPr lang="en-AU" sz="1100" baseline="0" dirty="0">
                          <a:effectLst/>
                          <a:latin typeface="+mn-lt"/>
                          <a:ea typeface="Times New Roman"/>
                        </a:rPr>
                        <a:t>15 s</a:t>
                      </a:r>
                    </a:p>
                  </a:txBody>
                  <a:tcPr marL="68580" marR="68580" marT="0" marB="0" anchor="ctr"/>
                </a:tc>
                <a:tc>
                  <a:txBody>
                    <a:bodyPr/>
                    <a:lstStyle/>
                    <a:p>
                      <a:pPr algn="ctr">
                        <a:spcAft>
                          <a:spcPts val="0"/>
                        </a:spcAft>
                      </a:pPr>
                      <a:r>
                        <a:rPr lang="en-AU" sz="1100" baseline="0" dirty="0">
                          <a:effectLst/>
                          <a:latin typeface="+mn-lt"/>
                          <a:ea typeface="Times New Roman"/>
                        </a:rPr>
                        <a:t>20 s</a:t>
                      </a:r>
                    </a:p>
                  </a:txBody>
                  <a:tcPr marL="68580" marR="68580" marT="0" marB="0" anchor="ctr"/>
                </a:tc>
                <a:extLst>
                  <a:ext uri="{0D108BD9-81ED-4DB2-BD59-A6C34878D82A}">
                    <a16:rowId xmlns:a16="http://schemas.microsoft.com/office/drawing/2014/main" val="10000"/>
                  </a:ext>
                </a:extLst>
              </a:tr>
              <a:tr h="356744">
                <a:tc>
                  <a:txBody>
                    <a:bodyPr/>
                    <a:lstStyle/>
                    <a:p>
                      <a:pPr>
                        <a:spcAft>
                          <a:spcPts val="0"/>
                        </a:spcAft>
                      </a:pPr>
                      <a:r>
                        <a:rPr lang="en-AU" sz="1100" dirty="0">
                          <a:solidFill>
                            <a:schemeClr val="tx1"/>
                          </a:solidFill>
                          <a:effectLst/>
                          <a:latin typeface="+mn-lt"/>
                          <a:ea typeface="Times New Roman"/>
                        </a:rPr>
                        <a:t>99%</a:t>
                      </a:r>
                    </a:p>
                  </a:txBody>
                  <a:tcPr marL="68580" marR="68580" marT="0" marB="0" anchor="ctr"/>
                </a:tc>
                <a:tc>
                  <a:txBody>
                    <a:bodyPr/>
                    <a:lstStyle/>
                    <a:p>
                      <a:pPr marL="21590" indent="-21590" algn="ctr">
                        <a:spcAft>
                          <a:spcPts val="0"/>
                        </a:spcAft>
                      </a:pPr>
                      <a:r>
                        <a:rPr lang="en-AU" sz="1100" dirty="0">
                          <a:solidFill>
                            <a:schemeClr val="tx1"/>
                          </a:solidFill>
                          <a:effectLst/>
                          <a:latin typeface="+mn-lt"/>
                          <a:ea typeface="Times New Roman"/>
                        </a:rPr>
                        <a:t>50</a:t>
                      </a:r>
                    </a:p>
                  </a:txBody>
                  <a:tcPr marL="68580" marR="68580" marT="0" marB="0" anchor="ctr"/>
                </a:tc>
                <a:tc>
                  <a:txBody>
                    <a:bodyPr/>
                    <a:lstStyle/>
                    <a:p>
                      <a:pPr marL="21590" indent="-21590" algn="ctr">
                        <a:spcAft>
                          <a:spcPts val="0"/>
                        </a:spcAft>
                      </a:pPr>
                      <a:r>
                        <a:rPr lang="en-AU" sz="1100" dirty="0">
                          <a:solidFill>
                            <a:schemeClr val="tx1"/>
                          </a:solidFill>
                          <a:effectLst/>
                          <a:latin typeface="+mn-lt"/>
                          <a:ea typeface="Times New Roman"/>
                        </a:rPr>
                        <a:t>75</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100</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150</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200</a:t>
                      </a:r>
                    </a:p>
                  </a:txBody>
                  <a:tcPr marL="68580" marR="68580" marT="0" marB="0" anchor="ctr"/>
                </a:tc>
                <a:extLst>
                  <a:ext uri="{0D108BD9-81ED-4DB2-BD59-A6C34878D82A}">
                    <a16:rowId xmlns:a16="http://schemas.microsoft.com/office/drawing/2014/main" val="10001"/>
                  </a:ext>
                </a:extLst>
              </a:tr>
              <a:tr h="356744">
                <a:tc>
                  <a:txBody>
                    <a:bodyPr/>
                    <a:lstStyle/>
                    <a:p>
                      <a:pPr>
                        <a:spcAft>
                          <a:spcPts val="0"/>
                        </a:spcAft>
                      </a:pPr>
                      <a:r>
                        <a:rPr lang="en-AU" sz="1100" dirty="0">
                          <a:solidFill>
                            <a:schemeClr val="tx1"/>
                          </a:solidFill>
                          <a:effectLst/>
                          <a:latin typeface="+mn-lt"/>
                          <a:ea typeface="Times New Roman"/>
                        </a:rPr>
                        <a:t>99.9%</a:t>
                      </a:r>
                    </a:p>
                  </a:txBody>
                  <a:tcPr marL="68580" marR="68580" marT="0" marB="0" anchor="ctr"/>
                </a:tc>
                <a:tc>
                  <a:txBody>
                    <a:bodyPr/>
                    <a:lstStyle/>
                    <a:p>
                      <a:pPr marL="21590" indent="-21590" algn="ctr">
                        <a:spcAft>
                          <a:spcPts val="0"/>
                        </a:spcAft>
                      </a:pPr>
                      <a:r>
                        <a:rPr lang="en-AU" sz="1100" dirty="0">
                          <a:solidFill>
                            <a:schemeClr val="tx1"/>
                          </a:solidFill>
                          <a:effectLst/>
                          <a:latin typeface="+mn-lt"/>
                          <a:ea typeface="Times New Roman"/>
                        </a:rPr>
                        <a:t>5</a:t>
                      </a:r>
                    </a:p>
                  </a:txBody>
                  <a:tcPr marL="68580" marR="68580" marT="0" marB="0" anchor="ctr"/>
                </a:tc>
                <a:tc>
                  <a:txBody>
                    <a:bodyPr/>
                    <a:lstStyle/>
                    <a:p>
                      <a:pPr marL="21590" indent="-21590" algn="ctr">
                        <a:spcAft>
                          <a:spcPts val="0"/>
                        </a:spcAft>
                      </a:pPr>
                      <a:r>
                        <a:rPr lang="en-AU" sz="1100" dirty="0">
                          <a:solidFill>
                            <a:schemeClr val="tx1"/>
                          </a:solidFill>
                          <a:effectLst/>
                          <a:latin typeface="+mn-lt"/>
                          <a:ea typeface="Times New Roman"/>
                        </a:rPr>
                        <a:t>7.5</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10</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15</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20</a:t>
                      </a:r>
                    </a:p>
                  </a:txBody>
                  <a:tcPr marL="68580" marR="68580" marT="0" marB="0" anchor="ctr"/>
                </a:tc>
                <a:extLst>
                  <a:ext uri="{0D108BD9-81ED-4DB2-BD59-A6C34878D82A}">
                    <a16:rowId xmlns:a16="http://schemas.microsoft.com/office/drawing/2014/main" val="1471803078"/>
                  </a:ext>
                </a:extLst>
              </a:tr>
              <a:tr h="356744">
                <a:tc>
                  <a:txBody>
                    <a:bodyPr/>
                    <a:lstStyle/>
                    <a:p>
                      <a:pPr>
                        <a:spcAft>
                          <a:spcPts val="0"/>
                        </a:spcAft>
                      </a:pPr>
                      <a:r>
                        <a:rPr lang="en-AU" sz="1100" dirty="0">
                          <a:solidFill>
                            <a:schemeClr val="tx1"/>
                          </a:solidFill>
                          <a:effectLst/>
                          <a:latin typeface="+mn-lt"/>
                          <a:ea typeface="Times New Roman"/>
                        </a:rPr>
                        <a:t>99.99%</a:t>
                      </a:r>
                    </a:p>
                  </a:txBody>
                  <a:tcPr marL="68580" marR="68580" marT="0" marB="0" anchor="ctr"/>
                </a:tc>
                <a:tc>
                  <a:txBody>
                    <a:bodyPr/>
                    <a:lstStyle/>
                    <a:p>
                      <a:pPr marL="21590" indent="-21590" algn="ctr">
                        <a:spcAft>
                          <a:spcPts val="0"/>
                        </a:spcAft>
                      </a:pPr>
                      <a:r>
                        <a:rPr lang="en-AU" sz="1100" dirty="0">
                          <a:solidFill>
                            <a:schemeClr val="tx1"/>
                          </a:solidFill>
                          <a:effectLst/>
                          <a:latin typeface="+mn-lt"/>
                          <a:ea typeface="Times New Roman"/>
                        </a:rPr>
                        <a:t>0.5</a:t>
                      </a:r>
                    </a:p>
                  </a:txBody>
                  <a:tcPr marL="68580" marR="68580" marT="0" marB="0" anchor="ctr"/>
                </a:tc>
                <a:tc>
                  <a:txBody>
                    <a:bodyPr/>
                    <a:lstStyle/>
                    <a:p>
                      <a:pPr marL="21590" indent="-21590" algn="ctr">
                        <a:spcAft>
                          <a:spcPts val="0"/>
                        </a:spcAft>
                      </a:pPr>
                      <a:r>
                        <a:rPr lang="en-AU" sz="1100" dirty="0">
                          <a:solidFill>
                            <a:schemeClr val="tx1"/>
                          </a:solidFill>
                          <a:effectLst/>
                          <a:latin typeface="+mn-lt"/>
                          <a:ea typeface="Times New Roman"/>
                        </a:rPr>
                        <a:t>0.75</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1</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1.5</a:t>
                      </a:r>
                    </a:p>
                  </a:txBody>
                  <a:tcPr marL="68580" marR="68580" marT="0" marB="0" anchor="ctr"/>
                </a:tc>
                <a:tc>
                  <a:txBody>
                    <a:bodyPr/>
                    <a:lstStyle/>
                    <a:p>
                      <a:pPr algn="ctr">
                        <a:spcAft>
                          <a:spcPts val="0"/>
                        </a:spcAft>
                      </a:pPr>
                      <a:r>
                        <a:rPr lang="en-AU" sz="1100" dirty="0">
                          <a:solidFill>
                            <a:schemeClr val="tx1"/>
                          </a:solidFill>
                          <a:effectLst/>
                          <a:latin typeface="+mn-lt"/>
                          <a:ea typeface="Times New Roman"/>
                        </a:rPr>
                        <a:t>2</a:t>
                      </a:r>
                    </a:p>
                  </a:txBody>
                  <a:tcPr marL="68580" marR="68580" marT="0" marB="0" anchor="ctr"/>
                </a:tc>
                <a:extLst>
                  <a:ext uri="{0D108BD9-81ED-4DB2-BD59-A6C34878D82A}">
                    <a16:rowId xmlns:a16="http://schemas.microsoft.com/office/drawing/2014/main" val="40509382"/>
                  </a:ext>
                </a:extLst>
              </a:tr>
              <a:tr h="356744">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0" kern="0" dirty="0">
                          <a:effectLst/>
                          <a:latin typeface="+mn-lt"/>
                        </a:rPr>
                        <a:t>Table 2: Maximum data loss duration (msec)</a:t>
                      </a:r>
                    </a:p>
                  </a:txBody>
                  <a:tcPr marL="68580" marR="68580" marT="0" marB="0" anchor="ctr"/>
                </a:tc>
                <a:tc hMerge="1">
                  <a:txBody>
                    <a:bodyPr/>
                    <a:lstStyle/>
                    <a:p>
                      <a:pPr>
                        <a:spcAft>
                          <a:spcPts val="0"/>
                        </a:spcAft>
                      </a:pPr>
                      <a:endParaRPr lang="en-AU" sz="1400" dirty="0">
                        <a:solidFill>
                          <a:schemeClr val="tx1"/>
                        </a:solidFill>
                        <a:effectLst/>
                        <a:latin typeface="+mn-lt"/>
                        <a:ea typeface="Times New Roman"/>
                      </a:endParaRPr>
                    </a:p>
                  </a:txBody>
                  <a:tcPr marL="68580" marR="68580" marT="0" marB="0" anchor="ctr"/>
                </a:tc>
                <a:tc hMerge="1">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hMerge="1">
                  <a:txBody>
                    <a:bodyPr/>
                    <a:lstStyle/>
                    <a:p>
                      <a:pPr>
                        <a:spcAft>
                          <a:spcPts val="0"/>
                        </a:spcAft>
                      </a:pPr>
                      <a:endParaRPr lang="en-AU" sz="1400" dirty="0">
                        <a:solidFill>
                          <a:schemeClr val="tx1"/>
                        </a:solidFill>
                        <a:effectLst/>
                        <a:latin typeface="+mn-lt"/>
                        <a:ea typeface="Times New Roman"/>
                      </a:endParaRPr>
                    </a:p>
                  </a:txBody>
                  <a:tcPr marL="68580" marR="68580" marT="0" marB="0"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100" b="0" kern="0" dirty="0">
                        <a:effectLst/>
                        <a:latin typeface="+mn-lt"/>
                      </a:endParaRPr>
                    </a:p>
                  </a:txBody>
                  <a:tcPr marL="68580" marR="68580" marT="0" marB="0"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100" b="0" kern="0" dirty="0">
                        <a:effectLst/>
                        <a:latin typeface="+mn-lt"/>
                      </a:endParaRPr>
                    </a:p>
                  </a:txBody>
                  <a:tcPr marL="68580" marR="68580" marT="0" marB="0" anchor="ctr"/>
                </a:tc>
                <a:extLst>
                  <a:ext uri="{0D108BD9-81ED-4DB2-BD59-A6C34878D82A}">
                    <a16:rowId xmlns:a16="http://schemas.microsoft.com/office/drawing/2014/main" val="1382986701"/>
                  </a:ext>
                </a:extLst>
              </a:tr>
            </a:tbl>
          </a:graphicData>
        </a:graphic>
      </p:graphicFrame>
    </p:spTree>
    <p:extLst>
      <p:ext uri="{BB962C8B-B14F-4D97-AF65-F5344CB8AC3E}">
        <p14:creationId xmlns:p14="http://schemas.microsoft.com/office/powerpoint/2010/main" val="2671586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A48BA-B00B-190D-C78A-053BA8AC49E7}"/>
              </a:ext>
            </a:extLst>
          </p:cNvPr>
          <p:cNvSpPr>
            <a:spLocks noGrp="1"/>
          </p:cNvSpPr>
          <p:nvPr>
            <p:ph type="title"/>
          </p:nvPr>
        </p:nvSpPr>
        <p:spPr/>
        <p:txBody>
          <a:bodyPr/>
          <a:lstStyle/>
          <a:p>
            <a:r>
              <a:rPr lang="en-US" dirty="0"/>
              <a:t>What Level of Roaming Performance is Really Required?</a:t>
            </a:r>
            <a:endParaRPr lang="en-AU" sz="1800" dirty="0"/>
          </a:p>
        </p:txBody>
      </p:sp>
      <p:sp>
        <p:nvSpPr>
          <p:cNvPr id="3" name="Content Placeholder 2">
            <a:extLst>
              <a:ext uri="{FF2B5EF4-FFF2-40B4-BE49-F238E27FC236}">
                <a16:creationId xmlns:a16="http://schemas.microsoft.com/office/drawing/2014/main" id="{5267171C-C481-23F9-7D5C-04A7E1C8156F}"/>
              </a:ext>
            </a:extLst>
          </p:cNvPr>
          <p:cNvSpPr>
            <a:spLocks noGrp="1"/>
          </p:cNvSpPr>
          <p:nvPr>
            <p:ph idx="1"/>
          </p:nvPr>
        </p:nvSpPr>
        <p:spPr>
          <a:xfrm>
            <a:off x="685800" y="1981199"/>
            <a:ext cx="7315200" cy="4374357"/>
          </a:xfrm>
        </p:spPr>
        <p:txBody>
          <a:bodyPr/>
          <a:lstStyle/>
          <a:p>
            <a:pPr marL="285750" indent="-285750">
              <a:spcBef>
                <a:spcPts val="600"/>
              </a:spcBef>
              <a:buFont typeface="Arial" panose="020B0604020202020204" pitchFamily="34" charset="0"/>
              <a:buChar char="•"/>
            </a:pPr>
            <a:r>
              <a:rPr lang="en-US" dirty="0"/>
              <a:t>We see options A/B/C/D, with different levels of performance and complexity</a:t>
            </a:r>
          </a:p>
          <a:p>
            <a:pPr marL="285750" indent="-285750">
              <a:spcBef>
                <a:spcPts val="600"/>
              </a:spcBef>
              <a:buFont typeface="Arial" panose="020B0604020202020204" pitchFamily="34" charset="0"/>
              <a:buChar char="•"/>
            </a:pPr>
            <a:r>
              <a:rPr lang="en-US" dirty="0"/>
              <a:t>We solicit what is “sufficient roaming” performance for current and anticipated use cases</a:t>
            </a:r>
          </a:p>
          <a:p>
            <a:pPr marL="285750" indent="-285750">
              <a:spcBef>
                <a:spcPts val="600"/>
              </a:spcBef>
              <a:buFont typeface="Arial" panose="020B0604020202020204" pitchFamily="34" charset="0"/>
              <a:buChar char="•"/>
            </a:pPr>
            <a:endParaRPr lang="en-US" dirty="0"/>
          </a:p>
          <a:p>
            <a:pPr marL="285750" indent="-285750">
              <a:spcBef>
                <a:spcPts val="600"/>
              </a:spcBef>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C2524CD-AAB6-281D-8D3B-137F046EFBB6}"/>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14</a:t>
            </a:fld>
            <a:endParaRPr lang="en-US" dirty="0"/>
          </a:p>
        </p:txBody>
      </p:sp>
      <p:sp>
        <p:nvSpPr>
          <p:cNvPr id="5" name="Footer Placeholder 4">
            <a:extLst>
              <a:ext uri="{FF2B5EF4-FFF2-40B4-BE49-F238E27FC236}">
                <a16:creationId xmlns:a16="http://schemas.microsoft.com/office/drawing/2014/main" id="{FB1807B1-7244-132F-E47C-1C69F583BF5F}"/>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6" name="Footer Placeholder 4">
            <a:extLst>
              <a:ext uri="{FF2B5EF4-FFF2-40B4-BE49-F238E27FC236}">
                <a16:creationId xmlns:a16="http://schemas.microsoft.com/office/drawing/2014/main" id="{C77265FE-FED8-775F-D5D3-119A78145D0B}"/>
              </a:ext>
            </a:extLst>
          </p:cNvPr>
          <p:cNvSpPr txBox="1">
            <a:spLocks/>
          </p:cNvSpPr>
          <p:nvPr/>
        </p:nvSpPr>
        <p:spPr>
          <a:xfrm>
            <a:off x="5638800" y="6477000"/>
            <a:ext cx="2895600" cy="18097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solidFill>
                <a:latin typeface="+mj-lt"/>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da-DK"/>
              <a:t>Hart et al (Cisco Systems)</a:t>
            </a:r>
            <a:endParaRPr lang="en-AU" dirty="0"/>
          </a:p>
        </p:txBody>
      </p:sp>
    </p:spTree>
    <p:extLst>
      <p:ext uri="{BB962C8B-B14F-4D97-AF65-F5344CB8AC3E}">
        <p14:creationId xmlns:p14="http://schemas.microsoft.com/office/powerpoint/2010/main" val="3494018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A48BA-B00B-190D-C78A-053BA8AC49E7}"/>
              </a:ext>
            </a:extLst>
          </p:cNvPr>
          <p:cNvSpPr>
            <a:spLocks noGrp="1"/>
          </p:cNvSpPr>
          <p:nvPr>
            <p:ph type="title"/>
          </p:nvPr>
        </p:nvSpPr>
        <p:spPr/>
        <p:txBody>
          <a:bodyPr/>
          <a:lstStyle/>
          <a:p>
            <a:r>
              <a:rPr lang="en-US" dirty="0"/>
              <a:t>Straw-poll: Which roaming goal do you prefer?</a:t>
            </a:r>
            <a:endParaRPr lang="en-AU" sz="1800" dirty="0"/>
          </a:p>
        </p:txBody>
      </p:sp>
      <p:sp>
        <p:nvSpPr>
          <p:cNvPr id="3" name="Content Placeholder 2">
            <a:extLst>
              <a:ext uri="{FF2B5EF4-FFF2-40B4-BE49-F238E27FC236}">
                <a16:creationId xmlns:a16="http://schemas.microsoft.com/office/drawing/2014/main" id="{5267171C-C481-23F9-7D5C-04A7E1C8156F}"/>
              </a:ext>
            </a:extLst>
          </p:cNvPr>
          <p:cNvSpPr>
            <a:spLocks noGrp="1"/>
          </p:cNvSpPr>
          <p:nvPr>
            <p:ph idx="1"/>
          </p:nvPr>
        </p:nvSpPr>
        <p:spPr>
          <a:xfrm>
            <a:off x="685800" y="1981199"/>
            <a:ext cx="7848600" cy="4374357"/>
          </a:xfrm>
        </p:spPr>
        <p:txBody>
          <a:bodyPr/>
          <a:lstStyle/>
          <a:p>
            <a:pPr marL="285750" indent="-285750">
              <a:spcBef>
                <a:spcPts val="600"/>
              </a:spcBef>
              <a:buFont typeface="Arial" panose="020B0604020202020204" pitchFamily="34" charset="0"/>
              <a:buChar char="•"/>
            </a:pPr>
            <a:r>
              <a:rPr lang="en-US" dirty="0"/>
              <a:t>Option 1: </a:t>
            </a:r>
            <a:r>
              <a:rPr lang="en-US" dirty="0">
                <a:highlight>
                  <a:srgbClr val="FFFF00"/>
                </a:highlight>
              </a:rPr>
              <a:t>no</a:t>
            </a:r>
            <a:r>
              <a:rPr lang="en-US" dirty="0"/>
              <a:t> lost MSDUs and temporary latency increase of W msec during roaming</a:t>
            </a:r>
          </a:p>
          <a:p>
            <a:pPr marL="463550" lvl="1" indent="-234950">
              <a:spcBef>
                <a:spcPts val="600"/>
              </a:spcBef>
              <a:buFont typeface="Arial" panose="020B0604020202020204" pitchFamily="34" charset="0"/>
              <a:buChar char="•"/>
            </a:pPr>
            <a:r>
              <a:rPr lang="en-US" b="0" dirty="0"/>
              <a:t>For example, </a:t>
            </a:r>
            <a:r>
              <a:rPr lang="en-US" dirty="0"/>
              <a:t>W = 10 msec</a:t>
            </a:r>
          </a:p>
          <a:p>
            <a:pPr marL="463550" lvl="1" indent="-234950">
              <a:spcBef>
                <a:spcPts val="600"/>
              </a:spcBef>
              <a:buFont typeface="Arial" panose="020B0604020202020204" pitchFamily="34" charset="0"/>
              <a:buChar char="•"/>
            </a:pPr>
            <a:r>
              <a:rPr lang="en-US" dirty="0"/>
              <a:t>// Much higher infrastructure complexity: please advise why</a:t>
            </a:r>
          </a:p>
          <a:p>
            <a:pPr marL="285750" indent="-285750">
              <a:spcBef>
                <a:spcPts val="600"/>
              </a:spcBef>
              <a:buFont typeface="Arial" panose="020B0604020202020204" pitchFamily="34" charset="0"/>
              <a:buChar char="•"/>
            </a:pPr>
            <a:r>
              <a:rPr lang="en-US" dirty="0"/>
              <a:t>Option 2: potential for losing </a:t>
            </a:r>
            <a:r>
              <a:rPr lang="en-US" dirty="0">
                <a:highlight>
                  <a:srgbClr val="FFFF00"/>
                </a:highlight>
              </a:rPr>
              <a:t>X msec </a:t>
            </a:r>
            <a:r>
              <a:rPr lang="en-US" dirty="0"/>
              <a:t>of MSDUs during roaming, but minimal increase in latency for MSDUs transferred during roaming</a:t>
            </a:r>
          </a:p>
          <a:p>
            <a:pPr marL="463550" lvl="1" indent="-296863">
              <a:spcBef>
                <a:spcPts val="600"/>
              </a:spcBef>
              <a:buFont typeface="Arial" panose="020B0604020202020204" pitchFamily="34" charset="0"/>
              <a:buChar char="•"/>
            </a:pPr>
            <a:r>
              <a:rPr lang="en-US" b="0" dirty="0"/>
              <a:t>For example, </a:t>
            </a:r>
            <a:r>
              <a:rPr lang="en-US" dirty="0"/>
              <a:t>X = 10 msec</a:t>
            </a:r>
          </a:p>
          <a:p>
            <a:pPr marL="285750" indent="-285750">
              <a:spcBef>
                <a:spcPts val="600"/>
              </a:spcBef>
              <a:buFont typeface="Arial" panose="020B0604020202020204" pitchFamily="34" charset="0"/>
              <a:buChar char="•"/>
            </a:pPr>
            <a:r>
              <a:rPr lang="en-US" dirty="0"/>
              <a:t>Option 3: define an SLA</a:t>
            </a:r>
            <a:r>
              <a:rPr lang="en-US" baseline="30000" dirty="0"/>
              <a:t>#</a:t>
            </a:r>
            <a:r>
              <a:rPr lang="en-US" dirty="0"/>
              <a:t> and a roaming model and lump all impairments, including from roaming, together and compare that against the SLA</a:t>
            </a:r>
          </a:p>
          <a:p>
            <a:pPr marL="463550" indent="-231775">
              <a:spcBef>
                <a:spcPts val="600"/>
              </a:spcBef>
              <a:buFont typeface="Arial" panose="020B0604020202020204" pitchFamily="34" charset="0"/>
              <a:buChar char="•"/>
            </a:pPr>
            <a:r>
              <a:rPr lang="en-US" b="0" baseline="30000" dirty="0"/>
              <a:t>#</a:t>
            </a:r>
            <a:r>
              <a:rPr lang="en-US" b="0" dirty="0"/>
              <a:t>Y% of MSDUs delivered within Z msec</a:t>
            </a:r>
          </a:p>
          <a:p>
            <a:pPr marL="463550" indent="-231775">
              <a:spcBef>
                <a:spcPts val="600"/>
              </a:spcBef>
              <a:buFont typeface="Arial" panose="020B0604020202020204" pitchFamily="34" charset="0"/>
              <a:buChar char="•"/>
            </a:pPr>
            <a:r>
              <a:rPr lang="en-US" b="0" dirty="0"/>
              <a:t>For example, 99.9% of MSDUs delivered within 10 msec.</a:t>
            </a:r>
          </a:p>
          <a:p>
            <a:pPr marL="285750" indent="-285750">
              <a:spcBef>
                <a:spcPts val="600"/>
              </a:spcBef>
              <a:buFont typeface="Arial" panose="020B0604020202020204" pitchFamily="34" charset="0"/>
              <a:buChar char="•"/>
            </a:pPr>
            <a:r>
              <a:rPr lang="en-US" dirty="0"/>
              <a:t>Abstain</a:t>
            </a:r>
          </a:p>
        </p:txBody>
      </p:sp>
      <p:sp>
        <p:nvSpPr>
          <p:cNvPr id="4" name="Slide Number Placeholder 3">
            <a:extLst>
              <a:ext uri="{FF2B5EF4-FFF2-40B4-BE49-F238E27FC236}">
                <a16:creationId xmlns:a16="http://schemas.microsoft.com/office/drawing/2014/main" id="{3C2524CD-AAB6-281D-8D3B-137F046EFBB6}"/>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15</a:t>
            </a:fld>
            <a:endParaRPr lang="en-US" dirty="0"/>
          </a:p>
        </p:txBody>
      </p:sp>
      <p:sp>
        <p:nvSpPr>
          <p:cNvPr id="5" name="Footer Placeholder 4">
            <a:extLst>
              <a:ext uri="{FF2B5EF4-FFF2-40B4-BE49-F238E27FC236}">
                <a16:creationId xmlns:a16="http://schemas.microsoft.com/office/drawing/2014/main" id="{FB1807B1-7244-132F-E47C-1C69F583BF5F}"/>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6" name="Footer Placeholder 4">
            <a:extLst>
              <a:ext uri="{FF2B5EF4-FFF2-40B4-BE49-F238E27FC236}">
                <a16:creationId xmlns:a16="http://schemas.microsoft.com/office/drawing/2014/main" id="{C77265FE-FED8-775F-D5D3-119A78145D0B}"/>
              </a:ext>
            </a:extLst>
          </p:cNvPr>
          <p:cNvSpPr txBox="1">
            <a:spLocks/>
          </p:cNvSpPr>
          <p:nvPr/>
        </p:nvSpPr>
        <p:spPr>
          <a:xfrm>
            <a:off x="5638800" y="6477000"/>
            <a:ext cx="2895600" cy="18097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solidFill>
                <a:latin typeface="+mj-lt"/>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da-DK"/>
              <a:t>Hart et al (Cisco Systems)</a:t>
            </a:r>
            <a:endParaRPr lang="en-AU" dirty="0"/>
          </a:p>
        </p:txBody>
      </p:sp>
    </p:spTree>
    <p:extLst>
      <p:ext uri="{BB962C8B-B14F-4D97-AF65-F5344CB8AC3E}">
        <p14:creationId xmlns:p14="http://schemas.microsoft.com/office/powerpoint/2010/main" val="2867999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A48BA-B00B-190D-C78A-053BA8AC49E7}"/>
              </a:ext>
            </a:extLst>
          </p:cNvPr>
          <p:cNvSpPr>
            <a:spLocks noGrp="1"/>
          </p:cNvSpPr>
          <p:nvPr>
            <p:ph type="title"/>
          </p:nvPr>
        </p:nvSpPr>
        <p:spPr/>
        <p:txBody>
          <a:bodyPr/>
          <a:lstStyle/>
          <a:p>
            <a:r>
              <a:rPr lang="en-US" dirty="0"/>
              <a:t>Wild West Connectivity seems promising …</a:t>
            </a:r>
            <a:endParaRPr lang="en-AU" dirty="0"/>
          </a:p>
        </p:txBody>
      </p:sp>
      <p:sp>
        <p:nvSpPr>
          <p:cNvPr id="3" name="Content Placeholder 2">
            <a:extLst>
              <a:ext uri="{FF2B5EF4-FFF2-40B4-BE49-F238E27FC236}">
                <a16:creationId xmlns:a16="http://schemas.microsoft.com/office/drawing/2014/main" id="{5267171C-C481-23F9-7D5C-04A7E1C8156F}"/>
              </a:ext>
            </a:extLst>
          </p:cNvPr>
          <p:cNvSpPr>
            <a:spLocks noGrp="1"/>
          </p:cNvSpPr>
          <p:nvPr>
            <p:ph idx="1"/>
          </p:nvPr>
        </p:nvSpPr>
        <p:spPr>
          <a:xfrm>
            <a:off x="685800" y="1981200"/>
            <a:ext cx="4953000" cy="4114800"/>
          </a:xfrm>
        </p:spPr>
        <p:txBody>
          <a:bodyPr/>
          <a:lstStyle/>
          <a:p>
            <a:pPr marL="0" indent="0">
              <a:spcBef>
                <a:spcPts val="600"/>
              </a:spcBef>
            </a:pPr>
            <a:r>
              <a:rPr lang="en-US" sz="1400" dirty="0"/>
              <a:t>The simplest approach to more reliable roaming is no roaming at all:</a:t>
            </a:r>
          </a:p>
          <a:p>
            <a:pPr marL="285750" indent="-285750">
              <a:spcBef>
                <a:spcPts val="600"/>
              </a:spcBef>
              <a:buFont typeface="Arial" panose="020B0604020202020204" pitchFamily="34" charset="0"/>
              <a:buChar char="•"/>
            </a:pPr>
            <a:r>
              <a:rPr lang="en-US" sz="1400" b="0" dirty="0"/>
              <a:t>Client has connectivity with multiple AP MLDs and can transmit or receive MSDUs through any of them</a:t>
            </a:r>
          </a:p>
          <a:p>
            <a:pPr marL="285750" indent="-285750">
              <a:spcBef>
                <a:spcPts val="600"/>
              </a:spcBef>
              <a:buFont typeface="Arial" panose="020B0604020202020204" pitchFamily="34" charset="0"/>
              <a:buChar char="•"/>
            </a:pPr>
            <a:r>
              <a:rPr lang="en-US" sz="1400" b="0" dirty="0"/>
              <a:t>Lowest latency, highest reliability</a:t>
            </a:r>
          </a:p>
          <a:p>
            <a:pPr marL="285750" indent="-285750">
              <a:spcBef>
                <a:spcPts val="600"/>
              </a:spcBef>
              <a:buFont typeface="Arial" panose="020B0604020202020204" pitchFamily="34" charset="0"/>
              <a:buChar char="•"/>
            </a:pPr>
            <a:r>
              <a:rPr lang="en-US" sz="1400" b="0" dirty="0"/>
              <a:t>UL MSDUs can be duplicated (e.g., UL MSDU to AP MLD1 received correctly but acknowledgement lost so client retries at AP MLD2) </a:t>
            </a:r>
          </a:p>
          <a:p>
            <a:pPr marL="285750" indent="-285750">
              <a:spcBef>
                <a:spcPts val="600"/>
              </a:spcBef>
              <a:buFont typeface="Arial" panose="020B0604020202020204" pitchFamily="34" charset="0"/>
              <a:buChar char="•"/>
            </a:pPr>
            <a:r>
              <a:rPr lang="en-US" sz="1400" b="0" dirty="0"/>
              <a:t>UL MSDUs can reach the network out-of-order (UL MSDU1 to AP MLD1 then UL MSDU2 to AP MLD2 but AP MLD1 has higher internal latency than AP MLD2)</a:t>
            </a:r>
          </a:p>
          <a:p>
            <a:pPr marL="285750" indent="-285750">
              <a:spcBef>
                <a:spcPts val="600"/>
              </a:spcBef>
              <a:buFont typeface="Arial" panose="020B0604020202020204" pitchFamily="34" charset="0"/>
              <a:buChar char="•"/>
            </a:pPr>
            <a:r>
              <a:rPr lang="en-US" sz="1400" b="0" dirty="0"/>
              <a:t>Network has a duplication function, but this creates similar problems for the DL: the client can receive duplicate MSDUs and out-of-order MSDUs.</a:t>
            </a:r>
          </a:p>
          <a:p>
            <a:pPr marL="285750" indent="-285750">
              <a:spcBef>
                <a:spcPts val="600"/>
              </a:spcBef>
              <a:buFont typeface="Arial" panose="020B0604020202020204" pitchFamily="34" charset="0"/>
              <a:buChar char="•"/>
            </a:pPr>
            <a:r>
              <a:rPr lang="en-US" sz="1400" b="0" dirty="0"/>
              <a:t>As well, each AP MLD is trying to deliver the same DL data to the client, wasting medium time and energy at both AP MLD and client</a:t>
            </a:r>
            <a:endParaRPr lang="en-US" sz="1200" dirty="0"/>
          </a:p>
        </p:txBody>
      </p:sp>
      <p:sp>
        <p:nvSpPr>
          <p:cNvPr id="4" name="Slide Number Placeholder 3">
            <a:extLst>
              <a:ext uri="{FF2B5EF4-FFF2-40B4-BE49-F238E27FC236}">
                <a16:creationId xmlns:a16="http://schemas.microsoft.com/office/drawing/2014/main" id="{3C2524CD-AAB6-281D-8D3B-137F046EFBB6}"/>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2</a:t>
            </a:fld>
            <a:endParaRPr lang="en-US" dirty="0"/>
          </a:p>
        </p:txBody>
      </p:sp>
      <p:sp>
        <p:nvSpPr>
          <p:cNvPr id="5" name="Footer Placeholder 4">
            <a:extLst>
              <a:ext uri="{FF2B5EF4-FFF2-40B4-BE49-F238E27FC236}">
                <a16:creationId xmlns:a16="http://schemas.microsoft.com/office/drawing/2014/main" id="{FB1807B1-7244-132F-E47C-1C69F583BF5F}"/>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6" name="Footer Placeholder 4">
            <a:extLst>
              <a:ext uri="{FF2B5EF4-FFF2-40B4-BE49-F238E27FC236}">
                <a16:creationId xmlns:a16="http://schemas.microsoft.com/office/drawing/2014/main" id="{C77265FE-FED8-775F-D5D3-119A78145D0B}"/>
              </a:ext>
            </a:extLst>
          </p:cNvPr>
          <p:cNvSpPr txBox="1">
            <a:spLocks/>
          </p:cNvSpPr>
          <p:nvPr/>
        </p:nvSpPr>
        <p:spPr>
          <a:xfrm>
            <a:off x="5638800" y="6477000"/>
            <a:ext cx="2895600" cy="18097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solidFill>
                <a:latin typeface="+mj-lt"/>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da-DK"/>
              <a:t>Hart et al (Cisco Systems)</a:t>
            </a:r>
            <a:endParaRPr lang="en-AU" dirty="0"/>
          </a:p>
        </p:txBody>
      </p:sp>
      <p:sp>
        <p:nvSpPr>
          <p:cNvPr id="30" name="Text Placeholder 1">
            <a:extLst>
              <a:ext uri="{FF2B5EF4-FFF2-40B4-BE49-F238E27FC236}">
                <a16:creationId xmlns:a16="http://schemas.microsoft.com/office/drawing/2014/main" id="{7935B48D-B69C-A9FD-816C-55953090DB5B}"/>
              </a:ext>
            </a:extLst>
          </p:cNvPr>
          <p:cNvSpPr txBox="1">
            <a:spLocks/>
          </p:cNvSpPr>
          <p:nvPr/>
        </p:nvSpPr>
        <p:spPr>
          <a:xfrm>
            <a:off x="6728943" y="3639164"/>
            <a:ext cx="1536691" cy="468847"/>
          </a:xfrm>
          <a:prstGeom prst="rect">
            <a:avLst/>
          </a:prstGeom>
          <a:noFill/>
        </p:spPr>
        <p:txBody>
          <a:bodyPr anchor="ctr">
            <a:noAutofit/>
          </a:bodyPr>
          <a:lstStyle>
            <a:lvl1pPr marL="280988" indent="-223838" algn="l" defTabSz="685891" rtl="0" eaLnBrk="1" latinLnBrk="0" hangingPunct="1">
              <a:lnSpc>
                <a:spcPct val="95000"/>
              </a:lnSpc>
              <a:spcBef>
                <a:spcPts val="1110"/>
              </a:spcBef>
              <a:buClr>
                <a:schemeClr val="tx2"/>
              </a:buClr>
              <a:buSzPct val="80000"/>
              <a:buFont typeface="Wingdings" panose="05000000000000000000" pitchFamily="2" charset="2"/>
              <a:buChar char="§"/>
              <a:tabLst/>
              <a:defRPr lang="en-US" sz="1600" b="0" i="0" kern="1200">
                <a:solidFill>
                  <a:schemeClr val="tx2"/>
                </a:solidFill>
                <a:latin typeface="+mn-lt"/>
                <a:ea typeface="+mn-ea"/>
                <a:cs typeface="CiscoSans ExtraLight"/>
              </a:defRPr>
            </a:lvl1pPr>
            <a:lvl2pPr marL="508000" indent="-215900" algn="l" defTabSz="685891" rtl="0" eaLnBrk="1" latinLnBrk="0" hangingPunct="1">
              <a:lnSpc>
                <a:spcPct val="95000"/>
              </a:lnSpc>
              <a:spcBef>
                <a:spcPts val="450"/>
              </a:spcBef>
              <a:buClr>
                <a:schemeClr val="tx2"/>
              </a:buClr>
              <a:buSzPct val="80000"/>
              <a:buFont typeface="Wingdings" panose="05000000000000000000" pitchFamily="2" charset="2"/>
              <a:buChar char="§"/>
              <a:defRPr lang="en-US" sz="1400" b="0" i="0" kern="1200">
                <a:solidFill>
                  <a:schemeClr val="tx2"/>
                </a:solidFill>
                <a:latin typeface="+mn-lt"/>
                <a:ea typeface="+mn-ea"/>
                <a:cs typeface="CiscoSans ExtraLight"/>
              </a:defRPr>
            </a:lvl2pPr>
            <a:lvl3pPr marL="747713" indent="-171450"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200" b="0" i="0" kern="1200">
                <a:solidFill>
                  <a:schemeClr val="tx2"/>
                </a:solidFill>
                <a:latin typeface="+mn-lt"/>
                <a:ea typeface="+mn-ea"/>
                <a:cs typeface="CiscoSans ExtraLight"/>
              </a:defRPr>
            </a:lvl3pPr>
            <a:lvl4pPr marL="911225" indent="-171450"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100" b="0" i="0" kern="1200">
                <a:solidFill>
                  <a:schemeClr val="tx2"/>
                </a:solidFill>
                <a:latin typeface="+mn-lt"/>
                <a:ea typeface="+mn-ea"/>
                <a:cs typeface="CiscoSans ExtraLight"/>
              </a:defRPr>
            </a:lvl4pPr>
            <a:lvl5pPr marL="1082675" indent="-168275"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050" b="0" i="0" kern="1200">
                <a:solidFill>
                  <a:schemeClr val="tx2"/>
                </a:solidFill>
                <a:latin typeface="+mn-lt"/>
                <a:ea typeface="+mn-ea"/>
                <a:cs typeface="CiscoSans ExtraLight"/>
              </a:defRPr>
            </a:lvl5pPr>
            <a:lvl6pPr marL="864000" indent="-171473" algn="l" defTabSz="685891" rtl="0" eaLnBrk="1" latinLnBrk="0" hangingPunct="1">
              <a:spcBef>
                <a:spcPts val="600"/>
              </a:spcBef>
              <a:buFont typeface="Arial" pitchFamily="34" charset="0"/>
              <a:buChar char="•"/>
              <a:defRPr sz="900" kern="1200" baseline="0">
                <a:solidFill>
                  <a:schemeClr val="tx1"/>
                </a:solidFill>
                <a:latin typeface="+mn-lt"/>
                <a:ea typeface="+mn-ea"/>
                <a:cs typeface="+mn-cs"/>
              </a:defRPr>
            </a:lvl6pPr>
            <a:lvl7pPr marL="936000" indent="-171450" algn="l" defTabSz="685891" rtl="0" eaLnBrk="1" latinLnBrk="0" hangingPunct="1">
              <a:spcBef>
                <a:spcPts val="600"/>
              </a:spcBef>
              <a:buFont typeface="Arial" pitchFamily="34" charset="0"/>
              <a:buChar char="•"/>
              <a:defRPr sz="800" kern="1200" baseline="0">
                <a:solidFill>
                  <a:schemeClr val="tx1"/>
                </a:solidFill>
                <a:latin typeface="+mn-lt"/>
                <a:ea typeface="+mn-ea"/>
                <a:cs typeface="+mn-cs"/>
              </a:defRPr>
            </a:lvl7pPr>
            <a:lvl8pPr marL="2400620" indent="0" algn="l" defTabSz="685891" rtl="0" eaLnBrk="1" latinLnBrk="0" hangingPunct="1">
              <a:spcBef>
                <a:spcPct val="20000"/>
              </a:spcBef>
              <a:buFont typeface="Arial" pitchFamily="34" charset="0"/>
              <a:buNone/>
              <a:defRPr sz="1500" kern="1200">
                <a:solidFill>
                  <a:schemeClr val="tx1"/>
                </a:solidFill>
                <a:latin typeface="+mn-lt"/>
                <a:ea typeface="+mn-ea"/>
                <a:cs typeface="+mn-cs"/>
              </a:defRPr>
            </a:lvl8pPr>
            <a:lvl9pPr marL="2915039" indent="-171473" algn="l" defTabSz="685891"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57150" indent="0" algn="ctr">
              <a:lnSpc>
                <a:spcPct val="80000"/>
              </a:lnSpc>
              <a:spcBef>
                <a:spcPts val="0"/>
              </a:spcBef>
              <a:buNone/>
            </a:pPr>
            <a:r>
              <a:rPr lang="en-US" sz="1000" dirty="0">
                <a:solidFill>
                  <a:schemeClr val="tx1"/>
                </a:solidFill>
              </a:rPr>
              <a:t>Multiple Distribution Service Access Points serving the non-AP MLD</a:t>
            </a:r>
          </a:p>
        </p:txBody>
      </p:sp>
      <p:sp>
        <p:nvSpPr>
          <p:cNvPr id="31" name="Rectangle 30">
            <a:extLst>
              <a:ext uri="{FF2B5EF4-FFF2-40B4-BE49-F238E27FC236}">
                <a16:creationId xmlns:a16="http://schemas.microsoft.com/office/drawing/2014/main" id="{B6BC8E55-7057-BBBB-A621-59E2A33222A0}"/>
              </a:ext>
            </a:extLst>
          </p:cNvPr>
          <p:cNvSpPr/>
          <p:nvPr/>
        </p:nvSpPr>
        <p:spPr>
          <a:xfrm>
            <a:off x="6172200" y="4172548"/>
            <a:ext cx="1112738" cy="1519640"/>
          </a:xfrm>
          <a:prstGeom prst="rect">
            <a:avLst/>
          </a:prstGeom>
          <a:solidFill>
            <a:srgbClr val="00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100" dirty="0">
                <a:solidFill>
                  <a:schemeClr val="tx1"/>
                </a:solidFill>
              </a:rPr>
              <a:t>AP </a:t>
            </a:r>
            <a:br>
              <a:rPr lang="en-US" sz="1100" dirty="0">
                <a:solidFill>
                  <a:schemeClr val="tx1"/>
                </a:solidFill>
              </a:rPr>
            </a:br>
            <a:r>
              <a:rPr lang="en-US" sz="1100" dirty="0">
                <a:solidFill>
                  <a:schemeClr val="tx1"/>
                </a:solidFill>
              </a:rPr>
              <a:t>MLD1</a:t>
            </a:r>
          </a:p>
        </p:txBody>
      </p:sp>
      <p:sp>
        <p:nvSpPr>
          <p:cNvPr id="32" name="Rectangle 31">
            <a:extLst>
              <a:ext uri="{FF2B5EF4-FFF2-40B4-BE49-F238E27FC236}">
                <a16:creationId xmlns:a16="http://schemas.microsoft.com/office/drawing/2014/main" id="{14C79AFC-AC0D-4E0F-9385-9AB4459E4794}"/>
              </a:ext>
            </a:extLst>
          </p:cNvPr>
          <p:cNvSpPr/>
          <p:nvPr/>
        </p:nvSpPr>
        <p:spPr>
          <a:xfrm>
            <a:off x="7709268" y="4172548"/>
            <a:ext cx="1112738" cy="1519640"/>
          </a:xfrm>
          <a:prstGeom prst="rect">
            <a:avLst/>
          </a:prstGeom>
          <a:solidFill>
            <a:srgbClr val="00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100" dirty="0">
                <a:solidFill>
                  <a:schemeClr val="tx1"/>
                </a:solidFill>
              </a:rPr>
              <a:t>AP </a:t>
            </a:r>
            <a:br>
              <a:rPr lang="en-US" sz="1100" dirty="0">
                <a:solidFill>
                  <a:schemeClr val="tx1"/>
                </a:solidFill>
              </a:rPr>
            </a:br>
            <a:r>
              <a:rPr lang="en-US" sz="1100" dirty="0">
                <a:solidFill>
                  <a:schemeClr val="tx1"/>
                </a:solidFill>
              </a:rPr>
              <a:t>MLD2</a:t>
            </a:r>
          </a:p>
        </p:txBody>
      </p:sp>
      <p:sp>
        <p:nvSpPr>
          <p:cNvPr id="33" name="Rectangle 32">
            <a:extLst>
              <a:ext uri="{FF2B5EF4-FFF2-40B4-BE49-F238E27FC236}">
                <a16:creationId xmlns:a16="http://schemas.microsoft.com/office/drawing/2014/main" id="{54BBC218-51B2-DEBE-E065-E85816C7B92B}"/>
              </a:ext>
            </a:extLst>
          </p:cNvPr>
          <p:cNvSpPr/>
          <p:nvPr/>
        </p:nvSpPr>
        <p:spPr>
          <a:xfrm>
            <a:off x="6172200" y="5928475"/>
            <a:ext cx="2649802" cy="432048"/>
          </a:xfrm>
          <a:prstGeom prst="rect">
            <a:avLst/>
          </a:prstGeom>
          <a:solidFill>
            <a:srgbClr val="00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1200" dirty="0">
                <a:solidFill>
                  <a:schemeClr val="tx1"/>
                </a:solidFill>
              </a:rPr>
              <a:t>Non-AP MLD</a:t>
            </a:r>
          </a:p>
        </p:txBody>
      </p:sp>
      <p:sp>
        <p:nvSpPr>
          <p:cNvPr id="34" name="Rectangle 33">
            <a:extLst>
              <a:ext uri="{FF2B5EF4-FFF2-40B4-BE49-F238E27FC236}">
                <a16:creationId xmlns:a16="http://schemas.microsoft.com/office/drawing/2014/main" id="{EE2D093E-4B3D-FF08-7EDE-5DB125DB59E7}"/>
              </a:ext>
            </a:extLst>
          </p:cNvPr>
          <p:cNvSpPr/>
          <p:nvPr/>
        </p:nvSpPr>
        <p:spPr>
          <a:xfrm>
            <a:off x="6172200" y="2948411"/>
            <a:ext cx="2649802" cy="617130"/>
          </a:xfrm>
          <a:prstGeom prst="rect">
            <a:avLst/>
          </a:prstGeom>
          <a:solidFill>
            <a:srgbClr val="00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200" dirty="0">
                <a:solidFill>
                  <a:schemeClr val="tx1"/>
                </a:solidFill>
              </a:rPr>
              <a:t>Network</a:t>
            </a:r>
          </a:p>
        </p:txBody>
      </p:sp>
      <p:cxnSp>
        <p:nvCxnSpPr>
          <p:cNvPr id="35" name="Straight Connector 34">
            <a:extLst>
              <a:ext uri="{FF2B5EF4-FFF2-40B4-BE49-F238E27FC236}">
                <a16:creationId xmlns:a16="http://schemas.microsoft.com/office/drawing/2014/main" id="{DCF0DEB0-7E6B-D269-EFD5-099AC14D9D53}"/>
              </a:ext>
            </a:extLst>
          </p:cNvPr>
          <p:cNvCxnSpPr>
            <a:cxnSpLocks/>
            <a:stCxn id="31" idx="0"/>
          </p:cNvCxnSpPr>
          <p:nvPr/>
        </p:nvCxnSpPr>
        <p:spPr>
          <a:xfrm flipV="1">
            <a:off x="6728569" y="3565541"/>
            <a:ext cx="0" cy="60700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B29290C-BEA3-00BE-9436-901261A9DBBD}"/>
              </a:ext>
            </a:extLst>
          </p:cNvPr>
          <p:cNvCxnSpPr>
            <a:cxnSpLocks/>
            <a:stCxn id="31" idx="2"/>
            <a:endCxn id="31" idx="0"/>
          </p:cNvCxnSpPr>
          <p:nvPr/>
        </p:nvCxnSpPr>
        <p:spPr>
          <a:xfrm flipV="1">
            <a:off x="6728569" y="4172548"/>
            <a:ext cx="0" cy="15196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1518FDF-8992-78F3-CCD8-8531CF64A186}"/>
              </a:ext>
            </a:extLst>
          </p:cNvPr>
          <p:cNvCxnSpPr>
            <a:cxnSpLocks/>
            <a:stCxn id="33" idx="0"/>
            <a:endCxn id="31" idx="2"/>
          </p:cNvCxnSpPr>
          <p:nvPr/>
        </p:nvCxnSpPr>
        <p:spPr>
          <a:xfrm flipH="1" flipV="1">
            <a:off x="6728569" y="5692188"/>
            <a:ext cx="768532" cy="2362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CA8EF717-17C2-FFE7-0EC6-B29EFCAB4C17}"/>
              </a:ext>
            </a:extLst>
          </p:cNvPr>
          <p:cNvCxnSpPr>
            <a:cxnSpLocks/>
            <a:stCxn id="33" idx="0"/>
            <a:endCxn id="32" idx="2"/>
          </p:cNvCxnSpPr>
          <p:nvPr/>
        </p:nvCxnSpPr>
        <p:spPr>
          <a:xfrm flipV="1">
            <a:off x="7497101" y="5692188"/>
            <a:ext cx="768536" cy="2362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5E6F1756-89E3-E60D-56AD-5F3DDA3F961E}"/>
              </a:ext>
            </a:extLst>
          </p:cNvPr>
          <p:cNvCxnSpPr>
            <a:cxnSpLocks/>
            <a:stCxn id="32" idx="2"/>
            <a:endCxn id="32" idx="0"/>
          </p:cNvCxnSpPr>
          <p:nvPr/>
        </p:nvCxnSpPr>
        <p:spPr>
          <a:xfrm flipV="1">
            <a:off x="8265637" y="4172548"/>
            <a:ext cx="0" cy="15196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9D2333B1-7BCD-2792-2153-E3C584B3846A}"/>
              </a:ext>
            </a:extLst>
          </p:cNvPr>
          <p:cNvCxnSpPr>
            <a:cxnSpLocks/>
            <a:endCxn id="34" idx="0"/>
          </p:cNvCxnSpPr>
          <p:nvPr/>
        </p:nvCxnSpPr>
        <p:spPr>
          <a:xfrm>
            <a:off x="7497101" y="2848668"/>
            <a:ext cx="0" cy="997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6F8A20D-86F0-AFD3-8191-511706C0A3EE}"/>
              </a:ext>
            </a:extLst>
          </p:cNvPr>
          <p:cNvCxnSpPr>
            <a:cxnSpLocks/>
            <a:endCxn id="34" idx="0"/>
          </p:cNvCxnSpPr>
          <p:nvPr/>
        </p:nvCxnSpPr>
        <p:spPr>
          <a:xfrm flipV="1">
            <a:off x="6728942" y="2948411"/>
            <a:ext cx="768159" cy="6171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29ED249-A669-59C7-C3E1-E31B17056F40}"/>
              </a:ext>
            </a:extLst>
          </p:cNvPr>
          <p:cNvCxnSpPr>
            <a:cxnSpLocks/>
          </p:cNvCxnSpPr>
          <p:nvPr/>
        </p:nvCxnSpPr>
        <p:spPr>
          <a:xfrm flipV="1">
            <a:off x="8265637" y="3555418"/>
            <a:ext cx="0" cy="6171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FEEBE3BB-7868-D263-E465-55B44BC434BE}"/>
              </a:ext>
            </a:extLst>
          </p:cNvPr>
          <p:cNvCxnSpPr>
            <a:cxnSpLocks/>
            <a:endCxn id="34" idx="0"/>
          </p:cNvCxnSpPr>
          <p:nvPr/>
        </p:nvCxnSpPr>
        <p:spPr>
          <a:xfrm flipH="1" flipV="1">
            <a:off x="7497101" y="2948411"/>
            <a:ext cx="768536" cy="6261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4244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A48BA-B00B-190D-C78A-053BA8AC49E7}"/>
              </a:ext>
            </a:extLst>
          </p:cNvPr>
          <p:cNvSpPr>
            <a:spLocks noGrp="1"/>
          </p:cNvSpPr>
          <p:nvPr>
            <p:ph type="title"/>
          </p:nvPr>
        </p:nvSpPr>
        <p:spPr/>
        <p:txBody>
          <a:bodyPr/>
          <a:lstStyle/>
          <a:p>
            <a:r>
              <a:rPr lang="en-US" dirty="0"/>
              <a:t>… but Upper Layers Impose Rigid Requirements on Duplicates and Out-of-Order Delivery within a flow</a:t>
            </a:r>
            <a:br>
              <a:rPr lang="en-US" dirty="0"/>
            </a:br>
            <a:r>
              <a:rPr lang="en-US" sz="1600" dirty="0"/>
              <a:t>Constrains solutions to roaming &amp; Joint RX</a:t>
            </a:r>
            <a:endParaRPr lang="en-AU" dirty="0"/>
          </a:p>
        </p:txBody>
      </p:sp>
      <p:sp>
        <p:nvSpPr>
          <p:cNvPr id="3" name="Content Placeholder 2">
            <a:extLst>
              <a:ext uri="{FF2B5EF4-FFF2-40B4-BE49-F238E27FC236}">
                <a16:creationId xmlns:a16="http://schemas.microsoft.com/office/drawing/2014/main" id="{5267171C-C481-23F9-7D5C-04A7E1C8156F}"/>
              </a:ext>
            </a:extLst>
          </p:cNvPr>
          <p:cNvSpPr>
            <a:spLocks noGrp="1"/>
          </p:cNvSpPr>
          <p:nvPr>
            <p:ph idx="1"/>
          </p:nvPr>
        </p:nvSpPr>
        <p:spPr>
          <a:xfrm>
            <a:off x="685800" y="1981200"/>
            <a:ext cx="4953000" cy="4114800"/>
          </a:xfrm>
        </p:spPr>
        <p:txBody>
          <a:bodyPr/>
          <a:lstStyle/>
          <a:p>
            <a:pPr marL="0" indent="0">
              <a:spcBef>
                <a:spcPts val="600"/>
              </a:spcBef>
            </a:pPr>
            <a:r>
              <a:rPr lang="en-US" sz="1400" dirty="0"/>
              <a:t>Shortest Path Bridging (SPB) is defined in 802.1Q-2018 and enables multipath routing</a:t>
            </a:r>
          </a:p>
          <a:p>
            <a:pPr lvl="1">
              <a:spcBef>
                <a:spcPts val="600"/>
              </a:spcBef>
            </a:pPr>
            <a:r>
              <a:rPr lang="en-US" sz="1200" dirty="0"/>
              <a:t>Yet, re frame duplication, between SAPs, this is still one-path-at-a-time-per-flow routing since:</a:t>
            </a:r>
          </a:p>
          <a:p>
            <a:pPr lvl="2">
              <a:spcBef>
                <a:spcPts val="600"/>
              </a:spcBef>
            </a:pPr>
            <a:r>
              <a:rPr lang="en-US" sz="1000" dirty="0"/>
              <a:t>“When Bridges in a network connect individual LANs in such a way that physical topology is capable of providing multiple paths between any source and destination, </a:t>
            </a:r>
            <a:r>
              <a:rPr lang="en-US" sz="1000" b="1" dirty="0"/>
              <a:t>a protocol is required to ensure that the active topology comprises a single path. </a:t>
            </a:r>
            <a:r>
              <a:rPr lang="en-US" sz="1000" dirty="0"/>
              <a:t>”</a:t>
            </a:r>
            <a:endParaRPr lang="en-US" sz="1200" dirty="0"/>
          </a:p>
          <a:p>
            <a:pPr lvl="1">
              <a:spcBef>
                <a:spcPts val="600"/>
              </a:spcBef>
            </a:pPr>
            <a:r>
              <a:rPr lang="en-US" sz="1200" dirty="0"/>
              <a:t>Re frame </a:t>
            </a:r>
            <a:r>
              <a:rPr lang="en-US" sz="1200" dirty="0" err="1"/>
              <a:t>misordering</a:t>
            </a:r>
            <a:r>
              <a:rPr lang="en-US" sz="1200" dirty="0"/>
              <a:t>, we need to worry about it and be </a:t>
            </a:r>
            <a:r>
              <a:rPr lang="en-US" sz="1200" i="1" dirty="0"/>
              <a:t>able</a:t>
            </a:r>
            <a:r>
              <a:rPr lang="en-US" sz="1200" dirty="0"/>
              <a:t> to disable any feature that causes frame </a:t>
            </a:r>
            <a:r>
              <a:rPr lang="en-US" sz="1200" dirty="0" err="1"/>
              <a:t>misordering</a:t>
            </a:r>
            <a:r>
              <a:rPr lang="en-US" sz="1200" dirty="0"/>
              <a:t>:</a:t>
            </a:r>
          </a:p>
          <a:p>
            <a:pPr lvl="2">
              <a:spcBef>
                <a:spcPts val="600"/>
              </a:spcBef>
            </a:pPr>
            <a:r>
              <a:rPr lang="en-US" sz="1000" dirty="0"/>
              <a:t>“Some known LAN protocols, for example, LLC Type 2 (ISO/IEC 8802-2), are sensitive to frame </a:t>
            </a:r>
            <a:r>
              <a:rPr lang="en-US" sz="1000" dirty="0" err="1"/>
              <a:t>misordering</a:t>
            </a:r>
            <a:r>
              <a:rPr lang="en-US" sz="1000" dirty="0"/>
              <a:t> and duplication; in order to allow Bridges that support RSTP to be used in environments where sensitive protocols are in use, </a:t>
            </a:r>
            <a:r>
              <a:rPr lang="en-US" sz="1000" b="1" dirty="0"/>
              <a:t>the </a:t>
            </a:r>
            <a:r>
              <a:rPr lang="en-US" sz="1000" b="1" dirty="0" err="1"/>
              <a:t>forceVersion</a:t>
            </a:r>
            <a:r>
              <a:rPr lang="en-US" sz="1000" b="1" dirty="0"/>
              <a:t> parameter (13.7.2) can be used to force a Bridge that supports RSTP to operate in an STP-compatible manner</a:t>
            </a:r>
            <a:r>
              <a:rPr lang="en-US" sz="1000" dirty="0"/>
              <a:t>. </a:t>
            </a:r>
            <a:r>
              <a:rPr lang="en-US" sz="800" dirty="0"/>
              <a:t>”</a:t>
            </a:r>
          </a:p>
          <a:p>
            <a:pPr>
              <a:spcBef>
                <a:spcPts val="600"/>
              </a:spcBef>
            </a:pPr>
            <a:r>
              <a:rPr lang="en-US" sz="1400" dirty="0"/>
              <a:t>Other protocols:</a:t>
            </a:r>
          </a:p>
          <a:p>
            <a:pPr lvl="1">
              <a:spcBef>
                <a:spcPts val="600"/>
              </a:spcBef>
            </a:pPr>
            <a:r>
              <a:rPr lang="en-US" sz="1200" dirty="0"/>
              <a:t>Multipath TCP (RFC 8684) – but TCP only</a:t>
            </a:r>
          </a:p>
          <a:p>
            <a:pPr lvl="1">
              <a:spcBef>
                <a:spcPts val="600"/>
              </a:spcBef>
            </a:pPr>
            <a:r>
              <a:rPr lang="en-US" sz="1200" dirty="0"/>
              <a:t>MP-QUIC (draft-lmbdhk-quic-multipath-00) is for UDP but is not wide-spread </a:t>
            </a:r>
          </a:p>
        </p:txBody>
      </p:sp>
      <p:sp>
        <p:nvSpPr>
          <p:cNvPr id="4" name="Slide Number Placeholder 3">
            <a:extLst>
              <a:ext uri="{FF2B5EF4-FFF2-40B4-BE49-F238E27FC236}">
                <a16:creationId xmlns:a16="http://schemas.microsoft.com/office/drawing/2014/main" id="{3C2524CD-AAB6-281D-8D3B-137F046EFBB6}"/>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3</a:t>
            </a:fld>
            <a:endParaRPr lang="en-US" dirty="0"/>
          </a:p>
        </p:txBody>
      </p:sp>
      <p:sp>
        <p:nvSpPr>
          <p:cNvPr id="5" name="Footer Placeholder 4">
            <a:extLst>
              <a:ext uri="{FF2B5EF4-FFF2-40B4-BE49-F238E27FC236}">
                <a16:creationId xmlns:a16="http://schemas.microsoft.com/office/drawing/2014/main" id="{FB1807B1-7244-132F-E47C-1C69F583BF5F}"/>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6" name="Footer Placeholder 4">
            <a:extLst>
              <a:ext uri="{FF2B5EF4-FFF2-40B4-BE49-F238E27FC236}">
                <a16:creationId xmlns:a16="http://schemas.microsoft.com/office/drawing/2014/main" id="{C77265FE-FED8-775F-D5D3-119A78145D0B}"/>
              </a:ext>
            </a:extLst>
          </p:cNvPr>
          <p:cNvSpPr txBox="1">
            <a:spLocks/>
          </p:cNvSpPr>
          <p:nvPr/>
        </p:nvSpPr>
        <p:spPr>
          <a:xfrm>
            <a:off x="5638800" y="6477000"/>
            <a:ext cx="2895600" cy="18097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solidFill>
                <a:latin typeface="+mj-lt"/>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da-DK"/>
              <a:t>Hart et al (Cisco Systems)</a:t>
            </a:r>
            <a:endParaRPr lang="en-AU" dirty="0"/>
          </a:p>
        </p:txBody>
      </p:sp>
      <p:sp>
        <p:nvSpPr>
          <p:cNvPr id="30" name="Text Placeholder 1">
            <a:extLst>
              <a:ext uri="{FF2B5EF4-FFF2-40B4-BE49-F238E27FC236}">
                <a16:creationId xmlns:a16="http://schemas.microsoft.com/office/drawing/2014/main" id="{7935B48D-B69C-A9FD-816C-55953090DB5B}"/>
              </a:ext>
            </a:extLst>
          </p:cNvPr>
          <p:cNvSpPr txBox="1">
            <a:spLocks/>
          </p:cNvSpPr>
          <p:nvPr/>
        </p:nvSpPr>
        <p:spPr>
          <a:xfrm>
            <a:off x="6728943" y="3639164"/>
            <a:ext cx="1536691" cy="468847"/>
          </a:xfrm>
          <a:prstGeom prst="rect">
            <a:avLst/>
          </a:prstGeom>
          <a:noFill/>
        </p:spPr>
        <p:txBody>
          <a:bodyPr anchor="ctr">
            <a:noAutofit/>
          </a:bodyPr>
          <a:lstStyle>
            <a:lvl1pPr marL="280988" indent="-223838" algn="l" defTabSz="685891" rtl="0" eaLnBrk="1" latinLnBrk="0" hangingPunct="1">
              <a:lnSpc>
                <a:spcPct val="95000"/>
              </a:lnSpc>
              <a:spcBef>
                <a:spcPts val="1110"/>
              </a:spcBef>
              <a:buClr>
                <a:schemeClr val="tx2"/>
              </a:buClr>
              <a:buSzPct val="80000"/>
              <a:buFont typeface="Wingdings" panose="05000000000000000000" pitchFamily="2" charset="2"/>
              <a:buChar char="§"/>
              <a:tabLst/>
              <a:defRPr lang="en-US" sz="1600" b="0" i="0" kern="1200">
                <a:solidFill>
                  <a:schemeClr val="tx2"/>
                </a:solidFill>
                <a:latin typeface="+mn-lt"/>
                <a:ea typeface="+mn-ea"/>
                <a:cs typeface="CiscoSans ExtraLight"/>
              </a:defRPr>
            </a:lvl1pPr>
            <a:lvl2pPr marL="508000" indent="-215900" algn="l" defTabSz="685891" rtl="0" eaLnBrk="1" latinLnBrk="0" hangingPunct="1">
              <a:lnSpc>
                <a:spcPct val="95000"/>
              </a:lnSpc>
              <a:spcBef>
                <a:spcPts val="450"/>
              </a:spcBef>
              <a:buClr>
                <a:schemeClr val="tx2"/>
              </a:buClr>
              <a:buSzPct val="80000"/>
              <a:buFont typeface="Wingdings" panose="05000000000000000000" pitchFamily="2" charset="2"/>
              <a:buChar char="§"/>
              <a:defRPr lang="en-US" sz="1400" b="0" i="0" kern="1200">
                <a:solidFill>
                  <a:schemeClr val="tx2"/>
                </a:solidFill>
                <a:latin typeface="+mn-lt"/>
                <a:ea typeface="+mn-ea"/>
                <a:cs typeface="CiscoSans ExtraLight"/>
              </a:defRPr>
            </a:lvl2pPr>
            <a:lvl3pPr marL="747713" indent="-171450"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200" b="0" i="0" kern="1200">
                <a:solidFill>
                  <a:schemeClr val="tx2"/>
                </a:solidFill>
                <a:latin typeface="+mn-lt"/>
                <a:ea typeface="+mn-ea"/>
                <a:cs typeface="CiscoSans ExtraLight"/>
              </a:defRPr>
            </a:lvl3pPr>
            <a:lvl4pPr marL="911225" indent="-171450"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100" b="0" i="0" kern="1200">
                <a:solidFill>
                  <a:schemeClr val="tx2"/>
                </a:solidFill>
                <a:latin typeface="+mn-lt"/>
                <a:ea typeface="+mn-ea"/>
                <a:cs typeface="CiscoSans ExtraLight"/>
              </a:defRPr>
            </a:lvl4pPr>
            <a:lvl5pPr marL="1082675" indent="-168275"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050" b="0" i="0" kern="1200">
                <a:solidFill>
                  <a:schemeClr val="tx2"/>
                </a:solidFill>
                <a:latin typeface="+mn-lt"/>
                <a:ea typeface="+mn-ea"/>
                <a:cs typeface="CiscoSans ExtraLight"/>
              </a:defRPr>
            </a:lvl5pPr>
            <a:lvl6pPr marL="864000" indent="-171473" algn="l" defTabSz="685891" rtl="0" eaLnBrk="1" latinLnBrk="0" hangingPunct="1">
              <a:spcBef>
                <a:spcPts val="600"/>
              </a:spcBef>
              <a:buFont typeface="Arial" pitchFamily="34" charset="0"/>
              <a:buChar char="•"/>
              <a:defRPr sz="900" kern="1200" baseline="0">
                <a:solidFill>
                  <a:schemeClr val="tx1"/>
                </a:solidFill>
                <a:latin typeface="+mn-lt"/>
                <a:ea typeface="+mn-ea"/>
                <a:cs typeface="+mn-cs"/>
              </a:defRPr>
            </a:lvl6pPr>
            <a:lvl7pPr marL="936000" indent="-171450" algn="l" defTabSz="685891" rtl="0" eaLnBrk="1" latinLnBrk="0" hangingPunct="1">
              <a:spcBef>
                <a:spcPts val="600"/>
              </a:spcBef>
              <a:buFont typeface="Arial" pitchFamily="34" charset="0"/>
              <a:buChar char="•"/>
              <a:defRPr sz="800" kern="1200" baseline="0">
                <a:solidFill>
                  <a:schemeClr val="tx1"/>
                </a:solidFill>
                <a:latin typeface="+mn-lt"/>
                <a:ea typeface="+mn-ea"/>
                <a:cs typeface="+mn-cs"/>
              </a:defRPr>
            </a:lvl7pPr>
            <a:lvl8pPr marL="2400620" indent="0" algn="l" defTabSz="685891" rtl="0" eaLnBrk="1" latinLnBrk="0" hangingPunct="1">
              <a:spcBef>
                <a:spcPct val="20000"/>
              </a:spcBef>
              <a:buFont typeface="Arial" pitchFamily="34" charset="0"/>
              <a:buNone/>
              <a:defRPr sz="1500" kern="1200">
                <a:solidFill>
                  <a:schemeClr val="tx1"/>
                </a:solidFill>
                <a:latin typeface="+mn-lt"/>
                <a:ea typeface="+mn-ea"/>
                <a:cs typeface="+mn-cs"/>
              </a:defRPr>
            </a:lvl8pPr>
            <a:lvl9pPr marL="2915039" indent="-171473" algn="l" defTabSz="685891"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57150" indent="0" algn="ctr">
              <a:lnSpc>
                <a:spcPct val="80000"/>
              </a:lnSpc>
              <a:spcBef>
                <a:spcPts val="0"/>
              </a:spcBef>
              <a:buNone/>
            </a:pPr>
            <a:r>
              <a:rPr lang="en-US" sz="1000" dirty="0"/>
              <a:t>Multiple Distribution Service Access Points serving the non-AP MLD</a:t>
            </a:r>
          </a:p>
        </p:txBody>
      </p:sp>
      <p:sp>
        <p:nvSpPr>
          <p:cNvPr id="31" name="Rectangle 30">
            <a:extLst>
              <a:ext uri="{FF2B5EF4-FFF2-40B4-BE49-F238E27FC236}">
                <a16:creationId xmlns:a16="http://schemas.microsoft.com/office/drawing/2014/main" id="{B6BC8E55-7057-BBBB-A621-59E2A33222A0}"/>
              </a:ext>
            </a:extLst>
          </p:cNvPr>
          <p:cNvSpPr/>
          <p:nvPr/>
        </p:nvSpPr>
        <p:spPr>
          <a:xfrm>
            <a:off x="6172200" y="4172548"/>
            <a:ext cx="1112738" cy="1519640"/>
          </a:xfrm>
          <a:prstGeom prst="rect">
            <a:avLst/>
          </a:prstGeom>
          <a:solidFill>
            <a:srgbClr val="00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100" dirty="0">
                <a:solidFill>
                  <a:schemeClr val="tx1"/>
                </a:solidFill>
              </a:rPr>
              <a:t>AP </a:t>
            </a:r>
            <a:br>
              <a:rPr lang="en-US" sz="1100" dirty="0">
                <a:solidFill>
                  <a:schemeClr val="tx1"/>
                </a:solidFill>
              </a:rPr>
            </a:br>
            <a:r>
              <a:rPr lang="en-US" sz="1100" dirty="0">
                <a:solidFill>
                  <a:schemeClr val="tx1"/>
                </a:solidFill>
              </a:rPr>
              <a:t>MLD1</a:t>
            </a:r>
          </a:p>
        </p:txBody>
      </p:sp>
      <p:sp>
        <p:nvSpPr>
          <p:cNvPr id="32" name="Rectangle 31">
            <a:extLst>
              <a:ext uri="{FF2B5EF4-FFF2-40B4-BE49-F238E27FC236}">
                <a16:creationId xmlns:a16="http://schemas.microsoft.com/office/drawing/2014/main" id="{14C79AFC-AC0D-4E0F-9385-9AB4459E4794}"/>
              </a:ext>
            </a:extLst>
          </p:cNvPr>
          <p:cNvSpPr/>
          <p:nvPr/>
        </p:nvSpPr>
        <p:spPr>
          <a:xfrm>
            <a:off x="7709268" y="4172548"/>
            <a:ext cx="1112738" cy="1519640"/>
          </a:xfrm>
          <a:prstGeom prst="rect">
            <a:avLst/>
          </a:prstGeom>
          <a:solidFill>
            <a:srgbClr val="00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100" dirty="0">
                <a:solidFill>
                  <a:schemeClr val="tx1"/>
                </a:solidFill>
              </a:rPr>
              <a:t>AP </a:t>
            </a:r>
            <a:br>
              <a:rPr lang="en-US" sz="1100" dirty="0">
                <a:solidFill>
                  <a:schemeClr val="tx1"/>
                </a:solidFill>
              </a:rPr>
            </a:br>
            <a:r>
              <a:rPr lang="en-US" sz="1100" dirty="0">
                <a:solidFill>
                  <a:schemeClr val="tx1"/>
                </a:solidFill>
              </a:rPr>
              <a:t>MLD2</a:t>
            </a:r>
          </a:p>
        </p:txBody>
      </p:sp>
      <p:sp>
        <p:nvSpPr>
          <p:cNvPr id="33" name="Rectangle 32">
            <a:extLst>
              <a:ext uri="{FF2B5EF4-FFF2-40B4-BE49-F238E27FC236}">
                <a16:creationId xmlns:a16="http://schemas.microsoft.com/office/drawing/2014/main" id="{54BBC218-51B2-DEBE-E065-E85816C7B92B}"/>
              </a:ext>
            </a:extLst>
          </p:cNvPr>
          <p:cNvSpPr/>
          <p:nvPr/>
        </p:nvSpPr>
        <p:spPr>
          <a:xfrm>
            <a:off x="6172200" y="5928475"/>
            <a:ext cx="2649802" cy="432048"/>
          </a:xfrm>
          <a:prstGeom prst="rect">
            <a:avLst/>
          </a:prstGeom>
          <a:solidFill>
            <a:srgbClr val="00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1200" dirty="0">
                <a:solidFill>
                  <a:schemeClr val="tx1"/>
                </a:solidFill>
              </a:rPr>
              <a:t>Non-AP MLD</a:t>
            </a:r>
          </a:p>
        </p:txBody>
      </p:sp>
      <p:sp>
        <p:nvSpPr>
          <p:cNvPr id="34" name="Rectangle 33">
            <a:extLst>
              <a:ext uri="{FF2B5EF4-FFF2-40B4-BE49-F238E27FC236}">
                <a16:creationId xmlns:a16="http://schemas.microsoft.com/office/drawing/2014/main" id="{EE2D093E-4B3D-FF08-7EDE-5DB125DB59E7}"/>
              </a:ext>
            </a:extLst>
          </p:cNvPr>
          <p:cNvSpPr/>
          <p:nvPr/>
        </p:nvSpPr>
        <p:spPr>
          <a:xfrm>
            <a:off x="6172200" y="2948411"/>
            <a:ext cx="2649802" cy="617130"/>
          </a:xfrm>
          <a:prstGeom prst="rect">
            <a:avLst/>
          </a:prstGeom>
          <a:solidFill>
            <a:srgbClr val="00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200" dirty="0">
                <a:solidFill>
                  <a:schemeClr val="tx1"/>
                </a:solidFill>
              </a:rPr>
              <a:t>Network</a:t>
            </a:r>
          </a:p>
        </p:txBody>
      </p:sp>
      <p:cxnSp>
        <p:nvCxnSpPr>
          <p:cNvPr id="35" name="Straight Connector 34">
            <a:extLst>
              <a:ext uri="{FF2B5EF4-FFF2-40B4-BE49-F238E27FC236}">
                <a16:creationId xmlns:a16="http://schemas.microsoft.com/office/drawing/2014/main" id="{DCF0DEB0-7E6B-D269-EFD5-099AC14D9D53}"/>
              </a:ext>
            </a:extLst>
          </p:cNvPr>
          <p:cNvCxnSpPr>
            <a:cxnSpLocks/>
            <a:stCxn id="31" idx="0"/>
          </p:cNvCxnSpPr>
          <p:nvPr/>
        </p:nvCxnSpPr>
        <p:spPr>
          <a:xfrm flipV="1">
            <a:off x="6728569" y="3565541"/>
            <a:ext cx="0" cy="60700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B29290C-BEA3-00BE-9436-901261A9DBBD}"/>
              </a:ext>
            </a:extLst>
          </p:cNvPr>
          <p:cNvCxnSpPr>
            <a:cxnSpLocks/>
            <a:stCxn id="31" idx="2"/>
            <a:endCxn id="31" idx="0"/>
          </p:cNvCxnSpPr>
          <p:nvPr/>
        </p:nvCxnSpPr>
        <p:spPr>
          <a:xfrm flipV="1">
            <a:off x="6728569" y="4172548"/>
            <a:ext cx="0" cy="15196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1518FDF-8992-78F3-CCD8-8531CF64A186}"/>
              </a:ext>
            </a:extLst>
          </p:cNvPr>
          <p:cNvCxnSpPr>
            <a:cxnSpLocks/>
            <a:stCxn id="33" idx="0"/>
            <a:endCxn id="31" idx="2"/>
          </p:cNvCxnSpPr>
          <p:nvPr/>
        </p:nvCxnSpPr>
        <p:spPr>
          <a:xfrm flipH="1" flipV="1">
            <a:off x="6728569" y="5692188"/>
            <a:ext cx="768532" cy="2362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CA8EF717-17C2-FFE7-0EC6-B29EFCAB4C17}"/>
              </a:ext>
            </a:extLst>
          </p:cNvPr>
          <p:cNvCxnSpPr>
            <a:cxnSpLocks/>
            <a:stCxn id="33" idx="0"/>
            <a:endCxn id="32" idx="2"/>
          </p:cNvCxnSpPr>
          <p:nvPr/>
        </p:nvCxnSpPr>
        <p:spPr>
          <a:xfrm flipV="1">
            <a:off x="7497101" y="5692188"/>
            <a:ext cx="768536" cy="2362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5E6F1756-89E3-E60D-56AD-5F3DDA3F961E}"/>
              </a:ext>
            </a:extLst>
          </p:cNvPr>
          <p:cNvCxnSpPr>
            <a:cxnSpLocks/>
            <a:stCxn id="32" idx="2"/>
            <a:endCxn id="32" idx="0"/>
          </p:cNvCxnSpPr>
          <p:nvPr/>
        </p:nvCxnSpPr>
        <p:spPr>
          <a:xfrm flipV="1">
            <a:off x="8265637" y="4172548"/>
            <a:ext cx="0" cy="15196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 Placeholder 1">
            <a:extLst>
              <a:ext uri="{FF2B5EF4-FFF2-40B4-BE49-F238E27FC236}">
                <a16:creationId xmlns:a16="http://schemas.microsoft.com/office/drawing/2014/main" id="{80F3439B-E88A-78DB-7159-FE05CE982B00}"/>
              </a:ext>
            </a:extLst>
          </p:cNvPr>
          <p:cNvSpPr txBox="1">
            <a:spLocks/>
          </p:cNvSpPr>
          <p:nvPr/>
        </p:nvSpPr>
        <p:spPr>
          <a:xfrm>
            <a:off x="6170832" y="1824018"/>
            <a:ext cx="2452425" cy="1024650"/>
          </a:xfrm>
          <a:prstGeom prst="rect">
            <a:avLst/>
          </a:prstGeom>
          <a:noFill/>
        </p:spPr>
        <p:txBody>
          <a:bodyPr anchor="ctr">
            <a:noAutofit/>
          </a:bodyPr>
          <a:lstStyle>
            <a:lvl1pPr marL="280988" indent="-223838" algn="l" defTabSz="685891" rtl="0" eaLnBrk="1" latinLnBrk="0" hangingPunct="1">
              <a:lnSpc>
                <a:spcPct val="95000"/>
              </a:lnSpc>
              <a:spcBef>
                <a:spcPts val="1110"/>
              </a:spcBef>
              <a:buClr>
                <a:schemeClr val="tx2"/>
              </a:buClr>
              <a:buSzPct val="80000"/>
              <a:buFont typeface="Wingdings" panose="05000000000000000000" pitchFamily="2" charset="2"/>
              <a:buChar char="§"/>
              <a:tabLst/>
              <a:defRPr lang="en-US" sz="1600" b="0" i="0" kern="1200">
                <a:solidFill>
                  <a:schemeClr val="tx2"/>
                </a:solidFill>
                <a:latin typeface="+mn-lt"/>
                <a:ea typeface="+mn-ea"/>
                <a:cs typeface="CiscoSans ExtraLight"/>
              </a:defRPr>
            </a:lvl1pPr>
            <a:lvl2pPr marL="508000" indent="-215900" algn="l" defTabSz="685891" rtl="0" eaLnBrk="1" latinLnBrk="0" hangingPunct="1">
              <a:lnSpc>
                <a:spcPct val="95000"/>
              </a:lnSpc>
              <a:spcBef>
                <a:spcPts val="450"/>
              </a:spcBef>
              <a:buClr>
                <a:schemeClr val="tx2"/>
              </a:buClr>
              <a:buSzPct val="80000"/>
              <a:buFont typeface="Wingdings" panose="05000000000000000000" pitchFamily="2" charset="2"/>
              <a:buChar char="§"/>
              <a:defRPr lang="en-US" sz="1400" b="0" i="0" kern="1200">
                <a:solidFill>
                  <a:schemeClr val="tx2"/>
                </a:solidFill>
                <a:latin typeface="+mn-lt"/>
                <a:ea typeface="+mn-ea"/>
                <a:cs typeface="CiscoSans ExtraLight"/>
              </a:defRPr>
            </a:lvl2pPr>
            <a:lvl3pPr marL="747713" indent="-171450"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200" b="0" i="0" kern="1200">
                <a:solidFill>
                  <a:schemeClr val="tx2"/>
                </a:solidFill>
                <a:latin typeface="+mn-lt"/>
                <a:ea typeface="+mn-ea"/>
                <a:cs typeface="CiscoSans ExtraLight"/>
              </a:defRPr>
            </a:lvl3pPr>
            <a:lvl4pPr marL="911225" indent="-171450"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100" b="0" i="0" kern="1200">
                <a:solidFill>
                  <a:schemeClr val="tx2"/>
                </a:solidFill>
                <a:latin typeface="+mn-lt"/>
                <a:ea typeface="+mn-ea"/>
                <a:cs typeface="CiscoSans ExtraLight"/>
              </a:defRPr>
            </a:lvl4pPr>
            <a:lvl5pPr marL="1082675" indent="-168275"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050" b="0" i="0" kern="1200">
                <a:solidFill>
                  <a:schemeClr val="tx2"/>
                </a:solidFill>
                <a:latin typeface="+mn-lt"/>
                <a:ea typeface="+mn-ea"/>
                <a:cs typeface="CiscoSans ExtraLight"/>
              </a:defRPr>
            </a:lvl5pPr>
            <a:lvl6pPr marL="864000" indent="-171473" algn="l" defTabSz="685891" rtl="0" eaLnBrk="1" latinLnBrk="0" hangingPunct="1">
              <a:spcBef>
                <a:spcPts val="600"/>
              </a:spcBef>
              <a:buFont typeface="Arial" pitchFamily="34" charset="0"/>
              <a:buChar char="•"/>
              <a:defRPr sz="900" kern="1200" baseline="0">
                <a:solidFill>
                  <a:schemeClr val="tx1"/>
                </a:solidFill>
                <a:latin typeface="+mn-lt"/>
                <a:ea typeface="+mn-ea"/>
                <a:cs typeface="+mn-cs"/>
              </a:defRPr>
            </a:lvl6pPr>
            <a:lvl7pPr marL="936000" indent="-171450" algn="l" defTabSz="685891" rtl="0" eaLnBrk="1" latinLnBrk="0" hangingPunct="1">
              <a:spcBef>
                <a:spcPts val="600"/>
              </a:spcBef>
              <a:buFont typeface="Arial" pitchFamily="34" charset="0"/>
              <a:buChar char="•"/>
              <a:defRPr sz="800" kern="1200" baseline="0">
                <a:solidFill>
                  <a:schemeClr val="tx1"/>
                </a:solidFill>
                <a:latin typeface="+mn-lt"/>
                <a:ea typeface="+mn-ea"/>
                <a:cs typeface="+mn-cs"/>
              </a:defRPr>
            </a:lvl7pPr>
            <a:lvl8pPr marL="2400620" indent="0" algn="l" defTabSz="685891" rtl="0" eaLnBrk="1" latinLnBrk="0" hangingPunct="1">
              <a:spcBef>
                <a:spcPct val="20000"/>
              </a:spcBef>
              <a:buFont typeface="Arial" pitchFamily="34" charset="0"/>
              <a:buNone/>
              <a:defRPr sz="1500" kern="1200">
                <a:solidFill>
                  <a:schemeClr val="tx1"/>
                </a:solidFill>
                <a:latin typeface="+mn-lt"/>
                <a:ea typeface="+mn-ea"/>
                <a:cs typeface="+mn-cs"/>
              </a:defRPr>
            </a:lvl8pPr>
            <a:lvl9pPr marL="2915039" indent="-171473" algn="l" defTabSz="685891"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57150" indent="0" algn="ctr">
              <a:spcBef>
                <a:spcPts val="600"/>
              </a:spcBef>
              <a:buNone/>
            </a:pPr>
            <a:r>
              <a:rPr lang="en-US" sz="1200" b="1" i="1" dirty="0"/>
              <a:t>A non-AP MLD is basically not allowed to be served by multiple DSAPs*</a:t>
            </a:r>
          </a:p>
          <a:p>
            <a:pPr marL="57150" indent="0" algn="ctr">
              <a:spcBef>
                <a:spcPts val="0"/>
              </a:spcBef>
              <a:buNone/>
            </a:pPr>
            <a:r>
              <a:rPr lang="en-US" sz="900" b="1" i="1" dirty="0"/>
              <a:t>Exceptions include splitting by UP or by flow hash</a:t>
            </a:r>
          </a:p>
        </p:txBody>
      </p:sp>
      <p:cxnSp>
        <p:nvCxnSpPr>
          <p:cNvPr id="41" name="Straight Connector 40">
            <a:extLst>
              <a:ext uri="{FF2B5EF4-FFF2-40B4-BE49-F238E27FC236}">
                <a16:creationId xmlns:a16="http://schemas.microsoft.com/office/drawing/2014/main" id="{9D2333B1-7BCD-2792-2153-E3C584B3846A}"/>
              </a:ext>
            </a:extLst>
          </p:cNvPr>
          <p:cNvCxnSpPr>
            <a:cxnSpLocks/>
            <a:endCxn id="34" idx="0"/>
          </p:cNvCxnSpPr>
          <p:nvPr/>
        </p:nvCxnSpPr>
        <p:spPr>
          <a:xfrm>
            <a:off x="7497101" y="2848668"/>
            <a:ext cx="0" cy="997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6F8A20D-86F0-AFD3-8191-511706C0A3EE}"/>
              </a:ext>
            </a:extLst>
          </p:cNvPr>
          <p:cNvCxnSpPr>
            <a:cxnSpLocks/>
            <a:endCxn id="34" idx="0"/>
          </p:cNvCxnSpPr>
          <p:nvPr/>
        </p:nvCxnSpPr>
        <p:spPr>
          <a:xfrm flipV="1">
            <a:off x="6728942" y="2948411"/>
            <a:ext cx="768159" cy="6171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29ED249-A669-59C7-C3E1-E31B17056F40}"/>
              </a:ext>
            </a:extLst>
          </p:cNvPr>
          <p:cNvCxnSpPr>
            <a:cxnSpLocks/>
          </p:cNvCxnSpPr>
          <p:nvPr/>
        </p:nvCxnSpPr>
        <p:spPr>
          <a:xfrm flipV="1">
            <a:off x="8265637" y="3555418"/>
            <a:ext cx="0" cy="6171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FEEBE3BB-7868-D263-E465-55B44BC434BE}"/>
              </a:ext>
            </a:extLst>
          </p:cNvPr>
          <p:cNvCxnSpPr>
            <a:cxnSpLocks/>
            <a:endCxn id="34" idx="0"/>
          </p:cNvCxnSpPr>
          <p:nvPr/>
        </p:nvCxnSpPr>
        <p:spPr>
          <a:xfrm flipH="1" flipV="1">
            <a:off x="7497101" y="2948411"/>
            <a:ext cx="768536" cy="6261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Oval 44">
            <a:extLst>
              <a:ext uri="{FF2B5EF4-FFF2-40B4-BE49-F238E27FC236}">
                <a16:creationId xmlns:a16="http://schemas.microsoft.com/office/drawing/2014/main" id="{55D38DEE-C885-BC73-C4F9-757CBE4622FE}"/>
              </a:ext>
            </a:extLst>
          </p:cNvPr>
          <p:cNvSpPr/>
          <p:nvPr/>
        </p:nvSpPr>
        <p:spPr>
          <a:xfrm>
            <a:off x="8108749" y="3418164"/>
            <a:ext cx="312559" cy="312559"/>
          </a:xfrm>
          <a:prstGeom prst="ellipse">
            <a:avLst/>
          </a:prstGeom>
          <a:solidFill>
            <a:srgbClr val="C00000"/>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X</a:t>
            </a:r>
          </a:p>
        </p:txBody>
      </p:sp>
    </p:spTree>
    <p:extLst>
      <p:ext uri="{BB962C8B-B14F-4D97-AF65-F5344CB8AC3E}">
        <p14:creationId xmlns:p14="http://schemas.microsoft.com/office/powerpoint/2010/main" val="307376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2524CD-AAB6-281D-8D3B-137F046EFBB6}"/>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4</a:t>
            </a:fld>
            <a:endParaRPr lang="en-US" dirty="0"/>
          </a:p>
        </p:txBody>
      </p:sp>
      <p:sp>
        <p:nvSpPr>
          <p:cNvPr id="5" name="Footer Placeholder 4">
            <a:extLst>
              <a:ext uri="{FF2B5EF4-FFF2-40B4-BE49-F238E27FC236}">
                <a16:creationId xmlns:a16="http://schemas.microsoft.com/office/drawing/2014/main" id="{FB1807B1-7244-132F-E47C-1C69F583BF5F}"/>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6" name="Footer Placeholder 4">
            <a:extLst>
              <a:ext uri="{FF2B5EF4-FFF2-40B4-BE49-F238E27FC236}">
                <a16:creationId xmlns:a16="http://schemas.microsoft.com/office/drawing/2014/main" id="{C77265FE-FED8-775F-D5D3-119A78145D0B}"/>
              </a:ext>
            </a:extLst>
          </p:cNvPr>
          <p:cNvSpPr txBox="1">
            <a:spLocks/>
          </p:cNvSpPr>
          <p:nvPr/>
        </p:nvSpPr>
        <p:spPr>
          <a:xfrm>
            <a:off x="5638800" y="6477000"/>
            <a:ext cx="2895600" cy="18097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solidFill>
                <a:latin typeface="+mj-lt"/>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da-DK"/>
              <a:t>Hart et al (Cisco Systems)</a:t>
            </a:r>
            <a:endParaRPr lang="en-AU" dirty="0"/>
          </a:p>
        </p:txBody>
      </p:sp>
      <p:pic>
        <p:nvPicPr>
          <p:cNvPr id="36" name="Picture 35">
            <a:extLst>
              <a:ext uri="{FF2B5EF4-FFF2-40B4-BE49-F238E27FC236}">
                <a16:creationId xmlns:a16="http://schemas.microsoft.com/office/drawing/2014/main" id="{4F8188B1-CAF3-F613-44E0-2FB45B6C3A63}"/>
              </a:ext>
            </a:extLst>
          </p:cNvPr>
          <p:cNvPicPr>
            <a:picLocks noChangeAspect="1"/>
          </p:cNvPicPr>
          <p:nvPr/>
        </p:nvPicPr>
        <p:blipFill rotWithShape="1">
          <a:blip r:embed="rId2"/>
          <a:srcRect b="1164"/>
          <a:stretch/>
        </p:blipFill>
        <p:spPr>
          <a:xfrm>
            <a:off x="5503982" y="1219200"/>
            <a:ext cx="3600021" cy="5128133"/>
          </a:xfrm>
          <a:prstGeom prst="rect">
            <a:avLst/>
          </a:prstGeom>
        </p:spPr>
      </p:pic>
      <p:cxnSp>
        <p:nvCxnSpPr>
          <p:cNvPr id="37" name="Straight Connector 36">
            <a:extLst>
              <a:ext uri="{FF2B5EF4-FFF2-40B4-BE49-F238E27FC236}">
                <a16:creationId xmlns:a16="http://schemas.microsoft.com/office/drawing/2014/main" id="{8AB1D753-74CA-24AA-51FC-AEF20CA6FFD7}"/>
              </a:ext>
            </a:extLst>
          </p:cNvPr>
          <p:cNvCxnSpPr>
            <a:cxnSpLocks/>
          </p:cNvCxnSpPr>
          <p:nvPr/>
        </p:nvCxnSpPr>
        <p:spPr>
          <a:xfrm>
            <a:off x="5756139" y="1219200"/>
            <a:ext cx="3347864" cy="0"/>
          </a:xfrm>
          <a:prstGeom prst="line">
            <a:avLst/>
          </a:prstGeom>
          <a:ln w="28575">
            <a:solidFill>
              <a:srgbClr val="451CF4"/>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8643B08-DA18-C849-EC89-6CF5A43C5877}"/>
              </a:ext>
            </a:extLst>
          </p:cNvPr>
          <p:cNvCxnSpPr>
            <a:cxnSpLocks/>
          </p:cNvCxnSpPr>
          <p:nvPr/>
        </p:nvCxnSpPr>
        <p:spPr>
          <a:xfrm flipV="1">
            <a:off x="5249920" y="4526457"/>
            <a:ext cx="3844718" cy="2920"/>
          </a:xfrm>
          <a:prstGeom prst="line">
            <a:avLst/>
          </a:prstGeom>
          <a:ln w="28575">
            <a:solidFill>
              <a:srgbClr val="451CF4"/>
            </a:solidFill>
          </a:ln>
        </p:spPr>
        <p:style>
          <a:lnRef idx="1">
            <a:schemeClr val="accent1"/>
          </a:lnRef>
          <a:fillRef idx="0">
            <a:schemeClr val="accent1"/>
          </a:fillRef>
          <a:effectRef idx="0">
            <a:schemeClr val="accent1"/>
          </a:effectRef>
          <a:fontRef idx="minor">
            <a:schemeClr val="tx1"/>
          </a:fontRef>
        </p:style>
      </p:cxnSp>
      <p:sp>
        <p:nvSpPr>
          <p:cNvPr id="39" name="Text Placeholder 1">
            <a:extLst>
              <a:ext uri="{FF2B5EF4-FFF2-40B4-BE49-F238E27FC236}">
                <a16:creationId xmlns:a16="http://schemas.microsoft.com/office/drawing/2014/main" id="{417CDB2B-8063-E5F5-70FD-5AF526551EF5}"/>
              </a:ext>
            </a:extLst>
          </p:cNvPr>
          <p:cNvSpPr txBox="1">
            <a:spLocks/>
          </p:cNvSpPr>
          <p:nvPr/>
        </p:nvSpPr>
        <p:spPr>
          <a:xfrm>
            <a:off x="8251254" y="4742480"/>
            <a:ext cx="817253" cy="905309"/>
          </a:xfrm>
          <a:prstGeom prst="rect">
            <a:avLst/>
          </a:prstGeom>
          <a:solidFill>
            <a:srgbClr val="B4DCFF"/>
          </a:solidFill>
          <a:ln>
            <a:solidFill>
              <a:srgbClr val="451CF4"/>
            </a:solidFill>
          </a:ln>
        </p:spPr>
        <p:txBody>
          <a:bodyPr lIns="18288" tIns="18288" rIns="18288" bIns="18288" anchor="ctr">
            <a:noAutofit/>
          </a:bodyPr>
          <a:lstStyle>
            <a:lvl1pPr marL="280988" indent="-223838" algn="l" defTabSz="685891" rtl="0" eaLnBrk="1" latinLnBrk="0" hangingPunct="1">
              <a:lnSpc>
                <a:spcPct val="95000"/>
              </a:lnSpc>
              <a:spcBef>
                <a:spcPts val="1110"/>
              </a:spcBef>
              <a:buClr>
                <a:schemeClr val="tx2"/>
              </a:buClr>
              <a:buSzPct val="80000"/>
              <a:buFont typeface="Wingdings" panose="05000000000000000000" pitchFamily="2" charset="2"/>
              <a:buChar char="§"/>
              <a:tabLst/>
              <a:defRPr lang="en-US" sz="1600" b="0" i="0" kern="1200">
                <a:solidFill>
                  <a:schemeClr val="tx2"/>
                </a:solidFill>
                <a:latin typeface="+mn-lt"/>
                <a:ea typeface="+mn-ea"/>
                <a:cs typeface="CiscoSans ExtraLight"/>
              </a:defRPr>
            </a:lvl1pPr>
            <a:lvl2pPr marL="508000" indent="-215900" algn="l" defTabSz="685891" rtl="0" eaLnBrk="1" latinLnBrk="0" hangingPunct="1">
              <a:lnSpc>
                <a:spcPct val="95000"/>
              </a:lnSpc>
              <a:spcBef>
                <a:spcPts val="450"/>
              </a:spcBef>
              <a:buClr>
                <a:schemeClr val="tx2"/>
              </a:buClr>
              <a:buSzPct val="80000"/>
              <a:buFont typeface="Wingdings" panose="05000000000000000000" pitchFamily="2" charset="2"/>
              <a:buChar char="§"/>
              <a:defRPr lang="en-US" sz="1400" b="0" i="0" kern="1200">
                <a:solidFill>
                  <a:schemeClr val="tx2"/>
                </a:solidFill>
                <a:latin typeface="+mn-lt"/>
                <a:ea typeface="+mn-ea"/>
                <a:cs typeface="CiscoSans ExtraLight"/>
              </a:defRPr>
            </a:lvl2pPr>
            <a:lvl3pPr marL="747713" indent="-171450"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200" b="0" i="0" kern="1200">
                <a:solidFill>
                  <a:schemeClr val="tx2"/>
                </a:solidFill>
                <a:latin typeface="+mn-lt"/>
                <a:ea typeface="+mn-ea"/>
                <a:cs typeface="CiscoSans ExtraLight"/>
              </a:defRPr>
            </a:lvl3pPr>
            <a:lvl4pPr marL="911225" indent="-171450"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100" b="0" i="0" kern="1200">
                <a:solidFill>
                  <a:schemeClr val="tx2"/>
                </a:solidFill>
                <a:latin typeface="+mn-lt"/>
                <a:ea typeface="+mn-ea"/>
                <a:cs typeface="CiscoSans ExtraLight"/>
              </a:defRPr>
            </a:lvl4pPr>
            <a:lvl5pPr marL="1082675" indent="-168275"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050" b="0" i="0" kern="1200">
                <a:solidFill>
                  <a:schemeClr val="tx2"/>
                </a:solidFill>
                <a:latin typeface="+mn-lt"/>
                <a:ea typeface="+mn-ea"/>
                <a:cs typeface="CiscoSans ExtraLight"/>
              </a:defRPr>
            </a:lvl5pPr>
            <a:lvl6pPr marL="864000" indent="-171473" algn="l" defTabSz="685891" rtl="0" eaLnBrk="1" latinLnBrk="0" hangingPunct="1">
              <a:spcBef>
                <a:spcPts val="600"/>
              </a:spcBef>
              <a:buFont typeface="Arial" pitchFamily="34" charset="0"/>
              <a:buChar char="•"/>
              <a:defRPr sz="900" kern="1200" baseline="0">
                <a:solidFill>
                  <a:schemeClr val="tx1"/>
                </a:solidFill>
                <a:latin typeface="+mn-lt"/>
                <a:ea typeface="+mn-ea"/>
                <a:cs typeface="+mn-cs"/>
              </a:defRPr>
            </a:lvl6pPr>
            <a:lvl7pPr marL="936000" indent="-171450" algn="l" defTabSz="685891" rtl="0" eaLnBrk="1" latinLnBrk="0" hangingPunct="1">
              <a:spcBef>
                <a:spcPts val="600"/>
              </a:spcBef>
              <a:buFont typeface="Arial" pitchFamily="34" charset="0"/>
              <a:buChar char="•"/>
              <a:defRPr sz="800" kern="1200" baseline="0">
                <a:solidFill>
                  <a:schemeClr val="tx1"/>
                </a:solidFill>
                <a:latin typeface="+mn-lt"/>
                <a:ea typeface="+mn-ea"/>
                <a:cs typeface="+mn-cs"/>
              </a:defRPr>
            </a:lvl7pPr>
            <a:lvl8pPr marL="2400620" indent="0" algn="l" defTabSz="685891" rtl="0" eaLnBrk="1" latinLnBrk="0" hangingPunct="1">
              <a:spcBef>
                <a:spcPct val="20000"/>
              </a:spcBef>
              <a:buFont typeface="Arial" pitchFamily="34" charset="0"/>
              <a:buNone/>
              <a:defRPr sz="1500" kern="1200">
                <a:solidFill>
                  <a:schemeClr val="tx1"/>
                </a:solidFill>
                <a:latin typeface="+mn-lt"/>
                <a:ea typeface="+mn-ea"/>
                <a:cs typeface="+mn-cs"/>
              </a:defRPr>
            </a:lvl8pPr>
            <a:lvl9pPr marL="2915039" indent="-171473" algn="l" defTabSz="685891"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lgn="ctr">
              <a:spcBef>
                <a:spcPts val="600"/>
              </a:spcBef>
              <a:buNone/>
            </a:pPr>
            <a:r>
              <a:rPr lang="en-US" sz="1200" b="1" dirty="0"/>
              <a:t>LMAC</a:t>
            </a:r>
          </a:p>
        </p:txBody>
      </p:sp>
      <p:sp>
        <p:nvSpPr>
          <p:cNvPr id="40" name="Text Placeholder 1">
            <a:extLst>
              <a:ext uri="{FF2B5EF4-FFF2-40B4-BE49-F238E27FC236}">
                <a16:creationId xmlns:a16="http://schemas.microsoft.com/office/drawing/2014/main" id="{6186F0E0-2390-078D-EAEA-887269C43E81}"/>
              </a:ext>
            </a:extLst>
          </p:cNvPr>
          <p:cNvSpPr txBox="1">
            <a:spLocks/>
          </p:cNvSpPr>
          <p:nvPr/>
        </p:nvSpPr>
        <p:spPr>
          <a:xfrm>
            <a:off x="5249920" y="3108981"/>
            <a:ext cx="682082" cy="1287809"/>
          </a:xfrm>
          <a:prstGeom prst="rect">
            <a:avLst/>
          </a:prstGeom>
          <a:solidFill>
            <a:srgbClr val="B4DCFF"/>
          </a:solidFill>
          <a:ln>
            <a:solidFill>
              <a:srgbClr val="451CF4"/>
            </a:solidFill>
          </a:ln>
        </p:spPr>
        <p:txBody>
          <a:bodyPr lIns="18288" tIns="18288" rIns="18288" bIns="18288" anchor="ctr">
            <a:noAutofit/>
          </a:bodyPr>
          <a:lstStyle>
            <a:lvl1pPr marL="280988" indent="-223838" algn="l" defTabSz="685891" rtl="0" eaLnBrk="1" latinLnBrk="0" hangingPunct="1">
              <a:lnSpc>
                <a:spcPct val="95000"/>
              </a:lnSpc>
              <a:spcBef>
                <a:spcPts val="1110"/>
              </a:spcBef>
              <a:buClr>
                <a:schemeClr val="tx2"/>
              </a:buClr>
              <a:buSzPct val="80000"/>
              <a:buFont typeface="Wingdings" panose="05000000000000000000" pitchFamily="2" charset="2"/>
              <a:buChar char="§"/>
              <a:tabLst/>
              <a:defRPr lang="en-US" sz="1600" b="0" i="0" kern="1200">
                <a:solidFill>
                  <a:schemeClr val="tx2"/>
                </a:solidFill>
                <a:latin typeface="+mn-lt"/>
                <a:ea typeface="+mn-ea"/>
                <a:cs typeface="CiscoSans ExtraLight"/>
              </a:defRPr>
            </a:lvl1pPr>
            <a:lvl2pPr marL="508000" indent="-215900" algn="l" defTabSz="685891" rtl="0" eaLnBrk="1" latinLnBrk="0" hangingPunct="1">
              <a:lnSpc>
                <a:spcPct val="95000"/>
              </a:lnSpc>
              <a:spcBef>
                <a:spcPts val="450"/>
              </a:spcBef>
              <a:buClr>
                <a:schemeClr val="tx2"/>
              </a:buClr>
              <a:buSzPct val="80000"/>
              <a:buFont typeface="Wingdings" panose="05000000000000000000" pitchFamily="2" charset="2"/>
              <a:buChar char="§"/>
              <a:defRPr lang="en-US" sz="1400" b="0" i="0" kern="1200">
                <a:solidFill>
                  <a:schemeClr val="tx2"/>
                </a:solidFill>
                <a:latin typeface="+mn-lt"/>
                <a:ea typeface="+mn-ea"/>
                <a:cs typeface="CiscoSans ExtraLight"/>
              </a:defRPr>
            </a:lvl2pPr>
            <a:lvl3pPr marL="747713" indent="-171450"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200" b="0" i="0" kern="1200">
                <a:solidFill>
                  <a:schemeClr val="tx2"/>
                </a:solidFill>
                <a:latin typeface="+mn-lt"/>
                <a:ea typeface="+mn-ea"/>
                <a:cs typeface="CiscoSans ExtraLight"/>
              </a:defRPr>
            </a:lvl3pPr>
            <a:lvl4pPr marL="911225" indent="-171450"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100" b="0" i="0" kern="1200">
                <a:solidFill>
                  <a:schemeClr val="tx2"/>
                </a:solidFill>
                <a:latin typeface="+mn-lt"/>
                <a:ea typeface="+mn-ea"/>
                <a:cs typeface="CiscoSans ExtraLight"/>
              </a:defRPr>
            </a:lvl4pPr>
            <a:lvl5pPr marL="1082675" indent="-168275"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050" b="0" i="0" kern="1200">
                <a:solidFill>
                  <a:schemeClr val="tx2"/>
                </a:solidFill>
                <a:latin typeface="+mn-lt"/>
                <a:ea typeface="+mn-ea"/>
                <a:cs typeface="CiscoSans ExtraLight"/>
              </a:defRPr>
            </a:lvl5pPr>
            <a:lvl6pPr marL="864000" indent="-171473" algn="l" defTabSz="685891" rtl="0" eaLnBrk="1" latinLnBrk="0" hangingPunct="1">
              <a:spcBef>
                <a:spcPts val="600"/>
              </a:spcBef>
              <a:buFont typeface="Arial" pitchFamily="34" charset="0"/>
              <a:buChar char="•"/>
              <a:defRPr sz="900" kern="1200" baseline="0">
                <a:solidFill>
                  <a:schemeClr val="tx1"/>
                </a:solidFill>
                <a:latin typeface="+mn-lt"/>
                <a:ea typeface="+mn-ea"/>
                <a:cs typeface="+mn-cs"/>
              </a:defRPr>
            </a:lvl6pPr>
            <a:lvl7pPr marL="936000" indent="-171450" algn="l" defTabSz="685891" rtl="0" eaLnBrk="1" latinLnBrk="0" hangingPunct="1">
              <a:spcBef>
                <a:spcPts val="600"/>
              </a:spcBef>
              <a:buFont typeface="Arial" pitchFamily="34" charset="0"/>
              <a:buChar char="•"/>
              <a:defRPr sz="800" kern="1200" baseline="0">
                <a:solidFill>
                  <a:schemeClr val="tx1"/>
                </a:solidFill>
                <a:latin typeface="+mn-lt"/>
                <a:ea typeface="+mn-ea"/>
                <a:cs typeface="+mn-cs"/>
              </a:defRPr>
            </a:lvl7pPr>
            <a:lvl8pPr marL="2400620" indent="0" algn="l" defTabSz="685891" rtl="0" eaLnBrk="1" latinLnBrk="0" hangingPunct="1">
              <a:spcBef>
                <a:spcPct val="20000"/>
              </a:spcBef>
              <a:buFont typeface="Arial" pitchFamily="34" charset="0"/>
              <a:buNone/>
              <a:defRPr sz="1500" kern="1200">
                <a:solidFill>
                  <a:schemeClr val="tx1"/>
                </a:solidFill>
                <a:latin typeface="+mn-lt"/>
                <a:ea typeface="+mn-ea"/>
                <a:cs typeface="+mn-cs"/>
              </a:defRPr>
            </a:lvl8pPr>
            <a:lvl9pPr marL="2915039" indent="-171473" algn="l" defTabSz="685891"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lgn="ctr">
              <a:spcBef>
                <a:spcPts val="600"/>
              </a:spcBef>
              <a:buNone/>
            </a:pPr>
            <a:r>
              <a:rPr lang="en-US" sz="1200" b="1" dirty="0"/>
              <a:t>UMAC</a:t>
            </a:r>
          </a:p>
        </p:txBody>
      </p:sp>
      <p:sp>
        <p:nvSpPr>
          <p:cNvPr id="42" name="Text Placeholder 1">
            <a:extLst>
              <a:ext uri="{FF2B5EF4-FFF2-40B4-BE49-F238E27FC236}">
                <a16:creationId xmlns:a16="http://schemas.microsoft.com/office/drawing/2014/main" id="{76038747-D0AF-9450-3A88-29990CA4385D}"/>
              </a:ext>
            </a:extLst>
          </p:cNvPr>
          <p:cNvSpPr txBox="1">
            <a:spLocks/>
          </p:cNvSpPr>
          <p:nvPr/>
        </p:nvSpPr>
        <p:spPr>
          <a:xfrm>
            <a:off x="8708466" y="1234335"/>
            <a:ext cx="383848" cy="128714"/>
          </a:xfrm>
          <a:prstGeom prst="rect">
            <a:avLst/>
          </a:prstGeom>
          <a:solidFill>
            <a:schemeClr val="bg1"/>
          </a:solidFill>
          <a:ln>
            <a:solidFill>
              <a:srgbClr val="451CF4"/>
            </a:solidFill>
          </a:ln>
        </p:spPr>
        <p:txBody>
          <a:bodyPr lIns="18288" tIns="18288" rIns="18288" bIns="18288" anchor="ctr">
            <a:noAutofit/>
          </a:bodyPr>
          <a:lstStyle>
            <a:lvl1pPr marL="280988" indent="-223838" algn="l" defTabSz="685891" rtl="0" eaLnBrk="1" latinLnBrk="0" hangingPunct="1">
              <a:lnSpc>
                <a:spcPct val="95000"/>
              </a:lnSpc>
              <a:spcBef>
                <a:spcPts val="1110"/>
              </a:spcBef>
              <a:buClr>
                <a:schemeClr val="tx2"/>
              </a:buClr>
              <a:buSzPct val="80000"/>
              <a:buFont typeface="Wingdings" panose="05000000000000000000" pitchFamily="2" charset="2"/>
              <a:buChar char="§"/>
              <a:tabLst/>
              <a:defRPr lang="en-US" sz="1600" b="0" i="0" kern="1200">
                <a:solidFill>
                  <a:schemeClr val="tx2"/>
                </a:solidFill>
                <a:latin typeface="+mn-lt"/>
                <a:ea typeface="+mn-ea"/>
                <a:cs typeface="CiscoSans ExtraLight"/>
              </a:defRPr>
            </a:lvl1pPr>
            <a:lvl2pPr marL="508000" indent="-215900" algn="l" defTabSz="685891" rtl="0" eaLnBrk="1" latinLnBrk="0" hangingPunct="1">
              <a:lnSpc>
                <a:spcPct val="95000"/>
              </a:lnSpc>
              <a:spcBef>
                <a:spcPts val="450"/>
              </a:spcBef>
              <a:buClr>
                <a:schemeClr val="tx2"/>
              </a:buClr>
              <a:buSzPct val="80000"/>
              <a:buFont typeface="Wingdings" panose="05000000000000000000" pitchFamily="2" charset="2"/>
              <a:buChar char="§"/>
              <a:defRPr lang="en-US" sz="1400" b="0" i="0" kern="1200">
                <a:solidFill>
                  <a:schemeClr val="tx2"/>
                </a:solidFill>
                <a:latin typeface="+mn-lt"/>
                <a:ea typeface="+mn-ea"/>
                <a:cs typeface="CiscoSans ExtraLight"/>
              </a:defRPr>
            </a:lvl2pPr>
            <a:lvl3pPr marL="747713" indent="-171450"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200" b="0" i="0" kern="1200">
                <a:solidFill>
                  <a:schemeClr val="tx2"/>
                </a:solidFill>
                <a:latin typeface="+mn-lt"/>
                <a:ea typeface="+mn-ea"/>
                <a:cs typeface="CiscoSans ExtraLight"/>
              </a:defRPr>
            </a:lvl3pPr>
            <a:lvl4pPr marL="911225" indent="-171450"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100" b="0" i="0" kern="1200">
                <a:solidFill>
                  <a:schemeClr val="tx2"/>
                </a:solidFill>
                <a:latin typeface="+mn-lt"/>
                <a:ea typeface="+mn-ea"/>
                <a:cs typeface="CiscoSans ExtraLight"/>
              </a:defRPr>
            </a:lvl4pPr>
            <a:lvl5pPr marL="1082675" indent="-168275"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050" b="0" i="0" kern="1200">
                <a:solidFill>
                  <a:schemeClr val="tx2"/>
                </a:solidFill>
                <a:latin typeface="+mn-lt"/>
                <a:ea typeface="+mn-ea"/>
                <a:cs typeface="CiscoSans ExtraLight"/>
              </a:defRPr>
            </a:lvl5pPr>
            <a:lvl6pPr marL="864000" indent="-171473" algn="l" defTabSz="685891" rtl="0" eaLnBrk="1" latinLnBrk="0" hangingPunct="1">
              <a:spcBef>
                <a:spcPts val="600"/>
              </a:spcBef>
              <a:buFont typeface="Arial" pitchFamily="34" charset="0"/>
              <a:buChar char="•"/>
              <a:defRPr sz="900" kern="1200" baseline="0">
                <a:solidFill>
                  <a:schemeClr val="tx1"/>
                </a:solidFill>
                <a:latin typeface="+mn-lt"/>
                <a:ea typeface="+mn-ea"/>
                <a:cs typeface="+mn-cs"/>
              </a:defRPr>
            </a:lvl6pPr>
            <a:lvl7pPr marL="936000" indent="-171450" algn="l" defTabSz="685891" rtl="0" eaLnBrk="1" latinLnBrk="0" hangingPunct="1">
              <a:spcBef>
                <a:spcPts val="600"/>
              </a:spcBef>
              <a:buFont typeface="Arial" pitchFamily="34" charset="0"/>
              <a:buChar char="•"/>
              <a:defRPr sz="800" kern="1200" baseline="0">
                <a:solidFill>
                  <a:schemeClr val="tx1"/>
                </a:solidFill>
                <a:latin typeface="+mn-lt"/>
                <a:ea typeface="+mn-ea"/>
                <a:cs typeface="+mn-cs"/>
              </a:defRPr>
            </a:lvl7pPr>
            <a:lvl8pPr marL="2400620" indent="0" algn="l" defTabSz="685891" rtl="0" eaLnBrk="1" latinLnBrk="0" hangingPunct="1">
              <a:spcBef>
                <a:spcPct val="20000"/>
              </a:spcBef>
              <a:buFont typeface="Arial" pitchFamily="34" charset="0"/>
              <a:buNone/>
              <a:defRPr sz="1500" kern="1200">
                <a:solidFill>
                  <a:schemeClr val="tx1"/>
                </a:solidFill>
                <a:latin typeface="+mn-lt"/>
                <a:ea typeface="+mn-ea"/>
                <a:cs typeface="+mn-cs"/>
              </a:defRPr>
            </a:lvl8pPr>
            <a:lvl9pPr marL="2915039" indent="-171473" algn="l" defTabSz="685891"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lgn="ctr">
              <a:spcBef>
                <a:spcPts val="600"/>
              </a:spcBef>
              <a:buNone/>
            </a:pPr>
            <a:r>
              <a:rPr lang="en-US" sz="800" dirty="0"/>
              <a:t>Split-A</a:t>
            </a:r>
          </a:p>
        </p:txBody>
      </p:sp>
      <p:sp>
        <p:nvSpPr>
          <p:cNvPr id="43" name="Text Placeholder 1">
            <a:extLst>
              <a:ext uri="{FF2B5EF4-FFF2-40B4-BE49-F238E27FC236}">
                <a16:creationId xmlns:a16="http://schemas.microsoft.com/office/drawing/2014/main" id="{6087946A-4DDE-2F27-E44A-7DBFB87C13AD}"/>
              </a:ext>
            </a:extLst>
          </p:cNvPr>
          <p:cNvSpPr txBox="1">
            <a:spLocks/>
          </p:cNvSpPr>
          <p:nvPr/>
        </p:nvSpPr>
        <p:spPr>
          <a:xfrm>
            <a:off x="8708467" y="4529377"/>
            <a:ext cx="383848" cy="128714"/>
          </a:xfrm>
          <a:prstGeom prst="rect">
            <a:avLst/>
          </a:prstGeom>
          <a:solidFill>
            <a:schemeClr val="bg1"/>
          </a:solidFill>
          <a:ln>
            <a:solidFill>
              <a:srgbClr val="451CF4"/>
            </a:solidFill>
          </a:ln>
        </p:spPr>
        <p:txBody>
          <a:bodyPr lIns="18288" tIns="18288" rIns="18288" bIns="18288" anchor="ctr">
            <a:noAutofit/>
          </a:bodyPr>
          <a:lstStyle>
            <a:lvl1pPr marL="280988" indent="-223838" algn="l" defTabSz="685891" rtl="0" eaLnBrk="1" latinLnBrk="0" hangingPunct="1">
              <a:lnSpc>
                <a:spcPct val="95000"/>
              </a:lnSpc>
              <a:spcBef>
                <a:spcPts val="1110"/>
              </a:spcBef>
              <a:buClr>
                <a:schemeClr val="tx2"/>
              </a:buClr>
              <a:buSzPct val="80000"/>
              <a:buFont typeface="Wingdings" panose="05000000000000000000" pitchFamily="2" charset="2"/>
              <a:buChar char="§"/>
              <a:tabLst/>
              <a:defRPr lang="en-US" sz="1600" b="0" i="0" kern="1200">
                <a:solidFill>
                  <a:schemeClr val="tx2"/>
                </a:solidFill>
                <a:latin typeface="+mn-lt"/>
                <a:ea typeface="+mn-ea"/>
                <a:cs typeface="CiscoSans ExtraLight"/>
              </a:defRPr>
            </a:lvl1pPr>
            <a:lvl2pPr marL="508000" indent="-215900" algn="l" defTabSz="685891" rtl="0" eaLnBrk="1" latinLnBrk="0" hangingPunct="1">
              <a:lnSpc>
                <a:spcPct val="95000"/>
              </a:lnSpc>
              <a:spcBef>
                <a:spcPts val="450"/>
              </a:spcBef>
              <a:buClr>
                <a:schemeClr val="tx2"/>
              </a:buClr>
              <a:buSzPct val="80000"/>
              <a:buFont typeface="Wingdings" panose="05000000000000000000" pitchFamily="2" charset="2"/>
              <a:buChar char="§"/>
              <a:defRPr lang="en-US" sz="1400" b="0" i="0" kern="1200">
                <a:solidFill>
                  <a:schemeClr val="tx2"/>
                </a:solidFill>
                <a:latin typeface="+mn-lt"/>
                <a:ea typeface="+mn-ea"/>
                <a:cs typeface="CiscoSans ExtraLight"/>
              </a:defRPr>
            </a:lvl2pPr>
            <a:lvl3pPr marL="747713" indent="-171450"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200" b="0" i="0" kern="1200">
                <a:solidFill>
                  <a:schemeClr val="tx2"/>
                </a:solidFill>
                <a:latin typeface="+mn-lt"/>
                <a:ea typeface="+mn-ea"/>
                <a:cs typeface="CiscoSans ExtraLight"/>
              </a:defRPr>
            </a:lvl3pPr>
            <a:lvl4pPr marL="911225" indent="-171450"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100" b="0" i="0" kern="1200">
                <a:solidFill>
                  <a:schemeClr val="tx2"/>
                </a:solidFill>
                <a:latin typeface="+mn-lt"/>
                <a:ea typeface="+mn-ea"/>
                <a:cs typeface="CiscoSans ExtraLight"/>
              </a:defRPr>
            </a:lvl4pPr>
            <a:lvl5pPr marL="1082675" indent="-168275"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050" b="0" i="0" kern="1200">
                <a:solidFill>
                  <a:schemeClr val="tx2"/>
                </a:solidFill>
                <a:latin typeface="+mn-lt"/>
                <a:ea typeface="+mn-ea"/>
                <a:cs typeface="CiscoSans ExtraLight"/>
              </a:defRPr>
            </a:lvl5pPr>
            <a:lvl6pPr marL="864000" indent="-171473" algn="l" defTabSz="685891" rtl="0" eaLnBrk="1" latinLnBrk="0" hangingPunct="1">
              <a:spcBef>
                <a:spcPts val="600"/>
              </a:spcBef>
              <a:buFont typeface="Arial" pitchFamily="34" charset="0"/>
              <a:buChar char="•"/>
              <a:defRPr sz="900" kern="1200" baseline="0">
                <a:solidFill>
                  <a:schemeClr val="tx1"/>
                </a:solidFill>
                <a:latin typeface="+mn-lt"/>
                <a:ea typeface="+mn-ea"/>
                <a:cs typeface="+mn-cs"/>
              </a:defRPr>
            </a:lvl6pPr>
            <a:lvl7pPr marL="936000" indent="-171450" algn="l" defTabSz="685891" rtl="0" eaLnBrk="1" latinLnBrk="0" hangingPunct="1">
              <a:spcBef>
                <a:spcPts val="600"/>
              </a:spcBef>
              <a:buFont typeface="Arial" pitchFamily="34" charset="0"/>
              <a:buChar char="•"/>
              <a:defRPr sz="800" kern="1200" baseline="0">
                <a:solidFill>
                  <a:schemeClr val="tx1"/>
                </a:solidFill>
                <a:latin typeface="+mn-lt"/>
                <a:ea typeface="+mn-ea"/>
                <a:cs typeface="+mn-cs"/>
              </a:defRPr>
            </a:lvl7pPr>
            <a:lvl8pPr marL="2400620" indent="0" algn="l" defTabSz="685891" rtl="0" eaLnBrk="1" latinLnBrk="0" hangingPunct="1">
              <a:spcBef>
                <a:spcPct val="20000"/>
              </a:spcBef>
              <a:buFont typeface="Arial" pitchFamily="34" charset="0"/>
              <a:buNone/>
              <a:defRPr sz="1500" kern="1200">
                <a:solidFill>
                  <a:schemeClr val="tx1"/>
                </a:solidFill>
                <a:latin typeface="+mn-lt"/>
                <a:ea typeface="+mn-ea"/>
                <a:cs typeface="+mn-cs"/>
              </a:defRPr>
            </a:lvl8pPr>
            <a:lvl9pPr marL="2915039" indent="-171473" algn="l" defTabSz="685891"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lgn="ctr">
              <a:spcBef>
                <a:spcPts val="600"/>
              </a:spcBef>
              <a:buNone/>
            </a:pPr>
            <a:r>
              <a:rPr lang="en-US" sz="800" dirty="0"/>
              <a:t>Split-L</a:t>
            </a:r>
          </a:p>
        </p:txBody>
      </p:sp>
      <p:cxnSp>
        <p:nvCxnSpPr>
          <p:cNvPr id="53" name="Straight Connector 52">
            <a:extLst>
              <a:ext uri="{FF2B5EF4-FFF2-40B4-BE49-F238E27FC236}">
                <a16:creationId xmlns:a16="http://schemas.microsoft.com/office/drawing/2014/main" id="{B9BB7A2C-CB3A-9D7C-5BD1-7201609031B8}"/>
              </a:ext>
            </a:extLst>
          </p:cNvPr>
          <p:cNvCxnSpPr>
            <a:cxnSpLocks/>
          </p:cNvCxnSpPr>
          <p:nvPr/>
        </p:nvCxnSpPr>
        <p:spPr>
          <a:xfrm>
            <a:off x="6670563" y="3816243"/>
            <a:ext cx="2450577" cy="5872"/>
          </a:xfrm>
          <a:prstGeom prst="line">
            <a:avLst/>
          </a:prstGeom>
          <a:ln w="28575">
            <a:solidFill>
              <a:srgbClr val="451CF4"/>
            </a:solidFill>
            <a:prstDash val="solid"/>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654D31E-DEF4-5CCA-8D99-86535C525DFB}"/>
              </a:ext>
            </a:extLst>
          </p:cNvPr>
          <p:cNvCxnSpPr>
            <a:cxnSpLocks/>
          </p:cNvCxnSpPr>
          <p:nvPr/>
        </p:nvCxnSpPr>
        <p:spPr>
          <a:xfrm>
            <a:off x="6656528" y="3834729"/>
            <a:ext cx="0" cy="65903"/>
          </a:xfrm>
          <a:prstGeom prst="line">
            <a:avLst/>
          </a:prstGeom>
          <a:ln w="28575">
            <a:solidFill>
              <a:srgbClr val="451CF4"/>
            </a:solidFill>
            <a:prstDash val="solid"/>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BAC27A74-C7A9-6FC2-2049-467D0EC0CBB6}"/>
              </a:ext>
            </a:extLst>
          </p:cNvPr>
          <p:cNvCxnSpPr>
            <a:cxnSpLocks/>
          </p:cNvCxnSpPr>
          <p:nvPr/>
        </p:nvCxnSpPr>
        <p:spPr>
          <a:xfrm>
            <a:off x="6656528" y="3900632"/>
            <a:ext cx="496855" cy="0"/>
          </a:xfrm>
          <a:prstGeom prst="line">
            <a:avLst/>
          </a:prstGeom>
          <a:ln w="28575">
            <a:solidFill>
              <a:srgbClr val="451CF4"/>
            </a:solidFill>
            <a:prstDash val="solid"/>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E55431BE-C80D-D750-491A-5DFE04D548C3}"/>
              </a:ext>
            </a:extLst>
          </p:cNvPr>
          <p:cNvCxnSpPr>
            <a:cxnSpLocks/>
          </p:cNvCxnSpPr>
          <p:nvPr/>
        </p:nvCxnSpPr>
        <p:spPr>
          <a:xfrm flipV="1">
            <a:off x="7153383" y="3900632"/>
            <a:ext cx="0" cy="306998"/>
          </a:xfrm>
          <a:prstGeom prst="line">
            <a:avLst/>
          </a:prstGeom>
          <a:ln w="28575">
            <a:solidFill>
              <a:srgbClr val="451CF4"/>
            </a:solidFill>
            <a:prstDash val="solid"/>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86884CA5-49F0-4E2F-C338-BCDC491B572C}"/>
              </a:ext>
            </a:extLst>
          </p:cNvPr>
          <p:cNvCxnSpPr>
            <a:cxnSpLocks/>
          </p:cNvCxnSpPr>
          <p:nvPr/>
        </p:nvCxnSpPr>
        <p:spPr>
          <a:xfrm flipH="1" flipV="1">
            <a:off x="6663546" y="4200188"/>
            <a:ext cx="489837" cy="7442"/>
          </a:xfrm>
          <a:prstGeom prst="line">
            <a:avLst/>
          </a:prstGeom>
          <a:ln w="28575">
            <a:solidFill>
              <a:srgbClr val="451CF4"/>
            </a:solidFill>
            <a:prstDash val="solid"/>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EF77700-4F7B-DE1A-771D-BACCBAC8989E}"/>
              </a:ext>
            </a:extLst>
          </p:cNvPr>
          <p:cNvCxnSpPr>
            <a:cxnSpLocks/>
          </p:cNvCxnSpPr>
          <p:nvPr/>
        </p:nvCxnSpPr>
        <p:spPr>
          <a:xfrm flipV="1">
            <a:off x="6656528" y="4038257"/>
            <a:ext cx="0" cy="159012"/>
          </a:xfrm>
          <a:prstGeom prst="line">
            <a:avLst/>
          </a:prstGeom>
          <a:ln w="28575">
            <a:solidFill>
              <a:srgbClr val="451CF4"/>
            </a:solidFill>
            <a:prstDash val="solid"/>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B6F5FBC1-334C-D751-B715-8DB6FD77D0DC}"/>
              </a:ext>
            </a:extLst>
          </p:cNvPr>
          <p:cNvCxnSpPr>
            <a:cxnSpLocks/>
          </p:cNvCxnSpPr>
          <p:nvPr/>
        </p:nvCxnSpPr>
        <p:spPr>
          <a:xfrm flipH="1">
            <a:off x="6019800" y="4035338"/>
            <a:ext cx="629710" cy="0"/>
          </a:xfrm>
          <a:prstGeom prst="line">
            <a:avLst/>
          </a:prstGeom>
          <a:ln w="28575">
            <a:solidFill>
              <a:srgbClr val="451CF4"/>
            </a:solidFill>
            <a:prstDash val="solid"/>
          </a:ln>
        </p:spPr>
        <p:style>
          <a:lnRef idx="1">
            <a:schemeClr val="accent1"/>
          </a:lnRef>
          <a:fillRef idx="0">
            <a:schemeClr val="accent1"/>
          </a:fillRef>
          <a:effectRef idx="0">
            <a:schemeClr val="accent1"/>
          </a:effectRef>
          <a:fontRef idx="minor">
            <a:schemeClr val="tx1"/>
          </a:fontRef>
        </p:style>
      </p:cxnSp>
      <p:sp>
        <p:nvSpPr>
          <p:cNvPr id="60" name="Text Placeholder 1">
            <a:extLst>
              <a:ext uri="{FF2B5EF4-FFF2-40B4-BE49-F238E27FC236}">
                <a16:creationId xmlns:a16="http://schemas.microsoft.com/office/drawing/2014/main" id="{7BD19AB5-E79B-3CB7-F7C7-9C4947B07FBE}"/>
              </a:ext>
            </a:extLst>
          </p:cNvPr>
          <p:cNvSpPr txBox="1">
            <a:spLocks/>
          </p:cNvSpPr>
          <p:nvPr/>
        </p:nvSpPr>
        <p:spPr>
          <a:xfrm>
            <a:off x="8711186" y="3835905"/>
            <a:ext cx="383848" cy="268866"/>
          </a:xfrm>
          <a:prstGeom prst="rect">
            <a:avLst/>
          </a:prstGeom>
          <a:solidFill>
            <a:schemeClr val="bg1"/>
          </a:solidFill>
          <a:ln>
            <a:solidFill>
              <a:srgbClr val="451CF4"/>
            </a:solidFill>
          </a:ln>
        </p:spPr>
        <p:txBody>
          <a:bodyPr lIns="18288" tIns="18288" rIns="18288" bIns="18288" anchor="t">
            <a:noAutofit/>
          </a:bodyPr>
          <a:lstStyle>
            <a:lvl1pPr marL="280988" indent="-223838" algn="l" defTabSz="685891" rtl="0" eaLnBrk="1" latinLnBrk="0" hangingPunct="1">
              <a:lnSpc>
                <a:spcPct val="95000"/>
              </a:lnSpc>
              <a:spcBef>
                <a:spcPts val="1110"/>
              </a:spcBef>
              <a:buClr>
                <a:schemeClr val="tx2"/>
              </a:buClr>
              <a:buSzPct val="80000"/>
              <a:buFont typeface="Wingdings" panose="05000000000000000000" pitchFamily="2" charset="2"/>
              <a:buChar char="§"/>
              <a:tabLst/>
              <a:defRPr lang="en-US" sz="1600" b="0" i="0" kern="1200">
                <a:solidFill>
                  <a:schemeClr val="tx2"/>
                </a:solidFill>
                <a:latin typeface="+mn-lt"/>
                <a:ea typeface="+mn-ea"/>
                <a:cs typeface="CiscoSans ExtraLight"/>
              </a:defRPr>
            </a:lvl1pPr>
            <a:lvl2pPr marL="508000" indent="-215900" algn="l" defTabSz="685891" rtl="0" eaLnBrk="1" latinLnBrk="0" hangingPunct="1">
              <a:lnSpc>
                <a:spcPct val="95000"/>
              </a:lnSpc>
              <a:spcBef>
                <a:spcPts val="450"/>
              </a:spcBef>
              <a:buClr>
                <a:schemeClr val="tx2"/>
              </a:buClr>
              <a:buSzPct val="80000"/>
              <a:buFont typeface="Wingdings" panose="05000000000000000000" pitchFamily="2" charset="2"/>
              <a:buChar char="§"/>
              <a:defRPr lang="en-US" sz="1400" b="0" i="0" kern="1200">
                <a:solidFill>
                  <a:schemeClr val="tx2"/>
                </a:solidFill>
                <a:latin typeface="+mn-lt"/>
                <a:ea typeface="+mn-ea"/>
                <a:cs typeface="CiscoSans ExtraLight"/>
              </a:defRPr>
            </a:lvl2pPr>
            <a:lvl3pPr marL="747713" indent="-171450"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200" b="0" i="0" kern="1200">
                <a:solidFill>
                  <a:schemeClr val="tx2"/>
                </a:solidFill>
                <a:latin typeface="+mn-lt"/>
                <a:ea typeface="+mn-ea"/>
                <a:cs typeface="CiscoSans ExtraLight"/>
              </a:defRPr>
            </a:lvl3pPr>
            <a:lvl4pPr marL="911225" indent="-171450"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100" b="0" i="0" kern="1200">
                <a:solidFill>
                  <a:schemeClr val="tx2"/>
                </a:solidFill>
                <a:latin typeface="+mn-lt"/>
                <a:ea typeface="+mn-ea"/>
                <a:cs typeface="CiscoSans ExtraLight"/>
              </a:defRPr>
            </a:lvl4pPr>
            <a:lvl5pPr marL="1082675" indent="-168275"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050" b="0" i="0" kern="1200">
                <a:solidFill>
                  <a:schemeClr val="tx2"/>
                </a:solidFill>
                <a:latin typeface="+mn-lt"/>
                <a:ea typeface="+mn-ea"/>
                <a:cs typeface="CiscoSans ExtraLight"/>
              </a:defRPr>
            </a:lvl5pPr>
            <a:lvl6pPr marL="864000" indent="-171473" algn="l" defTabSz="685891" rtl="0" eaLnBrk="1" latinLnBrk="0" hangingPunct="1">
              <a:spcBef>
                <a:spcPts val="600"/>
              </a:spcBef>
              <a:buFont typeface="Arial" pitchFamily="34" charset="0"/>
              <a:buChar char="•"/>
              <a:defRPr sz="900" kern="1200" baseline="0">
                <a:solidFill>
                  <a:schemeClr val="tx1"/>
                </a:solidFill>
                <a:latin typeface="+mn-lt"/>
                <a:ea typeface="+mn-ea"/>
                <a:cs typeface="+mn-cs"/>
              </a:defRPr>
            </a:lvl6pPr>
            <a:lvl7pPr marL="936000" indent="-171450" algn="l" defTabSz="685891" rtl="0" eaLnBrk="1" latinLnBrk="0" hangingPunct="1">
              <a:spcBef>
                <a:spcPts val="600"/>
              </a:spcBef>
              <a:buFont typeface="Arial" pitchFamily="34" charset="0"/>
              <a:buChar char="•"/>
              <a:defRPr sz="800" kern="1200" baseline="0">
                <a:solidFill>
                  <a:schemeClr val="tx1"/>
                </a:solidFill>
                <a:latin typeface="+mn-lt"/>
                <a:ea typeface="+mn-ea"/>
                <a:cs typeface="+mn-cs"/>
              </a:defRPr>
            </a:lvl7pPr>
            <a:lvl8pPr marL="2400620" indent="0" algn="l" defTabSz="685891" rtl="0" eaLnBrk="1" latinLnBrk="0" hangingPunct="1">
              <a:spcBef>
                <a:spcPct val="20000"/>
              </a:spcBef>
              <a:buFont typeface="Arial" pitchFamily="34" charset="0"/>
              <a:buNone/>
              <a:defRPr sz="1500" kern="1200">
                <a:solidFill>
                  <a:schemeClr val="tx1"/>
                </a:solidFill>
                <a:latin typeface="+mn-lt"/>
                <a:ea typeface="+mn-ea"/>
                <a:cs typeface="+mn-cs"/>
              </a:defRPr>
            </a:lvl8pPr>
            <a:lvl9pPr marL="2915039" indent="-171473" algn="l" defTabSz="685891"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lgn="ctr">
              <a:spcBef>
                <a:spcPts val="600"/>
              </a:spcBef>
              <a:buNone/>
            </a:pPr>
            <a:r>
              <a:rPr lang="en-US" sz="800" dirty="0"/>
              <a:t>Split-D</a:t>
            </a:r>
            <a:endParaRPr lang="en-US" sz="400" dirty="0"/>
          </a:p>
        </p:txBody>
      </p:sp>
      <p:sp>
        <p:nvSpPr>
          <p:cNvPr id="62" name="Text Placeholder 1">
            <a:extLst>
              <a:ext uri="{FF2B5EF4-FFF2-40B4-BE49-F238E27FC236}">
                <a16:creationId xmlns:a16="http://schemas.microsoft.com/office/drawing/2014/main" id="{683A7EE4-CBAD-18C0-D862-EFE70CB9F9E4}"/>
              </a:ext>
            </a:extLst>
          </p:cNvPr>
          <p:cNvSpPr txBox="1">
            <a:spLocks/>
          </p:cNvSpPr>
          <p:nvPr/>
        </p:nvSpPr>
        <p:spPr>
          <a:xfrm>
            <a:off x="7387159" y="3108981"/>
            <a:ext cx="1321307" cy="681727"/>
          </a:xfrm>
          <a:prstGeom prst="rect">
            <a:avLst/>
          </a:prstGeom>
          <a:solidFill>
            <a:srgbClr val="B4DCFF"/>
          </a:solidFill>
          <a:ln>
            <a:solidFill>
              <a:srgbClr val="451CF4"/>
            </a:solidFill>
          </a:ln>
        </p:spPr>
        <p:txBody>
          <a:bodyPr lIns="18288" tIns="18288" rIns="18288" bIns="18288" anchor="ctr">
            <a:noAutofit/>
          </a:bodyPr>
          <a:lstStyle>
            <a:lvl1pPr marL="280988" indent="-223838" algn="l" defTabSz="685891" rtl="0" eaLnBrk="1" latinLnBrk="0" hangingPunct="1">
              <a:lnSpc>
                <a:spcPct val="95000"/>
              </a:lnSpc>
              <a:spcBef>
                <a:spcPts val="1110"/>
              </a:spcBef>
              <a:buClr>
                <a:schemeClr val="tx2"/>
              </a:buClr>
              <a:buSzPct val="80000"/>
              <a:buFont typeface="Wingdings" panose="05000000000000000000" pitchFamily="2" charset="2"/>
              <a:buChar char="§"/>
              <a:tabLst/>
              <a:defRPr lang="en-US" sz="1600" b="0" i="0" kern="1200">
                <a:solidFill>
                  <a:schemeClr val="tx2"/>
                </a:solidFill>
                <a:latin typeface="+mn-lt"/>
                <a:ea typeface="+mn-ea"/>
                <a:cs typeface="CiscoSans ExtraLight"/>
              </a:defRPr>
            </a:lvl1pPr>
            <a:lvl2pPr marL="508000" indent="-215900" algn="l" defTabSz="685891" rtl="0" eaLnBrk="1" latinLnBrk="0" hangingPunct="1">
              <a:lnSpc>
                <a:spcPct val="95000"/>
              </a:lnSpc>
              <a:spcBef>
                <a:spcPts val="450"/>
              </a:spcBef>
              <a:buClr>
                <a:schemeClr val="tx2"/>
              </a:buClr>
              <a:buSzPct val="80000"/>
              <a:buFont typeface="Wingdings" panose="05000000000000000000" pitchFamily="2" charset="2"/>
              <a:buChar char="§"/>
              <a:defRPr lang="en-US" sz="1400" b="0" i="0" kern="1200">
                <a:solidFill>
                  <a:schemeClr val="tx2"/>
                </a:solidFill>
                <a:latin typeface="+mn-lt"/>
                <a:ea typeface="+mn-ea"/>
                <a:cs typeface="CiscoSans ExtraLight"/>
              </a:defRPr>
            </a:lvl2pPr>
            <a:lvl3pPr marL="747713" indent="-171450"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200" b="0" i="0" kern="1200">
                <a:solidFill>
                  <a:schemeClr val="tx2"/>
                </a:solidFill>
                <a:latin typeface="+mn-lt"/>
                <a:ea typeface="+mn-ea"/>
                <a:cs typeface="CiscoSans ExtraLight"/>
              </a:defRPr>
            </a:lvl3pPr>
            <a:lvl4pPr marL="911225" indent="-171450"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100" b="0" i="0" kern="1200">
                <a:solidFill>
                  <a:schemeClr val="tx2"/>
                </a:solidFill>
                <a:latin typeface="+mn-lt"/>
                <a:ea typeface="+mn-ea"/>
                <a:cs typeface="CiscoSans ExtraLight"/>
              </a:defRPr>
            </a:lvl4pPr>
            <a:lvl5pPr marL="1082675" indent="-168275"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050" b="0" i="0" kern="1200">
                <a:solidFill>
                  <a:schemeClr val="tx2"/>
                </a:solidFill>
                <a:latin typeface="+mn-lt"/>
                <a:ea typeface="+mn-ea"/>
                <a:cs typeface="CiscoSans ExtraLight"/>
              </a:defRPr>
            </a:lvl5pPr>
            <a:lvl6pPr marL="864000" indent="-171473" algn="l" defTabSz="685891" rtl="0" eaLnBrk="1" latinLnBrk="0" hangingPunct="1">
              <a:spcBef>
                <a:spcPts val="600"/>
              </a:spcBef>
              <a:buFont typeface="Arial" pitchFamily="34" charset="0"/>
              <a:buChar char="•"/>
              <a:defRPr sz="900" kern="1200" baseline="0">
                <a:solidFill>
                  <a:schemeClr val="tx1"/>
                </a:solidFill>
                <a:latin typeface="+mn-lt"/>
                <a:ea typeface="+mn-ea"/>
                <a:cs typeface="+mn-cs"/>
              </a:defRPr>
            </a:lvl6pPr>
            <a:lvl7pPr marL="936000" indent="-171450" algn="l" defTabSz="685891" rtl="0" eaLnBrk="1" latinLnBrk="0" hangingPunct="1">
              <a:spcBef>
                <a:spcPts val="600"/>
              </a:spcBef>
              <a:buFont typeface="Arial" pitchFamily="34" charset="0"/>
              <a:buChar char="•"/>
              <a:defRPr sz="800" kern="1200" baseline="0">
                <a:solidFill>
                  <a:schemeClr val="tx1"/>
                </a:solidFill>
                <a:latin typeface="+mn-lt"/>
                <a:ea typeface="+mn-ea"/>
                <a:cs typeface="+mn-cs"/>
              </a:defRPr>
            </a:lvl7pPr>
            <a:lvl8pPr marL="2400620" indent="0" algn="l" defTabSz="685891" rtl="0" eaLnBrk="1" latinLnBrk="0" hangingPunct="1">
              <a:spcBef>
                <a:spcPct val="20000"/>
              </a:spcBef>
              <a:buFont typeface="Arial" pitchFamily="34" charset="0"/>
              <a:buNone/>
              <a:defRPr sz="1500" kern="1200">
                <a:solidFill>
                  <a:schemeClr val="tx1"/>
                </a:solidFill>
                <a:latin typeface="+mn-lt"/>
                <a:ea typeface="+mn-ea"/>
                <a:cs typeface="+mn-cs"/>
              </a:defRPr>
            </a:lvl8pPr>
            <a:lvl9pPr marL="2915039" indent="-171473" algn="l" defTabSz="685891"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lgn="ctr">
              <a:spcBef>
                <a:spcPts val="600"/>
              </a:spcBef>
              <a:buNone/>
            </a:pPr>
            <a:r>
              <a:rPr lang="en-US" sz="1200" dirty="0"/>
              <a:t>Upper</a:t>
            </a:r>
            <a:r>
              <a:rPr lang="en-US" sz="1100" dirty="0"/>
              <a:t>-</a:t>
            </a:r>
            <a:r>
              <a:rPr lang="en-US" sz="1200" dirty="0"/>
              <a:t>UMAC</a:t>
            </a:r>
          </a:p>
        </p:txBody>
      </p:sp>
      <p:sp>
        <p:nvSpPr>
          <p:cNvPr id="64" name="Text Placeholder 1">
            <a:extLst>
              <a:ext uri="{FF2B5EF4-FFF2-40B4-BE49-F238E27FC236}">
                <a16:creationId xmlns:a16="http://schemas.microsoft.com/office/drawing/2014/main" id="{1C480892-7A35-D582-8293-FB10A2C3576B}"/>
              </a:ext>
            </a:extLst>
          </p:cNvPr>
          <p:cNvSpPr txBox="1">
            <a:spLocks/>
          </p:cNvSpPr>
          <p:nvPr/>
        </p:nvSpPr>
        <p:spPr>
          <a:xfrm>
            <a:off x="7389878" y="3880969"/>
            <a:ext cx="1321307" cy="516961"/>
          </a:xfrm>
          <a:prstGeom prst="rect">
            <a:avLst/>
          </a:prstGeom>
          <a:solidFill>
            <a:srgbClr val="B4DCFF"/>
          </a:solidFill>
          <a:ln>
            <a:solidFill>
              <a:srgbClr val="451CF4"/>
            </a:solidFill>
          </a:ln>
        </p:spPr>
        <p:txBody>
          <a:bodyPr lIns="18288" tIns="18288" rIns="18288" bIns="18288" anchor="ctr">
            <a:noAutofit/>
          </a:bodyPr>
          <a:lstStyle>
            <a:lvl1pPr marL="280988" indent="-223838" algn="l" defTabSz="685891" rtl="0" eaLnBrk="1" latinLnBrk="0" hangingPunct="1">
              <a:lnSpc>
                <a:spcPct val="95000"/>
              </a:lnSpc>
              <a:spcBef>
                <a:spcPts val="1110"/>
              </a:spcBef>
              <a:buClr>
                <a:schemeClr val="tx2"/>
              </a:buClr>
              <a:buSzPct val="80000"/>
              <a:buFont typeface="Wingdings" panose="05000000000000000000" pitchFamily="2" charset="2"/>
              <a:buChar char="§"/>
              <a:tabLst/>
              <a:defRPr lang="en-US" sz="1600" b="0" i="0" kern="1200">
                <a:solidFill>
                  <a:schemeClr val="tx2"/>
                </a:solidFill>
                <a:latin typeface="+mn-lt"/>
                <a:ea typeface="+mn-ea"/>
                <a:cs typeface="CiscoSans ExtraLight"/>
              </a:defRPr>
            </a:lvl1pPr>
            <a:lvl2pPr marL="508000" indent="-215900" algn="l" defTabSz="685891" rtl="0" eaLnBrk="1" latinLnBrk="0" hangingPunct="1">
              <a:lnSpc>
                <a:spcPct val="95000"/>
              </a:lnSpc>
              <a:spcBef>
                <a:spcPts val="450"/>
              </a:spcBef>
              <a:buClr>
                <a:schemeClr val="tx2"/>
              </a:buClr>
              <a:buSzPct val="80000"/>
              <a:buFont typeface="Wingdings" panose="05000000000000000000" pitchFamily="2" charset="2"/>
              <a:buChar char="§"/>
              <a:defRPr lang="en-US" sz="1400" b="0" i="0" kern="1200">
                <a:solidFill>
                  <a:schemeClr val="tx2"/>
                </a:solidFill>
                <a:latin typeface="+mn-lt"/>
                <a:ea typeface="+mn-ea"/>
                <a:cs typeface="CiscoSans ExtraLight"/>
              </a:defRPr>
            </a:lvl2pPr>
            <a:lvl3pPr marL="747713" indent="-171450"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200" b="0" i="0" kern="1200">
                <a:solidFill>
                  <a:schemeClr val="tx2"/>
                </a:solidFill>
                <a:latin typeface="+mn-lt"/>
                <a:ea typeface="+mn-ea"/>
                <a:cs typeface="CiscoSans ExtraLight"/>
              </a:defRPr>
            </a:lvl3pPr>
            <a:lvl4pPr marL="911225" indent="-171450"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100" b="0" i="0" kern="1200">
                <a:solidFill>
                  <a:schemeClr val="tx2"/>
                </a:solidFill>
                <a:latin typeface="+mn-lt"/>
                <a:ea typeface="+mn-ea"/>
                <a:cs typeface="CiscoSans ExtraLight"/>
              </a:defRPr>
            </a:lvl4pPr>
            <a:lvl5pPr marL="1082675" indent="-168275" algn="l" defTabSz="685891" rtl="0" eaLnBrk="1" latinLnBrk="0" hangingPunct="1">
              <a:lnSpc>
                <a:spcPct val="95000"/>
              </a:lnSpc>
              <a:spcBef>
                <a:spcPts val="630"/>
              </a:spcBef>
              <a:buClr>
                <a:schemeClr val="tx2"/>
              </a:buClr>
              <a:buSzPct val="80000"/>
              <a:buFont typeface="Wingdings" panose="05000000000000000000" pitchFamily="2" charset="2"/>
              <a:buChar char="§"/>
              <a:defRPr lang="en-US" sz="1050" b="0" i="0" kern="1200">
                <a:solidFill>
                  <a:schemeClr val="tx2"/>
                </a:solidFill>
                <a:latin typeface="+mn-lt"/>
                <a:ea typeface="+mn-ea"/>
                <a:cs typeface="CiscoSans ExtraLight"/>
              </a:defRPr>
            </a:lvl5pPr>
            <a:lvl6pPr marL="864000" indent="-171473" algn="l" defTabSz="685891" rtl="0" eaLnBrk="1" latinLnBrk="0" hangingPunct="1">
              <a:spcBef>
                <a:spcPts val="600"/>
              </a:spcBef>
              <a:buFont typeface="Arial" pitchFamily="34" charset="0"/>
              <a:buChar char="•"/>
              <a:defRPr sz="900" kern="1200" baseline="0">
                <a:solidFill>
                  <a:schemeClr val="tx1"/>
                </a:solidFill>
                <a:latin typeface="+mn-lt"/>
                <a:ea typeface="+mn-ea"/>
                <a:cs typeface="+mn-cs"/>
              </a:defRPr>
            </a:lvl6pPr>
            <a:lvl7pPr marL="936000" indent="-171450" algn="l" defTabSz="685891" rtl="0" eaLnBrk="1" latinLnBrk="0" hangingPunct="1">
              <a:spcBef>
                <a:spcPts val="600"/>
              </a:spcBef>
              <a:buFont typeface="Arial" pitchFamily="34" charset="0"/>
              <a:buChar char="•"/>
              <a:defRPr sz="800" kern="1200" baseline="0">
                <a:solidFill>
                  <a:schemeClr val="tx1"/>
                </a:solidFill>
                <a:latin typeface="+mn-lt"/>
                <a:ea typeface="+mn-ea"/>
                <a:cs typeface="+mn-cs"/>
              </a:defRPr>
            </a:lvl7pPr>
            <a:lvl8pPr marL="2400620" indent="0" algn="l" defTabSz="685891" rtl="0" eaLnBrk="1" latinLnBrk="0" hangingPunct="1">
              <a:spcBef>
                <a:spcPct val="20000"/>
              </a:spcBef>
              <a:buFont typeface="Arial" pitchFamily="34" charset="0"/>
              <a:buNone/>
              <a:defRPr sz="1500" kern="1200">
                <a:solidFill>
                  <a:schemeClr val="tx1"/>
                </a:solidFill>
                <a:latin typeface="+mn-lt"/>
                <a:ea typeface="+mn-ea"/>
                <a:cs typeface="+mn-cs"/>
              </a:defRPr>
            </a:lvl8pPr>
            <a:lvl9pPr marL="2915039" indent="-171473" algn="l" defTabSz="685891"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lgn="ctr">
              <a:spcBef>
                <a:spcPts val="600"/>
              </a:spcBef>
              <a:buNone/>
            </a:pPr>
            <a:r>
              <a:rPr lang="en-US" sz="1200" dirty="0"/>
              <a:t>Lower</a:t>
            </a:r>
            <a:r>
              <a:rPr lang="en-US" sz="1100" dirty="0"/>
              <a:t>-</a:t>
            </a:r>
            <a:r>
              <a:rPr lang="en-US" sz="1200" dirty="0"/>
              <a:t>UMAC</a:t>
            </a:r>
          </a:p>
        </p:txBody>
      </p:sp>
      <p:sp>
        <p:nvSpPr>
          <p:cNvPr id="65" name="Content Placeholder 2">
            <a:extLst>
              <a:ext uri="{FF2B5EF4-FFF2-40B4-BE49-F238E27FC236}">
                <a16:creationId xmlns:a16="http://schemas.microsoft.com/office/drawing/2014/main" id="{E544599A-39A6-E621-1174-22FCEC47ED32}"/>
              </a:ext>
            </a:extLst>
          </p:cNvPr>
          <p:cNvSpPr>
            <a:spLocks noGrp="1"/>
          </p:cNvSpPr>
          <p:nvPr>
            <p:ph idx="1"/>
          </p:nvPr>
        </p:nvSpPr>
        <p:spPr>
          <a:xfrm>
            <a:off x="51687" y="1524000"/>
            <a:ext cx="5056758" cy="2133600"/>
          </a:xfrm>
        </p:spPr>
        <p:txBody>
          <a:bodyPr/>
          <a:lstStyle/>
          <a:p>
            <a:pPr marL="1588" lvl="1" indent="0">
              <a:spcBef>
                <a:spcPts val="600"/>
              </a:spcBef>
              <a:buNone/>
            </a:pPr>
            <a:r>
              <a:rPr lang="en-US" sz="1100" dirty="0"/>
              <a:t>Thinking of roaming between two APs with non-negligible communications latency, assuming SN is used as the identifier for de-duplication and reordering, we can partition the state that an AP holds (and processing that each AP performs) for each client into two classes:</a:t>
            </a:r>
          </a:p>
          <a:p>
            <a:pPr lvl="1">
              <a:spcBef>
                <a:spcPts val="600"/>
              </a:spcBef>
            </a:pPr>
            <a:r>
              <a:rPr lang="en-US" sz="1100" dirty="0"/>
              <a:t>Singleton </a:t>
            </a:r>
          </a:p>
          <a:p>
            <a:pPr lvl="1">
              <a:spcBef>
                <a:spcPts val="600"/>
              </a:spcBef>
            </a:pPr>
            <a:r>
              <a:rPr lang="en-US" sz="1100" dirty="0"/>
              <a:t>Distributable</a:t>
            </a:r>
          </a:p>
          <a:p>
            <a:pPr marL="1588" lvl="1" indent="0">
              <a:spcBef>
                <a:spcPts val="600"/>
              </a:spcBef>
              <a:buNone/>
            </a:pPr>
            <a:r>
              <a:rPr lang="en-US" sz="1100" dirty="0"/>
              <a:t>Singleton state/processing naturally belongs at a single entity; distributable state/processing can exist independently at each AP. </a:t>
            </a:r>
          </a:p>
          <a:p>
            <a:pPr marL="1588" lvl="1" indent="0">
              <a:spcBef>
                <a:spcPts val="600"/>
              </a:spcBef>
              <a:buNone/>
            </a:pPr>
            <a:r>
              <a:rPr lang="en-US" sz="1100" dirty="0"/>
              <a:t>However, we see that most distributed processing is just a first draft that needs to be finalized at a singleton entity</a:t>
            </a:r>
          </a:p>
        </p:txBody>
      </p:sp>
      <p:graphicFrame>
        <p:nvGraphicFramePr>
          <p:cNvPr id="69" name="Table 68">
            <a:extLst>
              <a:ext uri="{FF2B5EF4-FFF2-40B4-BE49-F238E27FC236}">
                <a16:creationId xmlns:a16="http://schemas.microsoft.com/office/drawing/2014/main" id="{07E20B47-8038-A826-7518-11A5E57F0EE2}"/>
              </a:ext>
            </a:extLst>
          </p:cNvPr>
          <p:cNvGraphicFramePr>
            <a:graphicFrameLocks noGrp="1"/>
          </p:cNvGraphicFramePr>
          <p:nvPr>
            <p:extLst>
              <p:ext uri="{D42A27DB-BD31-4B8C-83A1-F6EECF244321}">
                <p14:modId xmlns:p14="http://schemas.microsoft.com/office/powerpoint/2010/main" val="3907798470"/>
              </p:ext>
            </p:extLst>
          </p:nvPr>
        </p:nvGraphicFramePr>
        <p:xfrm>
          <a:off x="53505" y="3666214"/>
          <a:ext cx="5071167" cy="2743200"/>
        </p:xfrm>
        <a:graphic>
          <a:graphicData uri="http://schemas.openxmlformats.org/drawingml/2006/table">
            <a:tbl>
              <a:tblPr firstRow="1" bandRow="1">
                <a:tableStyleId>{21E4AEA4-8DFA-4A89-87EB-49C32662AFE0}</a:tableStyleId>
              </a:tblPr>
              <a:tblGrid>
                <a:gridCol w="2689892">
                  <a:extLst>
                    <a:ext uri="{9D8B030D-6E8A-4147-A177-3AD203B41FA5}">
                      <a16:colId xmlns:a16="http://schemas.microsoft.com/office/drawing/2014/main" val="20000"/>
                    </a:ext>
                  </a:extLst>
                </a:gridCol>
                <a:gridCol w="2381275">
                  <a:extLst>
                    <a:ext uri="{9D8B030D-6E8A-4147-A177-3AD203B41FA5}">
                      <a16:colId xmlns:a16="http://schemas.microsoft.com/office/drawing/2014/main" val="20001"/>
                    </a:ext>
                  </a:extLst>
                </a:gridCol>
              </a:tblGrid>
              <a:tr h="0">
                <a:tc>
                  <a:txBody>
                    <a:bodyPr/>
                    <a:lstStyle/>
                    <a:p>
                      <a:pPr algn="ctr">
                        <a:spcAft>
                          <a:spcPts val="0"/>
                        </a:spcAft>
                      </a:pPr>
                      <a:r>
                        <a:rPr lang="en-AU" sz="1100" b="1" kern="0" dirty="0">
                          <a:effectLst/>
                          <a:latin typeface="+mn-lt"/>
                        </a:rPr>
                        <a:t>Singleton</a:t>
                      </a:r>
                    </a:p>
                  </a:txBody>
                  <a:tcPr anchor="ctr"/>
                </a:tc>
                <a:tc>
                  <a:txBody>
                    <a:bodyPr/>
                    <a:lstStyle/>
                    <a:p>
                      <a:pPr algn="ctr">
                        <a:spcAft>
                          <a:spcPts val="0"/>
                        </a:spcAft>
                      </a:pPr>
                      <a:r>
                        <a:rPr lang="en-AU" sz="1100" dirty="0">
                          <a:effectLst/>
                          <a:latin typeface="+mn-lt"/>
                          <a:ea typeface="Times New Roman"/>
                        </a:rPr>
                        <a:t>Distributable</a:t>
                      </a:r>
                    </a:p>
                  </a:txBody>
                  <a:tcPr anchor="ctr"/>
                </a:tc>
                <a:extLst>
                  <a:ext uri="{0D108BD9-81ED-4DB2-BD59-A6C34878D82A}">
                    <a16:rowId xmlns:a16="http://schemas.microsoft.com/office/drawing/2014/main" val="10000"/>
                  </a:ext>
                </a:extLst>
              </a:tr>
              <a:tr h="0">
                <a:tc>
                  <a:txBody>
                    <a:bodyPr/>
                    <a:lstStyle/>
                    <a:p>
                      <a:pPr algn="ctr">
                        <a:spcBef>
                          <a:spcPts val="0"/>
                        </a:spcBef>
                        <a:spcAft>
                          <a:spcPts val="0"/>
                        </a:spcAft>
                      </a:pPr>
                      <a:r>
                        <a:rPr lang="en-AU" sz="1100" dirty="0">
                          <a:solidFill>
                            <a:schemeClr val="tx1"/>
                          </a:solidFill>
                          <a:effectLst/>
                          <a:latin typeface="+mn-lt"/>
                          <a:ea typeface="Times New Roman"/>
                        </a:rPr>
                        <a:t>Rate limiting state; rate limiting per STA</a:t>
                      </a:r>
                    </a:p>
                  </a:txBody>
                  <a:tcPr/>
                </a:tc>
                <a:tc>
                  <a:txBody>
                    <a:bodyPr/>
                    <a:lstStyle/>
                    <a:p>
                      <a:pPr algn="ctr">
                        <a:spcBef>
                          <a:spcPts val="0"/>
                        </a:spcBef>
                        <a:spcAft>
                          <a:spcPts val="0"/>
                        </a:spcAft>
                      </a:pPr>
                      <a:r>
                        <a:rPr lang="en-AU" sz="1100" dirty="0">
                          <a:solidFill>
                            <a:schemeClr val="tx1"/>
                          </a:solidFill>
                          <a:effectLst/>
                          <a:latin typeface="+mn-lt"/>
                          <a:ea typeface="Times New Roman"/>
                        </a:rPr>
                        <a:t>Rate limiting state; rate limiting per link</a:t>
                      </a:r>
                    </a:p>
                  </a:txBody>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100" dirty="0">
                          <a:solidFill>
                            <a:schemeClr val="tx1"/>
                          </a:solidFill>
                          <a:effectLst/>
                          <a:latin typeface="+mn-lt"/>
                          <a:ea typeface="Times New Roman"/>
                        </a:rPr>
                        <a:t>MSDU Queue</a:t>
                      </a:r>
                    </a:p>
                  </a:txBody>
                  <a:tcPr/>
                </a:tc>
                <a:tc>
                  <a:txBody>
                    <a:bodyPr/>
                    <a:lstStyle/>
                    <a:p>
                      <a:pPr algn="ctr">
                        <a:spcBef>
                          <a:spcPts val="0"/>
                        </a:spcBef>
                        <a:spcAft>
                          <a:spcPts val="0"/>
                        </a:spcAft>
                      </a:pPr>
                      <a:endParaRPr lang="en-AU" sz="1100" dirty="0">
                        <a:solidFill>
                          <a:schemeClr val="tx1"/>
                        </a:solidFill>
                        <a:effectLst/>
                        <a:latin typeface="+mn-lt"/>
                        <a:ea typeface="Times New Roman"/>
                      </a:endParaRPr>
                    </a:p>
                  </a:txBody>
                  <a:tcPr/>
                </a:tc>
                <a:extLst>
                  <a:ext uri="{0D108BD9-81ED-4DB2-BD59-A6C34878D82A}">
                    <a16:rowId xmlns:a16="http://schemas.microsoft.com/office/drawing/2014/main" val="301993239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100" dirty="0">
                          <a:solidFill>
                            <a:schemeClr val="tx1"/>
                          </a:solidFill>
                          <a:effectLst/>
                          <a:latin typeface="+mn-lt"/>
                          <a:ea typeface="Times New Roman"/>
                        </a:rPr>
                        <a:t>A-MSDU aggregation/de-aggregation</a:t>
                      </a:r>
                    </a:p>
                  </a:txBody>
                  <a:tcPr/>
                </a:tc>
                <a:tc>
                  <a:txBody>
                    <a:bodyPr/>
                    <a:lstStyle/>
                    <a:p>
                      <a:pPr algn="ctr">
                        <a:spcBef>
                          <a:spcPts val="0"/>
                        </a:spcBef>
                        <a:spcAft>
                          <a:spcPts val="0"/>
                        </a:spcAft>
                      </a:pPr>
                      <a:endParaRPr lang="en-AU" sz="1100" dirty="0">
                        <a:solidFill>
                          <a:schemeClr val="tx1"/>
                        </a:solidFill>
                        <a:effectLst/>
                        <a:latin typeface="+mn-lt"/>
                        <a:ea typeface="Times New Roman"/>
                      </a:endParaRPr>
                    </a:p>
                  </a:txBody>
                  <a:tcPr/>
                </a:tc>
                <a:extLst>
                  <a:ext uri="{0D108BD9-81ED-4DB2-BD59-A6C34878D82A}">
                    <a16:rowId xmlns:a16="http://schemas.microsoft.com/office/drawing/2014/main" val="22508919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100" dirty="0">
                          <a:solidFill>
                            <a:schemeClr val="tx1"/>
                          </a:solidFill>
                          <a:effectLst/>
                          <a:latin typeface="+mn-lt"/>
                          <a:ea typeface="Times New Roman"/>
                        </a:rPr>
                        <a:t>TX (PS) Queue</a:t>
                      </a:r>
                    </a:p>
                  </a:txBody>
                  <a:tcPr/>
                </a:tc>
                <a:tc>
                  <a:txBody>
                    <a:bodyPr/>
                    <a:lstStyle/>
                    <a:p>
                      <a:pPr algn="ctr">
                        <a:spcBef>
                          <a:spcPts val="0"/>
                        </a:spcBef>
                        <a:spcAft>
                          <a:spcPts val="0"/>
                        </a:spcAft>
                      </a:pPr>
                      <a:endParaRPr lang="en-AU" sz="1100" dirty="0">
                        <a:solidFill>
                          <a:schemeClr val="tx1"/>
                        </a:solidFill>
                        <a:effectLst/>
                        <a:latin typeface="+mn-lt"/>
                        <a:ea typeface="Times New Roman"/>
                      </a:endParaRPr>
                    </a:p>
                  </a:txBody>
                  <a:tcPr/>
                </a:tc>
                <a:extLst>
                  <a:ext uri="{0D108BD9-81ED-4DB2-BD59-A6C34878D82A}">
                    <a16:rowId xmlns:a16="http://schemas.microsoft.com/office/drawing/2014/main" val="41062068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100" dirty="0">
                          <a:solidFill>
                            <a:schemeClr val="tx1"/>
                          </a:solidFill>
                          <a:effectLst/>
                          <a:latin typeface="+mn-lt"/>
                          <a:ea typeface="Times New Roman"/>
                        </a:rPr>
                        <a:t>TX SN counter &amp; assignment; duplication detection &amp; reorder buffer per STA</a:t>
                      </a:r>
                    </a:p>
                  </a:txBody>
                  <a:tcPr/>
                </a:tc>
                <a:tc>
                  <a:txBody>
                    <a:bodyPr/>
                    <a:lstStyle/>
                    <a:p>
                      <a:pPr algn="ctr">
                        <a:spcBef>
                          <a:spcPts val="0"/>
                        </a:spcBef>
                        <a:spcAft>
                          <a:spcPts val="0"/>
                        </a:spcAft>
                      </a:pPr>
                      <a:r>
                        <a:rPr lang="en-AU" sz="1100" dirty="0">
                          <a:solidFill>
                            <a:schemeClr val="tx1"/>
                          </a:solidFill>
                          <a:effectLst/>
                          <a:latin typeface="+mn-lt"/>
                          <a:ea typeface="Times New Roman"/>
                        </a:rPr>
                        <a:t>TX (BA) Queue; duplication detection per link</a:t>
                      </a:r>
                    </a:p>
                  </a:txBody>
                  <a:tcPr/>
                </a:tc>
                <a:extLst>
                  <a:ext uri="{0D108BD9-81ED-4DB2-BD59-A6C34878D82A}">
                    <a16:rowId xmlns:a16="http://schemas.microsoft.com/office/drawing/2014/main" val="1714274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100" dirty="0">
                          <a:solidFill>
                            <a:schemeClr val="tx1"/>
                          </a:solidFill>
                          <a:effectLst/>
                          <a:latin typeface="+mn-lt"/>
                          <a:ea typeface="Times New Roman"/>
                        </a:rPr>
                        <a:t>TX PN counter &amp; assignment; replay detection per STA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100" dirty="0">
                          <a:solidFill>
                            <a:schemeClr val="tx1"/>
                          </a:solidFill>
                          <a:effectLst/>
                          <a:latin typeface="+mn-lt"/>
                          <a:ea typeface="Times New Roman"/>
                        </a:rPr>
                        <a:t>Keys, encryption / decryption; replay detection per link</a:t>
                      </a:r>
                    </a:p>
                  </a:txBody>
                  <a:tcPr/>
                </a:tc>
                <a:extLst>
                  <a:ext uri="{0D108BD9-81ED-4DB2-BD59-A6C34878D82A}">
                    <a16:rowId xmlns:a16="http://schemas.microsoft.com/office/drawing/2014/main" val="150886978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100" dirty="0">
                          <a:solidFill>
                            <a:schemeClr val="tx1"/>
                          </a:solidFill>
                          <a:effectLst/>
                          <a:latin typeface="+mn-lt"/>
                          <a:ea typeface="Times New Roman"/>
                        </a:rPr>
                        <a:t>TX/RX BA scoreboards per STA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100" dirty="0">
                          <a:solidFill>
                            <a:schemeClr val="tx1"/>
                          </a:solidFill>
                          <a:effectLst/>
                          <a:latin typeface="+mn-lt"/>
                          <a:ea typeface="Times New Roman"/>
                        </a:rPr>
                        <a:t>TX/RX BA scoreboards per link</a:t>
                      </a:r>
                    </a:p>
                  </a:txBody>
                  <a:tcPr/>
                </a:tc>
                <a:extLst>
                  <a:ext uri="{0D108BD9-81ED-4DB2-BD59-A6C34878D82A}">
                    <a16:rowId xmlns:a16="http://schemas.microsoft.com/office/drawing/2014/main" val="2826041044"/>
                  </a:ext>
                </a:extLst>
              </a:tr>
            </a:tbl>
          </a:graphicData>
        </a:graphic>
      </p:graphicFrame>
      <p:sp>
        <p:nvSpPr>
          <p:cNvPr id="2" name="Title 1">
            <a:extLst>
              <a:ext uri="{FF2B5EF4-FFF2-40B4-BE49-F238E27FC236}">
                <a16:creationId xmlns:a16="http://schemas.microsoft.com/office/drawing/2014/main" id="{E6BA48BA-B00B-190D-C78A-053BA8AC49E7}"/>
              </a:ext>
            </a:extLst>
          </p:cNvPr>
          <p:cNvSpPr>
            <a:spLocks noGrp="1"/>
          </p:cNvSpPr>
          <p:nvPr>
            <p:ph type="title"/>
          </p:nvPr>
        </p:nvSpPr>
        <p:spPr>
          <a:xfrm>
            <a:off x="152402" y="685800"/>
            <a:ext cx="8305798" cy="1066800"/>
          </a:xfrm>
        </p:spPr>
        <p:txBody>
          <a:bodyPr/>
          <a:lstStyle/>
          <a:p>
            <a:r>
              <a:rPr lang="en-US" dirty="0"/>
              <a:t>… and these Rigid Requirements Impact How the Datapath can be Distributed</a:t>
            </a:r>
            <a:endParaRPr lang="en-AU" sz="1800" dirty="0"/>
          </a:p>
        </p:txBody>
      </p:sp>
    </p:spTree>
    <p:extLst>
      <p:ext uri="{BB962C8B-B14F-4D97-AF65-F5344CB8AC3E}">
        <p14:creationId xmlns:p14="http://schemas.microsoft.com/office/powerpoint/2010/main" val="1481787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A48BA-B00B-190D-C78A-053BA8AC49E7}"/>
              </a:ext>
            </a:extLst>
          </p:cNvPr>
          <p:cNvSpPr>
            <a:spLocks noGrp="1"/>
          </p:cNvSpPr>
          <p:nvPr>
            <p:ph type="title"/>
          </p:nvPr>
        </p:nvSpPr>
        <p:spPr/>
        <p:txBody>
          <a:bodyPr/>
          <a:lstStyle/>
          <a:p>
            <a:r>
              <a:rPr lang="en-AU" dirty="0"/>
              <a:t>Thus we See Four Promising Architectures to manage this state and processing. Option A is …</a:t>
            </a:r>
          </a:p>
        </p:txBody>
      </p:sp>
      <p:sp>
        <p:nvSpPr>
          <p:cNvPr id="4" name="Slide Number Placeholder 3">
            <a:extLst>
              <a:ext uri="{FF2B5EF4-FFF2-40B4-BE49-F238E27FC236}">
                <a16:creationId xmlns:a16="http://schemas.microsoft.com/office/drawing/2014/main" id="{3C2524CD-AAB6-281D-8D3B-137F046EFBB6}"/>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5</a:t>
            </a:fld>
            <a:endParaRPr lang="en-US" dirty="0"/>
          </a:p>
        </p:txBody>
      </p:sp>
      <p:sp>
        <p:nvSpPr>
          <p:cNvPr id="5" name="Footer Placeholder 4">
            <a:extLst>
              <a:ext uri="{FF2B5EF4-FFF2-40B4-BE49-F238E27FC236}">
                <a16:creationId xmlns:a16="http://schemas.microsoft.com/office/drawing/2014/main" id="{FB1807B1-7244-132F-E47C-1C69F583BF5F}"/>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6" name="Footer Placeholder 4">
            <a:extLst>
              <a:ext uri="{FF2B5EF4-FFF2-40B4-BE49-F238E27FC236}">
                <a16:creationId xmlns:a16="http://schemas.microsoft.com/office/drawing/2014/main" id="{C77265FE-FED8-775F-D5D3-119A78145D0B}"/>
              </a:ext>
            </a:extLst>
          </p:cNvPr>
          <p:cNvSpPr txBox="1">
            <a:spLocks/>
          </p:cNvSpPr>
          <p:nvPr/>
        </p:nvSpPr>
        <p:spPr>
          <a:xfrm>
            <a:off x="5638800" y="6477000"/>
            <a:ext cx="2895600" cy="18097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solidFill>
                <a:latin typeface="+mj-lt"/>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da-DK"/>
              <a:t>Hart et al (Cisco Systems)</a:t>
            </a:r>
            <a:endParaRPr lang="en-AU" dirty="0"/>
          </a:p>
        </p:txBody>
      </p:sp>
      <p:sp>
        <p:nvSpPr>
          <p:cNvPr id="8" name="Content Placeholder 2">
            <a:extLst>
              <a:ext uri="{FF2B5EF4-FFF2-40B4-BE49-F238E27FC236}">
                <a16:creationId xmlns:a16="http://schemas.microsoft.com/office/drawing/2014/main" id="{04F6B516-EF31-9CB7-3903-C2254DA4CC6E}"/>
              </a:ext>
            </a:extLst>
          </p:cNvPr>
          <p:cNvSpPr txBox="1">
            <a:spLocks/>
          </p:cNvSpPr>
          <p:nvPr/>
        </p:nvSpPr>
        <p:spPr bwMode="auto">
          <a:xfrm>
            <a:off x="838200" y="1828800"/>
            <a:ext cx="7772400" cy="685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0" indent="0">
              <a:spcBef>
                <a:spcPts val="600"/>
              </a:spcBef>
            </a:pPr>
            <a:r>
              <a:rPr lang="en-US" i="1" kern="0" dirty="0"/>
              <a:t>Mandatory 11k/v/r</a:t>
            </a:r>
            <a:r>
              <a:rPr lang="en-US" i="1" kern="0" baseline="30000" dirty="0"/>
              <a:t>++</a:t>
            </a:r>
            <a:r>
              <a:rPr lang="en-US" kern="0" dirty="0"/>
              <a:t>: Avoid the complexity and mandate support for existing 11k/v/r</a:t>
            </a:r>
            <a:r>
              <a:rPr lang="en-US" kern="0" baseline="30000" dirty="0"/>
              <a:t>++</a:t>
            </a:r>
            <a:r>
              <a:rPr lang="en-US" kern="0" dirty="0"/>
              <a:t> features</a:t>
            </a:r>
          </a:p>
          <a:p>
            <a:pPr marL="0" indent="0">
              <a:spcBef>
                <a:spcPts val="600"/>
              </a:spcBef>
            </a:pPr>
            <a:endParaRPr lang="en-US" kern="0" dirty="0"/>
          </a:p>
          <a:p>
            <a:pPr marL="0" indent="0">
              <a:spcBef>
                <a:spcPts val="600"/>
              </a:spcBef>
            </a:pPr>
            <a:r>
              <a:rPr lang="en-US" i="1" kern="0" dirty="0"/>
              <a:t>Details</a:t>
            </a:r>
          </a:p>
          <a:p>
            <a:pPr marL="171450" indent="-171450">
              <a:spcBef>
                <a:spcPts val="600"/>
              </a:spcBef>
              <a:buFont typeface="Arial" panose="020B0604020202020204" pitchFamily="34" charset="0"/>
              <a:buChar char="•"/>
            </a:pPr>
            <a:r>
              <a:rPr lang="en-US" b="0" kern="0" dirty="0"/>
              <a:t>Constrained scanning is already used in the enterprise to achieve roaming of 5-10 </a:t>
            </a:r>
            <a:r>
              <a:rPr lang="en-US" b="0" kern="0" dirty="0" err="1"/>
              <a:t>ms</a:t>
            </a:r>
            <a:r>
              <a:rPr lang="en-US" b="0" kern="0" dirty="0"/>
              <a:t> …</a:t>
            </a:r>
          </a:p>
          <a:p>
            <a:pPr marL="171450" indent="-171450">
              <a:spcBef>
                <a:spcPts val="600"/>
              </a:spcBef>
              <a:buFont typeface="Arial" panose="020B0604020202020204" pitchFamily="34" charset="0"/>
              <a:buChar char="•"/>
            </a:pPr>
            <a:r>
              <a:rPr lang="en-US" b="0" kern="0" dirty="0"/>
              <a:t>Mandatory support for: </a:t>
            </a:r>
          </a:p>
          <a:p>
            <a:pPr marL="539750" lvl="3" indent="-171450">
              <a:spcBef>
                <a:spcPts val="600"/>
              </a:spcBef>
              <a:buFont typeface="Arial" panose="020B0604020202020204" pitchFamily="34" charset="0"/>
              <a:buChar char="•"/>
            </a:pPr>
            <a:r>
              <a:rPr lang="en-US" sz="1200" b="0" kern="0" dirty="0"/>
              <a:t>11k Radio Measurement Request/Report frames of mode Beacon Request/Report with an AP Channel Report</a:t>
            </a:r>
          </a:p>
          <a:p>
            <a:pPr marL="539750" lvl="3" indent="-171450">
              <a:spcBef>
                <a:spcPts val="600"/>
              </a:spcBef>
              <a:buFont typeface="Arial" panose="020B0604020202020204" pitchFamily="34" charset="0"/>
              <a:buChar char="•"/>
            </a:pPr>
            <a:r>
              <a:rPr lang="en-US" sz="1200" b="0" kern="0" dirty="0"/>
              <a:t>11v BTM Request frame with Neighbor Report elements</a:t>
            </a:r>
          </a:p>
          <a:p>
            <a:pPr marL="539750" lvl="3" indent="-171450">
              <a:spcBef>
                <a:spcPts val="600"/>
              </a:spcBef>
              <a:buFont typeface="Arial" panose="020B0604020202020204" pitchFamily="34" charset="0"/>
              <a:buChar char="•"/>
            </a:pPr>
            <a:r>
              <a:rPr lang="en-US" sz="1200" b="0" kern="0" dirty="0"/>
              <a:t>1Fast Roaming</a:t>
            </a:r>
            <a:r>
              <a:rPr lang="en-US" sz="1200" b="0" kern="0" baseline="30000" dirty="0"/>
              <a:t>++</a:t>
            </a:r>
          </a:p>
          <a:p>
            <a:pPr marL="171450" indent="-171450">
              <a:spcBef>
                <a:spcPts val="600"/>
              </a:spcBef>
              <a:buFont typeface="Arial" panose="020B0604020202020204" pitchFamily="34" charset="0"/>
              <a:buChar char="•"/>
            </a:pPr>
            <a:r>
              <a:rPr lang="en-US" b="0" kern="0" dirty="0"/>
              <a:t>Whenever the AP detects that a client has a weak or weakening RSSI …</a:t>
            </a:r>
          </a:p>
          <a:p>
            <a:pPr marL="539750" lvl="3" indent="-171450">
              <a:spcBef>
                <a:spcPts val="600"/>
              </a:spcBef>
              <a:buFont typeface="Arial" panose="020B0604020202020204" pitchFamily="34" charset="0"/>
              <a:buChar char="•"/>
            </a:pPr>
            <a:r>
              <a:rPr lang="en-US" sz="1200" b="0" kern="0" dirty="0"/>
              <a:t>The AP requests a Neighbor Report from the client</a:t>
            </a:r>
          </a:p>
          <a:p>
            <a:pPr marL="539750" lvl="3" indent="-171450">
              <a:spcBef>
                <a:spcPts val="600"/>
              </a:spcBef>
              <a:buFont typeface="Arial" panose="020B0604020202020204" pitchFamily="34" charset="0"/>
              <a:buChar char="•"/>
            </a:pPr>
            <a:r>
              <a:rPr lang="en-US" sz="1200" b="0" kern="0" dirty="0"/>
              <a:t>The client responds with a Neighbor Report listing the APs in view</a:t>
            </a:r>
          </a:p>
          <a:p>
            <a:pPr marL="539750" lvl="3" indent="-171450">
              <a:spcBef>
                <a:spcPts val="600"/>
              </a:spcBef>
              <a:buFont typeface="Arial" panose="020B0604020202020204" pitchFamily="34" charset="0"/>
              <a:buChar char="•"/>
            </a:pPr>
            <a:r>
              <a:rPr lang="en-US" sz="1200" b="0" kern="0" dirty="0"/>
              <a:t>The AP specifies preferred roaming candidates (e.g., adjacent &amp; same floor) by sending a trimmed Neighbor Report to the client</a:t>
            </a:r>
          </a:p>
          <a:p>
            <a:pPr marL="539750" lvl="3" indent="-171450">
              <a:spcBef>
                <a:spcPts val="600"/>
              </a:spcBef>
              <a:buFont typeface="Arial" panose="020B0604020202020204" pitchFamily="34" charset="0"/>
              <a:buChar char="•"/>
            </a:pPr>
            <a:r>
              <a:rPr lang="en-US" sz="1200" kern="0" dirty="0"/>
              <a:t>The client initiates Fast Transition</a:t>
            </a:r>
            <a:r>
              <a:rPr lang="en-US" sz="1200" kern="0" baseline="30000" dirty="0"/>
              <a:t>++</a:t>
            </a:r>
            <a:r>
              <a:rPr lang="en-US" sz="1200" kern="0" dirty="0"/>
              <a:t>[*] to roam to its preferred AP MLD candidate within the trimmed list</a:t>
            </a:r>
          </a:p>
          <a:p>
            <a:pPr marL="0" lvl="1" indent="0">
              <a:spcBef>
                <a:spcPts val="600"/>
              </a:spcBef>
              <a:buNone/>
            </a:pPr>
            <a:r>
              <a:rPr lang="en-US" kern="0" dirty="0"/>
              <a:t>[*] Fast Transition++  indicates 11r Fast Transition but upgraded to support association to a “Mobility Domain MLD” (e.g., all AP MLDs on same floor / same building in the same ESS)</a:t>
            </a:r>
            <a:endParaRPr lang="en-US" b="0" kern="0" dirty="0"/>
          </a:p>
          <a:p>
            <a:pPr marL="0" indent="0">
              <a:spcBef>
                <a:spcPts val="600"/>
              </a:spcBef>
            </a:pPr>
            <a:endParaRPr lang="en-US" b="0" kern="0" dirty="0"/>
          </a:p>
        </p:txBody>
      </p:sp>
    </p:spTree>
    <p:extLst>
      <p:ext uri="{BB962C8B-B14F-4D97-AF65-F5344CB8AC3E}">
        <p14:creationId xmlns:p14="http://schemas.microsoft.com/office/powerpoint/2010/main" val="2395223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9E732E8-B089-0AF6-6D1C-D2783803B1BD}"/>
              </a:ext>
            </a:extLst>
          </p:cNvPr>
          <p:cNvSpPr/>
          <p:nvPr/>
        </p:nvSpPr>
        <p:spPr>
          <a:xfrm>
            <a:off x="57647" y="2590800"/>
            <a:ext cx="4485931" cy="2351196"/>
          </a:xfrm>
          <a:prstGeom prst="rect">
            <a:avLst/>
          </a:prstGeom>
          <a:solidFill>
            <a:schemeClr val="accent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100" dirty="0">
                <a:solidFill>
                  <a:schemeClr val="tx1"/>
                </a:solidFill>
              </a:rPr>
              <a:t>AP MLD1</a:t>
            </a:r>
          </a:p>
        </p:txBody>
      </p:sp>
      <p:sp>
        <p:nvSpPr>
          <p:cNvPr id="2" name="Title 1">
            <a:extLst>
              <a:ext uri="{FF2B5EF4-FFF2-40B4-BE49-F238E27FC236}">
                <a16:creationId xmlns:a16="http://schemas.microsoft.com/office/drawing/2014/main" id="{E6BA48BA-B00B-190D-C78A-053BA8AC49E7}"/>
              </a:ext>
            </a:extLst>
          </p:cNvPr>
          <p:cNvSpPr>
            <a:spLocks noGrp="1"/>
          </p:cNvSpPr>
          <p:nvPr>
            <p:ph type="title"/>
          </p:nvPr>
        </p:nvSpPr>
        <p:spPr/>
        <p:txBody>
          <a:bodyPr/>
          <a:lstStyle/>
          <a:p>
            <a:r>
              <a:rPr lang="en-AU" dirty="0"/>
              <a:t>Option B is …</a:t>
            </a:r>
          </a:p>
        </p:txBody>
      </p:sp>
      <p:sp>
        <p:nvSpPr>
          <p:cNvPr id="4" name="Slide Number Placeholder 3">
            <a:extLst>
              <a:ext uri="{FF2B5EF4-FFF2-40B4-BE49-F238E27FC236}">
                <a16:creationId xmlns:a16="http://schemas.microsoft.com/office/drawing/2014/main" id="{3C2524CD-AAB6-281D-8D3B-137F046EFBB6}"/>
              </a:ext>
            </a:extLst>
          </p:cNvPr>
          <p:cNvSpPr>
            <a:spLocks noGrp="1"/>
          </p:cNvSpPr>
          <p:nvPr>
            <p:ph type="sldNum" sz="quarter" idx="11"/>
          </p:nvPr>
        </p:nvSpPr>
        <p:spPr>
          <a:xfrm>
            <a:off x="4327525" y="6477000"/>
            <a:ext cx="565150" cy="182562"/>
          </a:xfrm>
        </p:spPr>
        <p:txBody>
          <a:bodyPr/>
          <a:lstStyle/>
          <a:p>
            <a:pPr>
              <a:defRPr/>
            </a:pPr>
            <a:r>
              <a:rPr lang="en-US"/>
              <a:t>Slide </a:t>
            </a:r>
            <a:fld id="{F6767D18-6D98-4A5E-947F-970B8694D7C8}" type="slidenum">
              <a:rPr lang="en-US" smtClean="0"/>
              <a:pPr>
                <a:defRPr/>
              </a:pPr>
              <a:t>6</a:t>
            </a:fld>
            <a:endParaRPr lang="en-US" dirty="0"/>
          </a:p>
        </p:txBody>
      </p:sp>
      <p:sp>
        <p:nvSpPr>
          <p:cNvPr id="5" name="Footer Placeholder 4">
            <a:extLst>
              <a:ext uri="{FF2B5EF4-FFF2-40B4-BE49-F238E27FC236}">
                <a16:creationId xmlns:a16="http://schemas.microsoft.com/office/drawing/2014/main" id="{FB1807B1-7244-132F-E47C-1C69F583BF5F}"/>
              </a:ext>
            </a:extLst>
          </p:cNvPr>
          <p:cNvSpPr>
            <a:spLocks noGrp="1"/>
          </p:cNvSpPr>
          <p:nvPr>
            <p:ph type="ftr" sz="quarter" idx="3"/>
          </p:nvPr>
        </p:nvSpPr>
        <p:spPr>
          <a:xfrm>
            <a:off x="5638800" y="6019800"/>
            <a:ext cx="2895600" cy="180975"/>
          </a:xfrm>
        </p:spPr>
        <p:txBody>
          <a:bodyPr/>
          <a:lstStyle/>
          <a:p>
            <a:r>
              <a:rPr lang="da-DK"/>
              <a:t>Hart</a:t>
            </a:r>
            <a:r>
              <a:rPr lang="da-DK" i="1"/>
              <a:t> et al</a:t>
            </a:r>
            <a:r>
              <a:rPr lang="da-DK"/>
              <a:t> (Cisco Systems)</a:t>
            </a:r>
            <a:endParaRPr lang="en-AU" dirty="0"/>
          </a:p>
        </p:txBody>
      </p:sp>
      <p:sp>
        <p:nvSpPr>
          <p:cNvPr id="6" name="Footer Placeholder 4">
            <a:extLst>
              <a:ext uri="{FF2B5EF4-FFF2-40B4-BE49-F238E27FC236}">
                <a16:creationId xmlns:a16="http://schemas.microsoft.com/office/drawing/2014/main" id="{C77265FE-FED8-775F-D5D3-119A78145D0B}"/>
              </a:ext>
            </a:extLst>
          </p:cNvPr>
          <p:cNvSpPr txBox="1">
            <a:spLocks/>
          </p:cNvSpPr>
          <p:nvPr/>
        </p:nvSpPr>
        <p:spPr>
          <a:xfrm>
            <a:off x="5638800" y="6019800"/>
            <a:ext cx="2895600" cy="18097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solidFill>
                <a:latin typeface="+mj-lt"/>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da-DK"/>
              <a:t>Hart et al (Cisco Systems)</a:t>
            </a:r>
            <a:endParaRPr lang="en-AU" dirty="0"/>
          </a:p>
        </p:txBody>
      </p:sp>
      <p:sp>
        <p:nvSpPr>
          <p:cNvPr id="8" name="Content Placeholder 2">
            <a:extLst>
              <a:ext uri="{FF2B5EF4-FFF2-40B4-BE49-F238E27FC236}">
                <a16:creationId xmlns:a16="http://schemas.microsoft.com/office/drawing/2014/main" id="{6207D658-D728-B93B-18EF-42FE3245D615}"/>
              </a:ext>
            </a:extLst>
          </p:cNvPr>
          <p:cNvSpPr txBox="1">
            <a:spLocks/>
          </p:cNvSpPr>
          <p:nvPr/>
        </p:nvSpPr>
        <p:spPr bwMode="auto">
          <a:xfrm>
            <a:off x="685800" y="1219200"/>
            <a:ext cx="7772400" cy="685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0" indent="0">
              <a:spcBef>
                <a:spcPts val="600"/>
              </a:spcBef>
            </a:pPr>
            <a:r>
              <a:rPr lang="en-US" i="1" kern="0" dirty="0"/>
              <a:t>Elongated client connectivity</a:t>
            </a:r>
            <a:r>
              <a:rPr lang="en-US" kern="0" dirty="0"/>
              <a:t>: AP MLD1 (current) and AP MLD2 (target) minimize the transferred state, and make the client responsible instead. The knife-switch is at the client</a:t>
            </a:r>
          </a:p>
          <a:p>
            <a:pPr marL="0" indent="0">
              <a:spcBef>
                <a:spcPts val="600"/>
              </a:spcBef>
            </a:pPr>
            <a:endParaRPr lang="en-US" kern="0" dirty="0"/>
          </a:p>
        </p:txBody>
      </p:sp>
      <p:sp>
        <p:nvSpPr>
          <p:cNvPr id="10" name="Rectangle 9">
            <a:extLst>
              <a:ext uri="{FF2B5EF4-FFF2-40B4-BE49-F238E27FC236}">
                <a16:creationId xmlns:a16="http://schemas.microsoft.com/office/drawing/2014/main" id="{BF0783CF-8460-17BE-FB37-70CFC0E74B5A}"/>
              </a:ext>
            </a:extLst>
          </p:cNvPr>
          <p:cNvSpPr/>
          <p:nvPr/>
        </p:nvSpPr>
        <p:spPr>
          <a:xfrm>
            <a:off x="57646" y="6007624"/>
            <a:ext cx="9010153" cy="263207"/>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200" dirty="0">
                <a:solidFill>
                  <a:schemeClr val="tx1"/>
                </a:solidFill>
              </a:rPr>
              <a:t>Non-AP MLD</a:t>
            </a:r>
          </a:p>
        </p:txBody>
      </p:sp>
      <p:sp>
        <p:nvSpPr>
          <p:cNvPr id="11" name="Rectangle 10">
            <a:extLst>
              <a:ext uri="{FF2B5EF4-FFF2-40B4-BE49-F238E27FC236}">
                <a16:creationId xmlns:a16="http://schemas.microsoft.com/office/drawing/2014/main" id="{895479ED-5F19-4C93-EF89-71B14F0BF767}"/>
              </a:ext>
            </a:extLst>
          </p:cNvPr>
          <p:cNvSpPr/>
          <p:nvPr/>
        </p:nvSpPr>
        <p:spPr>
          <a:xfrm>
            <a:off x="57646" y="1696112"/>
            <a:ext cx="9010153" cy="263207"/>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200" dirty="0">
                <a:solidFill>
                  <a:schemeClr val="tx1"/>
                </a:solidFill>
              </a:rPr>
              <a:t>Network</a:t>
            </a:r>
          </a:p>
        </p:txBody>
      </p:sp>
      <p:cxnSp>
        <p:nvCxnSpPr>
          <p:cNvPr id="12" name="Straight Connector 11">
            <a:extLst>
              <a:ext uri="{FF2B5EF4-FFF2-40B4-BE49-F238E27FC236}">
                <a16:creationId xmlns:a16="http://schemas.microsoft.com/office/drawing/2014/main" id="{60713A36-4FAB-70ED-B070-CCE749F77CDD}"/>
              </a:ext>
            </a:extLst>
          </p:cNvPr>
          <p:cNvCxnSpPr>
            <a:cxnSpLocks/>
            <a:stCxn id="35" idx="0"/>
          </p:cNvCxnSpPr>
          <p:nvPr/>
        </p:nvCxnSpPr>
        <p:spPr>
          <a:xfrm flipV="1">
            <a:off x="966941" y="1959319"/>
            <a:ext cx="413830" cy="932121"/>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F7DA533E-1E16-FD1A-4463-306F8042F136}"/>
              </a:ext>
            </a:extLst>
          </p:cNvPr>
          <p:cNvCxnSpPr>
            <a:cxnSpLocks/>
          </p:cNvCxnSpPr>
          <p:nvPr/>
        </p:nvCxnSpPr>
        <p:spPr>
          <a:xfrm flipH="1" flipV="1">
            <a:off x="990600" y="4933144"/>
            <a:ext cx="163879" cy="1083332"/>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A3632E2-9468-31AE-3B74-A98E883AC3DF}"/>
              </a:ext>
            </a:extLst>
          </p:cNvPr>
          <p:cNvCxnSpPr>
            <a:cxnSpLocks/>
          </p:cNvCxnSpPr>
          <p:nvPr/>
        </p:nvCxnSpPr>
        <p:spPr>
          <a:xfrm flipV="1">
            <a:off x="7034328" y="3387638"/>
            <a:ext cx="0" cy="1519640"/>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129DC55-13D2-7A37-3AEE-26EE30C7A2AD}"/>
              </a:ext>
            </a:extLst>
          </p:cNvPr>
          <p:cNvCxnSpPr>
            <a:cxnSpLocks/>
          </p:cNvCxnSpPr>
          <p:nvPr/>
        </p:nvCxnSpPr>
        <p:spPr>
          <a:xfrm flipV="1">
            <a:off x="7034328" y="2770508"/>
            <a:ext cx="0" cy="617130"/>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9454D3D7-69CA-13F7-FD7E-A4A672C965B3}"/>
              </a:ext>
            </a:extLst>
          </p:cNvPr>
          <p:cNvSpPr/>
          <p:nvPr/>
        </p:nvSpPr>
        <p:spPr>
          <a:xfrm>
            <a:off x="178147" y="2891440"/>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TX rate limiting</a:t>
            </a:r>
          </a:p>
        </p:txBody>
      </p:sp>
      <p:sp>
        <p:nvSpPr>
          <p:cNvPr id="36" name="Rectangle 35">
            <a:extLst>
              <a:ext uri="{FF2B5EF4-FFF2-40B4-BE49-F238E27FC236}">
                <a16:creationId xmlns:a16="http://schemas.microsoft.com/office/drawing/2014/main" id="{B473A534-C4B8-E9FA-E67C-EF7F56063853}"/>
              </a:ext>
            </a:extLst>
          </p:cNvPr>
          <p:cNvSpPr/>
          <p:nvPr/>
        </p:nvSpPr>
        <p:spPr>
          <a:xfrm>
            <a:off x="178146" y="3180733"/>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MSDU Queue</a:t>
            </a:r>
          </a:p>
        </p:txBody>
      </p:sp>
      <p:sp>
        <p:nvSpPr>
          <p:cNvPr id="37" name="Rectangle 36">
            <a:extLst>
              <a:ext uri="{FF2B5EF4-FFF2-40B4-BE49-F238E27FC236}">
                <a16:creationId xmlns:a16="http://schemas.microsoft.com/office/drawing/2014/main" id="{832A0090-4359-53EF-44BD-2778BB7A2AC8}"/>
              </a:ext>
            </a:extLst>
          </p:cNvPr>
          <p:cNvSpPr/>
          <p:nvPr/>
        </p:nvSpPr>
        <p:spPr>
          <a:xfrm>
            <a:off x="178146" y="3470026"/>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A-MSDU aggregation</a:t>
            </a:r>
          </a:p>
        </p:txBody>
      </p:sp>
      <p:sp>
        <p:nvSpPr>
          <p:cNvPr id="38" name="Rectangle 37">
            <a:extLst>
              <a:ext uri="{FF2B5EF4-FFF2-40B4-BE49-F238E27FC236}">
                <a16:creationId xmlns:a16="http://schemas.microsoft.com/office/drawing/2014/main" id="{F849A36F-B3A8-A5DF-0A97-42BE23528517}"/>
              </a:ext>
            </a:extLst>
          </p:cNvPr>
          <p:cNvSpPr/>
          <p:nvPr/>
        </p:nvSpPr>
        <p:spPr>
          <a:xfrm>
            <a:off x="178146" y="3759319"/>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PS Defer Queue</a:t>
            </a:r>
          </a:p>
        </p:txBody>
      </p:sp>
      <p:sp>
        <p:nvSpPr>
          <p:cNvPr id="39" name="Rectangle 38">
            <a:extLst>
              <a:ext uri="{FF2B5EF4-FFF2-40B4-BE49-F238E27FC236}">
                <a16:creationId xmlns:a16="http://schemas.microsoft.com/office/drawing/2014/main" id="{E2BEFED1-9F6A-71D6-E238-8B4C5FE08E89}"/>
              </a:ext>
            </a:extLst>
          </p:cNvPr>
          <p:cNvSpPr/>
          <p:nvPr/>
        </p:nvSpPr>
        <p:spPr>
          <a:xfrm>
            <a:off x="178146" y="4048612"/>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SN+PN counters</a:t>
            </a:r>
          </a:p>
        </p:txBody>
      </p:sp>
      <p:sp>
        <p:nvSpPr>
          <p:cNvPr id="40" name="Rectangle 39">
            <a:extLst>
              <a:ext uri="{FF2B5EF4-FFF2-40B4-BE49-F238E27FC236}">
                <a16:creationId xmlns:a16="http://schemas.microsoft.com/office/drawing/2014/main" id="{7C0F4DB2-608D-62FD-C84A-B56616126894}"/>
              </a:ext>
            </a:extLst>
          </p:cNvPr>
          <p:cNvSpPr/>
          <p:nvPr/>
        </p:nvSpPr>
        <p:spPr>
          <a:xfrm>
            <a:off x="178146" y="4337905"/>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Encryption</a:t>
            </a:r>
          </a:p>
        </p:txBody>
      </p:sp>
      <p:sp>
        <p:nvSpPr>
          <p:cNvPr id="41" name="Rectangle 40">
            <a:extLst>
              <a:ext uri="{FF2B5EF4-FFF2-40B4-BE49-F238E27FC236}">
                <a16:creationId xmlns:a16="http://schemas.microsoft.com/office/drawing/2014/main" id="{F67A662E-97AA-E2D1-601F-EDA097B56F99}"/>
              </a:ext>
            </a:extLst>
          </p:cNvPr>
          <p:cNvSpPr/>
          <p:nvPr/>
        </p:nvSpPr>
        <p:spPr>
          <a:xfrm>
            <a:off x="2411816" y="2891440"/>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Rx rate limiting</a:t>
            </a:r>
          </a:p>
        </p:txBody>
      </p:sp>
      <p:sp>
        <p:nvSpPr>
          <p:cNvPr id="42" name="Rectangle 41">
            <a:extLst>
              <a:ext uri="{FF2B5EF4-FFF2-40B4-BE49-F238E27FC236}">
                <a16:creationId xmlns:a16="http://schemas.microsoft.com/office/drawing/2014/main" id="{3D9BBCD6-ABCD-A3CD-2E61-5E7051E3E07A}"/>
              </a:ext>
            </a:extLst>
          </p:cNvPr>
          <p:cNvSpPr/>
          <p:nvPr/>
        </p:nvSpPr>
        <p:spPr>
          <a:xfrm>
            <a:off x="2411815" y="3180142"/>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a:t>
            </a:r>
          </a:p>
        </p:txBody>
      </p:sp>
      <p:sp>
        <p:nvSpPr>
          <p:cNvPr id="43" name="Rectangle 42">
            <a:extLst>
              <a:ext uri="{FF2B5EF4-FFF2-40B4-BE49-F238E27FC236}">
                <a16:creationId xmlns:a16="http://schemas.microsoft.com/office/drawing/2014/main" id="{3B571037-178D-4BB2-87A6-5FA9FED7EE9E}"/>
              </a:ext>
            </a:extLst>
          </p:cNvPr>
          <p:cNvSpPr/>
          <p:nvPr/>
        </p:nvSpPr>
        <p:spPr>
          <a:xfrm>
            <a:off x="2411815" y="3468844"/>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A-MSDU </a:t>
            </a:r>
            <a:br>
              <a:rPr lang="en-US" sz="1100" dirty="0">
                <a:solidFill>
                  <a:schemeClr val="tx1"/>
                </a:solidFill>
              </a:rPr>
            </a:br>
            <a:r>
              <a:rPr lang="en-US" sz="1100" dirty="0">
                <a:solidFill>
                  <a:schemeClr val="tx1"/>
                </a:solidFill>
              </a:rPr>
              <a:t>de-aggregation</a:t>
            </a:r>
          </a:p>
        </p:txBody>
      </p:sp>
      <p:sp>
        <p:nvSpPr>
          <p:cNvPr id="44" name="Rectangle 43">
            <a:extLst>
              <a:ext uri="{FF2B5EF4-FFF2-40B4-BE49-F238E27FC236}">
                <a16:creationId xmlns:a16="http://schemas.microsoft.com/office/drawing/2014/main" id="{2BA9E5BC-BE60-FB56-4F76-6AD25271C344}"/>
              </a:ext>
            </a:extLst>
          </p:cNvPr>
          <p:cNvSpPr/>
          <p:nvPr/>
        </p:nvSpPr>
        <p:spPr>
          <a:xfrm>
            <a:off x="2411815" y="3757546"/>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Replay detection</a:t>
            </a:r>
          </a:p>
        </p:txBody>
      </p:sp>
      <p:sp>
        <p:nvSpPr>
          <p:cNvPr id="45" name="Rectangle 44">
            <a:extLst>
              <a:ext uri="{FF2B5EF4-FFF2-40B4-BE49-F238E27FC236}">
                <a16:creationId xmlns:a16="http://schemas.microsoft.com/office/drawing/2014/main" id="{AB14F83C-1CD2-D698-E04B-27B0D5CCF0DF}"/>
              </a:ext>
            </a:extLst>
          </p:cNvPr>
          <p:cNvSpPr/>
          <p:nvPr/>
        </p:nvSpPr>
        <p:spPr>
          <a:xfrm>
            <a:off x="2411815" y="4046248"/>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De-duplication, </a:t>
            </a:r>
          </a:p>
          <a:p>
            <a:pPr>
              <a:lnSpc>
                <a:spcPct val="80000"/>
              </a:lnSpc>
            </a:pPr>
            <a:r>
              <a:rPr lang="en-US" sz="1100" dirty="0">
                <a:solidFill>
                  <a:schemeClr val="tx1"/>
                </a:solidFill>
              </a:rPr>
              <a:t>reorder buffer</a:t>
            </a:r>
          </a:p>
        </p:txBody>
      </p:sp>
      <p:sp>
        <p:nvSpPr>
          <p:cNvPr id="46" name="Rectangle 45">
            <a:extLst>
              <a:ext uri="{FF2B5EF4-FFF2-40B4-BE49-F238E27FC236}">
                <a16:creationId xmlns:a16="http://schemas.microsoft.com/office/drawing/2014/main" id="{A280FA8D-3924-1EF0-8B6E-57C68716F799}"/>
              </a:ext>
            </a:extLst>
          </p:cNvPr>
          <p:cNvSpPr/>
          <p:nvPr/>
        </p:nvSpPr>
        <p:spPr>
          <a:xfrm>
            <a:off x="2411815" y="4334950"/>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Decryption</a:t>
            </a:r>
          </a:p>
        </p:txBody>
      </p:sp>
      <p:sp>
        <p:nvSpPr>
          <p:cNvPr id="47" name="Rectangle 46">
            <a:extLst>
              <a:ext uri="{FF2B5EF4-FFF2-40B4-BE49-F238E27FC236}">
                <a16:creationId xmlns:a16="http://schemas.microsoft.com/office/drawing/2014/main" id="{11534C0B-0ABC-D060-89C4-604A00018BC0}"/>
              </a:ext>
            </a:extLst>
          </p:cNvPr>
          <p:cNvSpPr/>
          <p:nvPr/>
        </p:nvSpPr>
        <p:spPr>
          <a:xfrm>
            <a:off x="178145" y="4627196"/>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BA TX buffer</a:t>
            </a:r>
          </a:p>
        </p:txBody>
      </p:sp>
      <p:sp>
        <p:nvSpPr>
          <p:cNvPr id="58" name="Rectangle 57">
            <a:extLst>
              <a:ext uri="{FF2B5EF4-FFF2-40B4-BE49-F238E27FC236}">
                <a16:creationId xmlns:a16="http://schemas.microsoft.com/office/drawing/2014/main" id="{6B876AA5-3EE2-39D5-9545-62625CCFEFA0}"/>
              </a:ext>
            </a:extLst>
          </p:cNvPr>
          <p:cNvSpPr/>
          <p:nvPr/>
        </p:nvSpPr>
        <p:spPr>
          <a:xfrm>
            <a:off x="2411815" y="4623653"/>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BA RX scoreboard</a:t>
            </a:r>
          </a:p>
        </p:txBody>
      </p:sp>
      <p:sp>
        <p:nvSpPr>
          <p:cNvPr id="72" name="Rectangle 71">
            <a:extLst>
              <a:ext uri="{FF2B5EF4-FFF2-40B4-BE49-F238E27FC236}">
                <a16:creationId xmlns:a16="http://schemas.microsoft.com/office/drawing/2014/main" id="{919A2091-335F-AC1B-75E5-E8D31BFA1054}"/>
              </a:ext>
            </a:extLst>
          </p:cNvPr>
          <p:cNvSpPr/>
          <p:nvPr/>
        </p:nvSpPr>
        <p:spPr>
          <a:xfrm>
            <a:off x="4581869" y="2581948"/>
            <a:ext cx="4485931" cy="2351196"/>
          </a:xfrm>
          <a:prstGeom prst="rect">
            <a:avLst/>
          </a:prstGeom>
          <a:solidFill>
            <a:schemeClr val="accent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100" dirty="0">
                <a:solidFill>
                  <a:schemeClr val="tx1"/>
                </a:solidFill>
              </a:rPr>
              <a:t>AP MLD2</a:t>
            </a:r>
          </a:p>
        </p:txBody>
      </p:sp>
      <p:sp>
        <p:nvSpPr>
          <p:cNvPr id="75" name="Rectangle 74">
            <a:extLst>
              <a:ext uri="{FF2B5EF4-FFF2-40B4-BE49-F238E27FC236}">
                <a16:creationId xmlns:a16="http://schemas.microsoft.com/office/drawing/2014/main" id="{3F85EFCD-B2B8-484B-E822-CF1F97B8141B}"/>
              </a:ext>
            </a:extLst>
          </p:cNvPr>
          <p:cNvSpPr/>
          <p:nvPr/>
        </p:nvSpPr>
        <p:spPr>
          <a:xfrm>
            <a:off x="4702369" y="2882588"/>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TX rate limiting</a:t>
            </a:r>
          </a:p>
        </p:txBody>
      </p:sp>
      <p:sp>
        <p:nvSpPr>
          <p:cNvPr id="76" name="Rectangle 75">
            <a:extLst>
              <a:ext uri="{FF2B5EF4-FFF2-40B4-BE49-F238E27FC236}">
                <a16:creationId xmlns:a16="http://schemas.microsoft.com/office/drawing/2014/main" id="{A4C25385-C1A9-B78B-CC4F-D48D874DA02C}"/>
              </a:ext>
            </a:extLst>
          </p:cNvPr>
          <p:cNvSpPr/>
          <p:nvPr/>
        </p:nvSpPr>
        <p:spPr>
          <a:xfrm>
            <a:off x="4702368" y="3171881"/>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MSDU Queue</a:t>
            </a:r>
          </a:p>
        </p:txBody>
      </p:sp>
      <p:sp>
        <p:nvSpPr>
          <p:cNvPr id="77" name="Rectangle 76">
            <a:extLst>
              <a:ext uri="{FF2B5EF4-FFF2-40B4-BE49-F238E27FC236}">
                <a16:creationId xmlns:a16="http://schemas.microsoft.com/office/drawing/2014/main" id="{C91F6C04-E09A-6E1D-5E6E-8EAA24882378}"/>
              </a:ext>
            </a:extLst>
          </p:cNvPr>
          <p:cNvSpPr/>
          <p:nvPr/>
        </p:nvSpPr>
        <p:spPr>
          <a:xfrm>
            <a:off x="4702368" y="3461174"/>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A-MSDU aggregation</a:t>
            </a:r>
          </a:p>
        </p:txBody>
      </p:sp>
      <p:sp>
        <p:nvSpPr>
          <p:cNvPr id="78" name="Rectangle 77">
            <a:extLst>
              <a:ext uri="{FF2B5EF4-FFF2-40B4-BE49-F238E27FC236}">
                <a16:creationId xmlns:a16="http://schemas.microsoft.com/office/drawing/2014/main" id="{CA73DB98-8B36-B6C2-A1B7-3B0FE39C2F90}"/>
              </a:ext>
            </a:extLst>
          </p:cNvPr>
          <p:cNvSpPr/>
          <p:nvPr/>
        </p:nvSpPr>
        <p:spPr>
          <a:xfrm>
            <a:off x="4702368" y="3750467"/>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PS Defer Queue</a:t>
            </a:r>
          </a:p>
        </p:txBody>
      </p:sp>
      <p:sp>
        <p:nvSpPr>
          <p:cNvPr id="79" name="Rectangle 78">
            <a:extLst>
              <a:ext uri="{FF2B5EF4-FFF2-40B4-BE49-F238E27FC236}">
                <a16:creationId xmlns:a16="http://schemas.microsoft.com/office/drawing/2014/main" id="{2DADB98C-CAE2-D8B4-E385-E8D79DEC1623}"/>
              </a:ext>
            </a:extLst>
          </p:cNvPr>
          <p:cNvSpPr/>
          <p:nvPr/>
        </p:nvSpPr>
        <p:spPr>
          <a:xfrm>
            <a:off x="4702368" y="4039760"/>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SN+PN counters</a:t>
            </a:r>
          </a:p>
        </p:txBody>
      </p:sp>
      <p:sp>
        <p:nvSpPr>
          <p:cNvPr id="80" name="Rectangle 79">
            <a:extLst>
              <a:ext uri="{FF2B5EF4-FFF2-40B4-BE49-F238E27FC236}">
                <a16:creationId xmlns:a16="http://schemas.microsoft.com/office/drawing/2014/main" id="{7FC5ECC1-9D35-24A7-64C5-6C05221FEB30}"/>
              </a:ext>
            </a:extLst>
          </p:cNvPr>
          <p:cNvSpPr/>
          <p:nvPr/>
        </p:nvSpPr>
        <p:spPr>
          <a:xfrm>
            <a:off x="4702368" y="4329053"/>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Encryption</a:t>
            </a:r>
          </a:p>
        </p:txBody>
      </p:sp>
      <p:sp>
        <p:nvSpPr>
          <p:cNvPr id="81" name="Rectangle 80">
            <a:extLst>
              <a:ext uri="{FF2B5EF4-FFF2-40B4-BE49-F238E27FC236}">
                <a16:creationId xmlns:a16="http://schemas.microsoft.com/office/drawing/2014/main" id="{D7C6B76C-E6EA-57D4-FDB3-DC6082FE2486}"/>
              </a:ext>
            </a:extLst>
          </p:cNvPr>
          <p:cNvSpPr/>
          <p:nvPr/>
        </p:nvSpPr>
        <p:spPr>
          <a:xfrm>
            <a:off x="6936038" y="2882588"/>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100" dirty="0">
                <a:solidFill>
                  <a:schemeClr val="tx1"/>
                </a:solidFill>
              </a:rPr>
              <a:t>Rx rate limiting</a:t>
            </a:r>
          </a:p>
        </p:txBody>
      </p:sp>
      <p:sp>
        <p:nvSpPr>
          <p:cNvPr id="82" name="Rectangle 81">
            <a:extLst>
              <a:ext uri="{FF2B5EF4-FFF2-40B4-BE49-F238E27FC236}">
                <a16:creationId xmlns:a16="http://schemas.microsoft.com/office/drawing/2014/main" id="{FBDD6F07-28C9-6368-EC90-8D34EEECD7D0}"/>
              </a:ext>
            </a:extLst>
          </p:cNvPr>
          <p:cNvSpPr/>
          <p:nvPr/>
        </p:nvSpPr>
        <p:spPr>
          <a:xfrm>
            <a:off x="6936037" y="3171290"/>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100" dirty="0">
                <a:solidFill>
                  <a:schemeClr val="tx1"/>
                </a:solidFill>
              </a:rPr>
              <a:t>…</a:t>
            </a:r>
          </a:p>
        </p:txBody>
      </p:sp>
      <p:sp>
        <p:nvSpPr>
          <p:cNvPr id="83" name="Rectangle 82">
            <a:extLst>
              <a:ext uri="{FF2B5EF4-FFF2-40B4-BE49-F238E27FC236}">
                <a16:creationId xmlns:a16="http://schemas.microsoft.com/office/drawing/2014/main" id="{FDD711FD-D3CB-477C-BA21-88BD7E29FE0F}"/>
              </a:ext>
            </a:extLst>
          </p:cNvPr>
          <p:cNvSpPr/>
          <p:nvPr/>
        </p:nvSpPr>
        <p:spPr>
          <a:xfrm>
            <a:off x="6936037" y="3459992"/>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100" dirty="0">
                <a:solidFill>
                  <a:schemeClr val="tx1"/>
                </a:solidFill>
              </a:rPr>
              <a:t>A-MSDU de-aggregation</a:t>
            </a:r>
          </a:p>
        </p:txBody>
      </p:sp>
      <p:sp>
        <p:nvSpPr>
          <p:cNvPr id="84" name="Rectangle 83">
            <a:extLst>
              <a:ext uri="{FF2B5EF4-FFF2-40B4-BE49-F238E27FC236}">
                <a16:creationId xmlns:a16="http://schemas.microsoft.com/office/drawing/2014/main" id="{DA6FF8A9-6858-BB33-4B89-93D7E521CAE4}"/>
              </a:ext>
            </a:extLst>
          </p:cNvPr>
          <p:cNvSpPr/>
          <p:nvPr/>
        </p:nvSpPr>
        <p:spPr>
          <a:xfrm>
            <a:off x="6936037" y="3748694"/>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100" dirty="0">
                <a:solidFill>
                  <a:schemeClr val="tx1"/>
                </a:solidFill>
              </a:rPr>
              <a:t>Replay detection</a:t>
            </a:r>
          </a:p>
        </p:txBody>
      </p:sp>
      <p:sp>
        <p:nvSpPr>
          <p:cNvPr id="85" name="Rectangle 84">
            <a:extLst>
              <a:ext uri="{FF2B5EF4-FFF2-40B4-BE49-F238E27FC236}">
                <a16:creationId xmlns:a16="http://schemas.microsoft.com/office/drawing/2014/main" id="{3C3168A3-F565-A181-4747-6135BB9D4DC5}"/>
              </a:ext>
            </a:extLst>
          </p:cNvPr>
          <p:cNvSpPr/>
          <p:nvPr/>
        </p:nvSpPr>
        <p:spPr>
          <a:xfrm>
            <a:off x="6936037" y="4037396"/>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100" dirty="0">
                <a:solidFill>
                  <a:schemeClr val="tx1"/>
                </a:solidFill>
              </a:rPr>
              <a:t>De-duplication, reorder buffer</a:t>
            </a:r>
          </a:p>
        </p:txBody>
      </p:sp>
      <p:sp>
        <p:nvSpPr>
          <p:cNvPr id="86" name="Rectangle 85">
            <a:extLst>
              <a:ext uri="{FF2B5EF4-FFF2-40B4-BE49-F238E27FC236}">
                <a16:creationId xmlns:a16="http://schemas.microsoft.com/office/drawing/2014/main" id="{7FC5652F-40F9-56EF-F246-F01205E0106B}"/>
              </a:ext>
            </a:extLst>
          </p:cNvPr>
          <p:cNvSpPr/>
          <p:nvPr/>
        </p:nvSpPr>
        <p:spPr>
          <a:xfrm>
            <a:off x="6936037" y="4326098"/>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100" dirty="0">
                <a:solidFill>
                  <a:schemeClr val="tx1"/>
                </a:solidFill>
              </a:rPr>
              <a:t>Decryption</a:t>
            </a:r>
          </a:p>
        </p:txBody>
      </p:sp>
      <p:sp>
        <p:nvSpPr>
          <p:cNvPr id="87" name="Rectangle 86">
            <a:extLst>
              <a:ext uri="{FF2B5EF4-FFF2-40B4-BE49-F238E27FC236}">
                <a16:creationId xmlns:a16="http://schemas.microsoft.com/office/drawing/2014/main" id="{8C569EED-6807-0BB9-6314-D5AF192CE588}"/>
              </a:ext>
            </a:extLst>
          </p:cNvPr>
          <p:cNvSpPr/>
          <p:nvPr/>
        </p:nvSpPr>
        <p:spPr>
          <a:xfrm>
            <a:off x="4702367" y="4618344"/>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BA TX buffer</a:t>
            </a:r>
          </a:p>
        </p:txBody>
      </p:sp>
      <p:sp>
        <p:nvSpPr>
          <p:cNvPr id="88" name="Rectangle 87">
            <a:extLst>
              <a:ext uri="{FF2B5EF4-FFF2-40B4-BE49-F238E27FC236}">
                <a16:creationId xmlns:a16="http://schemas.microsoft.com/office/drawing/2014/main" id="{AE5E9F4F-93A4-FB2C-F0EB-3E925ADA9A3B}"/>
              </a:ext>
            </a:extLst>
          </p:cNvPr>
          <p:cNvSpPr/>
          <p:nvPr/>
        </p:nvSpPr>
        <p:spPr>
          <a:xfrm>
            <a:off x="6936037" y="4614801"/>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100" dirty="0">
                <a:solidFill>
                  <a:schemeClr val="tx1"/>
                </a:solidFill>
              </a:rPr>
              <a:t>BA RX scoreboard</a:t>
            </a:r>
          </a:p>
        </p:txBody>
      </p:sp>
      <p:cxnSp>
        <p:nvCxnSpPr>
          <p:cNvPr id="103" name="Straight Connector 102">
            <a:extLst>
              <a:ext uri="{FF2B5EF4-FFF2-40B4-BE49-F238E27FC236}">
                <a16:creationId xmlns:a16="http://schemas.microsoft.com/office/drawing/2014/main" id="{80EF3F5F-6777-1CA0-4772-BE604A9DD49A}"/>
              </a:ext>
            </a:extLst>
          </p:cNvPr>
          <p:cNvCxnSpPr>
            <a:cxnSpLocks/>
            <a:stCxn id="75" idx="0"/>
          </p:cNvCxnSpPr>
          <p:nvPr/>
        </p:nvCxnSpPr>
        <p:spPr>
          <a:xfrm flipV="1">
            <a:off x="5491163" y="1943297"/>
            <a:ext cx="452437" cy="939291"/>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110" name="Rectangle 109">
            <a:extLst>
              <a:ext uri="{FF2B5EF4-FFF2-40B4-BE49-F238E27FC236}">
                <a16:creationId xmlns:a16="http://schemas.microsoft.com/office/drawing/2014/main" id="{19C733BE-ED72-7603-5BAC-035B1AA471A1}"/>
              </a:ext>
            </a:extLst>
          </p:cNvPr>
          <p:cNvSpPr/>
          <p:nvPr/>
        </p:nvSpPr>
        <p:spPr bwMode="auto">
          <a:xfrm>
            <a:off x="3810000" y="2061276"/>
            <a:ext cx="2239699" cy="48019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a:latin typeface="+mj-lt"/>
              </a:rPr>
              <a:t>8. </a:t>
            </a:r>
            <a:r>
              <a:rPr kumimoji="0" lang="en-US" sz="1000" i="0" u="none" strike="noStrike" cap="none" normalizeH="0" baseline="0" dirty="0">
                <a:ln>
                  <a:noFill/>
                </a:ln>
                <a:solidFill>
                  <a:schemeClr val="tx1"/>
                </a:solidFill>
                <a:effectLst/>
                <a:latin typeface="+mj-lt"/>
              </a:rPr>
              <a:t>After the RP, all new DL traffic is directed over the wire to the AP MLD2 (the target AP MLD)</a:t>
            </a:r>
          </a:p>
        </p:txBody>
      </p:sp>
      <p:sp>
        <p:nvSpPr>
          <p:cNvPr id="113" name="Rectangle 112">
            <a:extLst>
              <a:ext uri="{FF2B5EF4-FFF2-40B4-BE49-F238E27FC236}">
                <a16:creationId xmlns:a16="http://schemas.microsoft.com/office/drawing/2014/main" id="{C9BEA11A-EA6C-2982-4140-DDF3F5A140E0}"/>
              </a:ext>
            </a:extLst>
          </p:cNvPr>
          <p:cNvSpPr/>
          <p:nvPr/>
        </p:nvSpPr>
        <p:spPr bwMode="auto">
          <a:xfrm>
            <a:off x="207125" y="5029200"/>
            <a:ext cx="1926476" cy="78714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i="0" u="none" strike="noStrike" cap="none" normalizeH="0" baseline="0" dirty="0">
                <a:ln>
                  <a:noFill/>
                </a:ln>
                <a:solidFill>
                  <a:schemeClr val="tx1"/>
                </a:solidFill>
                <a:effectLst/>
                <a:latin typeface="+mj-lt"/>
              </a:rPr>
              <a:t>7. After the RP, AP MLD1 continues to attempt to wirelessly deliver queued MSDUs/A-MSDUs/MPDUs to the client</a:t>
            </a:r>
          </a:p>
        </p:txBody>
      </p:sp>
      <p:cxnSp>
        <p:nvCxnSpPr>
          <p:cNvPr id="115" name="Straight Connector 114">
            <a:extLst>
              <a:ext uri="{FF2B5EF4-FFF2-40B4-BE49-F238E27FC236}">
                <a16:creationId xmlns:a16="http://schemas.microsoft.com/office/drawing/2014/main" id="{590F02CD-9850-534D-EB3E-93332C7F7EB7}"/>
              </a:ext>
            </a:extLst>
          </p:cNvPr>
          <p:cNvCxnSpPr>
            <a:cxnSpLocks/>
            <a:endCxn id="41" idx="0"/>
          </p:cNvCxnSpPr>
          <p:nvPr/>
        </p:nvCxnSpPr>
        <p:spPr>
          <a:xfrm>
            <a:off x="2887642" y="1952149"/>
            <a:ext cx="540029" cy="939291"/>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114" name="Rectangle 113">
            <a:extLst>
              <a:ext uri="{FF2B5EF4-FFF2-40B4-BE49-F238E27FC236}">
                <a16:creationId xmlns:a16="http://schemas.microsoft.com/office/drawing/2014/main" id="{7FD9C72F-AA41-EA3B-2835-1B3C408E1C98}"/>
              </a:ext>
            </a:extLst>
          </p:cNvPr>
          <p:cNvSpPr/>
          <p:nvPr/>
        </p:nvSpPr>
        <p:spPr bwMode="auto">
          <a:xfrm>
            <a:off x="3603285" y="2876092"/>
            <a:ext cx="879905" cy="116250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R="0" algn="ctr" defTabSz="914400" rtl="0" eaLnBrk="0" fontAlgn="base" latinLnBrk="0" hangingPunct="0">
              <a:lnSpc>
                <a:spcPct val="100000"/>
              </a:lnSpc>
              <a:spcBef>
                <a:spcPct val="0"/>
              </a:spcBef>
              <a:spcAft>
                <a:spcPct val="0"/>
              </a:spcAft>
              <a:buClrTx/>
              <a:buSzTx/>
              <a:tabLst/>
            </a:pPr>
            <a:r>
              <a:rPr lang="en-US" sz="1000" dirty="0">
                <a:latin typeface="+mj-lt"/>
              </a:rPr>
              <a:t>2</a:t>
            </a:r>
            <a:r>
              <a:rPr kumimoji="0" lang="en-US" sz="1000" i="0" u="none" strike="noStrike" cap="none" normalizeH="0" baseline="0" dirty="0">
                <a:ln>
                  <a:noFill/>
                </a:ln>
                <a:solidFill>
                  <a:schemeClr val="tx1"/>
                </a:solidFill>
                <a:effectLst/>
                <a:latin typeface="+mj-lt"/>
              </a:rPr>
              <a:t>. AP MLD1 attempts to flush its reorder to the network before the RP.</a:t>
            </a:r>
          </a:p>
        </p:txBody>
      </p:sp>
      <p:sp>
        <p:nvSpPr>
          <p:cNvPr id="120" name="Rectangle 119">
            <a:extLst>
              <a:ext uri="{FF2B5EF4-FFF2-40B4-BE49-F238E27FC236}">
                <a16:creationId xmlns:a16="http://schemas.microsoft.com/office/drawing/2014/main" id="{697A5152-F785-2135-406E-D63F0E8E307E}"/>
              </a:ext>
            </a:extLst>
          </p:cNvPr>
          <p:cNvSpPr/>
          <p:nvPr/>
        </p:nvSpPr>
        <p:spPr bwMode="auto">
          <a:xfrm>
            <a:off x="1740235" y="2054788"/>
            <a:ext cx="1993565" cy="48772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R="0" algn="ctr" defTabSz="914400" rtl="0" eaLnBrk="0" fontAlgn="base" latinLnBrk="0" hangingPunct="0">
              <a:lnSpc>
                <a:spcPct val="100000"/>
              </a:lnSpc>
              <a:spcBef>
                <a:spcPct val="0"/>
              </a:spcBef>
              <a:spcAft>
                <a:spcPct val="0"/>
              </a:spcAft>
              <a:buClrTx/>
              <a:buSzTx/>
              <a:tabLst/>
            </a:pPr>
            <a:r>
              <a:rPr kumimoji="0" lang="en-US" sz="1000" i="0" u="none" strike="noStrike" cap="none" normalizeH="0" baseline="0" dirty="0">
                <a:ln>
                  <a:noFill/>
                </a:ln>
                <a:solidFill>
                  <a:schemeClr val="tx1"/>
                </a:solidFill>
                <a:effectLst/>
                <a:latin typeface="+mj-lt"/>
              </a:rPr>
              <a:t>3. After the Roam Point (RP), no further traffic is sent from AP MLD1 to the network</a:t>
            </a:r>
          </a:p>
        </p:txBody>
      </p:sp>
      <p:sp>
        <p:nvSpPr>
          <p:cNvPr id="121" name="Rectangle 120">
            <a:extLst>
              <a:ext uri="{FF2B5EF4-FFF2-40B4-BE49-F238E27FC236}">
                <a16:creationId xmlns:a16="http://schemas.microsoft.com/office/drawing/2014/main" id="{9BCA5AE7-18AB-0F33-426D-0E90D3912D00}"/>
              </a:ext>
            </a:extLst>
          </p:cNvPr>
          <p:cNvSpPr/>
          <p:nvPr/>
        </p:nvSpPr>
        <p:spPr bwMode="auto">
          <a:xfrm>
            <a:off x="1682915" y="2955449"/>
            <a:ext cx="789653" cy="115935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i="0" u="none" strike="noStrike" cap="none" normalizeH="0" baseline="0" dirty="0">
                <a:ln>
                  <a:noFill/>
                </a:ln>
                <a:solidFill>
                  <a:schemeClr val="tx1"/>
                </a:solidFill>
                <a:effectLst/>
                <a:latin typeface="+mj-lt"/>
              </a:rPr>
              <a:t>4. At the RP, AP MLD1 discards all UL state for the client</a:t>
            </a:r>
          </a:p>
        </p:txBody>
      </p:sp>
      <p:cxnSp>
        <p:nvCxnSpPr>
          <p:cNvPr id="123" name="Straight Connector 122">
            <a:extLst>
              <a:ext uri="{FF2B5EF4-FFF2-40B4-BE49-F238E27FC236}">
                <a16:creationId xmlns:a16="http://schemas.microsoft.com/office/drawing/2014/main" id="{814B9645-B9B9-6E4E-743E-CF6810FC6580}"/>
              </a:ext>
            </a:extLst>
          </p:cNvPr>
          <p:cNvCxnSpPr>
            <a:cxnSpLocks/>
            <a:stCxn id="58" idx="2"/>
          </p:cNvCxnSpPr>
          <p:nvPr/>
        </p:nvCxnSpPr>
        <p:spPr>
          <a:xfrm flipH="1">
            <a:off x="2736273" y="4897975"/>
            <a:ext cx="691397" cy="1109649"/>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127" name="Rectangle 126">
            <a:extLst>
              <a:ext uri="{FF2B5EF4-FFF2-40B4-BE49-F238E27FC236}">
                <a16:creationId xmlns:a16="http://schemas.microsoft.com/office/drawing/2014/main" id="{8F3DDB56-CAB8-195F-4DE7-3C84026FF5C6}"/>
              </a:ext>
            </a:extLst>
          </p:cNvPr>
          <p:cNvSpPr/>
          <p:nvPr/>
        </p:nvSpPr>
        <p:spPr bwMode="auto">
          <a:xfrm>
            <a:off x="1380771" y="4141717"/>
            <a:ext cx="3261097" cy="734645"/>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R="0" algn="ctr" defTabSz="914400" rtl="0" eaLnBrk="0" fontAlgn="base" latinLnBrk="0" hangingPunct="0">
              <a:lnSpc>
                <a:spcPct val="100000"/>
              </a:lnSpc>
              <a:spcBef>
                <a:spcPct val="0"/>
              </a:spcBef>
              <a:spcAft>
                <a:spcPct val="0"/>
              </a:spcAft>
              <a:buClrTx/>
              <a:buSzTx/>
              <a:tabLst/>
            </a:pPr>
            <a:r>
              <a:rPr kumimoji="0" lang="en-US" sz="1000" i="0" u="none" strike="noStrike" cap="none" normalizeH="0" baseline="0" dirty="0">
                <a:ln>
                  <a:noFill/>
                </a:ln>
                <a:solidFill>
                  <a:schemeClr val="tx1"/>
                </a:solidFill>
                <a:effectLst/>
                <a:latin typeface="+mj-lt"/>
              </a:rPr>
              <a:t>10. At the RP, a) the SN and PN counters (incremented enough for all the queued MSDUs/A-MSDUs at AP MLD1), b) the rate limiting state and c) the replay detection state, are transferred to AP MLD2.</a:t>
            </a:r>
          </a:p>
        </p:txBody>
      </p:sp>
      <p:sp>
        <p:nvSpPr>
          <p:cNvPr id="129" name="Rectangle 128">
            <a:extLst>
              <a:ext uri="{FF2B5EF4-FFF2-40B4-BE49-F238E27FC236}">
                <a16:creationId xmlns:a16="http://schemas.microsoft.com/office/drawing/2014/main" id="{31035B8C-FF74-95D8-FCCC-613FA725AF8F}"/>
              </a:ext>
            </a:extLst>
          </p:cNvPr>
          <p:cNvSpPr/>
          <p:nvPr/>
        </p:nvSpPr>
        <p:spPr bwMode="auto">
          <a:xfrm>
            <a:off x="1600200" y="6050849"/>
            <a:ext cx="7367547" cy="35234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i="0" u="none" strike="noStrike" cap="none" normalizeH="0" baseline="0" dirty="0">
                <a:ln>
                  <a:noFill/>
                </a:ln>
                <a:solidFill>
                  <a:schemeClr val="tx1"/>
                </a:solidFill>
                <a:effectLst/>
                <a:latin typeface="+mj-lt"/>
              </a:rPr>
              <a:t>12. To avoid mis-ordering, at some point the client must decide to abandon residual MSDUs queued at AP MLD1 in order to send traffic from AP MLD2 to upper layers. This knife-switch change could be per </a:t>
            </a:r>
            <a:r>
              <a:rPr kumimoji="0" lang="en-US" sz="1000" i="0" u="none" strike="noStrike" cap="none" normalizeH="0" baseline="0" dirty="0" err="1">
                <a:ln>
                  <a:noFill/>
                </a:ln>
                <a:solidFill>
                  <a:schemeClr val="tx1"/>
                </a:solidFill>
                <a:effectLst/>
                <a:latin typeface="+mj-lt"/>
              </a:rPr>
              <a:t>flowspec</a:t>
            </a:r>
            <a:r>
              <a:rPr kumimoji="0" lang="en-US" sz="1000" i="0" u="none" strike="noStrike" cap="none" normalizeH="0" baseline="0" dirty="0">
                <a:ln>
                  <a:noFill/>
                </a:ln>
                <a:solidFill>
                  <a:schemeClr val="tx1"/>
                </a:solidFill>
                <a:effectLst/>
                <a:latin typeface="+mj-lt"/>
              </a:rPr>
              <a:t> and be based on MSDU expiry times</a:t>
            </a:r>
          </a:p>
        </p:txBody>
      </p:sp>
      <p:cxnSp>
        <p:nvCxnSpPr>
          <p:cNvPr id="131" name="Straight Connector 130">
            <a:extLst>
              <a:ext uri="{FF2B5EF4-FFF2-40B4-BE49-F238E27FC236}">
                <a16:creationId xmlns:a16="http://schemas.microsoft.com/office/drawing/2014/main" id="{65ECC97A-4CA7-937A-8C0A-2DCF24E36E90}"/>
              </a:ext>
            </a:extLst>
          </p:cNvPr>
          <p:cNvCxnSpPr>
            <a:cxnSpLocks/>
          </p:cNvCxnSpPr>
          <p:nvPr/>
        </p:nvCxnSpPr>
        <p:spPr>
          <a:xfrm flipH="1" flipV="1">
            <a:off x="5638800" y="4927580"/>
            <a:ext cx="417202" cy="1109649"/>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77C2DDA0-16C1-7B75-DD2E-8EEFE4D10483}"/>
              </a:ext>
            </a:extLst>
          </p:cNvPr>
          <p:cNvCxnSpPr>
            <a:cxnSpLocks/>
          </p:cNvCxnSpPr>
          <p:nvPr/>
        </p:nvCxnSpPr>
        <p:spPr>
          <a:xfrm flipH="1">
            <a:off x="7315200" y="4923361"/>
            <a:ext cx="304800" cy="1093115"/>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137" name="Rectangle 136">
            <a:extLst>
              <a:ext uri="{FF2B5EF4-FFF2-40B4-BE49-F238E27FC236}">
                <a16:creationId xmlns:a16="http://schemas.microsoft.com/office/drawing/2014/main" id="{7EBE859B-522F-A678-4715-B529B25F2B1E}"/>
              </a:ext>
            </a:extLst>
          </p:cNvPr>
          <p:cNvSpPr/>
          <p:nvPr/>
        </p:nvSpPr>
        <p:spPr bwMode="auto">
          <a:xfrm>
            <a:off x="2309986" y="5486400"/>
            <a:ext cx="2440409" cy="4779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i="0" u="none" strike="noStrike" cap="none" normalizeH="0" baseline="0" dirty="0">
                <a:ln>
                  <a:noFill/>
                </a:ln>
                <a:solidFill>
                  <a:schemeClr val="tx1"/>
                </a:solidFill>
                <a:effectLst/>
                <a:latin typeface="+mj-lt"/>
              </a:rPr>
              <a:t>1. Client should try to ensure all UL traffic is delivered well before the RP, or held until after the RP</a:t>
            </a:r>
          </a:p>
        </p:txBody>
      </p:sp>
      <p:sp>
        <p:nvSpPr>
          <p:cNvPr id="126" name="Rectangle 125">
            <a:extLst>
              <a:ext uri="{FF2B5EF4-FFF2-40B4-BE49-F238E27FC236}">
                <a16:creationId xmlns:a16="http://schemas.microsoft.com/office/drawing/2014/main" id="{BD3BA307-B913-AFC4-656E-2EF81461E574}"/>
              </a:ext>
            </a:extLst>
          </p:cNvPr>
          <p:cNvSpPr/>
          <p:nvPr/>
        </p:nvSpPr>
        <p:spPr bwMode="auto">
          <a:xfrm>
            <a:off x="6908887" y="5215551"/>
            <a:ext cx="1525704" cy="51663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US" sz="1000" dirty="0">
                <a:latin typeface="+mj-lt"/>
              </a:rPr>
              <a:t>9. After the RP, AP MLD2 accepts UL data traffic from the client</a:t>
            </a:r>
            <a:endParaRPr kumimoji="0" lang="en-US" sz="1000" i="0" u="none" strike="noStrike" cap="none" normalizeH="0" baseline="0" dirty="0">
              <a:ln>
                <a:noFill/>
              </a:ln>
              <a:solidFill>
                <a:schemeClr val="tx1"/>
              </a:solidFill>
              <a:effectLst/>
              <a:latin typeface="+mj-lt"/>
            </a:endParaRPr>
          </a:p>
        </p:txBody>
      </p:sp>
      <p:cxnSp>
        <p:nvCxnSpPr>
          <p:cNvPr id="138" name="Straight Connector 137">
            <a:extLst>
              <a:ext uri="{FF2B5EF4-FFF2-40B4-BE49-F238E27FC236}">
                <a16:creationId xmlns:a16="http://schemas.microsoft.com/office/drawing/2014/main" id="{6B3BB4D7-55D1-A81C-1170-5B71B7610E7B}"/>
              </a:ext>
            </a:extLst>
          </p:cNvPr>
          <p:cNvCxnSpPr>
            <a:cxnSpLocks/>
          </p:cNvCxnSpPr>
          <p:nvPr/>
        </p:nvCxnSpPr>
        <p:spPr>
          <a:xfrm>
            <a:off x="6965828" y="1944435"/>
            <a:ext cx="797401" cy="947005"/>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122" name="Rectangle 121">
            <a:extLst>
              <a:ext uri="{FF2B5EF4-FFF2-40B4-BE49-F238E27FC236}">
                <a16:creationId xmlns:a16="http://schemas.microsoft.com/office/drawing/2014/main" id="{3B1BC5C8-56C9-55CA-4C63-B96036D2072F}"/>
              </a:ext>
            </a:extLst>
          </p:cNvPr>
          <p:cNvSpPr/>
          <p:nvPr/>
        </p:nvSpPr>
        <p:spPr bwMode="auto">
          <a:xfrm>
            <a:off x="2473590" y="5022219"/>
            <a:ext cx="2276805" cy="40791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i="0" u="none" strike="noStrike" cap="none" normalizeH="0" baseline="0" dirty="0">
                <a:ln>
                  <a:noFill/>
                </a:ln>
                <a:solidFill>
                  <a:schemeClr val="tx1"/>
                </a:solidFill>
                <a:effectLst/>
                <a:latin typeface="+mj-lt"/>
              </a:rPr>
              <a:t>5. After the RP, AP MLD1 discards all UL traffic from the client </a:t>
            </a:r>
          </a:p>
        </p:txBody>
      </p:sp>
      <p:sp>
        <p:nvSpPr>
          <p:cNvPr id="128" name="Rectangle 127">
            <a:extLst>
              <a:ext uri="{FF2B5EF4-FFF2-40B4-BE49-F238E27FC236}">
                <a16:creationId xmlns:a16="http://schemas.microsoft.com/office/drawing/2014/main" id="{5A628B7E-30A7-478F-499C-3AE9E82213F8}"/>
              </a:ext>
            </a:extLst>
          </p:cNvPr>
          <p:cNvSpPr/>
          <p:nvPr/>
        </p:nvSpPr>
        <p:spPr bwMode="auto">
          <a:xfrm>
            <a:off x="5103696" y="5080379"/>
            <a:ext cx="1525704" cy="7948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R="0" algn="ctr" defTabSz="914400" rtl="0" eaLnBrk="0" fontAlgn="base" latinLnBrk="0" hangingPunct="0">
              <a:lnSpc>
                <a:spcPct val="100000"/>
              </a:lnSpc>
              <a:spcBef>
                <a:spcPct val="0"/>
              </a:spcBef>
              <a:spcAft>
                <a:spcPct val="0"/>
              </a:spcAft>
              <a:buClrTx/>
              <a:buSzTx/>
              <a:tabLst/>
            </a:pPr>
            <a:r>
              <a:rPr lang="en-US" sz="1000" dirty="0">
                <a:latin typeface="+mj-lt"/>
              </a:rPr>
              <a:t>11</a:t>
            </a:r>
            <a:r>
              <a:rPr kumimoji="0" lang="en-US" sz="1000" i="0" u="none" strike="noStrike" cap="none" normalizeH="0" baseline="0" dirty="0">
                <a:ln>
                  <a:noFill/>
                </a:ln>
                <a:solidFill>
                  <a:schemeClr val="tx1"/>
                </a:solidFill>
                <a:effectLst/>
                <a:latin typeface="+mj-lt"/>
              </a:rPr>
              <a:t>. Once AP MLD2 has the SN and PN counters, it wirelessly delivers DL traffic to the client.</a:t>
            </a:r>
          </a:p>
        </p:txBody>
      </p:sp>
      <p:sp>
        <p:nvSpPr>
          <p:cNvPr id="130" name="Rectangle 129">
            <a:extLst>
              <a:ext uri="{FF2B5EF4-FFF2-40B4-BE49-F238E27FC236}">
                <a16:creationId xmlns:a16="http://schemas.microsoft.com/office/drawing/2014/main" id="{3D0D345B-4FCA-8FB7-CBCE-B03D0B073605}"/>
              </a:ext>
            </a:extLst>
          </p:cNvPr>
          <p:cNvSpPr/>
          <p:nvPr/>
        </p:nvSpPr>
        <p:spPr bwMode="auto">
          <a:xfrm>
            <a:off x="6212376" y="2046677"/>
            <a:ext cx="2931624" cy="76585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R="0" algn="ctr" defTabSz="914400" rtl="0" eaLnBrk="0" fontAlgn="base" latinLnBrk="0" hangingPunct="0">
              <a:lnSpc>
                <a:spcPct val="100000"/>
              </a:lnSpc>
              <a:spcBef>
                <a:spcPct val="0"/>
              </a:spcBef>
              <a:spcAft>
                <a:spcPct val="0"/>
              </a:spcAft>
              <a:buClrTx/>
              <a:buSzTx/>
              <a:tabLst/>
            </a:pPr>
            <a:r>
              <a:rPr lang="en-US" sz="1000" dirty="0">
                <a:latin typeface="+mj-lt"/>
              </a:rPr>
              <a:t>13</a:t>
            </a:r>
            <a:r>
              <a:rPr kumimoji="0" lang="en-US" sz="1000" i="0" u="none" strike="noStrike" cap="none" normalizeH="0" baseline="0" dirty="0">
                <a:ln>
                  <a:noFill/>
                </a:ln>
                <a:solidFill>
                  <a:schemeClr val="tx1"/>
                </a:solidFill>
                <a:effectLst/>
                <a:latin typeface="+mj-lt"/>
              </a:rPr>
              <a:t>. After AP MLD2 has the rate limiting &amp; replay detection state, </a:t>
            </a:r>
            <a:r>
              <a:rPr lang="en-US" sz="1000" dirty="0">
                <a:latin typeface="+mj-lt"/>
              </a:rPr>
              <a:t>then </a:t>
            </a:r>
            <a:r>
              <a:rPr kumimoji="0" lang="en-US" sz="1000" i="0" u="none" strike="noStrike" cap="none" normalizeH="0" baseline="0" dirty="0">
                <a:ln>
                  <a:noFill/>
                </a:ln>
                <a:solidFill>
                  <a:schemeClr val="tx1"/>
                </a:solidFill>
                <a:effectLst/>
                <a:latin typeface="+mj-lt"/>
              </a:rPr>
              <a:t>a short delay to minimize any mis-ordering within the network, AP MLD2 forwards queued UL traffic to the network</a:t>
            </a:r>
          </a:p>
        </p:txBody>
      </p:sp>
      <p:sp>
        <p:nvSpPr>
          <p:cNvPr id="160" name="Rectangle 159">
            <a:extLst>
              <a:ext uri="{FF2B5EF4-FFF2-40B4-BE49-F238E27FC236}">
                <a16:creationId xmlns:a16="http://schemas.microsoft.com/office/drawing/2014/main" id="{551B42F7-C5E4-A45E-DB97-2383F52B0834}"/>
              </a:ext>
            </a:extLst>
          </p:cNvPr>
          <p:cNvSpPr/>
          <p:nvPr/>
        </p:nvSpPr>
        <p:spPr bwMode="auto">
          <a:xfrm>
            <a:off x="130511" y="2044612"/>
            <a:ext cx="1503625" cy="48772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R="0" algn="ctr" defTabSz="914400" rtl="0" eaLnBrk="0" fontAlgn="base" latinLnBrk="0" hangingPunct="0">
              <a:lnSpc>
                <a:spcPct val="100000"/>
              </a:lnSpc>
              <a:spcBef>
                <a:spcPct val="0"/>
              </a:spcBef>
              <a:spcAft>
                <a:spcPct val="0"/>
              </a:spcAft>
              <a:buClrTx/>
              <a:buSzTx/>
              <a:tabLst/>
            </a:pPr>
            <a:r>
              <a:rPr lang="en-US" sz="1000" dirty="0">
                <a:latin typeface="+mj-lt"/>
              </a:rPr>
              <a:t>6</a:t>
            </a:r>
            <a:r>
              <a:rPr kumimoji="0" lang="en-US" sz="1000" i="0" u="none" strike="noStrike" cap="none" normalizeH="0" baseline="0" dirty="0">
                <a:ln>
                  <a:noFill/>
                </a:ln>
                <a:solidFill>
                  <a:schemeClr val="tx1"/>
                </a:solidFill>
                <a:effectLst/>
                <a:latin typeface="+mj-lt"/>
              </a:rPr>
              <a:t>. Even after the RP, some traffic can arrive from the network</a:t>
            </a:r>
          </a:p>
        </p:txBody>
      </p:sp>
      <p:cxnSp>
        <p:nvCxnSpPr>
          <p:cNvPr id="3" name="Straight Connector 2">
            <a:extLst>
              <a:ext uri="{FF2B5EF4-FFF2-40B4-BE49-F238E27FC236}">
                <a16:creationId xmlns:a16="http://schemas.microsoft.com/office/drawing/2014/main" id="{CD871CDA-D83B-56C3-FA69-E1B2E6208F28}"/>
              </a:ext>
            </a:extLst>
          </p:cNvPr>
          <p:cNvCxnSpPr>
            <a:cxnSpLocks/>
          </p:cNvCxnSpPr>
          <p:nvPr/>
        </p:nvCxnSpPr>
        <p:spPr>
          <a:xfrm flipH="1">
            <a:off x="4626168" y="4170159"/>
            <a:ext cx="140192" cy="100608"/>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CA8BCDD-A231-E89B-5EAD-95689E99094D}"/>
              </a:ext>
            </a:extLst>
          </p:cNvPr>
          <p:cNvCxnSpPr>
            <a:cxnSpLocks/>
            <a:stCxn id="84" idx="1"/>
          </p:cNvCxnSpPr>
          <p:nvPr/>
        </p:nvCxnSpPr>
        <p:spPr>
          <a:xfrm flipH="1">
            <a:off x="4637674" y="3885855"/>
            <a:ext cx="2298363" cy="465135"/>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A23D982-93EA-672A-8AF3-3A49C80C2078}"/>
              </a:ext>
            </a:extLst>
          </p:cNvPr>
          <p:cNvCxnSpPr>
            <a:cxnSpLocks/>
            <a:stCxn id="81" idx="1"/>
          </p:cNvCxnSpPr>
          <p:nvPr/>
        </p:nvCxnSpPr>
        <p:spPr>
          <a:xfrm flipH="1">
            <a:off x="4646137" y="3019749"/>
            <a:ext cx="2289901" cy="1292057"/>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9F698B39-3CC3-C686-B6CB-DEF651F6B99C}"/>
              </a:ext>
            </a:extLst>
          </p:cNvPr>
          <p:cNvCxnSpPr>
            <a:cxnSpLocks/>
            <a:stCxn id="75" idx="1"/>
          </p:cNvCxnSpPr>
          <p:nvPr/>
        </p:nvCxnSpPr>
        <p:spPr>
          <a:xfrm flipH="1">
            <a:off x="4645867" y="3019749"/>
            <a:ext cx="56502" cy="1194548"/>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F73F4814-144F-0DDA-2F3C-32AC25BDF7A4}"/>
              </a:ext>
            </a:extLst>
          </p:cNvPr>
          <p:cNvCxnSpPr>
            <a:cxnSpLocks/>
          </p:cNvCxnSpPr>
          <p:nvPr/>
        </p:nvCxnSpPr>
        <p:spPr>
          <a:xfrm>
            <a:off x="6283616" y="1542456"/>
            <a:ext cx="0" cy="133944"/>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09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0" animBg="1"/>
      <p:bldP spid="127" grpId="0" animBg="1"/>
      <p:bldP spid="129" grpId="0" animBg="1"/>
      <p:bldP spid="126" grpId="0" animBg="1"/>
      <p:bldP spid="128" grpId="0" animBg="1"/>
      <p:bldP spid="13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9E732E8-B089-0AF6-6D1C-D2783803B1BD}"/>
              </a:ext>
            </a:extLst>
          </p:cNvPr>
          <p:cNvSpPr/>
          <p:nvPr/>
        </p:nvSpPr>
        <p:spPr>
          <a:xfrm>
            <a:off x="57647" y="2571088"/>
            <a:ext cx="4485931" cy="2351196"/>
          </a:xfrm>
          <a:prstGeom prst="rect">
            <a:avLst/>
          </a:prstGeom>
          <a:solidFill>
            <a:schemeClr val="accent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100" dirty="0">
                <a:solidFill>
                  <a:schemeClr val="tx1"/>
                </a:solidFill>
              </a:rPr>
              <a:t>AP MLD1</a:t>
            </a:r>
          </a:p>
        </p:txBody>
      </p:sp>
      <p:sp>
        <p:nvSpPr>
          <p:cNvPr id="2" name="Title 1">
            <a:extLst>
              <a:ext uri="{FF2B5EF4-FFF2-40B4-BE49-F238E27FC236}">
                <a16:creationId xmlns:a16="http://schemas.microsoft.com/office/drawing/2014/main" id="{E6BA48BA-B00B-190D-C78A-053BA8AC49E7}"/>
              </a:ext>
            </a:extLst>
          </p:cNvPr>
          <p:cNvSpPr>
            <a:spLocks noGrp="1"/>
          </p:cNvSpPr>
          <p:nvPr>
            <p:ph type="title"/>
          </p:nvPr>
        </p:nvSpPr>
        <p:spPr/>
        <p:txBody>
          <a:bodyPr/>
          <a:lstStyle/>
          <a:p>
            <a:r>
              <a:rPr lang="en-AU" dirty="0"/>
              <a:t>Option C is …</a:t>
            </a:r>
          </a:p>
        </p:txBody>
      </p:sp>
      <p:sp>
        <p:nvSpPr>
          <p:cNvPr id="4" name="Slide Number Placeholder 3">
            <a:extLst>
              <a:ext uri="{FF2B5EF4-FFF2-40B4-BE49-F238E27FC236}">
                <a16:creationId xmlns:a16="http://schemas.microsoft.com/office/drawing/2014/main" id="{3C2524CD-AAB6-281D-8D3B-137F046EFBB6}"/>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7</a:t>
            </a:fld>
            <a:endParaRPr lang="en-US" dirty="0"/>
          </a:p>
        </p:txBody>
      </p:sp>
      <p:sp>
        <p:nvSpPr>
          <p:cNvPr id="5" name="Footer Placeholder 4">
            <a:extLst>
              <a:ext uri="{FF2B5EF4-FFF2-40B4-BE49-F238E27FC236}">
                <a16:creationId xmlns:a16="http://schemas.microsoft.com/office/drawing/2014/main" id="{FB1807B1-7244-132F-E47C-1C69F583BF5F}"/>
              </a:ext>
            </a:extLst>
          </p:cNvPr>
          <p:cNvSpPr>
            <a:spLocks noGrp="1"/>
          </p:cNvSpPr>
          <p:nvPr>
            <p:ph type="ftr" sz="quarter" idx="3"/>
          </p:nvPr>
        </p:nvSpPr>
        <p:spPr>
          <a:xfrm>
            <a:off x="5638800" y="6000088"/>
            <a:ext cx="2895600" cy="180975"/>
          </a:xfrm>
        </p:spPr>
        <p:txBody>
          <a:bodyPr/>
          <a:lstStyle/>
          <a:p>
            <a:r>
              <a:rPr lang="da-DK"/>
              <a:t>Hart</a:t>
            </a:r>
            <a:r>
              <a:rPr lang="da-DK" i="1"/>
              <a:t> et al</a:t>
            </a:r>
            <a:r>
              <a:rPr lang="da-DK"/>
              <a:t> (Cisco Systems)</a:t>
            </a:r>
            <a:endParaRPr lang="en-AU" dirty="0"/>
          </a:p>
        </p:txBody>
      </p:sp>
      <p:sp>
        <p:nvSpPr>
          <p:cNvPr id="6" name="Footer Placeholder 4">
            <a:extLst>
              <a:ext uri="{FF2B5EF4-FFF2-40B4-BE49-F238E27FC236}">
                <a16:creationId xmlns:a16="http://schemas.microsoft.com/office/drawing/2014/main" id="{C77265FE-FED8-775F-D5D3-119A78145D0B}"/>
              </a:ext>
            </a:extLst>
          </p:cNvPr>
          <p:cNvSpPr txBox="1">
            <a:spLocks/>
          </p:cNvSpPr>
          <p:nvPr/>
        </p:nvSpPr>
        <p:spPr>
          <a:xfrm>
            <a:off x="5638800" y="6000088"/>
            <a:ext cx="2895600" cy="18097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solidFill>
                <a:latin typeface="+mj-lt"/>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da-DK"/>
              <a:t>Hart et al (Cisco Systems)</a:t>
            </a:r>
            <a:endParaRPr lang="en-AU" dirty="0"/>
          </a:p>
        </p:txBody>
      </p:sp>
      <p:sp>
        <p:nvSpPr>
          <p:cNvPr id="8" name="Content Placeholder 2">
            <a:extLst>
              <a:ext uri="{FF2B5EF4-FFF2-40B4-BE49-F238E27FC236}">
                <a16:creationId xmlns:a16="http://schemas.microsoft.com/office/drawing/2014/main" id="{6207D658-D728-B93B-18EF-42FE3245D615}"/>
              </a:ext>
            </a:extLst>
          </p:cNvPr>
          <p:cNvSpPr txBox="1">
            <a:spLocks/>
          </p:cNvSpPr>
          <p:nvPr/>
        </p:nvSpPr>
        <p:spPr bwMode="auto">
          <a:xfrm>
            <a:off x="685800" y="1219849"/>
            <a:ext cx="7772400" cy="685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0" indent="0">
              <a:spcBef>
                <a:spcPts val="600"/>
              </a:spcBef>
            </a:pPr>
            <a:r>
              <a:rPr lang="en-US" sz="1200" i="1" kern="0" dirty="0"/>
              <a:t>Hot Standby</a:t>
            </a:r>
            <a:r>
              <a:rPr lang="en-US" sz="1200" kern="0" dirty="0"/>
              <a:t>: AP MLD1 (current) and AP MLD2 (target) transfer all state one time and perform a DSAP roam at the same time</a:t>
            </a:r>
            <a:r>
              <a:rPr lang="en-US" kern="0" dirty="0"/>
              <a:t>. The knife-switch is within the infrastructure</a:t>
            </a:r>
            <a:endParaRPr lang="en-US" sz="1200" kern="0" dirty="0"/>
          </a:p>
          <a:p>
            <a:pPr marL="0" indent="0">
              <a:spcBef>
                <a:spcPts val="600"/>
              </a:spcBef>
            </a:pPr>
            <a:endParaRPr lang="en-US" kern="0" dirty="0"/>
          </a:p>
        </p:txBody>
      </p:sp>
      <p:sp>
        <p:nvSpPr>
          <p:cNvPr id="10" name="Rectangle 9">
            <a:extLst>
              <a:ext uri="{FF2B5EF4-FFF2-40B4-BE49-F238E27FC236}">
                <a16:creationId xmlns:a16="http://schemas.microsoft.com/office/drawing/2014/main" id="{BF0783CF-8460-17BE-FB37-70CFC0E74B5A}"/>
              </a:ext>
            </a:extLst>
          </p:cNvPr>
          <p:cNvSpPr/>
          <p:nvPr/>
        </p:nvSpPr>
        <p:spPr>
          <a:xfrm>
            <a:off x="57646" y="5987912"/>
            <a:ext cx="9010153" cy="263207"/>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200" dirty="0">
                <a:solidFill>
                  <a:schemeClr val="tx1"/>
                </a:solidFill>
              </a:rPr>
              <a:t>Non-AP MLD</a:t>
            </a:r>
          </a:p>
        </p:txBody>
      </p:sp>
      <p:sp>
        <p:nvSpPr>
          <p:cNvPr id="11" name="Rectangle 10">
            <a:extLst>
              <a:ext uri="{FF2B5EF4-FFF2-40B4-BE49-F238E27FC236}">
                <a16:creationId xmlns:a16="http://schemas.microsoft.com/office/drawing/2014/main" id="{895479ED-5F19-4C93-EF89-71B14F0BF767}"/>
              </a:ext>
            </a:extLst>
          </p:cNvPr>
          <p:cNvSpPr/>
          <p:nvPr/>
        </p:nvSpPr>
        <p:spPr>
          <a:xfrm>
            <a:off x="57646" y="1676400"/>
            <a:ext cx="9010153" cy="263207"/>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200" dirty="0">
                <a:solidFill>
                  <a:schemeClr val="tx1"/>
                </a:solidFill>
              </a:rPr>
              <a:t>Network</a:t>
            </a:r>
          </a:p>
        </p:txBody>
      </p:sp>
      <p:cxnSp>
        <p:nvCxnSpPr>
          <p:cNvPr id="12" name="Straight Connector 11">
            <a:extLst>
              <a:ext uri="{FF2B5EF4-FFF2-40B4-BE49-F238E27FC236}">
                <a16:creationId xmlns:a16="http://schemas.microsoft.com/office/drawing/2014/main" id="{60713A36-4FAB-70ED-B070-CCE749F77CDD}"/>
              </a:ext>
            </a:extLst>
          </p:cNvPr>
          <p:cNvCxnSpPr>
            <a:cxnSpLocks/>
            <a:stCxn id="35" idx="0"/>
          </p:cNvCxnSpPr>
          <p:nvPr/>
        </p:nvCxnSpPr>
        <p:spPr>
          <a:xfrm flipV="1">
            <a:off x="966941" y="1939607"/>
            <a:ext cx="413830" cy="932121"/>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F7DA533E-1E16-FD1A-4463-306F8042F136}"/>
              </a:ext>
            </a:extLst>
          </p:cNvPr>
          <p:cNvCxnSpPr>
            <a:cxnSpLocks/>
          </p:cNvCxnSpPr>
          <p:nvPr/>
        </p:nvCxnSpPr>
        <p:spPr>
          <a:xfrm flipH="1" flipV="1">
            <a:off x="990600" y="4913432"/>
            <a:ext cx="163879" cy="1083332"/>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A3632E2-9468-31AE-3B74-A98E883AC3DF}"/>
              </a:ext>
            </a:extLst>
          </p:cNvPr>
          <p:cNvCxnSpPr>
            <a:cxnSpLocks/>
          </p:cNvCxnSpPr>
          <p:nvPr/>
        </p:nvCxnSpPr>
        <p:spPr>
          <a:xfrm flipV="1">
            <a:off x="7034328" y="3367926"/>
            <a:ext cx="0" cy="1519640"/>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1601488-8E8E-F88E-A61A-49B0948AB49E}"/>
              </a:ext>
            </a:extLst>
          </p:cNvPr>
          <p:cNvCxnSpPr>
            <a:cxnSpLocks/>
          </p:cNvCxnSpPr>
          <p:nvPr/>
        </p:nvCxnSpPr>
        <p:spPr>
          <a:xfrm>
            <a:off x="6283616" y="1542456"/>
            <a:ext cx="0" cy="133944"/>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129DC55-13D2-7A37-3AEE-26EE30C7A2AD}"/>
              </a:ext>
            </a:extLst>
          </p:cNvPr>
          <p:cNvCxnSpPr>
            <a:cxnSpLocks/>
          </p:cNvCxnSpPr>
          <p:nvPr/>
        </p:nvCxnSpPr>
        <p:spPr>
          <a:xfrm flipV="1">
            <a:off x="7034328" y="2750796"/>
            <a:ext cx="0" cy="617130"/>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9454D3D7-69CA-13F7-FD7E-A4A672C965B3}"/>
              </a:ext>
            </a:extLst>
          </p:cNvPr>
          <p:cNvSpPr/>
          <p:nvPr/>
        </p:nvSpPr>
        <p:spPr>
          <a:xfrm>
            <a:off x="178147" y="2871728"/>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TX rate limiting</a:t>
            </a:r>
          </a:p>
        </p:txBody>
      </p:sp>
      <p:sp>
        <p:nvSpPr>
          <p:cNvPr id="36" name="Rectangle 35">
            <a:extLst>
              <a:ext uri="{FF2B5EF4-FFF2-40B4-BE49-F238E27FC236}">
                <a16:creationId xmlns:a16="http://schemas.microsoft.com/office/drawing/2014/main" id="{B473A534-C4B8-E9FA-E67C-EF7F56063853}"/>
              </a:ext>
            </a:extLst>
          </p:cNvPr>
          <p:cNvSpPr/>
          <p:nvPr/>
        </p:nvSpPr>
        <p:spPr>
          <a:xfrm>
            <a:off x="178146" y="3161021"/>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MSDU Queue</a:t>
            </a:r>
          </a:p>
        </p:txBody>
      </p:sp>
      <p:sp>
        <p:nvSpPr>
          <p:cNvPr id="37" name="Rectangle 36">
            <a:extLst>
              <a:ext uri="{FF2B5EF4-FFF2-40B4-BE49-F238E27FC236}">
                <a16:creationId xmlns:a16="http://schemas.microsoft.com/office/drawing/2014/main" id="{832A0090-4359-53EF-44BD-2778BB7A2AC8}"/>
              </a:ext>
            </a:extLst>
          </p:cNvPr>
          <p:cNvSpPr/>
          <p:nvPr/>
        </p:nvSpPr>
        <p:spPr>
          <a:xfrm>
            <a:off x="178146" y="3450314"/>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A-MSDU aggregation</a:t>
            </a:r>
          </a:p>
        </p:txBody>
      </p:sp>
      <p:sp>
        <p:nvSpPr>
          <p:cNvPr id="38" name="Rectangle 37">
            <a:extLst>
              <a:ext uri="{FF2B5EF4-FFF2-40B4-BE49-F238E27FC236}">
                <a16:creationId xmlns:a16="http://schemas.microsoft.com/office/drawing/2014/main" id="{F849A36F-B3A8-A5DF-0A97-42BE23528517}"/>
              </a:ext>
            </a:extLst>
          </p:cNvPr>
          <p:cNvSpPr/>
          <p:nvPr/>
        </p:nvSpPr>
        <p:spPr>
          <a:xfrm>
            <a:off x="178146" y="3739607"/>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PS Defer Queue</a:t>
            </a:r>
          </a:p>
        </p:txBody>
      </p:sp>
      <p:sp>
        <p:nvSpPr>
          <p:cNvPr id="39" name="Rectangle 38">
            <a:extLst>
              <a:ext uri="{FF2B5EF4-FFF2-40B4-BE49-F238E27FC236}">
                <a16:creationId xmlns:a16="http://schemas.microsoft.com/office/drawing/2014/main" id="{E2BEFED1-9F6A-71D6-E238-8B4C5FE08E89}"/>
              </a:ext>
            </a:extLst>
          </p:cNvPr>
          <p:cNvSpPr/>
          <p:nvPr/>
        </p:nvSpPr>
        <p:spPr>
          <a:xfrm>
            <a:off x="178146" y="4028900"/>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SN+PN counters</a:t>
            </a:r>
          </a:p>
        </p:txBody>
      </p:sp>
      <p:sp>
        <p:nvSpPr>
          <p:cNvPr id="40" name="Rectangle 39">
            <a:extLst>
              <a:ext uri="{FF2B5EF4-FFF2-40B4-BE49-F238E27FC236}">
                <a16:creationId xmlns:a16="http://schemas.microsoft.com/office/drawing/2014/main" id="{7C0F4DB2-608D-62FD-C84A-B56616126894}"/>
              </a:ext>
            </a:extLst>
          </p:cNvPr>
          <p:cNvSpPr/>
          <p:nvPr/>
        </p:nvSpPr>
        <p:spPr>
          <a:xfrm>
            <a:off x="178146" y="4318193"/>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Encryption</a:t>
            </a:r>
          </a:p>
        </p:txBody>
      </p:sp>
      <p:sp>
        <p:nvSpPr>
          <p:cNvPr id="41" name="Rectangle 40">
            <a:extLst>
              <a:ext uri="{FF2B5EF4-FFF2-40B4-BE49-F238E27FC236}">
                <a16:creationId xmlns:a16="http://schemas.microsoft.com/office/drawing/2014/main" id="{F67A662E-97AA-E2D1-601F-EDA097B56F99}"/>
              </a:ext>
            </a:extLst>
          </p:cNvPr>
          <p:cNvSpPr/>
          <p:nvPr/>
        </p:nvSpPr>
        <p:spPr>
          <a:xfrm>
            <a:off x="2411816" y="2871728"/>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Rx rate limiting</a:t>
            </a:r>
          </a:p>
        </p:txBody>
      </p:sp>
      <p:sp>
        <p:nvSpPr>
          <p:cNvPr id="42" name="Rectangle 41">
            <a:extLst>
              <a:ext uri="{FF2B5EF4-FFF2-40B4-BE49-F238E27FC236}">
                <a16:creationId xmlns:a16="http://schemas.microsoft.com/office/drawing/2014/main" id="{3D9BBCD6-ABCD-A3CD-2E61-5E7051E3E07A}"/>
              </a:ext>
            </a:extLst>
          </p:cNvPr>
          <p:cNvSpPr/>
          <p:nvPr/>
        </p:nvSpPr>
        <p:spPr>
          <a:xfrm>
            <a:off x="2411815" y="3160430"/>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a:t>
            </a:r>
          </a:p>
        </p:txBody>
      </p:sp>
      <p:sp>
        <p:nvSpPr>
          <p:cNvPr id="43" name="Rectangle 42">
            <a:extLst>
              <a:ext uri="{FF2B5EF4-FFF2-40B4-BE49-F238E27FC236}">
                <a16:creationId xmlns:a16="http://schemas.microsoft.com/office/drawing/2014/main" id="{3B571037-178D-4BB2-87A6-5FA9FED7EE9E}"/>
              </a:ext>
            </a:extLst>
          </p:cNvPr>
          <p:cNvSpPr/>
          <p:nvPr/>
        </p:nvSpPr>
        <p:spPr>
          <a:xfrm>
            <a:off x="2411815" y="3449132"/>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A-MSDU </a:t>
            </a:r>
            <a:br>
              <a:rPr lang="en-US" sz="1100" dirty="0">
                <a:solidFill>
                  <a:schemeClr val="tx1"/>
                </a:solidFill>
              </a:rPr>
            </a:br>
            <a:r>
              <a:rPr lang="en-US" sz="1100" dirty="0">
                <a:solidFill>
                  <a:schemeClr val="tx1"/>
                </a:solidFill>
              </a:rPr>
              <a:t>de-aggregation</a:t>
            </a:r>
          </a:p>
        </p:txBody>
      </p:sp>
      <p:sp>
        <p:nvSpPr>
          <p:cNvPr id="44" name="Rectangle 43">
            <a:extLst>
              <a:ext uri="{FF2B5EF4-FFF2-40B4-BE49-F238E27FC236}">
                <a16:creationId xmlns:a16="http://schemas.microsoft.com/office/drawing/2014/main" id="{2BA9E5BC-BE60-FB56-4F76-6AD25271C344}"/>
              </a:ext>
            </a:extLst>
          </p:cNvPr>
          <p:cNvSpPr/>
          <p:nvPr/>
        </p:nvSpPr>
        <p:spPr>
          <a:xfrm>
            <a:off x="2411815" y="3737834"/>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Replay detection</a:t>
            </a:r>
          </a:p>
        </p:txBody>
      </p:sp>
      <p:sp>
        <p:nvSpPr>
          <p:cNvPr id="45" name="Rectangle 44">
            <a:extLst>
              <a:ext uri="{FF2B5EF4-FFF2-40B4-BE49-F238E27FC236}">
                <a16:creationId xmlns:a16="http://schemas.microsoft.com/office/drawing/2014/main" id="{AB14F83C-1CD2-D698-E04B-27B0D5CCF0DF}"/>
              </a:ext>
            </a:extLst>
          </p:cNvPr>
          <p:cNvSpPr/>
          <p:nvPr/>
        </p:nvSpPr>
        <p:spPr>
          <a:xfrm>
            <a:off x="2411815" y="4026536"/>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De-duplication, </a:t>
            </a:r>
          </a:p>
          <a:p>
            <a:pPr>
              <a:lnSpc>
                <a:spcPct val="80000"/>
              </a:lnSpc>
            </a:pPr>
            <a:r>
              <a:rPr lang="en-US" sz="1100" dirty="0">
                <a:solidFill>
                  <a:schemeClr val="tx1"/>
                </a:solidFill>
              </a:rPr>
              <a:t>reorder buffer</a:t>
            </a:r>
          </a:p>
        </p:txBody>
      </p:sp>
      <p:sp>
        <p:nvSpPr>
          <p:cNvPr id="46" name="Rectangle 45">
            <a:extLst>
              <a:ext uri="{FF2B5EF4-FFF2-40B4-BE49-F238E27FC236}">
                <a16:creationId xmlns:a16="http://schemas.microsoft.com/office/drawing/2014/main" id="{A280FA8D-3924-1EF0-8B6E-57C68716F799}"/>
              </a:ext>
            </a:extLst>
          </p:cNvPr>
          <p:cNvSpPr/>
          <p:nvPr/>
        </p:nvSpPr>
        <p:spPr>
          <a:xfrm>
            <a:off x="2411815" y="4315238"/>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Decryption</a:t>
            </a:r>
          </a:p>
        </p:txBody>
      </p:sp>
      <p:sp>
        <p:nvSpPr>
          <p:cNvPr id="47" name="Rectangle 46">
            <a:extLst>
              <a:ext uri="{FF2B5EF4-FFF2-40B4-BE49-F238E27FC236}">
                <a16:creationId xmlns:a16="http://schemas.microsoft.com/office/drawing/2014/main" id="{11534C0B-0ABC-D060-89C4-604A00018BC0}"/>
              </a:ext>
            </a:extLst>
          </p:cNvPr>
          <p:cNvSpPr/>
          <p:nvPr/>
        </p:nvSpPr>
        <p:spPr>
          <a:xfrm>
            <a:off x="178145" y="4607484"/>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BA TX buffer</a:t>
            </a:r>
          </a:p>
        </p:txBody>
      </p:sp>
      <p:sp>
        <p:nvSpPr>
          <p:cNvPr id="58" name="Rectangle 57">
            <a:extLst>
              <a:ext uri="{FF2B5EF4-FFF2-40B4-BE49-F238E27FC236}">
                <a16:creationId xmlns:a16="http://schemas.microsoft.com/office/drawing/2014/main" id="{6B876AA5-3EE2-39D5-9545-62625CCFEFA0}"/>
              </a:ext>
            </a:extLst>
          </p:cNvPr>
          <p:cNvSpPr/>
          <p:nvPr/>
        </p:nvSpPr>
        <p:spPr>
          <a:xfrm>
            <a:off x="2411815" y="4603941"/>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BA RX scoreboard</a:t>
            </a:r>
          </a:p>
        </p:txBody>
      </p:sp>
      <p:sp>
        <p:nvSpPr>
          <p:cNvPr id="72" name="Rectangle 71">
            <a:extLst>
              <a:ext uri="{FF2B5EF4-FFF2-40B4-BE49-F238E27FC236}">
                <a16:creationId xmlns:a16="http://schemas.microsoft.com/office/drawing/2014/main" id="{919A2091-335F-AC1B-75E5-E8D31BFA1054}"/>
              </a:ext>
            </a:extLst>
          </p:cNvPr>
          <p:cNvSpPr/>
          <p:nvPr/>
        </p:nvSpPr>
        <p:spPr>
          <a:xfrm>
            <a:off x="4581869" y="2562236"/>
            <a:ext cx="4485931" cy="2351196"/>
          </a:xfrm>
          <a:prstGeom prst="rect">
            <a:avLst/>
          </a:prstGeom>
          <a:solidFill>
            <a:schemeClr val="accent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100" dirty="0">
                <a:solidFill>
                  <a:schemeClr val="tx1"/>
                </a:solidFill>
              </a:rPr>
              <a:t>AP MLD2</a:t>
            </a:r>
          </a:p>
        </p:txBody>
      </p:sp>
      <p:sp>
        <p:nvSpPr>
          <p:cNvPr id="75" name="Rectangle 74">
            <a:extLst>
              <a:ext uri="{FF2B5EF4-FFF2-40B4-BE49-F238E27FC236}">
                <a16:creationId xmlns:a16="http://schemas.microsoft.com/office/drawing/2014/main" id="{3F85EFCD-B2B8-484B-E822-CF1F97B8141B}"/>
              </a:ext>
            </a:extLst>
          </p:cNvPr>
          <p:cNvSpPr/>
          <p:nvPr/>
        </p:nvSpPr>
        <p:spPr>
          <a:xfrm>
            <a:off x="4702369" y="2862876"/>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TX rate limiting</a:t>
            </a:r>
          </a:p>
        </p:txBody>
      </p:sp>
      <p:sp>
        <p:nvSpPr>
          <p:cNvPr id="76" name="Rectangle 75">
            <a:extLst>
              <a:ext uri="{FF2B5EF4-FFF2-40B4-BE49-F238E27FC236}">
                <a16:creationId xmlns:a16="http://schemas.microsoft.com/office/drawing/2014/main" id="{A4C25385-C1A9-B78B-CC4F-D48D874DA02C}"/>
              </a:ext>
            </a:extLst>
          </p:cNvPr>
          <p:cNvSpPr/>
          <p:nvPr/>
        </p:nvSpPr>
        <p:spPr>
          <a:xfrm>
            <a:off x="4702368" y="3152169"/>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MSDU Queue</a:t>
            </a:r>
          </a:p>
        </p:txBody>
      </p:sp>
      <p:sp>
        <p:nvSpPr>
          <p:cNvPr id="77" name="Rectangle 76">
            <a:extLst>
              <a:ext uri="{FF2B5EF4-FFF2-40B4-BE49-F238E27FC236}">
                <a16:creationId xmlns:a16="http://schemas.microsoft.com/office/drawing/2014/main" id="{C91F6C04-E09A-6E1D-5E6E-8EAA24882378}"/>
              </a:ext>
            </a:extLst>
          </p:cNvPr>
          <p:cNvSpPr/>
          <p:nvPr/>
        </p:nvSpPr>
        <p:spPr>
          <a:xfrm>
            <a:off x="4702368" y="3441462"/>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A-MSDU aggregation</a:t>
            </a:r>
          </a:p>
        </p:txBody>
      </p:sp>
      <p:sp>
        <p:nvSpPr>
          <p:cNvPr id="78" name="Rectangle 77">
            <a:extLst>
              <a:ext uri="{FF2B5EF4-FFF2-40B4-BE49-F238E27FC236}">
                <a16:creationId xmlns:a16="http://schemas.microsoft.com/office/drawing/2014/main" id="{CA73DB98-8B36-B6C2-A1B7-3B0FE39C2F90}"/>
              </a:ext>
            </a:extLst>
          </p:cNvPr>
          <p:cNvSpPr/>
          <p:nvPr/>
        </p:nvSpPr>
        <p:spPr>
          <a:xfrm>
            <a:off x="4702368" y="3730755"/>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PS Defer Queue</a:t>
            </a:r>
          </a:p>
        </p:txBody>
      </p:sp>
      <p:sp>
        <p:nvSpPr>
          <p:cNvPr id="79" name="Rectangle 78">
            <a:extLst>
              <a:ext uri="{FF2B5EF4-FFF2-40B4-BE49-F238E27FC236}">
                <a16:creationId xmlns:a16="http://schemas.microsoft.com/office/drawing/2014/main" id="{2DADB98C-CAE2-D8B4-E385-E8D79DEC1623}"/>
              </a:ext>
            </a:extLst>
          </p:cNvPr>
          <p:cNvSpPr/>
          <p:nvPr/>
        </p:nvSpPr>
        <p:spPr>
          <a:xfrm>
            <a:off x="4702368" y="4020048"/>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SN+PN counters</a:t>
            </a:r>
          </a:p>
        </p:txBody>
      </p:sp>
      <p:sp>
        <p:nvSpPr>
          <p:cNvPr id="80" name="Rectangle 79">
            <a:extLst>
              <a:ext uri="{FF2B5EF4-FFF2-40B4-BE49-F238E27FC236}">
                <a16:creationId xmlns:a16="http://schemas.microsoft.com/office/drawing/2014/main" id="{7FC5ECC1-9D35-24A7-64C5-6C05221FEB30}"/>
              </a:ext>
            </a:extLst>
          </p:cNvPr>
          <p:cNvSpPr/>
          <p:nvPr/>
        </p:nvSpPr>
        <p:spPr>
          <a:xfrm>
            <a:off x="4702368" y="4309341"/>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Encryption</a:t>
            </a:r>
          </a:p>
        </p:txBody>
      </p:sp>
      <p:sp>
        <p:nvSpPr>
          <p:cNvPr id="81" name="Rectangle 80">
            <a:extLst>
              <a:ext uri="{FF2B5EF4-FFF2-40B4-BE49-F238E27FC236}">
                <a16:creationId xmlns:a16="http://schemas.microsoft.com/office/drawing/2014/main" id="{D7C6B76C-E6EA-57D4-FDB3-DC6082FE2486}"/>
              </a:ext>
            </a:extLst>
          </p:cNvPr>
          <p:cNvSpPr/>
          <p:nvPr/>
        </p:nvSpPr>
        <p:spPr>
          <a:xfrm>
            <a:off x="6936038" y="2862876"/>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100" dirty="0">
                <a:solidFill>
                  <a:schemeClr val="tx1"/>
                </a:solidFill>
              </a:rPr>
              <a:t>Rx rate limiting</a:t>
            </a:r>
          </a:p>
        </p:txBody>
      </p:sp>
      <p:sp>
        <p:nvSpPr>
          <p:cNvPr id="82" name="Rectangle 81">
            <a:extLst>
              <a:ext uri="{FF2B5EF4-FFF2-40B4-BE49-F238E27FC236}">
                <a16:creationId xmlns:a16="http://schemas.microsoft.com/office/drawing/2014/main" id="{FBDD6F07-28C9-6368-EC90-8D34EEECD7D0}"/>
              </a:ext>
            </a:extLst>
          </p:cNvPr>
          <p:cNvSpPr/>
          <p:nvPr/>
        </p:nvSpPr>
        <p:spPr>
          <a:xfrm>
            <a:off x="6936037" y="3151578"/>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100" dirty="0">
                <a:solidFill>
                  <a:schemeClr val="tx1"/>
                </a:solidFill>
              </a:rPr>
              <a:t>…</a:t>
            </a:r>
          </a:p>
        </p:txBody>
      </p:sp>
      <p:sp>
        <p:nvSpPr>
          <p:cNvPr id="83" name="Rectangle 82">
            <a:extLst>
              <a:ext uri="{FF2B5EF4-FFF2-40B4-BE49-F238E27FC236}">
                <a16:creationId xmlns:a16="http://schemas.microsoft.com/office/drawing/2014/main" id="{FDD711FD-D3CB-477C-BA21-88BD7E29FE0F}"/>
              </a:ext>
            </a:extLst>
          </p:cNvPr>
          <p:cNvSpPr/>
          <p:nvPr/>
        </p:nvSpPr>
        <p:spPr>
          <a:xfrm>
            <a:off x="6936037" y="3440280"/>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100" dirty="0">
                <a:solidFill>
                  <a:schemeClr val="tx1"/>
                </a:solidFill>
              </a:rPr>
              <a:t>A-MSDU de-aggregation</a:t>
            </a:r>
          </a:p>
        </p:txBody>
      </p:sp>
      <p:sp>
        <p:nvSpPr>
          <p:cNvPr id="84" name="Rectangle 83">
            <a:extLst>
              <a:ext uri="{FF2B5EF4-FFF2-40B4-BE49-F238E27FC236}">
                <a16:creationId xmlns:a16="http://schemas.microsoft.com/office/drawing/2014/main" id="{DA6FF8A9-6858-BB33-4B89-93D7E521CAE4}"/>
              </a:ext>
            </a:extLst>
          </p:cNvPr>
          <p:cNvSpPr/>
          <p:nvPr/>
        </p:nvSpPr>
        <p:spPr>
          <a:xfrm>
            <a:off x="6936037" y="3728982"/>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100" dirty="0">
                <a:solidFill>
                  <a:schemeClr val="tx1"/>
                </a:solidFill>
              </a:rPr>
              <a:t>Replay detection</a:t>
            </a:r>
          </a:p>
        </p:txBody>
      </p:sp>
      <p:sp>
        <p:nvSpPr>
          <p:cNvPr id="85" name="Rectangle 84">
            <a:extLst>
              <a:ext uri="{FF2B5EF4-FFF2-40B4-BE49-F238E27FC236}">
                <a16:creationId xmlns:a16="http://schemas.microsoft.com/office/drawing/2014/main" id="{3C3168A3-F565-A181-4747-6135BB9D4DC5}"/>
              </a:ext>
            </a:extLst>
          </p:cNvPr>
          <p:cNvSpPr/>
          <p:nvPr/>
        </p:nvSpPr>
        <p:spPr>
          <a:xfrm>
            <a:off x="6936037" y="4017684"/>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100" dirty="0">
                <a:solidFill>
                  <a:schemeClr val="tx1"/>
                </a:solidFill>
              </a:rPr>
              <a:t>De-duplication, reorder buffer</a:t>
            </a:r>
          </a:p>
        </p:txBody>
      </p:sp>
      <p:sp>
        <p:nvSpPr>
          <p:cNvPr id="86" name="Rectangle 85">
            <a:extLst>
              <a:ext uri="{FF2B5EF4-FFF2-40B4-BE49-F238E27FC236}">
                <a16:creationId xmlns:a16="http://schemas.microsoft.com/office/drawing/2014/main" id="{7FC5652F-40F9-56EF-F246-F01205E0106B}"/>
              </a:ext>
            </a:extLst>
          </p:cNvPr>
          <p:cNvSpPr/>
          <p:nvPr/>
        </p:nvSpPr>
        <p:spPr>
          <a:xfrm>
            <a:off x="6936037" y="4306386"/>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100" dirty="0">
                <a:solidFill>
                  <a:schemeClr val="tx1"/>
                </a:solidFill>
              </a:rPr>
              <a:t>Decryption</a:t>
            </a:r>
          </a:p>
        </p:txBody>
      </p:sp>
      <p:sp>
        <p:nvSpPr>
          <p:cNvPr id="87" name="Rectangle 86">
            <a:extLst>
              <a:ext uri="{FF2B5EF4-FFF2-40B4-BE49-F238E27FC236}">
                <a16:creationId xmlns:a16="http://schemas.microsoft.com/office/drawing/2014/main" id="{8C569EED-6807-0BB9-6314-D5AF192CE588}"/>
              </a:ext>
            </a:extLst>
          </p:cNvPr>
          <p:cNvSpPr/>
          <p:nvPr/>
        </p:nvSpPr>
        <p:spPr>
          <a:xfrm>
            <a:off x="4702367" y="4598632"/>
            <a:ext cx="1577587"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100" dirty="0">
                <a:solidFill>
                  <a:schemeClr val="tx1"/>
                </a:solidFill>
              </a:rPr>
              <a:t>BA TX buffer</a:t>
            </a:r>
          </a:p>
        </p:txBody>
      </p:sp>
      <p:sp>
        <p:nvSpPr>
          <p:cNvPr id="88" name="Rectangle 87">
            <a:extLst>
              <a:ext uri="{FF2B5EF4-FFF2-40B4-BE49-F238E27FC236}">
                <a16:creationId xmlns:a16="http://schemas.microsoft.com/office/drawing/2014/main" id="{AE5E9F4F-93A4-FB2C-F0EB-3E925ADA9A3B}"/>
              </a:ext>
            </a:extLst>
          </p:cNvPr>
          <p:cNvSpPr/>
          <p:nvPr/>
        </p:nvSpPr>
        <p:spPr>
          <a:xfrm>
            <a:off x="6936037" y="4595089"/>
            <a:ext cx="2031710" cy="274322"/>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US" sz="1100" dirty="0">
                <a:solidFill>
                  <a:schemeClr val="tx1"/>
                </a:solidFill>
              </a:rPr>
              <a:t>BA RX scoreboard</a:t>
            </a:r>
          </a:p>
        </p:txBody>
      </p:sp>
      <p:cxnSp>
        <p:nvCxnSpPr>
          <p:cNvPr id="103" name="Straight Connector 102">
            <a:extLst>
              <a:ext uri="{FF2B5EF4-FFF2-40B4-BE49-F238E27FC236}">
                <a16:creationId xmlns:a16="http://schemas.microsoft.com/office/drawing/2014/main" id="{80EF3F5F-6777-1CA0-4772-BE604A9DD49A}"/>
              </a:ext>
            </a:extLst>
          </p:cNvPr>
          <p:cNvCxnSpPr>
            <a:cxnSpLocks/>
            <a:stCxn id="75" idx="0"/>
          </p:cNvCxnSpPr>
          <p:nvPr/>
        </p:nvCxnSpPr>
        <p:spPr>
          <a:xfrm flipV="1">
            <a:off x="5491163" y="1923585"/>
            <a:ext cx="452437" cy="939291"/>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110" name="Rectangle 109">
            <a:extLst>
              <a:ext uri="{FF2B5EF4-FFF2-40B4-BE49-F238E27FC236}">
                <a16:creationId xmlns:a16="http://schemas.microsoft.com/office/drawing/2014/main" id="{19C733BE-ED72-7603-5BAC-035B1AA471A1}"/>
              </a:ext>
            </a:extLst>
          </p:cNvPr>
          <p:cNvSpPr/>
          <p:nvPr/>
        </p:nvSpPr>
        <p:spPr bwMode="auto">
          <a:xfrm>
            <a:off x="3810000" y="2041564"/>
            <a:ext cx="2239699" cy="48019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a:latin typeface="+mj-lt"/>
              </a:rPr>
              <a:t>6. </a:t>
            </a:r>
            <a:r>
              <a:rPr kumimoji="0" lang="en-US" sz="1000" i="0" u="none" strike="noStrike" cap="none" normalizeH="0" baseline="0" dirty="0">
                <a:ln>
                  <a:noFill/>
                </a:ln>
                <a:solidFill>
                  <a:schemeClr val="tx1"/>
                </a:solidFill>
                <a:effectLst/>
                <a:latin typeface="+mj-lt"/>
              </a:rPr>
              <a:t>After the RP, all new DL traffic is directed over the wire to the AP MLD2 (the target AP MLD)</a:t>
            </a:r>
          </a:p>
        </p:txBody>
      </p:sp>
      <p:cxnSp>
        <p:nvCxnSpPr>
          <p:cNvPr id="115" name="Straight Connector 114">
            <a:extLst>
              <a:ext uri="{FF2B5EF4-FFF2-40B4-BE49-F238E27FC236}">
                <a16:creationId xmlns:a16="http://schemas.microsoft.com/office/drawing/2014/main" id="{590F02CD-9850-534D-EB3E-93332C7F7EB7}"/>
              </a:ext>
            </a:extLst>
          </p:cNvPr>
          <p:cNvCxnSpPr>
            <a:cxnSpLocks/>
            <a:endCxn id="41" idx="0"/>
          </p:cNvCxnSpPr>
          <p:nvPr/>
        </p:nvCxnSpPr>
        <p:spPr>
          <a:xfrm>
            <a:off x="2887642" y="1932437"/>
            <a:ext cx="540029" cy="939291"/>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114" name="Rectangle 113">
            <a:extLst>
              <a:ext uri="{FF2B5EF4-FFF2-40B4-BE49-F238E27FC236}">
                <a16:creationId xmlns:a16="http://schemas.microsoft.com/office/drawing/2014/main" id="{7FD9C72F-AA41-EA3B-2835-1B3C408E1C98}"/>
              </a:ext>
            </a:extLst>
          </p:cNvPr>
          <p:cNvSpPr/>
          <p:nvPr/>
        </p:nvSpPr>
        <p:spPr bwMode="auto">
          <a:xfrm>
            <a:off x="3603285" y="2856380"/>
            <a:ext cx="879905" cy="116250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R="0" algn="ctr" defTabSz="914400" rtl="0" eaLnBrk="0" fontAlgn="base" latinLnBrk="0" hangingPunct="0">
              <a:lnSpc>
                <a:spcPct val="100000"/>
              </a:lnSpc>
              <a:spcBef>
                <a:spcPct val="0"/>
              </a:spcBef>
              <a:spcAft>
                <a:spcPct val="0"/>
              </a:spcAft>
              <a:buClrTx/>
              <a:buSzTx/>
              <a:tabLst/>
            </a:pPr>
            <a:r>
              <a:rPr kumimoji="0" lang="en-US" sz="1000" i="0" u="none" strike="noStrike" cap="none" normalizeH="0" baseline="0" dirty="0">
                <a:ln>
                  <a:noFill/>
                </a:ln>
                <a:solidFill>
                  <a:schemeClr val="tx1"/>
                </a:solidFill>
                <a:effectLst/>
                <a:latin typeface="+mj-lt"/>
              </a:rPr>
              <a:t>1. AP MLD1 attempts to flush its reorder to the network before the RP.</a:t>
            </a:r>
          </a:p>
        </p:txBody>
      </p:sp>
      <p:sp>
        <p:nvSpPr>
          <p:cNvPr id="120" name="Rectangle 119">
            <a:extLst>
              <a:ext uri="{FF2B5EF4-FFF2-40B4-BE49-F238E27FC236}">
                <a16:creationId xmlns:a16="http://schemas.microsoft.com/office/drawing/2014/main" id="{697A5152-F785-2135-406E-D63F0E8E307E}"/>
              </a:ext>
            </a:extLst>
          </p:cNvPr>
          <p:cNvSpPr/>
          <p:nvPr/>
        </p:nvSpPr>
        <p:spPr bwMode="auto">
          <a:xfrm>
            <a:off x="1740235" y="2035076"/>
            <a:ext cx="1993565" cy="48772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R="0" algn="ctr" defTabSz="914400" rtl="0" eaLnBrk="0" fontAlgn="base" latinLnBrk="0" hangingPunct="0">
              <a:lnSpc>
                <a:spcPct val="100000"/>
              </a:lnSpc>
              <a:spcBef>
                <a:spcPct val="0"/>
              </a:spcBef>
              <a:spcAft>
                <a:spcPct val="0"/>
              </a:spcAft>
              <a:buClrTx/>
              <a:buSzTx/>
              <a:tabLst/>
            </a:pPr>
            <a:r>
              <a:rPr lang="en-US" sz="1000" dirty="0">
                <a:latin typeface="+mj-lt"/>
              </a:rPr>
              <a:t>3</a:t>
            </a:r>
            <a:r>
              <a:rPr kumimoji="0" lang="en-US" sz="1000" i="0" u="none" strike="noStrike" cap="none" normalizeH="0" baseline="0" dirty="0">
                <a:ln>
                  <a:noFill/>
                </a:ln>
                <a:solidFill>
                  <a:schemeClr val="tx1"/>
                </a:solidFill>
                <a:effectLst/>
                <a:latin typeface="+mj-lt"/>
              </a:rPr>
              <a:t>. After the Roam Point (RP), no further traffic is sent from AP MLD1 to the network</a:t>
            </a:r>
          </a:p>
        </p:txBody>
      </p:sp>
      <p:cxnSp>
        <p:nvCxnSpPr>
          <p:cNvPr id="123" name="Straight Connector 122">
            <a:extLst>
              <a:ext uri="{FF2B5EF4-FFF2-40B4-BE49-F238E27FC236}">
                <a16:creationId xmlns:a16="http://schemas.microsoft.com/office/drawing/2014/main" id="{814B9645-B9B9-6E4E-743E-CF6810FC6580}"/>
              </a:ext>
            </a:extLst>
          </p:cNvPr>
          <p:cNvCxnSpPr>
            <a:cxnSpLocks/>
          </p:cNvCxnSpPr>
          <p:nvPr/>
        </p:nvCxnSpPr>
        <p:spPr>
          <a:xfrm flipH="1">
            <a:off x="1828800" y="4878263"/>
            <a:ext cx="689231" cy="1109649"/>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127" name="Rectangle 126">
            <a:extLst>
              <a:ext uri="{FF2B5EF4-FFF2-40B4-BE49-F238E27FC236}">
                <a16:creationId xmlns:a16="http://schemas.microsoft.com/office/drawing/2014/main" id="{8F3DDB56-CAB8-195F-4DE7-3C84026FF5C6}"/>
              </a:ext>
            </a:extLst>
          </p:cNvPr>
          <p:cNvSpPr/>
          <p:nvPr/>
        </p:nvSpPr>
        <p:spPr bwMode="auto">
          <a:xfrm>
            <a:off x="1509040" y="4122005"/>
            <a:ext cx="2934486" cy="734645"/>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US" sz="1000" dirty="0">
                <a:latin typeface="+mj-lt"/>
              </a:rPr>
              <a:t>5. From the RP, AP MLD1 (the current AP MLD) transfers ALL state including all queued MSDUs/A-MSDUs/MPDUs to AP MLD2</a:t>
            </a:r>
            <a:endParaRPr kumimoji="0" lang="en-US" sz="1000" i="0" u="none" strike="noStrike" cap="none" normalizeH="0" baseline="0" dirty="0">
              <a:ln>
                <a:noFill/>
              </a:ln>
              <a:solidFill>
                <a:schemeClr val="tx1"/>
              </a:solidFill>
              <a:effectLst/>
              <a:latin typeface="+mj-lt"/>
            </a:endParaRPr>
          </a:p>
        </p:txBody>
      </p:sp>
      <p:cxnSp>
        <p:nvCxnSpPr>
          <p:cNvPr id="131" name="Straight Connector 130">
            <a:extLst>
              <a:ext uri="{FF2B5EF4-FFF2-40B4-BE49-F238E27FC236}">
                <a16:creationId xmlns:a16="http://schemas.microsoft.com/office/drawing/2014/main" id="{65ECC97A-4CA7-937A-8C0A-2DCF24E36E90}"/>
              </a:ext>
            </a:extLst>
          </p:cNvPr>
          <p:cNvCxnSpPr>
            <a:cxnSpLocks/>
          </p:cNvCxnSpPr>
          <p:nvPr/>
        </p:nvCxnSpPr>
        <p:spPr>
          <a:xfrm flipH="1" flipV="1">
            <a:off x="5638800" y="4907868"/>
            <a:ext cx="417202" cy="1109649"/>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77C2DDA0-16C1-7B75-DD2E-8EEFE4D10483}"/>
              </a:ext>
            </a:extLst>
          </p:cNvPr>
          <p:cNvCxnSpPr>
            <a:cxnSpLocks/>
          </p:cNvCxnSpPr>
          <p:nvPr/>
        </p:nvCxnSpPr>
        <p:spPr>
          <a:xfrm flipH="1">
            <a:off x="7950113" y="4903649"/>
            <a:ext cx="304800" cy="1093115"/>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126" name="Rectangle 125">
            <a:extLst>
              <a:ext uri="{FF2B5EF4-FFF2-40B4-BE49-F238E27FC236}">
                <a16:creationId xmlns:a16="http://schemas.microsoft.com/office/drawing/2014/main" id="{BD3BA307-B913-AFC4-656E-2EF81461E574}"/>
              </a:ext>
            </a:extLst>
          </p:cNvPr>
          <p:cNvSpPr/>
          <p:nvPr/>
        </p:nvSpPr>
        <p:spPr bwMode="auto">
          <a:xfrm>
            <a:off x="7620001" y="5111735"/>
            <a:ext cx="1219200" cy="65975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US" sz="1000" dirty="0">
                <a:latin typeface="+mj-lt"/>
              </a:rPr>
              <a:t>8. After the RP, AP MLD2 accepts UL data traffic from the client</a:t>
            </a:r>
          </a:p>
        </p:txBody>
      </p:sp>
      <p:cxnSp>
        <p:nvCxnSpPr>
          <p:cNvPr id="138" name="Straight Connector 137">
            <a:extLst>
              <a:ext uri="{FF2B5EF4-FFF2-40B4-BE49-F238E27FC236}">
                <a16:creationId xmlns:a16="http://schemas.microsoft.com/office/drawing/2014/main" id="{6B3BB4D7-55D1-A81C-1170-5B71B7610E7B}"/>
              </a:ext>
            </a:extLst>
          </p:cNvPr>
          <p:cNvCxnSpPr>
            <a:cxnSpLocks/>
          </p:cNvCxnSpPr>
          <p:nvPr/>
        </p:nvCxnSpPr>
        <p:spPr>
          <a:xfrm>
            <a:off x="6965828" y="1924723"/>
            <a:ext cx="797401" cy="947005"/>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128" name="Rectangle 127">
            <a:extLst>
              <a:ext uri="{FF2B5EF4-FFF2-40B4-BE49-F238E27FC236}">
                <a16:creationId xmlns:a16="http://schemas.microsoft.com/office/drawing/2014/main" id="{5A628B7E-30A7-478F-499C-3AE9E82213F8}"/>
              </a:ext>
            </a:extLst>
          </p:cNvPr>
          <p:cNvSpPr/>
          <p:nvPr/>
        </p:nvSpPr>
        <p:spPr bwMode="auto">
          <a:xfrm>
            <a:off x="2591099" y="4981153"/>
            <a:ext cx="4876501" cy="93735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US" sz="1000" dirty="0">
                <a:latin typeface="+mj-lt"/>
              </a:rPr>
              <a:t>7. After the RP, as soon as AP MLD2 has the SN and PN counter state it can begin to first send received queued DL MSDUs/A-MSDUs/MPDUs from AP MLD1 to the client. Although the BA window provides some flexibility, at some point AP MLD2 must decide to abandon waiting for residual MSDUs/A-MSDUs/MPDUs from AP MLD1 in order to send queued network traffic to the client. After this a knife-switch, DL MSDUs from the network are sent to the client.</a:t>
            </a:r>
            <a:endParaRPr kumimoji="0" lang="en-US" sz="1000" i="0" u="none" strike="noStrike" cap="none" normalizeH="0" baseline="0" dirty="0">
              <a:ln>
                <a:noFill/>
              </a:ln>
              <a:solidFill>
                <a:schemeClr val="tx1"/>
              </a:solidFill>
              <a:effectLst/>
              <a:latin typeface="+mj-lt"/>
            </a:endParaRPr>
          </a:p>
        </p:txBody>
      </p:sp>
      <p:sp>
        <p:nvSpPr>
          <p:cNvPr id="130" name="Rectangle 129">
            <a:extLst>
              <a:ext uri="{FF2B5EF4-FFF2-40B4-BE49-F238E27FC236}">
                <a16:creationId xmlns:a16="http://schemas.microsoft.com/office/drawing/2014/main" id="{3D0D345B-4FCA-8FB7-CBCE-B03D0B073605}"/>
              </a:ext>
            </a:extLst>
          </p:cNvPr>
          <p:cNvSpPr/>
          <p:nvPr/>
        </p:nvSpPr>
        <p:spPr bwMode="auto">
          <a:xfrm>
            <a:off x="6212376" y="2026965"/>
            <a:ext cx="2931624" cy="76585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R="0" algn="ctr" defTabSz="914400" rtl="0" eaLnBrk="0" fontAlgn="base" latinLnBrk="0" hangingPunct="0">
              <a:lnSpc>
                <a:spcPct val="100000"/>
              </a:lnSpc>
              <a:spcBef>
                <a:spcPct val="0"/>
              </a:spcBef>
              <a:spcAft>
                <a:spcPct val="0"/>
              </a:spcAft>
              <a:buClrTx/>
              <a:buSzTx/>
              <a:tabLst/>
            </a:pPr>
            <a:r>
              <a:rPr lang="en-US" sz="1000" dirty="0">
                <a:latin typeface="+mj-lt"/>
              </a:rPr>
              <a:t>10</a:t>
            </a:r>
            <a:r>
              <a:rPr kumimoji="0" lang="en-US" sz="1000" i="0" u="none" strike="noStrike" cap="none" normalizeH="0" baseline="0" dirty="0">
                <a:ln>
                  <a:noFill/>
                </a:ln>
                <a:solidFill>
                  <a:schemeClr val="tx1"/>
                </a:solidFill>
                <a:effectLst/>
                <a:latin typeface="+mj-lt"/>
              </a:rPr>
              <a:t>. After AP MLD2 has the rate limiting &amp; replay detection state, </a:t>
            </a:r>
            <a:r>
              <a:rPr lang="en-US" sz="1000" dirty="0">
                <a:latin typeface="+mj-lt"/>
              </a:rPr>
              <a:t>then </a:t>
            </a:r>
            <a:r>
              <a:rPr kumimoji="0" lang="en-US" sz="1000" i="0" u="none" strike="noStrike" cap="none" normalizeH="0" baseline="0" dirty="0">
                <a:ln>
                  <a:noFill/>
                </a:ln>
                <a:solidFill>
                  <a:schemeClr val="tx1"/>
                </a:solidFill>
                <a:effectLst/>
                <a:latin typeface="+mj-lt"/>
              </a:rPr>
              <a:t>a short delay to minimize any mis-ordering within the network, AP MLD2 forwards queued UL traffic to the network</a:t>
            </a:r>
          </a:p>
        </p:txBody>
      </p:sp>
      <p:sp>
        <p:nvSpPr>
          <p:cNvPr id="121" name="Rectangle 120">
            <a:extLst>
              <a:ext uri="{FF2B5EF4-FFF2-40B4-BE49-F238E27FC236}">
                <a16:creationId xmlns:a16="http://schemas.microsoft.com/office/drawing/2014/main" id="{9BCA5AE7-18AB-0F33-426D-0E90D3912D00}"/>
              </a:ext>
            </a:extLst>
          </p:cNvPr>
          <p:cNvSpPr/>
          <p:nvPr/>
        </p:nvSpPr>
        <p:spPr bwMode="auto">
          <a:xfrm>
            <a:off x="457200" y="5017753"/>
            <a:ext cx="2060831" cy="81836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i="0" u="none" strike="noStrike" cap="none" normalizeH="0" baseline="0" dirty="0">
                <a:ln>
                  <a:noFill/>
                </a:ln>
                <a:solidFill>
                  <a:schemeClr val="tx1"/>
                </a:solidFill>
                <a:effectLst/>
                <a:latin typeface="+mj-lt"/>
              </a:rPr>
              <a:t>2. After the RP, AP MLD1 does not attempt to send anything to the client, and drops everything received from the client</a:t>
            </a:r>
          </a:p>
        </p:txBody>
      </p:sp>
      <p:sp>
        <p:nvSpPr>
          <p:cNvPr id="3" name="Rectangle 2">
            <a:extLst>
              <a:ext uri="{FF2B5EF4-FFF2-40B4-BE49-F238E27FC236}">
                <a16:creationId xmlns:a16="http://schemas.microsoft.com/office/drawing/2014/main" id="{7AAB4D1D-25A7-BEC5-C867-37151715CCCC}"/>
              </a:ext>
            </a:extLst>
          </p:cNvPr>
          <p:cNvSpPr/>
          <p:nvPr/>
        </p:nvSpPr>
        <p:spPr bwMode="auto">
          <a:xfrm>
            <a:off x="7950113" y="4195568"/>
            <a:ext cx="1040784" cy="38809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US" sz="1000" dirty="0">
                <a:latin typeface="+mj-lt"/>
              </a:rPr>
              <a:t>9. And initially queues it</a:t>
            </a:r>
          </a:p>
        </p:txBody>
      </p:sp>
      <p:sp>
        <p:nvSpPr>
          <p:cNvPr id="9" name="Rectangle 8">
            <a:extLst>
              <a:ext uri="{FF2B5EF4-FFF2-40B4-BE49-F238E27FC236}">
                <a16:creationId xmlns:a16="http://schemas.microsoft.com/office/drawing/2014/main" id="{166B8DC1-B244-BC56-ACD6-CA0F48DA7A9A}"/>
              </a:ext>
            </a:extLst>
          </p:cNvPr>
          <p:cNvSpPr/>
          <p:nvPr/>
        </p:nvSpPr>
        <p:spPr bwMode="auto">
          <a:xfrm>
            <a:off x="130511" y="2024900"/>
            <a:ext cx="1503625" cy="48772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R="0" algn="ctr" defTabSz="914400" rtl="0" eaLnBrk="0" fontAlgn="base" latinLnBrk="0" hangingPunct="0">
              <a:lnSpc>
                <a:spcPct val="100000"/>
              </a:lnSpc>
              <a:spcBef>
                <a:spcPct val="0"/>
              </a:spcBef>
              <a:spcAft>
                <a:spcPct val="0"/>
              </a:spcAft>
              <a:buClrTx/>
              <a:buSzTx/>
              <a:tabLst/>
            </a:pPr>
            <a:r>
              <a:rPr lang="en-US" sz="1000" dirty="0">
                <a:latin typeface="+mj-lt"/>
              </a:rPr>
              <a:t>4</a:t>
            </a:r>
            <a:r>
              <a:rPr kumimoji="0" lang="en-US" sz="1000" i="0" u="none" strike="noStrike" cap="none" normalizeH="0" baseline="0" dirty="0">
                <a:ln>
                  <a:noFill/>
                </a:ln>
                <a:solidFill>
                  <a:schemeClr val="tx1"/>
                </a:solidFill>
                <a:effectLst/>
                <a:latin typeface="+mj-lt"/>
              </a:rPr>
              <a:t>. Even after the RP, some traffic can arrive from the network</a:t>
            </a:r>
          </a:p>
        </p:txBody>
      </p:sp>
      <p:cxnSp>
        <p:nvCxnSpPr>
          <p:cNvPr id="21" name="Straight Connector 20">
            <a:extLst>
              <a:ext uri="{FF2B5EF4-FFF2-40B4-BE49-F238E27FC236}">
                <a16:creationId xmlns:a16="http://schemas.microsoft.com/office/drawing/2014/main" id="{35AB809D-FE21-D1D9-941C-1C0F3A02341A}"/>
              </a:ext>
            </a:extLst>
          </p:cNvPr>
          <p:cNvCxnSpPr>
            <a:cxnSpLocks/>
          </p:cNvCxnSpPr>
          <p:nvPr/>
        </p:nvCxnSpPr>
        <p:spPr>
          <a:xfrm flipH="1">
            <a:off x="4443525" y="4704688"/>
            <a:ext cx="258842" cy="0"/>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A53F5F5-B9D6-5329-886F-4644AACBE678}"/>
              </a:ext>
            </a:extLst>
          </p:cNvPr>
          <p:cNvCxnSpPr>
            <a:cxnSpLocks/>
          </p:cNvCxnSpPr>
          <p:nvPr/>
        </p:nvCxnSpPr>
        <p:spPr>
          <a:xfrm flipH="1">
            <a:off x="4441633" y="3866488"/>
            <a:ext cx="325917" cy="451705"/>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1ADDC12-E460-CABE-4468-6DC3C2C52163}"/>
              </a:ext>
            </a:extLst>
          </p:cNvPr>
          <p:cNvCxnSpPr>
            <a:cxnSpLocks/>
          </p:cNvCxnSpPr>
          <p:nvPr/>
        </p:nvCxnSpPr>
        <p:spPr>
          <a:xfrm flipH="1">
            <a:off x="4441633" y="3302873"/>
            <a:ext cx="297782" cy="892695"/>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1B4B730-1B67-AA2E-6507-E0CC8A17F840}"/>
              </a:ext>
            </a:extLst>
          </p:cNvPr>
          <p:cNvCxnSpPr>
            <a:cxnSpLocks/>
            <a:stCxn id="79" idx="1"/>
          </p:cNvCxnSpPr>
          <p:nvPr/>
        </p:nvCxnSpPr>
        <p:spPr>
          <a:xfrm flipH="1">
            <a:off x="4443525" y="4157209"/>
            <a:ext cx="258843" cy="318879"/>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63516C6-B5B3-6C3A-9CA6-59EB0844A3FC}"/>
              </a:ext>
            </a:extLst>
          </p:cNvPr>
          <p:cNvCxnSpPr>
            <a:cxnSpLocks/>
          </p:cNvCxnSpPr>
          <p:nvPr/>
        </p:nvCxnSpPr>
        <p:spPr>
          <a:xfrm flipH="1">
            <a:off x="4441632" y="2996878"/>
            <a:ext cx="257117" cy="1185564"/>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EE190F4-C925-66C5-A440-FBC2DED24ED1}"/>
              </a:ext>
            </a:extLst>
          </p:cNvPr>
          <p:cNvCxnSpPr>
            <a:cxnSpLocks/>
            <a:stCxn id="81" idx="1"/>
          </p:cNvCxnSpPr>
          <p:nvPr/>
        </p:nvCxnSpPr>
        <p:spPr>
          <a:xfrm flipH="1">
            <a:off x="4464164" y="3000037"/>
            <a:ext cx="2471874" cy="1565815"/>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DAA4801-8307-5466-D0AF-20642BACA7C9}"/>
              </a:ext>
            </a:extLst>
          </p:cNvPr>
          <p:cNvCxnSpPr>
            <a:cxnSpLocks/>
            <a:stCxn id="84" idx="1"/>
          </p:cNvCxnSpPr>
          <p:nvPr/>
        </p:nvCxnSpPr>
        <p:spPr>
          <a:xfrm flipH="1">
            <a:off x="4444407" y="3866143"/>
            <a:ext cx="2491630" cy="773868"/>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3244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0" animBg="1"/>
      <p:bldP spid="127" grpId="0" animBg="1"/>
      <p:bldP spid="126" grpId="0" animBg="1"/>
      <p:bldP spid="128" grpId="0" animBg="1"/>
      <p:bldP spid="130" grpId="0" animBg="1"/>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Rectangle 145">
            <a:extLst>
              <a:ext uri="{FF2B5EF4-FFF2-40B4-BE49-F238E27FC236}">
                <a16:creationId xmlns:a16="http://schemas.microsoft.com/office/drawing/2014/main" id="{0B24B7A3-9110-47D5-4A93-FD2CB3387093}"/>
              </a:ext>
            </a:extLst>
          </p:cNvPr>
          <p:cNvSpPr/>
          <p:nvPr/>
        </p:nvSpPr>
        <p:spPr>
          <a:xfrm>
            <a:off x="1035049" y="4625528"/>
            <a:ext cx="1577976" cy="531606"/>
          </a:xfrm>
          <a:prstGeom prst="rect">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1100" dirty="0">
                <a:solidFill>
                  <a:schemeClr val="bg1">
                    <a:lumMod val="65000"/>
                  </a:schemeClr>
                </a:solidFill>
              </a:rPr>
              <a:t>Lower UMAC1</a:t>
            </a:r>
          </a:p>
        </p:txBody>
      </p:sp>
      <p:sp>
        <p:nvSpPr>
          <p:cNvPr id="161" name="Rectangle 160">
            <a:extLst>
              <a:ext uri="{FF2B5EF4-FFF2-40B4-BE49-F238E27FC236}">
                <a16:creationId xmlns:a16="http://schemas.microsoft.com/office/drawing/2014/main" id="{C3F691E1-0D98-A0A2-0BD1-1DBF2BD4B91B}"/>
              </a:ext>
            </a:extLst>
          </p:cNvPr>
          <p:cNvSpPr/>
          <p:nvPr/>
        </p:nvSpPr>
        <p:spPr>
          <a:xfrm>
            <a:off x="1056678" y="2734492"/>
            <a:ext cx="1221781" cy="446196"/>
          </a:xfrm>
          <a:prstGeom prst="rect">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1100" dirty="0">
                <a:solidFill>
                  <a:schemeClr val="bg1">
                    <a:lumMod val="65000"/>
                  </a:schemeClr>
                </a:solidFill>
              </a:rPr>
              <a:t>Upper UMAC1</a:t>
            </a:r>
          </a:p>
          <a:p>
            <a:pPr algn="ctr">
              <a:lnSpc>
                <a:spcPct val="80000"/>
              </a:lnSpc>
            </a:pPr>
            <a:r>
              <a:rPr lang="en-US" sz="1100" dirty="0">
                <a:solidFill>
                  <a:schemeClr val="bg1">
                    <a:lumMod val="65000"/>
                  </a:schemeClr>
                </a:solidFill>
              </a:rPr>
              <a:t>(+SN, PN)</a:t>
            </a:r>
          </a:p>
        </p:txBody>
      </p:sp>
      <p:cxnSp>
        <p:nvCxnSpPr>
          <p:cNvPr id="141" name="Straight Connector 140">
            <a:extLst>
              <a:ext uri="{FF2B5EF4-FFF2-40B4-BE49-F238E27FC236}">
                <a16:creationId xmlns:a16="http://schemas.microsoft.com/office/drawing/2014/main" id="{515ED8CD-24F1-8F8F-31D2-6845810163FF}"/>
              </a:ext>
            </a:extLst>
          </p:cNvPr>
          <p:cNvCxnSpPr>
            <a:cxnSpLocks/>
          </p:cNvCxnSpPr>
          <p:nvPr/>
        </p:nvCxnSpPr>
        <p:spPr>
          <a:xfrm flipH="1">
            <a:off x="2914153" y="5161888"/>
            <a:ext cx="2500413" cy="836613"/>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140" name="Freeform: Shape 139">
            <a:extLst>
              <a:ext uri="{FF2B5EF4-FFF2-40B4-BE49-F238E27FC236}">
                <a16:creationId xmlns:a16="http://schemas.microsoft.com/office/drawing/2014/main" id="{6E4CED44-F838-B4F8-F821-B96E63654321}"/>
              </a:ext>
            </a:extLst>
          </p:cNvPr>
          <p:cNvSpPr/>
          <p:nvPr/>
        </p:nvSpPr>
        <p:spPr bwMode="auto">
          <a:xfrm rot="11318163">
            <a:off x="1531600" y="4910278"/>
            <a:ext cx="3287941" cy="1333304"/>
          </a:xfrm>
          <a:custGeom>
            <a:avLst/>
            <a:gdLst>
              <a:gd name="connsiteX0" fmla="*/ 28575 w 830282"/>
              <a:gd name="connsiteY0" fmla="*/ 1371600 h 1371600"/>
              <a:gd name="connsiteX1" fmla="*/ 76200 w 830282"/>
              <a:gd name="connsiteY1" fmla="*/ 1343025 h 1371600"/>
              <a:gd name="connsiteX2" fmla="*/ 114300 w 830282"/>
              <a:gd name="connsiteY2" fmla="*/ 1333500 h 1371600"/>
              <a:gd name="connsiteX3" fmla="*/ 142875 w 830282"/>
              <a:gd name="connsiteY3" fmla="*/ 1323975 h 1371600"/>
              <a:gd name="connsiteX4" fmla="*/ 228600 w 830282"/>
              <a:gd name="connsiteY4" fmla="*/ 1304925 h 1371600"/>
              <a:gd name="connsiteX5" fmla="*/ 333375 w 830282"/>
              <a:gd name="connsiteY5" fmla="*/ 1276350 h 1371600"/>
              <a:gd name="connsiteX6" fmla="*/ 561975 w 830282"/>
              <a:gd name="connsiteY6" fmla="*/ 1228725 h 1371600"/>
              <a:gd name="connsiteX7" fmla="*/ 657225 w 830282"/>
              <a:gd name="connsiteY7" fmla="*/ 1181100 h 1371600"/>
              <a:gd name="connsiteX8" fmla="*/ 714375 w 830282"/>
              <a:gd name="connsiteY8" fmla="*/ 1143000 h 1371600"/>
              <a:gd name="connsiteX9" fmla="*/ 781050 w 830282"/>
              <a:gd name="connsiteY9" fmla="*/ 1057275 h 1371600"/>
              <a:gd name="connsiteX10" fmla="*/ 809625 w 830282"/>
              <a:gd name="connsiteY10" fmla="*/ 981075 h 1371600"/>
              <a:gd name="connsiteX11" fmla="*/ 828675 w 830282"/>
              <a:gd name="connsiteY11" fmla="*/ 847725 h 1371600"/>
              <a:gd name="connsiteX12" fmla="*/ 809625 w 830282"/>
              <a:gd name="connsiteY12" fmla="*/ 733425 h 1371600"/>
              <a:gd name="connsiteX13" fmla="*/ 742950 w 830282"/>
              <a:gd name="connsiteY13" fmla="*/ 628650 h 1371600"/>
              <a:gd name="connsiteX14" fmla="*/ 714375 w 830282"/>
              <a:gd name="connsiteY14" fmla="*/ 590550 h 1371600"/>
              <a:gd name="connsiteX15" fmla="*/ 676275 w 830282"/>
              <a:gd name="connsiteY15" fmla="*/ 561975 h 1371600"/>
              <a:gd name="connsiteX16" fmla="*/ 638175 w 830282"/>
              <a:gd name="connsiteY16" fmla="*/ 523875 h 1371600"/>
              <a:gd name="connsiteX17" fmla="*/ 609600 w 830282"/>
              <a:gd name="connsiteY17" fmla="*/ 504825 h 1371600"/>
              <a:gd name="connsiteX18" fmla="*/ 571500 w 830282"/>
              <a:gd name="connsiteY18" fmla="*/ 476250 h 1371600"/>
              <a:gd name="connsiteX19" fmla="*/ 523875 w 830282"/>
              <a:gd name="connsiteY19" fmla="*/ 447675 h 1371600"/>
              <a:gd name="connsiteX20" fmla="*/ 495300 w 830282"/>
              <a:gd name="connsiteY20" fmla="*/ 419100 h 1371600"/>
              <a:gd name="connsiteX21" fmla="*/ 400050 w 830282"/>
              <a:gd name="connsiteY21" fmla="*/ 342900 h 1371600"/>
              <a:gd name="connsiteX22" fmla="*/ 333375 w 830282"/>
              <a:gd name="connsiteY22" fmla="*/ 295275 h 1371600"/>
              <a:gd name="connsiteX23" fmla="*/ 247650 w 830282"/>
              <a:gd name="connsiteY23" fmla="*/ 228600 h 1371600"/>
              <a:gd name="connsiteX24" fmla="*/ 209550 w 830282"/>
              <a:gd name="connsiteY24" fmla="*/ 200025 h 1371600"/>
              <a:gd name="connsiteX25" fmla="*/ 171450 w 830282"/>
              <a:gd name="connsiteY25" fmla="*/ 161925 h 1371600"/>
              <a:gd name="connsiteX26" fmla="*/ 123825 w 830282"/>
              <a:gd name="connsiteY26" fmla="*/ 123825 h 1371600"/>
              <a:gd name="connsiteX27" fmla="*/ 47625 w 830282"/>
              <a:gd name="connsiteY27" fmla="*/ 38100 h 1371600"/>
              <a:gd name="connsiteX28" fmla="*/ 0 w 830282"/>
              <a:gd name="connsiteY28" fmla="*/ 0 h 1371600"/>
              <a:gd name="connsiteX0" fmla="*/ 28575 w 830282"/>
              <a:gd name="connsiteY0" fmla="*/ 1371600 h 1371600"/>
              <a:gd name="connsiteX1" fmla="*/ 76200 w 830282"/>
              <a:gd name="connsiteY1" fmla="*/ 1343025 h 1371600"/>
              <a:gd name="connsiteX2" fmla="*/ 114300 w 830282"/>
              <a:gd name="connsiteY2" fmla="*/ 1333500 h 1371600"/>
              <a:gd name="connsiteX3" fmla="*/ 142875 w 830282"/>
              <a:gd name="connsiteY3" fmla="*/ 1323975 h 1371600"/>
              <a:gd name="connsiteX4" fmla="*/ 228600 w 830282"/>
              <a:gd name="connsiteY4" fmla="*/ 1304925 h 1371600"/>
              <a:gd name="connsiteX5" fmla="*/ 333375 w 830282"/>
              <a:gd name="connsiteY5" fmla="*/ 1276350 h 1371600"/>
              <a:gd name="connsiteX6" fmla="*/ 657225 w 830282"/>
              <a:gd name="connsiteY6" fmla="*/ 1181100 h 1371600"/>
              <a:gd name="connsiteX7" fmla="*/ 714375 w 830282"/>
              <a:gd name="connsiteY7" fmla="*/ 1143000 h 1371600"/>
              <a:gd name="connsiteX8" fmla="*/ 781050 w 830282"/>
              <a:gd name="connsiteY8" fmla="*/ 1057275 h 1371600"/>
              <a:gd name="connsiteX9" fmla="*/ 809625 w 830282"/>
              <a:gd name="connsiteY9" fmla="*/ 981075 h 1371600"/>
              <a:gd name="connsiteX10" fmla="*/ 828675 w 830282"/>
              <a:gd name="connsiteY10" fmla="*/ 847725 h 1371600"/>
              <a:gd name="connsiteX11" fmla="*/ 809625 w 830282"/>
              <a:gd name="connsiteY11" fmla="*/ 733425 h 1371600"/>
              <a:gd name="connsiteX12" fmla="*/ 742950 w 830282"/>
              <a:gd name="connsiteY12" fmla="*/ 628650 h 1371600"/>
              <a:gd name="connsiteX13" fmla="*/ 714375 w 830282"/>
              <a:gd name="connsiteY13" fmla="*/ 590550 h 1371600"/>
              <a:gd name="connsiteX14" fmla="*/ 676275 w 830282"/>
              <a:gd name="connsiteY14" fmla="*/ 561975 h 1371600"/>
              <a:gd name="connsiteX15" fmla="*/ 638175 w 830282"/>
              <a:gd name="connsiteY15" fmla="*/ 523875 h 1371600"/>
              <a:gd name="connsiteX16" fmla="*/ 609600 w 830282"/>
              <a:gd name="connsiteY16" fmla="*/ 504825 h 1371600"/>
              <a:gd name="connsiteX17" fmla="*/ 571500 w 830282"/>
              <a:gd name="connsiteY17" fmla="*/ 476250 h 1371600"/>
              <a:gd name="connsiteX18" fmla="*/ 523875 w 830282"/>
              <a:gd name="connsiteY18" fmla="*/ 447675 h 1371600"/>
              <a:gd name="connsiteX19" fmla="*/ 495300 w 830282"/>
              <a:gd name="connsiteY19" fmla="*/ 419100 h 1371600"/>
              <a:gd name="connsiteX20" fmla="*/ 400050 w 830282"/>
              <a:gd name="connsiteY20" fmla="*/ 342900 h 1371600"/>
              <a:gd name="connsiteX21" fmla="*/ 333375 w 830282"/>
              <a:gd name="connsiteY21" fmla="*/ 295275 h 1371600"/>
              <a:gd name="connsiteX22" fmla="*/ 247650 w 830282"/>
              <a:gd name="connsiteY22" fmla="*/ 228600 h 1371600"/>
              <a:gd name="connsiteX23" fmla="*/ 209550 w 830282"/>
              <a:gd name="connsiteY23" fmla="*/ 200025 h 1371600"/>
              <a:gd name="connsiteX24" fmla="*/ 171450 w 830282"/>
              <a:gd name="connsiteY24" fmla="*/ 161925 h 1371600"/>
              <a:gd name="connsiteX25" fmla="*/ 123825 w 830282"/>
              <a:gd name="connsiteY25" fmla="*/ 123825 h 1371600"/>
              <a:gd name="connsiteX26" fmla="*/ 47625 w 830282"/>
              <a:gd name="connsiteY26" fmla="*/ 38100 h 1371600"/>
              <a:gd name="connsiteX27" fmla="*/ 0 w 830282"/>
              <a:gd name="connsiteY27" fmla="*/ 0 h 1371600"/>
              <a:gd name="connsiteX0" fmla="*/ 28575 w 830282"/>
              <a:gd name="connsiteY0" fmla="*/ 1371600 h 1371600"/>
              <a:gd name="connsiteX1" fmla="*/ 76200 w 830282"/>
              <a:gd name="connsiteY1" fmla="*/ 1343025 h 1371600"/>
              <a:gd name="connsiteX2" fmla="*/ 114300 w 830282"/>
              <a:gd name="connsiteY2" fmla="*/ 1333500 h 1371600"/>
              <a:gd name="connsiteX3" fmla="*/ 228600 w 830282"/>
              <a:gd name="connsiteY3" fmla="*/ 1304925 h 1371600"/>
              <a:gd name="connsiteX4" fmla="*/ 333375 w 830282"/>
              <a:gd name="connsiteY4" fmla="*/ 1276350 h 1371600"/>
              <a:gd name="connsiteX5" fmla="*/ 657225 w 830282"/>
              <a:gd name="connsiteY5" fmla="*/ 1181100 h 1371600"/>
              <a:gd name="connsiteX6" fmla="*/ 714375 w 830282"/>
              <a:gd name="connsiteY6" fmla="*/ 1143000 h 1371600"/>
              <a:gd name="connsiteX7" fmla="*/ 781050 w 830282"/>
              <a:gd name="connsiteY7" fmla="*/ 1057275 h 1371600"/>
              <a:gd name="connsiteX8" fmla="*/ 809625 w 830282"/>
              <a:gd name="connsiteY8" fmla="*/ 981075 h 1371600"/>
              <a:gd name="connsiteX9" fmla="*/ 828675 w 830282"/>
              <a:gd name="connsiteY9" fmla="*/ 847725 h 1371600"/>
              <a:gd name="connsiteX10" fmla="*/ 809625 w 830282"/>
              <a:gd name="connsiteY10" fmla="*/ 733425 h 1371600"/>
              <a:gd name="connsiteX11" fmla="*/ 742950 w 830282"/>
              <a:gd name="connsiteY11" fmla="*/ 628650 h 1371600"/>
              <a:gd name="connsiteX12" fmla="*/ 714375 w 830282"/>
              <a:gd name="connsiteY12" fmla="*/ 590550 h 1371600"/>
              <a:gd name="connsiteX13" fmla="*/ 676275 w 830282"/>
              <a:gd name="connsiteY13" fmla="*/ 561975 h 1371600"/>
              <a:gd name="connsiteX14" fmla="*/ 638175 w 830282"/>
              <a:gd name="connsiteY14" fmla="*/ 523875 h 1371600"/>
              <a:gd name="connsiteX15" fmla="*/ 609600 w 830282"/>
              <a:gd name="connsiteY15" fmla="*/ 504825 h 1371600"/>
              <a:gd name="connsiteX16" fmla="*/ 571500 w 830282"/>
              <a:gd name="connsiteY16" fmla="*/ 476250 h 1371600"/>
              <a:gd name="connsiteX17" fmla="*/ 523875 w 830282"/>
              <a:gd name="connsiteY17" fmla="*/ 447675 h 1371600"/>
              <a:gd name="connsiteX18" fmla="*/ 495300 w 830282"/>
              <a:gd name="connsiteY18" fmla="*/ 419100 h 1371600"/>
              <a:gd name="connsiteX19" fmla="*/ 400050 w 830282"/>
              <a:gd name="connsiteY19" fmla="*/ 342900 h 1371600"/>
              <a:gd name="connsiteX20" fmla="*/ 333375 w 830282"/>
              <a:gd name="connsiteY20" fmla="*/ 295275 h 1371600"/>
              <a:gd name="connsiteX21" fmla="*/ 247650 w 830282"/>
              <a:gd name="connsiteY21" fmla="*/ 228600 h 1371600"/>
              <a:gd name="connsiteX22" fmla="*/ 209550 w 830282"/>
              <a:gd name="connsiteY22" fmla="*/ 200025 h 1371600"/>
              <a:gd name="connsiteX23" fmla="*/ 171450 w 830282"/>
              <a:gd name="connsiteY23" fmla="*/ 161925 h 1371600"/>
              <a:gd name="connsiteX24" fmla="*/ 123825 w 830282"/>
              <a:gd name="connsiteY24" fmla="*/ 123825 h 1371600"/>
              <a:gd name="connsiteX25" fmla="*/ 47625 w 830282"/>
              <a:gd name="connsiteY25" fmla="*/ 38100 h 1371600"/>
              <a:gd name="connsiteX26" fmla="*/ 0 w 830282"/>
              <a:gd name="connsiteY26" fmla="*/ 0 h 1371600"/>
              <a:gd name="connsiteX0" fmla="*/ 28575 w 830282"/>
              <a:gd name="connsiteY0" fmla="*/ 1371600 h 1371600"/>
              <a:gd name="connsiteX1" fmla="*/ 76200 w 830282"/>
              <a:gd name="connsiteY1" fmla="*/ 1343025 h 1371600"/>
              <a:gd name="connsiteX2" fmla="*/ 228600 w 830282"/>
              <a:gd name="connsiteY2" fmla="*/ 1304925 h 1371600"/>
              <a:gd name="connsiteX3" fmla="*/ 333375 w 830282"/>
              <a:gd name="connsiteY3" fmla="*/ 1276350 h 1371600"/>
              <a:gd name="connsiteX4" fmla="*/ 657225 w 830282"/>
              <a:gd name="connsiteY4" fmla="*/ 1181100 h 1371600"/>
              <a:gd name="connsiteX5" fmla="*/ 714375 w 830282"/>
              <a:gd name="connsiteY5" fmla="*/ 1143000 h 1371600"/>
              <a:gd name="connsiteX6" fmla="*/ 781050 w 830282"/>
              <a:gd name="connsiteY6" fmla="*/ 1057275 h 1371600"/>
              <a:gd name="connsiteX7" fmla="*/ 809625 w 830282"/>
              <a:gd name="connsiteY7" fmla="*/ 981075 h 1371600"/>
              <a:gd name="connsiteX8" fmla="*/ 828675 w 830282"/>
              <a:gd name="connsiteY8" fmla="*/ 847725 h 1371600"/>
              <a:gd name="connsiteX9" fmla="*/ 809625 w 830282"/>
              <a:gd name="connsiteY9" fmla="*/ 733425 h 1371600"/>
              <a:gd name="connsiteX10" fmla="*/ 742950 w 830282"/>
              <a:gd name="connsiteY10" fmla="*/ 628650 h 1371600"/>
              <a:gd name="connsiteX11" fmla="*/ 714375 w 830282"/>
              <a:gd name="connsiteY11" fmla="*/ 590550 h 1371600"/>
              <a:gd name="connsiteX12" fmla="*/ 676275 w 830282"/>
              <a:gd name="connsiteY12" fmla="*/ 561975 h 1371600"/>
              <a:gd name="connsiteX13" fmla="*/ 638175 w 830282"/>
              <a:gd name="connsiteY13" fmla="*/ 523875 h 1371600"/>
              <a:gd name="connsiteX14" fmla="*/ 609600 w 830282"/>
              <a:gd name="connsiteY14" fmla="*/ 504825 h 1371600"/>
              <a:gd name="connsiteX15" fmla="*/ 571500 w 830282"/>
              <a:gd name="connsiteY15" fmla="*/ 476250 h 1371600"/>
              <a:gd name="connsiteX16" fmla="*/ 523875 w 830282"/>
              <a:gd name="connsiteY16" fmla="*/ 447675 h 1371600"/>
              <a:gd name="connsiteX17" fmla="*/ 495300 w 830282"/>
              <a:gd name="connsiteY17" fmla="*/ 419100 h 1371600"/>
              <a:gd name="connsiteX18" fmla="*/ 400050 w 830282"/>
              <a:gd name="connsiteY18" fmla="*/ 342900 h 1371600"/>
              <a:gd name="connsiteX19" fmla="*/ 333375 w 830282"/>
              <a:gd name="connsiteY19" fmla="*/ 295275 h 1371600"/>
              <a:gd name="connsiteX20" fmla="*/ 247650 w 830282"/>
              <a:gd name="connsiteY20" fmla="*/ 228600 h 1371600"/>
              <a:gd name="connsiteX21" fmla="*/ 209550 w 830282"/>
              <a:gd name="connsiteY21" fmla="*/ 200025 h 1371600"/>
              <a:gd name="connsiteX22" fmla="*/ 171450 w 830282"/>
              <a:gd name="connsiteY22" fmla="*/ 161925 h 1371600"/>
              <a:gd name="connsiteX23" fmla="*/ 123825 w 830282"/>
              <a:gd name="connsiteY23" fmla="*/ 123825 h 1371600"/>
              <a:gd name="connsiteX24" fmla="*/ 47625 w 830282"/>
              <a:gd name="connsiteY24" fmla="*/ 38100 h 1371600"/>
              <a:gd name="connsiteX25" fmla="*/ 0 w 830282"/>
              <a:gd name="connsiteY25" fmla="*/ 0 h 1371600"/>
              <a:gd name="connsiteX0" fmla="*/ 28575 w 830282"/>
              <a:gd name="connsiteY0" fmla="*/ 1371600 h 1371600"/>
              <a:gd name="connsiteX1" fmla="*/ 228600 w 830282"/>
              <a:gd name="connsiteY1" fmla="*/ 1304925 h 1371600"/>
              <a:gd name="connsiteX2" fmla="*/ 333375 w 830282"/>
              <a:gd name="connsiteY2" fmla="*/ 1276350 h 1371600"/>
              <a:gd name="connsiteX3" fmla="*/ 657225 w 830282"/>
              <a:gd name="connsiteY3" fmla="*/ 1181100 h 1371600"/>
              <a:gd name="connsiteX4" fmla="*/ 714375 w 830282"/>
              <a:gd name="connsiteY4" fmla="*/ 1143000 h 1371600"/>
              <a:gd name="connsiteX5" fmla="*/ 781050 w 830282"/>
              <a:gd name="connsiteY5" fmla="*/ 1057275 h 1371600"/>
              <a:gd name="connsiteX6" fmla="*/ 809625 w 830282"/>
              <a:gd name="connsiteY6" fmla="*/ 981075 h 1371600"/>
              <a:gd name="connsiteX7" fmla="*/ 828675 w 830282"/>
              <a:gd name="connsiteY7" fmla="*/ 847725 h 1371600"/>
              <a:gd name="connsiteX8" fmla="*/ 809625 w 830282"/>
              <a:gd name="connsiteY8" fmla="*/ 733425 h 1371600"/>
              <a:gd name="connsiteX9" fmla="*/ 742950 w 830282"/>
              <a:gd name="connsiteY9" fmla="*/ 628650 h 1371600"/>
              <a:gd name="connsiteX10" fmla="*/ 714375 w 830282"/>
              <a:gd name="connsiteY10" fmla="*/ 590550 h 1371600"/>
              <a:gd name="connsiteX11" fmla="*/ 676275 w 830282"/>
              <a:gd name="connsiteY11" fmla="*/ 561975 h 1371600"/>
              <a:gd name="connsiteX12" fmla="*/ 638175 w 830282"/>
              <a:gd name="connsiteY12" fmla="*/ 523875 h 1371600"/>
              <a:gd name="connsiteX13" fmla="*/ 609600 w 830282"/>
              <a:gd name="connsiteY13" fmla="*/ 504825 h 1371600"/>
              <a:gd name="connsiteX14" fmla="*/ 571500 w 830282"/>
              <a:gd name="connsiteY14" fmla="*/ 476250 h 1371600"/>
              <a:gd name="connsiteX15" fmla="*/ 523875 w 830282"/>
              <a:gd name="connsiteY15" fmla="*/ 447675 h 1371600"/>
              <a:gd name="connsiteX16" fmla="*/ 495300 w 830282"/>
              <a:gd name="connsiteY16" fmla="*/ 419100 h 1371600"/>
              <a:gd name="connsiteX17" fmla="*/ 400050 w 830282"/>
              <a:gd name="connsiteY17" fmla="*/ 342900 h 1371600"/>
              <a:gd name="connsiteX18" fmla="*/ 333375 w 830282"/>
              <a:gd name="connsiteY18" fmla="*/ 295275 h 1371600"/>
              <a:gd name="connsiteX19" fmla="*/ 247650 w 830282"/>
              <a:gd name="connsiteY19" fmla="*/ 228600 h 1371600"/>
              <a:gd name="connsiteX20" fmla="*/ 209550 w 830282"/>
              <a:gd name="connsiteY20" fmla="*/ 200025 h 1371600"/>
              <a:gd name="connsiteX21" fmla="*/ 171450 w 830282"/>
              <a:gd name="connsiteY21" fmla="*/ 161925 h 1371600"/>
              <a:gd name="connsiteX22" fmla="*/ 123825 w 830282"/>
              <a:gd name="connsiteY22" fmla="*/ 123825 h 1371600"/>
              <a:gd name="connsiteX23" fmla="*/ 47625 w 830282"/>
              <a:gd name="connsiteY23" fmla="*/ 38100 h 1371600"/>
              <a:gd name="connsiteX24" fmla="*/ 0 w 830282"/>
              <a:gd name="connsiteY24" fmla="*/ 0 h 1371600"/>
              <a:gd name="connsiteX0" fmla="*/ 28575 w 830282"/>
              <a:gd name="connsiteY0" fmla="*/ 1371600 h 1371600"/>
              <a:gd name="connsiteX1" fmla="*/ 333375 w 830282"/>
              <a:gd name="connsiteY1" fmla="*/ 1276350 h 1371600"/>
              <a:gd name="connsiteX2" fmla="*/ 657225 w 830282"/>
              <a:gd name="connsiteY2" fmla="*/ 1181100 h 1371600"/>
              <a:gd name="connsiteX3" fmla="*/ 714375 w 830282"/>
              <a:gd name="connsiteY3" fmla="*/ 1143000 h 1371600"/>
              <a:gd name="connsiteX4" fmla="*/ 781050 w 830282"/>
              <a:gd name="connsiteY4" fmla="*/ 1057275 h 1371600"/>
              <a:gd name="connsiteX5" fmla="*/ 809625 w 830282"/>
              <a:gd name="connsiteY5" fmla="*/ 981075 h 1371600"/>
              <a:gd name="connsiteX6" fmla="*/ 828675 w 830282"/>
              <a:gd name="connsiteY6" fmla="*/ 847725 h 1371600"/>
              <a:gd name="connsiteX7" fmla="*/ 809625 w 830282"/>
              <a:gd name="connsiteY7" fmla="*/ 733425 h 1371600"/>
              <a:gd name="connsiteX8" fmla="*/ 742950 w 830282"/>
              <a:gd name="connsiteY8" fmla="*/ 628650 h 1371600"/>
              <a:gd name="connsiteX9" fmla="*/ 714375 w 830282"/>
              <a:gd name="connsiteY9" fmla="*/ 590550 h 1371600"/>
              <a:gd name="connsiteX10" fmla="*/ 676275 w 830282"/>
              <a:gd name="connsiteY10" fmla="*/ 561975 h 1371600"/>
              <a:gd name="connsiteX11" fmla="*/ 638175 w 830282"/>
              <a:gd name="connsiteY11" fmla="*/ 523875 h 1371600"/>
              <a:gd name="connsiteX12" fmla="*/ 609600 w 830282"/>
              <a:gd name="connsiteY12" fmla="*/ 504825 h 1371600"/>
              <a:gd name="connsiteX13" fmla="*/ 571500 w 830282"/>
              <a:gd name="connsiteY13" fmla="*/ 476250 h 1371600"/>
              <a:gd name="connsiteX14" fmla="*/ 523875 w 830282"/>
              <a:gd name="connsiteY14" fmla="*/ 447675 h 1371600"/>
              <a:gd name="connsiteX15" fmla="*/ 495300 w 830282"/>
              <a:gd name="connsiteY15" fmla="*/ 419100 h 1371600"/>
              <a:gd name="connsiteX16" fmla="*/ 400050 w 830282"/>
              <a:gd name="connsiteY16" fmla="*/ 342900 h 1371600"/>
              <a:gd name="connsiteX17" fmla="*/ 333375 w 830282"/>
              <a:gd name="connsiteY17" fmla="*/ 295275 h 1371600"/>
              <a:gd name="connsiteX18" fmla="*/ 247650 w 830282"/>
              <a:gd name="connsiteY18" fmla="*/ 228600 h 1371600"/>
              <a:gd name="connsiteX19" fmla="*/ 209550 w 830282"/>
              <a:gd name="connsiteY19" fmla="*/ 200025 h 1371600"/>
              <a:gd name="connsiteX20" fmla="*/ 171450 w 830282"/>
              <a:gd name="connsiteY20" fmla="*/ 161925 h 1371600"/>
              <a:gd name="connsiteX21" fmla="*/ 123825 w 830282"/>
              <a:gd name="connsiteY21" fmla="*/ 123825 h 1371600"/>
              <a:gd name="connsiteX22" fmla="*/ 47625 w 830282"/>
              <a:gd name="connsiteY22" fmla="*/ 38100 h 1371600"/>
              <a:gd name="connsiteX23" fmla="*/ 0 w 830282"/>
              <a:gd name="connsiteY23" fmla="*/ 0 h 1371600"/>
              <a:gd name="connsiteX0" fmla="*/ 28575 w 830282"/>
              <a:gd name="connsiteY0" fmla="*/ 1371600 h 1371600"/>
              <a:gd name="connsiteX1" fmla="*/ 333375 w 830282"/>
              <a:gd name="connsiteY1" fmla="*/ 1276350 h 1371600"/>
              <a:gd name="connsiteX2" fmla="*/ 714375 w 830282"/>
              <a:gd name="connsiteY2" fmla="*/ 1143000 h 1371600"/>
              <a:gd name="connsiteX3" fmla="*/ 781050 w 830282"/>
              <a:gd name="connsiteY3" fmla="*/ 1057275 h 1371600"/>
              <a:gd name="connsiteX4" fmla="*/ 809625 w 830282"/>
              <a:gd name="connsiteY4" fmla="*/ 981075 h 1371600"/>
              <a:gd name="connsiteX5" fmla="*/ 828675 w 830282"/>
              <a:gd name="connsiteY5" fmla="*/ 847725 h 1371600"/>
              <a:gd name="connsiteX6" fmla="*/ 809625 w 830282"/>
              <a:gd name="connsiteY6" fmla="*/ 733425 h 1371600"/>
              <a:gd name="connsiteX7" fmla="*/ 742950 w 830282"/>
              <a:gd name="connsiteY7" fmla="*/ 628650 h 1371600"/>
              <a:gd name="connsiteX8" fmla="*/ 714375 w 830282"/>
              <a:gd name="connsiteY8" fmla="*/ 590550 h 1371600"/>
              <a:gd name="connsiteX9" fmla="*/ 676275 w 830282"/>
              <a:gd name="connsiteY9" fmla="*/ 561975 h 1371600"/>
              <a:gd name="connsiteX10" fmla="*/ 638175 w 830282"/>
              <a:gd name="connsiteY10" fmla="*/ 523875 h 1371600"/>
              <a:gd name="connsiteX11" fmla="*/ 609600 w 830282"/>
              <a:gd name="connsiteY11" fmla="*/ 504825 h 1371600"/>
              <a:gd name="connsiteX12" fmla="*/ 571500 w 830282"/>
              <a:gd name="connsiteY12" fmla="*/ 476250 h 1371600"/>
              <a:gd name="connsiteX13" fmla="*/ 523875 w 830282"/>
              <a:gd name="connsiteY13" fmla="*/ 447675 h 1371600"/>
              <a:gd name="connsiteX14" fmla="*/ 495300 w 830282"/>
              <a:gd name="connsiteY14" fmla="*/ 419100 h 1371600"/>
              <a:gd name="connsiteX15" fmla="*/ 400050 w 830282"/>
              <a:gd name="connsiteY15" fmla="*/ 342900 h 1371600"/>
              <a:gd name="connsiteX16" fmla="*/ 333375 w 830282"/>
              <a:gd name="connsiteY16" fmla="*/ 295275 h 1371600"/>
              <a:gd name="connsiteX17" fmla="*/ 247650 w 830282"/>
              <a:gd name="connsiteY17" fmla="*/ 228600 h 1371600"/>
              <a:gd name="connsiteX18" fmla="*/ 209550 w 830282"/>
              <a:gd name="connsiteY18" fmla="*/ 200025 h 1371600"/>
              <a:gd name="connsiteX19" fmla="*/ 171450 w 830282"/>
              <a:gd name="connsiteY19" fmla="*/ 161925 h 1371600"/>
              <a:gd name="connsiteX20" fmla="*/ 123825 w 830282"/>
              <a:gd name="connsiteY20" fmla="*/ 123825 h 1371600"/>
              <a:gd name="connsiteX21" fmla="*/ 47625 w 830282"/>
              <a:gd name="connsiteY21" fmla="*/ 38100 h 1371600"/>
              <a:gd name="connsiteX22" fmla="*/ 0 w 830282"/>
              <a:gd name="connsiteY22" fmla="*/ 0 h 1371600"/>
              <a:gd name="connsiteX0" fmla="*/ 28575 w 830282"/>
              <a:gd name="connsiteY0" fmla="*/ 1371600 h 1371600"/>
              <a:gd name="connsiteX1" fmla="*/ 714375 w 830282"/>
              <a:gd name="connsiteY1" fmla="*/ 1143000 h 1371600"/>
              <a:gd name="connsiteX2" fmla="*/ 781050 w 830282"/>
              <a:gd name="connsiteY2" fmla="*/ 1057275 h 1371600"/>
              <a:gd name="connsiteX3" fmla="*/ 809625 w 830282"/>
              <a:gd name="connsiteY3" fmla="*/ 981075 h 1371600"/>
              <a:gd name="connsiteX4" fmla="*/ 828675 w 830282"/>
              <a:gd name="connsiteY4" fmla="*/ 847725 h 1371600"/>
              <a:gd name="connsiteX5" fmla="*/ 809625 w 830282"/>
              <a:gd name="connsiteY5" fmla="*/ 733425 h 1371600"/>
              <a:gd name="connsiteX6" fmla="*/ 742950 w 830282"/>
              <a:gd name="connsiteY6" fmla="*/ 628650 h 1371600"/>
              <a:gd name="connsiteX7" fmla="*/ 714375 w 830282"/>
              <a:gd name="connsiteY7" fmla="*/ 590550 h 1371600"/>
              <a:gd name="connsiteX8" fmla="*/ 676275 w 830282"/>
              <a:gd name="connsiteY8" fmla="*/ 561975 h 1371600"/>
              <a:gd name="connsiteX9" fmla="*/ 638175 w 830282"/>
              <a:gd name="connsiteY9" fmla="*/ 523875 h 1371600"/>
              <a:gd name="connsiteX10" fmla="*/ 609600 w 830282"/>
              <a:gd name="connsiteY10" fmla="*/ 504825 h 1371600"/>
              <a:gd name="connsiteX11" fmla="*/ 571500 w 830282"/>
              <a:gd name="connsiteY11" fmla="*/ 476250 h 1371600"/>
              <a:gd name="connsiteX12" fmla="*/ 523875 w 830282"/>
              <a:gd name="connsiteY12" fmla="*/ 447675 h 1371600"/>
              <a:gd name="connsiteX13" fmla="*/ 495300 w 830282"/>
              <a:gd name="connsiteY13" fmla="*/ 419100 h 1371600"/>
              <a:gd name="connsiteX14" fmla="*/ 400050 w 830282"/>
              <a:gd name="connsiteY14" fmla="*/ 342900 h 1371600"/>
              <a:gd name="connsiteX15" fmla="*/ 333375 w 830282"/>
              <a:gd name="connsiteY15" fmla="*/ 295275 h 1371600"/>
              <a:gd name="connsiteX16" fmla="*/ 247650 w 830282"/>
              <a:gd name="connsiteY16" fmla="*/ 228600 h 1371600"/>
              <a:gd name="connsiteX17" fmla="*/ 209550 w 830282"/>
              <a:gd name="connsiteY17" fmla="*/ 200025 h 1371600"/>
              <a:gd name="connsiteX18" fmla="*/ 171450 w 830282"/>
              <a:gd name="connsiteY18" fmla="*/ 161925 h 1371600"/>
              <a:gd name="connsiteX19" fmla="*/ 123825 w 830282"/>
              <a:gd name="connsiteY19" fmla="*/ 123825 h 1371600"/>
              <a:gd name="connsiteX20" fmla="*/ 47625 w 830282"/>
              <a:gd name="connsiteY20" fmla="*/ 38100 h 1371600"/>
              <a:gd name="connsiteX21" fmla="*/ 0 w 830282"/>
              <a:gd name="connsiteY21" fmla="*/ 0 h 1371600"/>
              <a:gd name="connsiteX0" fmla="*/ 28575 w 830282"/>
              <a:gd name="connsiteY0" fmla="*/ 1371600 h 1371600"/>
              <a:gd name="connsiteX1" fmla="*/ 781050 w 830282"/>
              <a:gd name="connsiteY1" fmla="*/ 1057275 h 1371600"/>
              <a:gd name="connsiteX2" fmla="*/ 809625 w 830282"/>
              <a:gd name="connsiteY2" fmla="*/ 981075 h 1371600"/>
              <a:gd name="connsiteX3" fmla="*/ 828675 w 830282"/>
              <a:gd name="connsiteY3" fmla="*/ 847725 h 1371600"/>
              <a:gd name="connsiteX4" fmla="*/ 809625 w 830282"/>
              <a:gd name="connsiteY4" fmla="*/ 733425 h 1371600"/>
              <a:gd name="connsiteX5" fmla="*/ 742950 w 830282"/>
              <a:gd name="connsiteY5" fmla="*/ 628650 h 1371600"/>
              <a:gd name="connsiteX6" fmla="*/ 714375 w 830282"/>
              <a:gd name="connsiteY6" fmla="*/ 590550 h 1371600"/>
              <a:gd name="connsiteX7" fmla="*/ 676275 w 830282"/>
              <a:gd name="connsiteY7" fmla="*/ 561975 h 1371600"/>
              <a:gd name="connsiteX8" fmla="*/ 638175 w 830282"/>
              <a:gd name="connsiteY8" fmla="*/ 523875 h 1371600"/>
              <a:gd name="connsiteX9" fmla="*/ 609600 w 830282"/>
              <a:gd name="connsiteY9" fmla="*/ 504825 h 1371600"/>
              <a:gd name="connsiteX10" fmla="*/ 571500 w 830282"/>
              <a:gd name="connsiteY10" fmla="*/ 476250 h 1371600"/>
              <a:gd name="connsiteX11" fmla="*/ 523875 w 830282"/>
              <a:gd name="connsiteY11" fmla="*/ 447675 h 1371600"/>
              <a:gd name="connsiteX12" fmla="*/ 495300 w 830282"/>
              <a:gd name="connsiteY12" fmla="*/ 419100 h 1371600"/>
              <a:gd name="connsiteX13" fmla="*/ 400050 w 830282"/>
              <a:gd name="connsiteY13" fmla="*/ 342900 h 1371600"/>
              <a:gd name="connsiteX14" fmla="*/ 333375 w 830282"/>
              <a:gd name="connsiteY14" fmla="*/ 295275 h 1371600"/>
              <a:gd name="connsiteX15" fmla="*/ 247650 w 830282"/>
              <a:gd name="connsiteY15" fmla="*/ 228600 h 1371600"/>
              <a:gd name="connsiteX16" fmla="*/ 209550 w 830282"/>
              <a:gd name="connsiteY16" fmla="*/ 200025 h 1371600"/>
              <a:gd name="connsiteX17" fmla="*/ 171450 w 830282"/>
              <a:gd name="connsiteY17" fmla="*/ 161925 h 1371600"/>
              <a:gd name="connsiteX18" fmla="*/ 123825 w 830282"/>
              <a:gd name="connsiteY18" fmla="*/ 123825 h 1371600"/>
              <a:gd name="connsiteX19" fmla="*/ 47625 w 830282"/>
              <a:gd name="connsiteY19" fmla="*/ 38100 h 1371600"/>
              <a:gd name="connsiteX20" fmla="*/ 0 w 830282"/>
              <a:gd name="connsiteY20" fmla="*/ 0 h 1371600"/>
              <a:gd name="connsiteX0" fmla="*/ 28575 w 830282"/>
              <a:gd name="connsiteY0" fmla="*/ 1371600 h 1371600"/>
              <a:gd name="connsiteX1" fmla="*/ 809625 w 830282"/>
              <a:gd name="connsiteY1" fmla="*/ 981075 h 1371600"/>
              <a:gd name="connsiteX2" fmla="*/ 828675 w 830282"/>
              <a:gd name="connsiteY2" fmla="*/ 847725 h 1371600"/>
              <a:gd name="connsiteX3" fmla="*/ 809625 w 830282"/>
              <a:gd name="connsiteY3" fmla="*/ 733425 h 1371600"/>
              <a:gd name="connsiteX4" fmla="*/ 742950 w 830282"/>
              <a:gd name="connsiteY4" fmla="*/ 628650 h 1371600"/>
              <a:gd name="connsiteX5" fmla="*/ 714375 w 830282"/>
              <a:gd name="connsiteY5" fmla="*/ 590550 h 1371600"/>
              <a:gd name="connsiteX6" fmla="*/ 676275 w 830282"/>
              <a:gd name="connsiteY6" fmla="*/ 561975 h 1371600"/>
              <a:gd name="connsiteX7" fmla="*/ 638175 w 830282"/>
              <a:gd name="connsiteY7" fmla="*/ 523875 h 1371600"/>
              <a:gd name="connsiteX8" fmla="*/ 609600 w 830282"/>
              <a:gd name="connsiteY8" fmla="*/ 504825 h 1371600"/>
              <a:gd name="connsiteX9" fmla="*/ 571500 w 830282"/>
              <a:gd name="connsiteY9" fmla="*/ 476250 h 1371600"/>
              <a:gd name="connsiteX10" fmla="*/ 523875 w 830282"/>
              <a:gd name="connsiteY10" fmla="*/ 447675 h 1371600"/>
              <a:gd name="connsiteX11" fmla="*/ 495300 w 830282"/>
              <a:gd name="connsiteY11" fmla="*/ 419100 h 1371600"/>
              <a:gd name="connsiteX12" fmla="*/ 400050 w 830282"/>
              <a:gd name="connsiteY12" fmla="*/ 342900 h 1371600"/>
              <a:gd name="connsiteX13" fmla="*/ 333375 w 830282"/>
              <a:gd name="connsiteY13" fmla="*/ 295275 h 1371600"/>
              <a:gd name="connsiteX14" fmla="*/ 247650 w 830282"/>
              <a:gd name="connsiteY14" fmla="*/ 228600 h 1371600"/>
              <a:gd name="connsiteX15" fmla="*/ 209550 w 830282"/>
              <a:gd name="connsiteY15" fmla="*/ 200025 h 1371600"/>
              <a:gd name="connsiteX16" fmla="*/ 171450 w 830282"/>
              <a:gd name="connsiteY16" fmla="*/ 161925 h 1371600"/>
              <a:gd name="connsiteX17" fmla="*/ 123825 w 830282"/>
              <a:gd name="connsiteY17" fmla="*/ 123825 h 1371600"/>
              <a:gd name="connsiteX18" fmla="*/ 47625 w 830282"/>
              <a:gd name="connsiteY18" fmla="*/ 38100 h 1371600"/>
              <a:gd name="connsiteX19" fmla="*/ 0 w 830282"/>
              <a:gd name="connsiteY19" fmla="*/ 0 h 1371600"/>
              <a:gd name="connsiteX0" fmla="*/ 28575 w 870029"/>
              <a:gd name="connsiteY0" fmla="*/ 1371600 h 1371600"/>
              <a:gd name="connsiteX1" fmla="*/ 809625 w 870029"/>
              <a:gd name="connsiteY1" fmla="*/ 981075 h 1371600"/>
              <a:gd name="connsiteX2" fmla="*/ 809625 w 870029"/>
              <a:gd name="connsiteY2" fmla="*/ 733425 h 1371600"/>
              <a:gd name="connsiteX3" fmla="*/ 742950 w 870029"/>
              <a:gd name="connsiteY3" fmla="*/ 628650 h 1371600"/>
              <a:gd name="connsiteX4" fmla="*/ 714375 w 870029"/>
              <a:gd name="connsiteY4" fmla="*/ 590550 h 1371600"/>
              <a:gd name="connsiteX5" fmla="*/ 676275 w 870029"/>
              <a:gd name="connsiteY5" fmla="*/ 561975 h 1371600"/>
              <a:gd name="connsiteX6" fmla="*/ 638175 w 870029"/>
              <a:gd name="connsiteY6" fmla="*/ 523875 h 1371600"/>
              <a:gd name="connsiteX7" fmla="*/ 609600 w 870029"/>
              <a:gd name="connsiteY7" fmla="*/ 504825 h 1371600"/>
              <a:gd name="connsiteX8" fmla="*/ 571500 w 870029"/>
              <a:gd name="connsiteY8" fmla="*/ 476250 h 1371600"/>
              <a:gd name="connsiteX9" fmla="*/ 523875 w 870029"/>
              <a:gd name="connsiteY9" fmla="*/ 447675 h 1371600"/>
              <a:gd name="connsiteX10" fmla="*/ 495300 w 870029"/>
              <a:gd name="connsiteY10" fmla="*/ 419100 h 1371600"/>
              <a:gd name="connsiteX11" fmla="*/ 400050 w 870029"/>
              <a:gd name="connsiteY11" fmla="*/ 342900 h 1371600"/>
              <a:gd name="connsiteX12" fmla="*/ 333375 w 870029"/>
              <a:gd name="connsiteY12" fmla="*/ 295275 h 1371600"/>
              <a:gd name="connsiteX13" fmla="*/ 247650 w 870029"/>
              <a:gd name="connsiteY13" fmla="*/ 228600 h 1371600"/>
              <a:gd name="connsiteX14" fmla="*/ 209550 w 870029"/>
              <a:gd name="connsiteY14" fmla="*/ 200025 h 1371600"/>
              <a:gd name="connsiteX15" fmla="*/ 171450 w 870029"/>
              <a:gd name="connsiteY15" fmla="*/ 161925 h 1371600"/>
              <a:gd name="connsiteX16" fmla="*/ 123825 w 870029"/>
              <a:gd name="connsiteY16" fmla="*/ 123825 h 1371600"/>
              <a:gd name="connsiteX17" fmla="*/ 47625 w 870029"/>
              <a:gd name="connsiteY17" fmla="*/ 38100 h 1371600"/>
              <a:gd name="connsiteX18" fmla="*/ 0 w 870029"/>
              <a:gd name="connsiteY18"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247650 w 851690"/>
              <a:gd name="connsiteY12" fmla="*/ 228600 h 1371600"/>
              <a:gd name="connsiteX13" fmla="*/ 209550 w 851690"/>
              <a:gd name="connsiteY13" fmla="*/ 200025 h 1371600"/>
              <a:gd name="connsiteX14" fmla="*/ 171450 w 851690"/>
              <a:gd name="connsiteY14" fmla="*/ 161925 h 1371600"/>
              <a:gd name="connsiteX15" fmla="*/ 123825 w 851690"/>
              <a:gd name="connsiteY15" fmla="*/ 123825 h 1371600"/>
              <a:gd name="connsiteX16" fmla="*/ 47625 w 851690"/>
              <a:gd name="connsiteY16" fmla="*/ 38100 h 1371600"/>
              <a:gd name="connsiteX17" fmla="*/ 0 w 851690"/>
              <a:gd name="connsiteY17"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247650 w 851690"/>
              <a:gd name="connsiteY12" fmla="*/ 228600 h 1371600"/>
              <a:gd name="connsiteX13" fmla="*/ 209550 w 851690"/>
              <a:gd name="connsiteY13" fmla="*/ 200025 h 1371600"/>
              <a:gd name="connsiteX14" fmla="*/ 171450 w 851690"/>
              <a:gd name="connsiteY14" fmla="*/ 161925 h 1371600"/>
              <a:gd name="connsiteX15" fmla="*/ 123825 w 851690"/>
              <a:gd name="connsiteY15" fmla="*/ 123825 h 1371600"/>
              <a:gd name="connsiteX16" fmla="*/ 0 w 851690"/>
              <a:gd name="connsiteY16"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247650 w 851690"/>
              <a:gd name="connsiteY12" fmla="*/ 228600 h 1371600"/>
              <a:gd name="connsiteX13" fmla="*/ 209550 w 851690"/>
              <a:gd name="connsiteY13" fmla="*/ 200025 h 1371600"/>
              <a:gd name="connsiteX14" fmla="*/ 171450 w 851690"/>
              <a:gd name="connsiteY14" fmla="*/ 161925 h 1371600"/>
              <a:gd name="connsiteX15" fmla="*/ 0 w 851690"/>
              <a:gd name="connsiteY15"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247650 w 851690"/>
              <a:gd name="connsiteY12" fmla="*/ 228600 h 1371600"/>
              <a:gd name="connsiteX13" fmla="*/ 209550 w 851690"/>
              <a:gd name="connsiteY13" fmla="*/ 200025 h 1371600"/>
              <a:gd name="connsiteX14" fmla="*/ 0 w 851690"/>
              <a:gd name="connsiteY14"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247650 w 851690"/>
              <a:gd name="connsiteY12" fmla="*/ 228600 h 1371600"/>
              <a:gd name="connsiteX13" fmla="*/ 0 w 851690"/>
              <a:gd name="connsiteY13"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0 w 851690"/>
              <a:gd name="connsiteY12"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0 w 851690"/>
              <a:gd name="connsiteY11"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0 w 851690"/>
              <a:gd name="connsiteY10"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0 w 851690"/>
              <a:gd name="connsiteY9"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0 w 851690"/>
              <a:gd name="connsiteY8"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0 w 851690"/>
              <a:gd name="connsiteY7"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0 w 851690"/>
              <a:gd name="connsiteY6"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0 w 851690"/>
              <a:gd name="connsiteY5"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0 w 851690"/>
              <a:gd name="connsiteY4" fmla="*/ 0 h 1371600"/>
              <a:gd name="connsiteX0" fmla="*/ 28575 w 876505"/>
              <a:gd name="connsiteY0" fmla="*/ 1371600 h 1371600"/>
              <a:gd name="connsiteX1" fmla="*/ 809625 w 876505"/>
              <a:gd name="connsiteY1" fmla="*/ 981075 h 1371600"/>
              <a:gd name="connsiteX2" fmla="*/ 742950 w 876505"/>
              <a:gd name="connsiteY2" fmla="*/ 628650 h 1371600"/>
              <a:gd name="connsiteX3" fmla="*/ 0 w 876505"/>
              <a:gd name="connsiteY3" fmla="*/ 0 h 1371600"/>
              <a:gd name="connsiteX0" fmla="*/ 34925 w 883149"/>
              <a:gd name="connsiteY0" fmla="*/ 1422400 h 1422400"/>
              <a:gd name="connsiteX1" fmla="*/ 815975 w 883149"/>
              <a:gd name="connsiteY1" fmla="*/ 1031875 h 1422400"/>
              <a:gd name="connsiteX2" fmla="*/ 749300 w 883149"/>
              <a:gd name="connsiteY2" fmla="*/ 679450 h 1422400"/>
              <a:gd name="connsiteX3" fmla="*/ 0 w 883149"/>
              <a:gd name="connsiteY3" fmla="*/ 0 h 1422400"/>
              <a:gd name="connsiteX0" fmla="*/ 34925 w 842565"/>
              <a:gd name="connsiteY0" fmla="*/ 1422400 h 1422400"/>
              <a:gd name="connsiteX1" fmla="*/ 752475 w 842565"/>
              <a:gd name="connsiteY1" fmla="*/ 1235075 h 1422400"/>
              <a:gd name="connsiteX2" fmla="*/ 749300 w 842565"/>
              <a:gd name="connsiteY2" fmla="*/ 679450 h 1422400"/>
              <a:gd name="connsiteX3" fmla="*/ 0 w 842565"/>
              <a:gd name="connsiteY3" fmla="*/ 0 h 1422400"/>
              <a:gd name="connsiteX0" fmla="*/ 41275 w 842565"/>
              <a:gd name="connsiteY0" fmla="*/ 1447800 h 1447800"/>
              <a:gd name="connsiteX1" fmla="*/ 752475 w 842565"/>
              <a:gd name="connsiteY1" fmla="*/ 1235075 h 1447800"/>
              <a:gd name="connsiteX2" fmla="*/ 749300 w 842565"/>
              <a:gd name="connsiteY2" fmla="*/ 679450 h 1447800"/>
              <a:gd name="connsiteX3" fmla="*/ 0 w 842565"/>
              <a:gd name="connsiteY3" fmla="*/ 0 h 1447800"/>
              <a:gd name="connsiteX0" fmla="*/ 41275 w 842565"/>
              <a:gd name="connsiteY0" fmla="*/ 1447800 h 1447800"/>
              <a:gd name="connsiteX1" fmla="*/ 752475 w 842565"/>
              <a:gd name="connsiteY1" fmla="*/ 1235075 h 1447800"/>
              <a:gd name="connsiteX2" fmla="*/ 749300 w 842565"/>
              <a:gd name="connsiteY2" fmla="*/ 679450 h 1447800"/>
              <a:gd name="connsiteX3" fmla="*/ 0 w 842565"/>
              <a:gd name="connsiteY3" fmla="*/ 0 h 1447800"/>
              <a:gd name="connsiteX0" fmla="*/ 0 w 1469698"/>
              <a:gd name="connsiteY0" fmla="*/ 1064020 h 1064020"/>
              <a:gd name="connsiteX1" fmla="*/ 711200 w 1469698"/>
              <a:gd name="connsiteY1" fmla="*/ 851295 h 1064020"/>
              <a:gd name="connsiteX2" fmla="*/ 708025 w 1469698"/>
              <a:gd name="connsiteY2" fmla="*/ 295670 h 1064020"/>
              <a:gd name="connsiteX3" fmla="*/ 1449303 w 1469698"/>
              <a:gd name="connsiteY3" fmla="*/ 0 h 1064020"/>
              <a:gd name="connsiteX0" fmla="*/ 0 w 1578678"/>
              <a:gd name="connsiteY0" fmla="*/ 1064020 h 1064020"/>
              <a:gd name="connsiteX1" fmla="*/ 711200 w 1578678"/>
              <a:gd name="connsiteY1" fmla="*/ 851295 h 1064020"/>
              <a:gd name="connsiteX2" fmla="*/ 1496977 w 1578678"/>
              <a:gd name="connsiteY2" fmla="*/ 753898 h 1064020"/>
              <a:gd name="connsiteX3" fmla="*/ 1449303 w 1578678"/>
              <a:gd name="connsiteY3" fmla="*/ 0 h 1064020"/>
              <a:gd name="connsiteX0" fmla="*/ 0 w 1566938"/>
              <a:gd name="connsiteY0" fmla="*/ 1064020 h 1064020"/>
              <a:gd name="connsiteX1" fmla="*/ 884520 w 1566938"/>
              <a:gd name="connsiteY1" fmla="*/ 850663 h 1064020"/>
              <a:gd name="connsiteX2" fmla="*/ 1496977 w 1566938"/>
              <a:gd name="connsiteY2" fmla="*/ 753898 h 1064020"/>
              <a:gd name="connsiteX3" fmla="*/ 1449303 w 1566938"/>
              <a:gd name="connsiteY3" fmla="*/ 0 h 1064020"/>
              <a:gd name="connsiteX0" fmla="*/ 0 w 1566231"/>
              <a:gd name="connsiteY0" fmla="*/ 1064020 h 1064020"/>
              <a:gd name="connsiteX1" fmla="*/ 895169 w 1566231"/>
              <a:gd name="connsiteY1" fmla="*/ 836200 h 1064020"/>
              <a:gd name="connsiteX2" fmla="*/ 1496977 w 1566231"/>
              <a:gd name="connsiteY2" fmla="*/ 753898 h 1064020"/>
              <a:gd name="connsiteX3" fmla="*/ 1449303 w 1566231"/>
              <a:gd name="connsiteY3" fmla="*/ 0 h 1064020"/>
              <a:gd name="connsiteX0" fmla="*/ 0 w 1629140"/>
              <a:gd name="connsiteY0" fmla="*/ 1064020 h 1064020"/>
              <a:gd name="connsiteX1" fmla="*/ 1496977 w 1629140"/>
              <a:gd name="connsiteY1" fmla="*/ 753898 h 1064020"/>
              <a:gd name="connsiteX2" fmla="*/ 1449303 w 1629140"/>
              <a:gd name="connsiteY2" fmla="*/ 0 h 1064020"/>
              <a:gd name="connsiteX0" fmla="*/ 838 w 1629978"/>
              <a:gd name="connsiteY0" fmla="*/ 1064020 h 1064020"/>
              <a:gd name="connsiteX1" fmla="*/ 1497815 w 1629978"/>
              <a:gd name="connsiteY1" fmla="*/ 753898 h 1064020"/>
              <a:gd name="connsiteX2" fmla="*/ 1450141 w 1629978"/>
              <a:gd name="connsiteY2" fmla="*/ 0 h 1064020"/>
              <a:gd name="connsiteX0" fmla="*/ 838 w 1608430"/>
              <a:gd name="connsiteY0" fmla="*/ 1064020 h 1064020"/>
              <a:gd name="connsiteX1" fmla="*/ 1497815 w 1608430"/>
              <a:gd name="connsiteY1" fmla="*/ 753898 h 1064020"/>
              <a:gd name="connsiteX2" fmla="*/ 1450141 w 1608430"/>
              <a:gd name="connsiteY2" fmla="*/ 0 h 1064020"/>
              <a:gd name="connsiteX0" fmla="*/ 932 w 1524392"/>
              <a:gd name="connsiteY0" fmla="*/ 1064020 h 1064020"/>
              <a:gd name="connsiteX1" fmla="*/ 1364721 w 1524392"/>
              <a:gd name="connsiteY1" fmla="*/ 722744 h 1064020"/>
              <a:gd name="connsiteX2" fmla="*/ 1450235 w 1524392"/>
              <a:gd name="connsiteY2" fmla="*/ 0 h 1064020"/>
              <a:gd name="connsiteX0" fmla="*/ 932 w 1524671"/>
              <a:gd name="connsiteY0" fmla="*/ 1064020 h 1064020"/>
              <a:gd name="connsiteX1" fmla="*/ 1365278 w 1524671"/>
              <a:gd name="connsiteY1" fmla="*/ 684122 h 1064020"/>
              <a:gd name="connsiteX2" fmla="*/ 1450235 w 1524671"/>
              <a:gd name="connsiteY2" fmla="*/ 0 h 1064020"/>
              <a:gd name="connsiteX0" fmla="*/ 948 w 1610203"/>
              <a:gd name="connsiteY0" fmla="*/ 1089368 h 1089368"/>
              <a:gd name="connsiteX1" fmla="*/ 1365294 w 1610203"/>
              <a:gd name="connsiteY1" fmla="*/ 709470 h 1089368"/>
              <a:gd name="connsiteX2" fmla="*/ 1574857 w 1610203"/>
              <a:gd name="connsiteY2" fmla="*/ 0 h 1089368"/>
              <a:gd name="connsiteX0" fmla="*/ 887 w 1636709"/>
              <a:gd name="connsiteY0" fmla="*/ 1089368 h 1089368"/>
              <a:gd name="connsiteX1" fmla="*/ 1446847 w 1636709"/>
              <a:gd name="connsiteY1" fmla="*/ 697074 h 1089368"/>
              <a:gd name="connsiteX2" fmla="*/ 1574796 w 1636709"/>
              <a:gd name="connsiteY2" fmla="*/ 0 h 1089368"/>
              <a:gd name="connsiteX0" fmla="*/ 416 w 3438003"/>
              <a:gd name="connsiteY0" fmla="*/ 1333304 h 1333304"/>
              <a:gd name="connsiteX1" fmla="*/ 3137066 w 3438003"/>
              <a:gd name="connsiteY1" fmla="*/ 697074 h 1333304"/>
              <a:gd name="connsiteX2" fmla="*/ 3265015 w 3438003"/>
              <a:gd name="connsiteY2" fmla="*/ 0 h 1333304"/>
              <a:gd name="connsiteX0" fmla="*/ 445 w 3346812"/>
              <a:gd name="connsiteY0" fmla="*/ 1333304 h 1333304"/>
              <a:gd name="connsiteX1" fmla="*/ 2962265 w 3346812"/>
              <a:gd name="connsiteY1" fmla="*/ 730050 h 1333304"/>
              <a:gd name="connsiteX2" fmla="*/ 3265044 w 3346812"/>
              <a:gd name="connsiteY2" fmla="*/ 0 h 1333304"/>
              <a:gd name="connsiteX0" fmla="*/ 491 w 3289079"/>
              <a:gd name="connsiteY0" fmla="*/ 1333304 h 1333304"/>
              <a:gd name="connsiteX1" fmla="*/ 2733442 w 3289079"/>
              <a:gd name="connsiteY1" fmla="*/ 745542 h 1333304"/>
              <a:gd name="connsiteX2" fmla="*/ 3265090 w 3289079"/>
              <a:gd name="connsiteY2" fmla="*/ 0 h 1333304"/>
              <a:gd name="connsiteX0" fmla="*/ 493 w 3290559"/>
              <a:gd name="connsiteY0" fmla="*/ 1333304 h 1333304"/>
              <a:gd name="connsiteX1" fmla="*/ 2733444 w 3290559"/>
              <a:gd name="connsiteY1" fmla="*/ 745542 h 1333304"/>
              <a:gd name="connsiteX2" fmla="*/ 3265092 w 3290559"/>
              <a:gd name="connsiteY2" fmla="*/ 0 h 1333304"/>
              <a:gd name="connsiteX0" fmla="*/ 483 w 3298752"/>
              <a:gd name="connsiteY0" fmla="*/ 1333304 h 1333304"/>
              <a:gd name="connsiteX1" fmla="*/ 2787474 w 3298752"/>
              <a:gd name="connsiteY1" fmla="*/ 763026 h 1333304"/>
              <a:gd name="connsiteX2" fmla="*/ 3265082 w 3298752"/>
              <a:gd name="connsiteY2" fmla="*/ 0 h 1333304"/>
              <a:gd name="connsiteX0" fmla="*/ 483 w 3287941"/>
              <a:gd name="connsiteY0" fmla="*/ 1333304 h 1333304"/>
              <a:gd name="connsiteX1" fmla="*/ 2787474 w 3287941"/>
              <a:gd name="connsiteY1" fmla="*/ 763026 h 1333304"/>
              <a:gd name="connsiteX2" fmla="*/ 3265082 w 3287941"/>
              <a:gd name="connsiteY2" fmla="*/ 0 h 1333304"/>
            </a:gdLst>
            <a:ahLst/>
            <a:cxnLst>
              <a:cxn ang="0">
                <a:pos x="connsiteX0" y="connsiteY0"/>
              </a:cxn>
              <a:cxn ang="0">
                <a:pos x="connsiteX1" y="connsiteY1"/>
              </a:cxn>
              <a:cxn ang="0">
                <a:pos x="connsiteX2" y="connsiteY2"/>
              </a:cxn>
            </a:cxnLst>
            <a:rect l="l" t="t" r="r" b="b"/>
            <a:pathLst>
              <a:path w="3287941" h="1333304">
                <a:moveTo>
                  <a:pt x="483" y="1333304"/>
                </a:moveTo>
                <a:cubicBezTo>
                  <a:pt x="-37938" y="1161327"/>
                  <a:pt x="2225623" y="930301"/>
                  <a:pt x="2787474" y="763026"/>
                </a:cubicBezTo>
                <a:cubicBezTo>
                  <a:pt x="3261877" y="621786"/>
                  <a:pt x="3335303" y="419993"/>
                  <a:pt x="3265082" y="0"/>
                </a:cubicBezTo>
              </a:path>
            </a:pathLst>
          </a:cu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9" name="Freeform: Shape 138">
            <a:extLst>
              <a:ext uri="{FF2B5EF4-FFF2-40B4-BE49-F238E27FC236}">
                <a16:creationId xmlns:a16="http://schemas.microsoft.com/office/drawing/2014/main" id="{A25E4B24-BFB8-14C1-D855-AA4A92E832F3}"/>
              </a:ext>
            </a:extLst>
          </p:cNvPr>
          <p:cNvSpPr/>
          <p:nvPr/>
        </p:nvSpPr>
        <p:spPr bwMode="auto">
          <a:xfrm rot="10800000">
            <a:off x="1890316" y="3174338"/>
            <a:ext cx="3030534" cy="1441450"/>
          </a:xfrm>
          <a:custGeom>
            <a:avLst/>
            <a:gdLst>
              <a:gd name="connsiteX0" fmla="*/ 28575 w 830282"/>
              <a:gd name="connsiteY0" fmla="*/ 1371600 h 1371600"/>
              <a:gd name="connsiteX1" fmla="*/ 76200 w 830282"/>
              <a:gd name="connsiteY1" fmla="*/ 1343025 h 1371600"/>
              <a:gd name="connsiteX2" fmla="*/ 114300 w 830282"/>
              <a:gd name="connsiteY2" fmla="*/ 1333500 h 1371600"/>
              <a:gd name="connsiteX3" fmla="*/ 142875 w 830282"/>
              <a:gd name="connsiteY3" fmla="*/ 1323975 h 1371600"/>
              <a:gd name="connsiteX4" fmla="*/ 228600 w 830282"/>
              <a:gd name="connsiteY4" fmla="*/ 1304925 h 1371600"/>
              <a:gd name="connsiteX5" fmla="*/ 333375 w 830282"/>
              <a:gd name="connsiteY5" fmla="*/ 1276350 h 1371600"/>
              <a:gd name="connsiteX6" fmla="*/ 561975 w 830282"/>
              <a:gd name="connsiteY6" fmla="*/ 1228725 h 1371600"/>
              <a:gd name="connsiteX7" fmla="*/ 657225 w 830282"/>
              <a:gd name="connsiteY7" fmla="*/ 1181100 h 1371600"/>
              <a:gd name="connsiteX8" fmla="*/ 714375 w 830282"/>
              <a:gd name="connsiteY8" fmla="*/ 1143000 h 1371600"/>
              <a:gd name="connsiteX9" fmla="*/ 781050 w 830282"/>
              <a:gd name="connsiteY9" fmla="*/ 1057275 h 1371600"/>
              <a:gd name="connsiteX10" fmla="*/ 809625 w 830282"/>
              <a:gd name="connsiteY10" fmla="*/ 981075 h 1371600"/>
              <a:gd name="connsiteX11" fmla="*/ 828675 w 830282"/>
              <a:gd name="connsiteY11" fmla="*/ 847725 h 1371600"/>
              <a:gd name="connsiteX12" fmla="*/ 809625 w 830282"/>
              <a:gd name="connsiteY12" fmla="*/ 733425 h 1371600"/>
              <a:gd name="connsiteX13" fmla="*/ 742950 w 830282"/>
              <a:gd name="connsiteY13" fmla="*/ 628650 h 1371600"/>
              <a:gd name="connsiteX14" fmla="*/ 714375 w 830282"/>
              <a:gd name="connsiteY14" fmla="*/ 590550 h 1371600"/>
              <a:gd name="connsiteX15" fmla="*/ 676275 w 830282"/>
              <a:gd name="connsiteY15" fmla="*/ 561975 h 1371600"/>
              <a:gd name="connsiteX16" fmla="*/ 638175 w 830282"/>
              <a:gd name="connsiteY16" fmla="*/ 523875 h 1371600"/>
              <a:gd name="connsiteX17" fmla="*/ 609600 w 830282"/>
              <a:gd name="connsiteY17" fmla="*/ 504825 h 1371600"/>
              <a:gd name="connsiteX18" fmla="*/ 571500 w 830282"/>
              <a:gd name="connsiteY18" fmla="*/ 476250 h 1371600"/>
              <a:gd name="connsiteX19" fmla="*/ 523875 w 830282"/>
              <a:gd name="connsiteY19" fmla="*/ 447675 h 1371600"/>
              <a:gd name="connsiteX20" fmla="*/ 495300 w 830282"/>
              <a:gd name="connsiteY20" fmla="*/ 419100 h 1371600"/>
              <a:gd name="connsiteX21" fmla="*/ 400050 w 830282"/>
              <a:gd name="connsiteY21" fmla="*/ 342900 h 1371600"/>
              <a:gd name="connsiteX22" fmla="*/ 333375 w 830282"/>
              <a:gd name="connsiteY22" fmla="*/ 295275 h 1371600"/>
              <a:gd name="connsiteX23" fmla="*/ 247650 w 830282"/>
              <a:gd name="connsiteY23" fmla="*/ 228600 h 1371600"/>
              <a:gd name="connsiteX24" fmla="*/ 209550 w 830282"/>
              <a:gd name="connsiteY24" fmla="*/ 200025 h 1371600"/>
              <a:gd name="connsiteX25" fmla="*/ 171450 w 830282"/>
              <a:gd name="connsiteY25" fmla="*/ 161925 h 1371600"/>
              <a:gd name="connsiteX26" fmla="*/ 123825 w 830282"/>
              <a:gd name="connsiteY26" fmla="*/ 123825 h 1371600"/>
              <a:gd name="connsiteX27" fmla="*/ 47625 w 830282"/>
              <a:gd name="connsiteY27" fmla="*/ 38100 h 1371600"/>
              <a:gd name="connsiteX28" fmla="*/ 0 w 830282"/>
              <a:gd name="connsiteY28" fmla="*/ 0 h 1371600"/>
              <a:gd name="connsiteX0" fmla="*/ 28575 w 830282"/>
              <a:gd name="connsiteY0" fmla="*/ 1371600 h 1371600"/>
              <a:gd name="connsiteX1" fmla="*/ 76200 w 830282"/>
              <a:gd name="connsiteY1" fmla="*/ 1343025 h 1371600"/>
              <a:gd name="connsiteX2" fmla="*/ 114300 w 830282"/>
              <a:gd name="connsiteY2" fmla="*/ 1333500 h 1371600"/>
              <a:gd name="connsiteX3" fmla="*/ 142875 w 830282"/>
              <a:gd name="connsiteY3" fmla="*/ 1323975 h 1371600"/>
              <a:gd name="connsiteX4" fmla="*/ 228600 w 830282"/>
              <a:gd name="connsiteY4" fmla="*/ 1304925 h 1371600"/>
              <a:gd name="connsiteX5" fmla="*/ 333375 w 830282"/>
              <a:gd name="connsiteY5" fmla="*/ 1276350 h 1371600"/>
              <a:gd name="connsiteX6" fmla="*/ 657225 w 830282"/>
              <a:gd name="connsiteY6" fmla="*/ 1181100 h 1371600"/>
              <a:gd name="connsiteX7" fmla="*/ 714375 w 830282"/>
              <a:gd name="connsiteY7" fmla="*/ 1143000 h 1371600"/>
              <a:gd name="connsiteX8" fmla="*/ 781050 w 830282"/>
              <a:gd name="connsiteY8" fmla="*/ 1057275 h 1371600"/>
              <a:gd name="connsiteX9" fmla="*/ 809625 w 830282"/>
              <a:gd name="connsiteY9" fmla="*/ 981075 h 1371600"/>
              <a:gd name="connsiteX10" fmla="*/ 828675 w 830282"/>
              <a:gd name="connsiteY10" fmla="*/ 847725 h 1371600"/>
              <a:gd name="connsiteX11" fmla="*/ 809625 w 830282"/>
              <a:gd name="connsiteY11" fmla="*/ 733425 h 1371600"/>
              <a:gd name="connsiteX12" fmla="*/ 742950 w 830282"/>
              <a:gd name="connsiteY12" fmla="*/ 628650 h 1371600"/>
              <a:gd name="connsiteX13" fmla="*/ 714375 w 830282"/>
              <a:gd name="connsiteY13" fmla="*/ 590550 h 1371600"/>
              <a:gd name="connsiteX14" fmla="*/ 676275 w 830282"/>
              <a:gd name="connsiteY14" fmla="*/ 561975 h 1371600"/>
              <a:gd name="connsiteX15" fmla="*/ 638175 w 830282"/>
              <a:gd name="connsiteY15" fmla="*/ 523875 h 1371600"/>
              <a:gd name="connsiteX16" fmla="*/ 609600 w 830282"/>
              <a:gd name="connsiteY16" fmla="*/ 504825 h 1371600"/>
              <a:gd name="connsiteX17" fmla="*/ 571500 w 830282"/>
              <a:gd name="connsiteY17" fmla="*/ 476250 h 1371600"/>
              <a:gd name="connsiteX18" fmla="*/ 523875 w 830282"/>
              <a:gd name="connsiteY18" fmla="*/ 447675 h 1371600"/>
              <a:gd name="connsiteX19" fmla="*/ 495300 w 830282"/>
              <a:gd name="connsiteY19" fmla="*/ 419100 h 1371600"/>
              <a:gd name="connsiteX20" fmla="*/ 400050 w 830282"/>
              <a:gd name="connsiteY20" fmla="*/ 342900 h 1371600"/>
              <a:gd name="connsiteX21" fmla="*/ 333375 w 830282"/>
              <a:gd name="connsiteY21" fmla="*/ 295275 h 1371600"/>
              <a:gd name="connsiteX22" fmla="*/ 247650 w 830282"/>
              <a:gd name="connsiteY22" fmla="*/ 228600 h 1371600"/>
              <a:gd name="connsiteX23" fmla="*/ 209550 w 830282"/>
              <a:gd name="connsiteY23" fmla="*/ 200025 h 1371600"/>
              <a:gd name="connsiteX24" fmla="*/ 171450 w 830282"/>
              <a:gd name="connsiteY24" fmla="*/ 161925 h 1371600"/>
              <a:gd name="connsiteX25" fmla="*/ 123825 w 830282"/>
              <a:gd name="connsiteY25" fmla="*/ 123825 h 1371600"/>
              <a:gd name="connsiteX26" fmla="*/ 47625 w 830282"/>
              <a:gd name="connsiteY26" fmla="*/ 38100 h 1371600"/>
              <a:gd name="connsiteX27" fmla="*/ 0 w 830282"/>
              <a:gd name="connsiteY27" fmla="*/ 0 h 1371600"/>
              <a:gd name="connsiteX0" fmla="*/ 28575 w 830282"/>
              <a:gd name="connsiteY0" fmla="*/ 1371600 h 1371600"/>
              <a:gd name="connsiteX1" fmla="*/ 76200 w 830282"/>
              <a:gd name="connsiteY1" fmla="*/ 1343025 h 1371600"/>
              <a:gd name="connsiteX2" fmla="*/ 114300 w 830282"/>
              <a:gd name="connsiteY2" fmla="*/ 1333500 h 1371600"/>
              <a:gd name="connsiteX3" fmla="*/ 228600 w 830282"/>
              <a:gd name="connsiteY3" fmla="*/ 1304925 h 1371600"/>
              <a:gd name="connsiteX4" fmla="*/ 333375 w 830282"/>
              <a:gd name="connsiteY4" fmla="*/ 1276350 h 1371600"/>
              <a:gd name="connsiteX5" fmla="*/ 657225 w 830282"/>
              <a:gd name="connsiteY5" fmla="*/ 1181100 h 1371600"/>
              <a:gd name="connsiteX6" fmla="*/ 714375 w 830282"/>
              <a:gd name="connsiteY6" fmla="*/ 1143000 h 1371600"/>
              <a:gd name="connsiteX7" fmla="*/ 781050 w 830282"/>
              <a:gd name="connsiteY7" fmla="*/ 1057275 h 1371600"/>
              <a:gd name="connsiteX8" fmla="*/ 809625 w 830282"/>
              <a:gd name="connsiteY8" fmla="*/ 981075 h 1371600"/>
              <a:gd name="connsiteX9" fmla="*/ 828675 w 830282"/>
              <a:gd name="connsiteY9" fmla="*/ 847725 h 1371600"/>
              <a:gd name="connsiteX10" fmla="*/ 809625 w 830282"/>
              <a:gd name="connsiteY10" fmla="*/ 733425 h 1371600"/>
              <a:gd name="connsiteX11" fmla="*/ 742950 w 830282"/>
              <a:gd name="connsiteY11" fmla="*/ 628650 h 1371600"/>
              <a:gd name="connsiteX12" fmla="*/ 714375 w 830282"/>
              <a:gd name="connsiteY12" fmla="*/ 590550 h 1371600"/>
              <a:gd name="connsiteX13" fmla="*/ 676275 w 830282"/>
              <a:gd name="connsiteY13" fmla="*/ 561975 h 1371600"/>
              <a:gd name="connsiteX14" fmla="*/ 638175 w 830282"/>
              <a:gd name="connsiteY14" fmla="*/ 523875 h 1371600"/>
              <a:gd name="connsiteX15" fmla="*/ 609600 w 830282"/>
              <a:gd name="connsiteY15" fmla="*/ 504825 h 1371600"/>
              <a:gd name="connsiteX16" fmla="*/ 571500 w 830282"/>
              <a:gd name="connsiteY16" fmla="*/ 476250 h 1371600"/>
              <a:gd name="connsiteX17" fmla="*/ 523875 w 830282"/>
              <a:gd name="connsiteY17" fmla="*/ 447675 h 1371600"/>
              <a:gd name="connsiteX18" fmla="*/ 495300 w 830282"/>
              <a:gd name="connsiteY18" fmla="*/ 419100 h 1371600"/>
              <a:gd name="connsiteX19" fmla="*/ 400050 w 830282"/>
              <a:gd name="connsiteY19" fmla="*/ 342900 h 1371600"/>
              <a:gd name="connsiteX20" fmla="*/ 333375 w 830282"/>
              <a:gd name="connsiteY20" fmla="*/ 295275 h 1371600"/>
              <a:gd name="connsiteX21" fmla="*/ 247650 w 830282"/>
              <a:gd name="connsiteY21" fmla="*/ 228600 h 1371600"/>
              <a:gd name="connsiteX22" fmla="*/ 209550 w 830282"/>
              <a:gd name="connsiteY22" fmla="*/ 200025 h 1371600"/>
              <a:gd name="connsiteX23" fmla="*/ 171450 w 830282"/>
              <a:gd name="connsiteY23" fmla="*/ 161925 h 1371600"/>
              <a:gd name="connsiteX24" fmla="*/ 123825 w 830282"/>
              <a:gd name="connsiteY24" fmla="*/ 123825 h 1371600"/>
              <a:gd name="connsiteX25" fmla="*/ 47625 w 830282"/>
              <a:gd name="connsiteY25" fmla="*/ 38100 h 1371600"/>
              <a:gd name="connsiteX26" fmla="*/ 0 w 830282"/>
              <a:gd name="connsiteY26" fmla="*/ 0 h 1371600"/>
              <a:gd name="connsiteX0" fmla="*/ 28575 w 830282"/>
              <a:gd name="connsiteY0" fmla="*/ 1371600 h 1371600"/>
              <a:gd name="connsiteX1" fmla="*/ 76200 w 830282"/>
              <a:gd name="connsiteY1" fmla="*/ 1343025 h 1371600"/>
              <a:gd name="connsiteX2" fmla="*/ 228600 w 830282"/>
              <a:gd name="connsiteY2" fmla="*/ 1304925 h 1371600"/>
              <a:gd name="connsiteX3" fmla="*/ 333375 w 830282"/>
              <a:gd name="connsiteY3" fmla="*/ 1276350 h 1371600"/>
              <a:gd name="connsiteX4" fmla="*/ 657225 w 830282"/>
              <a:gd name="connsiteY4" fmla="*/ 1181100 h 1371600"/>
              <a:gd name="connsiteX5" fmla="*/ 714375 w 830282"/>
              <a:gd name="connsiteY5" fmla="*/ 1143000 h 1371600"/>
              <a:gd name="connsiteX6" fmla="*/ 781050 w 830282"/>
              <a:gd name="connsiteY6" fmla="*/ 1057275 h 1371600"/>
              <a:gd name="connsiteX7" fmla="*/ 809625 w 830282"/>
              <a:gd name="connsiteY7" fmla="*/ 981075 h 1371600"/>
              <a:gd name="connsiteX8" fmla="*/ 828675 w 830282"/>
              <a:gd name="connsiteY8" fmla="*/ 847725 h 1371600"/>
              <a:gd name="connsiteX9" fmla="*/ 809625 w 830282"/>
              <a:gd name="connsiteY9" fmla="*/ 733425 h 1371600"/>
              <a:gd name="connsiteX10" fmla="*/ 742950 w 830282"/>
              <a:gd name="connsiteY10" fmla="*/ 628650 h 1371600"/>
              <a:gd name="connsiteX11" fmla="*/ 714375 w 830282"/>
              <a:gd name="connsiteY11" fmla="*/ 590550 h 1371600"/>
              <a:gd name="connsiteX12" fmla="*/ 676275 w 830282"/>
              <a:gd name="connsiteY12" fmla="*/ 561975 h 1371600"/>
              <a:gd name="connsiteX13" fmla="*/ 638175 w 830282"/>
              <a:gd name="connsiteY13" fmla="*/ 523875 h 1371600"/>
              <a:gd name="connsiteX14" fmla="*/ 609600 w 830282"/>
              <a:gd name="connsiteY14" fmla="*/ 504825 h 1371600"/>
              <a:gd name="connsiteX15" fmla="*/ 571500 w 830282"/>
              <a:gd name="connsiteY15" fmla="*/ 476250 h 1371600"/>
              <a:gd name="connsiteX16" fmla="*/ 523875 w 830282"/>
              <a:gd name="connsiteY16" fmla="*/ 447675 h 1371600"/>
              <a:gd name="connsiteX17" fmla="*/ 495300 w 830282"/>
              <a:gd name="connsiteY17" fmla="*/ 419100 h 1371600"/>
              <a:gd name="connsiteX18" fmla="*/ 400050 w 830282"/>
              <a:gd name="connsiteY18" fmla="*/ 342900 h 1371600"/>
              <a:gd name="connsiteX19" fmla="*/ 333375 w 830282"/>
              <a:gd name="connsiteY19" fmla="*/ 295275 h 1371600"/>
              <a:gd name="connsiteX20" fmla="*/ 247650 w 830282"/>
              <a:gd name="connsiteY20" fmla="*/ 228600 h 1371600"/>
              <a:gd name="connsiteX21" fmla="*/ 209550 w 830282"/>
              <a:gd name="connsiteY21" fmla="*/ 200025 h 1371600"/>
              <a:gd name="connsiteX22" fmla="*/ 171450 w 830282"/>
              <a:gd name="connsiteY22" fmla="*/ 161925 h 1371600"/>
              <a:gd name="connsiteX23" fmla="*/ 123825 w 830282"/>
              <a:gd name="connsiteY23" fmla="*/ 123825 h 1371600"/>
              <a:gd name="connsiteX24" fmla="*/ 47625 w 830282"/>
              <a:gd name="connsiteY24" fmla="*/ 38100 h 1371600"/>
              <a:gd name="connsiteX25" fmla="*/ 0 w 830282"/>
              <a:gd name="connsiteY25" fmla="*/ 0 h 1371600"/>
              <a:gd name="connsiteX0" fmla="*/ 28575 w 830282"/>
              <a:gd name="connsiteY0" fmla="*/ 1371600 h 1371600"/>
              <a:gd name="connsiteX1" fmla="*/ 228600 w 830282"/>
              <a:gd name="connsiteY1" fmla="*/ 1304925 h 1371600"/>
              <a:gd name="connsiteX2" fmla="*/ 333375 w 830282"/>
              <a:gd name="connsiteY2" fmla="*/ 1276350 h 1371600"/>
              <a:gd name="connsiteX3" fmla="*/ 657225 w 830282"/>
              <a:gd name="connsiteY3" fmla="*/ 1181100 h 1371600"/>
              <a:gd name="connsiteX4" fmla="*/ 714375 w 830282"/>
              <a:gd name="connsiteY4" fmla="*/ 1143000 h 1371600"/>
              <a:gd name="connsiteX5" fmla="*/ 781050 w 830282"/>
              <a:gd name="connsiteY5" fmla="*/ 1057275 h 1371600"/>
              <a:gd name="connsiteX6" fmla="*/ 809625 w 830282"/>
              <a:gd name="connsiteY6" fmla="*/ 981075 h 1371600"/>
              <a:gd name="connsiteX7" fmla="*/ 828675 w 830282"/>
              <a:gd name="connsiteY7" fmla="*/ 847725 h 1371600"/>
              <a:gd name="connsiteX8" fmla="*/ 809625 w 830282"/>
              <a:gd name="connsiteY8" fmla="*/ 733425 h 1371600"/>
              <a:gd name="connsiteX9" fmla="*/ 742950 w 830282"/>
              <a:gd name="connsiteY9" fmla="*/ 628650 h 1371600"/>
              <a:gd name="connsiteX10" fmla="*/ 714375 w 830282"/>
              <a:gd name="connsiteY10" fmla="*/ 590550 h 1371600"/>
              <a:gd name="connsiteX11" fmla="*/ 676275 w 830282"/>
              <a:gd name="connsiteY11" fmla="*/ 561975 h 1371600"/>
              <a:gd name="connsiteX12" fmla="*/ 638175 w 830282"/>
              <a:gd name="connsiteY12" fmla="*/ 523875 h 1371600"/>
              <a:gd name="connsiteX13" fmla="*/ 609600 w 830282"/>
              <a:gd name="connsiteY13" fmla="*/ 504825 h 1371600"/>
              <a:gd name="connsiteX14" fmla="*/ 571500 w 830282"/>
              <a:gd name="connsiteY14" fmla="*/ 476250 h 1371600"/>
              <a:gd name="connsiteX15" fmla="*/ 523875 w 830282"/>
              <a:gd name="connsiteY15" fmla="*/ 447675 h 1371600"/>
              <a:gd name="connsiteX16" fmla="*/ 495300 w 830282"/>
              <a:gd name="connsiteY16" fmla="*/ 419100 h 1371600"/>
              <a:gd name="connsiteX17" fmla="*/ 400050 w 830282"/>
              <a:gd name="connsiteY17" fmla="*/ 342900 h 1371600"/>
              <a:gd name="connsiteX18" fmla="*/ 333375 w 830282"/>
              <a:gd name="connsiteY18" fmla="*/ 295275 h 1371600"/>
              <a:gd name="connsiteX19" fmla="*/ 247650 w 830282"/>
              <a:gd name="connsiteY19" fmla="*/ 228600 h 1371600"/>
              <a:gd name="connsiteX20" fmla="*/ 209550 w 830282"/>
              <a:gd name="connsiteY20" fmla="*/ 200025 h 1371600"/>
              <a:gd name="connsiteX21" fmla="*/ 171450 w 830282"/>
              <a:gd name="connsiteY21" fmla="*/ 161925 h 1371600"/>
              <a:gd name="connsiteX22" fmla="*/ 123825 w 830282"/>
              <a:gd name="connsiteY22" fmla="*/ 123825 h 1371600"/>
              <a:gd name="connsiteX23" fmla="*/ 47625 w 830282"/>
              <a:gd name="connsiteY23" fmla="*/ 38100 h 1371600"/>
              <a:gd name="connsiteX24" fmla="*/ 0 w 830282"/>
              <a:gd name="connsiteY24" fmla="*/ 0 h 1371600"/>
              <a:gd name="connsiteX0" fmla="*/ 28575 w 830282"/>
              <a:gd name="connsiteY0" fmla="*/ 1371600 h 1371600"/>
              <a:gd name="connsiteX1" fmla="*/ 333375 w 830282"/>
              <a:gd name="connsiteY1" fmla="*/ 1276350 h 1371600"/>
              <a:gd name="connsiteX2" fmla="*/ 657225 w 830282"/>
              <a:gd name="connsiteY2" fmla="*/ 1181100 h 1371600"/>
              <a:gd name="connsiteX3" fmla="*/ 714375 w 830282"/>
              <a:gd name="connsiteY3" fmla="*/ 1143000 h 1371600"/>
              <a:gd name="connsiteX4" fmla="*/ 781050 w 830282"/>
              <a:gd name="connsiteY4" fmla="*/ 1057275 h 1371600"/>
              <a:gd name="connsiteX5" fmla="*/ 809625 w 830282"/>
              <a:gd name="connsiteY5" fmla="*/ 981075 h 1371600"/>
              <a:gd name="connsiteX6" fmla="*/ 828675 w 830282"/>
              <a:gd name="connsiteY6" fmla="*/ 847725 h 1371600"/>
              <a:gd name="connsiteX7" fmla="*/ 809625 w 830282"/>
              <a:gd name="connsiteY7" fmla="*/ 733425 h 1371600"/>
              <a:gd name="connsiteX8" fmla="*/ 742950 w 830282"/>
              <a:gd name="connsiteY8" fmla="*/ 628650 h 1371600"/>
              <a:gd name="connsiteX9" fmla="*/ 714375 w 830282"/>
              <a:gd name="connsiteY9" fmla="*/ 590550 h 1371600"/>
              <a:gd name="connsiteX10" fmla="*/ 676275 w 830282"/>
              <a:gd name="connsiteY10" fmla="*/ 561975 h 1371600"/>
              <a:gd name="connsiteX11" fmla="*/ 638175 w 830282"/>
              <a:gd name="connsiteY11" fmla="*/ 523875 h 1371600"/>
              <a:gd name="connsiteX12" fmla="*/ 609600 w 830282"/>
              <a:gd name="connsiteY12" fmla="*/ 504825 h 1371600"/>
              <a:gd name="connsiteX13" fmla="*/ 571500 w 830282"/>
              <a:gd name="connsiteY13" fmla="*/ 476250 h 1371600"/>
              <a:gd name="connsiteX14" fmla="*/ 523875 w 830282"/>
              <a:gd name="connsiteY14" fmla="*/ 447675 h 1371600"/>
              <a:gd name="connsiteX15" fmla="*/ 495300 w 830282"/>
              <a:gd name="connsiteY15" fmla="*/ 419100 h 1371600"/>
              <a:gd name="connsiteX16" fmla="*/ 400050 w 830282"/>
              <a:gd name="connsiteY16" fmla="*/ 342900 h 1371600"/>
              <a:gd name="connsiteX17" fmla="*/ 333375 w 830282"/>
              <a:gd name="connsiteY17" fmla="*/ 295275 h 1371600"/>
              <a:gd name="connsiteX18" fmla="*/ 247650 w 830282"/>
              <a:gd name="connsiteY18" fmla="*/ 228600 h 1371600"/>
              <a:gd name="connsiteX19" fmla="*/ 209550 w 830282"/>
              <a:gd name="connsiteY19" fmla="*/ 200025 h 1371600"/>
              <a:gd name="connsiteX20" fmla="*/ 171450 w 830282"/>
              <a:gd name="connsiteY20" fmla="*/ 161925 h 1371600"/>
              <a:gd name="connsiteX21" fmla="*/ 123825 w 830282"/>
              <a:gd name="connsiteY21" fmla="*/ 123825 h 1371600"/>
              <a:gd name="connsiteX22" fmla="*/ 47625 w 830282"/>
              <a:gd name="connsiteY22" fmla="*/ 38100 h 1371600"/>
              <a:gd name="connsiteX23" fmla="*/ 0 w 830282"/>
              <a:gd name="connsiteY23" fmla="*/ 0 h 1371600"/>
              <a:gd name="connsiteX0" fmla="*/ 28575 w 830282"/>
              <a:gd name="connsiteY0" fmla="*/ 1371600 h 1371600"/>
              <a:gd name="connsiteX1" fmla="*/ 333375 w 830282"/>
              <a:gd name="connsiteY1" fmla="*/ 1276350 h 1371600"/>
              <a:gd name="connsiteX2" fmla="*/ 714375 w 830282"/>
              <a:gd name="connsiteY2" fmla="*/ 1143000 h 1371600"/>
              <a:gd name="connsiteX3" fmla="*/ 781050 w 830282"/>
              <a:gd name="connsiteY3" fmla="*/ 1057275 h 1371600"/>
              <a:gd name="connsiteX4" fmla="*/ 809625 w 830282"/>
              <a:gd name="connsiteY4" fmla="*/ 981075 h 1371600"/>
              <a:gd name="connsiteX5" fmla="*/ 828675 w 830282"/>
              <a:gd name="connsiteY5" fmla="*/ 847725 h 1371600"/>
              <a:gd name="connsiteX6" fmla="*/ 809625 w 830282"/>
              <a:gd name="connsiteY6" fmla="*/ 733425 h 1371600"/>
              <a:gd name="connsiteX7" fmla="*/ 742950 w 830282"/>
              <a:gd name="connsiteY7" fmla="*/ 628650 h 1371600"/>
              <a:gd name="connsiteX8" fmla="*/ 714375 w 830282"/>
              <a:gd name="connsiteY8" fmla="*/ 590550 h 1371600"/>
              <a:gd name="connsiteX9" fmla="*/ 676275 w 830282"/>
              <a:gd name="connsiteY9" fmla="*/ 561975 h 1371600"/>
              <a:gd name="connsiteX10" fmla="*/ 638175 w 830282"/>
              <a:gd name="connsiteY10" fmla="*/ 523875 h 1371600"/>
              <a:gd name="connsiteX11" fmla="*/ 609600 w 830282"/>
              <a:gd name="connsiteY11" fmla="*/ 504825 h 1371600"/>
              <a:gd name="connsiteX12" fmla="*/ 571500 w 830282"/>
              <a:gd name="connsiteY12" fmla="*/ 476250 h 1371600"/>
              <a:gd name="connsiteX13" fmla="*/ 523875 w 830282"/>
              <a:gd name="connsiteY13" fmla="*/ 447675 h 1371600"/>
              <a:gd name="connsiteX14" fmla="*/ 495300 w 830282"/>
              <a:gd name="connsiteY14" fmla="*/ 419100 h 1371600"/>
              <a:gd name="connsiteX15" fmla="*/ 400050 w 830282"/>
              <a:gd name="connsiteY15" fmla="*/ 342900 h 1371600"/>
              <a:gd name="connsiteX16" fmla="*/ 333375 w 830282"/>
              <a:gd name="connsiteY16" fmla="*/ 295275 h 1371600"/>
              <a:gd name="connsiteX17" fmla="*/ 247650 w 830282"/>
              <a:gd name="connsiteY17" fmla="*/ 228600 h 1371600"/>
              <a:gd name="connsiteX18" fmla="*/ 209550 w 830282"/>
              <a:gd name="connsiteY18" fmla="*/ 200025 h 1371600"/>
              <a:gd name="connsiteX19" fmla="*/ 171450 w 830282"/>
              <a:gd name="connsiteY19" fmla="*/ 161925 h 1371600"/>
              <a:gd name="connsiteX20" fmla="*/ 123825 w 830282"/>
              <a:gd name="connsiteY20" fmla="*/ 123825 h 1371600"/>
              <a:gd name="connsiteX21" fmla="*/ 47625 w 830282"/>
              <a:gd name="connsiteY21" fmla="*/ 38100 h 1371600"/>
              <a:gd name="connsiteX22" fmla="*/ 0 w 830282"/>
              <a:gd name="connsiteY22" fmla="*/ 0 h 1371600"/>
              <a:gd name="connsiteX0" fmla="*/ 28575 w 830282"/>
              <a:gd name="connsiteY0" fmla="*/ 1371600 h 1371600"/>
              <a:gd name="connsiteX1" fmla="*/ 714375 w 830282"/>
              <a:gd name="connsiteY1" fmla="*/ 1143000 h 1371600"/>
              <a:gd name="connsiteX2" fmla="*/ 781050 w 830282"/>
              <a:gd name="connsiteY2" fmla="*/ 1057275 h 1371600"/>
              <a:gd name="connsiteX3" fmla="*/ 809625 w 830282"/>
              <a:gd name="connsiteY3" fmla="*/ 981075 h 1371600"/>
              <a:gd name="connsiteX4" fmla="*/ 828675 w 830282"/>
              <a:gd name="connsiteY4" fmla="*/ 847725 h 1371600"/>
              <a:gd name="connsiteX5" fmla="*/ 809625 w 830282"/>
              <a:gd name="connsiteY5" fmla="*/ 733425 h 1371600"/>
              <a:gd name="connsiteX6" fmla="*/ 742950 w 830282"/>
              <a:gd name="connsiteY6" fmla="*/ 628650 h 1371600"/>
              <a:gd name="connsiteX7" fmla="*/ 714375 w 830282"/>
              <a:gd name="connsiteY7" fmla="*/ 590550 h 1371600"/>
              <a:gd name="connsiteX8" fmla="*/ 676275 w 830282"/>
              <a:gd name="connsiteY8" fmla="*/ 561975 h 1371600"/>
              <a:gd name="connsiteX9" fmla="*/ 638175 w 830282"/>
              <a:gd name="connsiteY9" fmla="*/ 523875 h 1371600"/>
              <a:gd name="connsiteX10" fmla="*/ 609600 w 830282"/>
              <a:gd name="connsiteY10" fmla="*/ 504825 h 1371600"/>
              <a:gd name="connsiteX11" fmla="*/ 571500 w 830282"/>
              <a:gd name="connsiteY11" fmla="*/ 476250 h 1371600"/>
              <a:gd name="connsiteX12" fmla="*/ 523875 w 830282"/>
              <a:gd name="connsiteY12" fmla="*/ 447675 h 1371600"/>
              <a:gd name="connsiteX13" fmla="*/ 495300 w 830282"/>
              <a:gd name="connsiteY13" fmla="*/ 419100 h 1371600"/>
              <a:gd name="connsiteX14" fmla="*/ 400050 w 830282"/>
              <a:gd name="connsiteY14" fmla="*/ 342900 h 1371600"/>
              <a:gd name="connsiteX15" fmla="*/ 333375 w 830282"/>
              <a:gd name="connsiteY15" fmla="*/ 295275 h 1371600"/>
              <a:gd name="connsiteX16" fmla="*/ 247650 w 830282"/>
              <a:gd name="connsiteY16" fmla="*/ 228600 h 1371600"/>
              <a:gd name="connsiteX17" fmla="*/ 209550 w 830282"/>
              <a:gd name="connsiteY17" fmla="*/ 200025 h 1371600"/>
              <a:gd name="connsiteX18" fmla="*/ 171450 w 830282"/>
              <a:gd name="connsiteY18" fmla="*/ 161925 h 1371600"/>
              <a:gd name="connsiteX19" fmla="*/ 123825 w 830282"/>
              <a:gd name="connsiteY19" fmla="*/ 123825 h 1371600"/>
              <a:gd name="connsiteX20" fmla="*/ 47625 w 830282"/>
              <a:gd name="connsiteY20" fmla="*/ 38100 h 1371600"/>
              <a:gd name="connsiteX21" fmla="*/ 0 w 830282"/>
              <a:gd name="connsiteY21" fmla="*/ 0 h 1371600"/>
              <a:gd name="connsiteX0" fmla="*/ 28575 w 830282"/>
              <a:gd name="connsiteY0" fmla="*/ 1371600 h 1371600"/>
              <a:gd name="connsiteX1" fmla="*/ 781050 w 830282"/>
              <a:gd name="connsiteY1" fmla="*/ 1057275 h 1371600"/>
              <a:gd name="connsiteX2" fmla="*/ 809625 w 830282"/>
              <a:gd name="connsiteY2" fmla="*/ 981075 h 1371600"/>
              <a:gd name="connsiteX3" fmla="*/ 828675 w 830282"/>
              <a:gd name="connsiteY3" fmla="*/ 847725 h 1371600"/>
              <a:gd name="connsiteX4" fmla="*/ 809625 w 830282"/>
              <a:gd name="connsiteY4" fmla="*/ 733425 h 1371600"/>
              <a:gd name="connsiteX5" fmla="*/ 742950 w 830282"/>
              <a:gd name="connsiteY5" fmla="*/ 628650 h 1371600"/>
              <a:gd name="connsiteX6" fmla="*/ 714375 w 830282"/>
              <a:gd name="connsiteY6" fmla="*/ 590550 h 1371600"/>
              <a:gd name="connsiteX7" fmla="*/ 676275 w 830282"/>
              <a:gd name="connsiteY7" fmla="*/ 561975 h 1371600"/>
              <a:gd name="connsiteX8" fmla="*/ 638175 w 830282"/>
              <a:gd name="connsiteY8" fmla="*/ 523875 h 1371600"/>
              <a:gd name="connsiteX9" fmla="*/ 609600 w 830282"/>
              <a:gd name="connsiteY9" fmla="*/ 504825 h 1371600"/>
              <a:gd name="connsiteX10" fmla="*/ 571500 w 830282"/>
              <a:gd name="connsiteY10" fmla="*/ 476250 h 1371600"/>
              <a:gd name="connsiteX11" fmla="*/ 523875 w 830282"/>
              <a:gd name="connsiteY11" fmla="*/ 447675 h 1371600"/>
              <a:gd name="connsiteX12" fmla="*/ 495300 w 830282"/>
              <a:gd name="connsiteY12" fmla="*/ 419100 h 1371600"/>
              <a:gd name="connsiteX13" fmla="*/ 400050 w 830282"/>
              <a:gd name="connsiteY13" fmla="*/ 342900 h 1371600"/>
              <a:gd name="connsiteX14" fmla="*/ 333375 w 830282"/>
              <a:gd name="connsiteY14" fmla="*/ 295275 h 1371600"/>
              <a:gd name="connsiteX15" fmla="*/ 247650 w 830282"/>
              <a:gd name="connsiteY15" fmla="*/ 228600 h 1371600"/>
              <a:gd name="connsiteX16" fmla="*/ 209550 w 830282"/>
              <a:gd name="connsiteY16" fmla="*/ 200025 h 1371600"/>
              <a:gd name="connsiteX17" fmla="*/ 171450 w 830282"/>
              <a:gd name="connsiteY17" fmla="*/ 161925 h 1371600"/>
              <a:gd name="connsiteX18" fmla="*/ 123825 w 830282"/>
              <a:gd name="connsiteY18" fmla="*/ 123825 h 1371600"/>
              <a:gd name="connsiteX19" fmla="*/ 47625 w 830282"/>
              <a:gd name="connsiteY19" fmla="*/ 38100 h 1371600"/>
              <a:gd name="connsiteX20" fmla="*/ 0 w 830282"/>
              <a:gd name="connsiteY20" fmla="*/ 0 h 1371600"/>
              <a:gd name="connsiteX0" fmla="*/ 28575 w 830282"/>
              <a:gd name="connsiteY0" fmla="*/ 1371600 h 1371600"/>
              <a:gd name="connsiteX1" fmla="*/ 809625 w 830282"/>
              <a:gd name="connsiteY1" fmla="*/ 981075 h 1371600"/>
              <a:gd name="connsiteX2" fmla="*/ 828675 w 830282"/>
              <a:gd name="connsiteY2" fmla="*/ 847725 h 1371600"/>
              <a:gd name="connsiteX3" fmla="*/ 809625 w 830282"/>
              <a:gd name="connsiteY3" fmla="*/ 733425 h 1371600"/>
              <a:gd name="connsiteX4" fmla="*/ 742950 w 830282"/>
              <a:gd name="connsiteY4" fmla="*/ 628650 h 1371600"/>
              <a:gd name="connsiteX5" fmla="*/ 714375 w 830282"/>
              <a:gd name="connsiteY5" fmla="*/ 590550 h 1371600"/>
              <a:gd name="connsiteX6" fmla="*/ 676275 w 830282"/>
              <a:gd name="connsiteY6" fmla="*/ 561975 h 1371600"/>
              <a:gd name="connsiteX7" fmla="*/ 638175 w 830282"/>
              <a:gd name="connsiteY7" fmla="*/ 523875 h 1371600"/>
              <a:gd name="connsiteX8" fmla="*/ 609600 w 830282"/>
              <a:gd name="connsiteY8" fmla="*/ 504825 h 1371600"/>
              <a:gd name="connsiteX9" fmla="*/ 571500 w 830282"/>
              <a:gd name="connsiteY9" fmla="*/ 476250 h 1371600"/>
              <a:gd name="connsiteX10" fmla="*/ 523875 w 830282"/>
              <a:gd name="connsiteY10" fmla="*/ 447675 h 1371600"/>
              <a:gd name="connsiteX11" fmla="*/ 495300 w 830282"/>
              <a:gd name="connsiteY11" fmla="*/ 419100 h 1371600"/>
              <a:gd name="connsiteX12" fmla="*/ 400050 w 830282"/>
              <a:gd name="connsiteY12" fmla="*/ 342900 h 1371600"/>
              <a:gd name="connsiteX13" fmla="*/ 333375 w 830282"/>
              <a:gd name="connsiteY13" fmla="*/ 295275 h 1371600"/>
              <a:gd name="connsiteX14" fmla="*/ 247650 w 830282"/>
              <a:gd name="connsiteY14" fmla="*/ 228600 h 1371600"/>
              <a:gd name="connsiteX15" fmla="*/ 209550 w 830282"/>
              <a:gd name="connsiteY15" fmla="*/ 200025 h 1371600"/>
              <a:gd name="connsiteX16" fmla="*/ 171450 w 830282"/>
              <a:gd name="connsiteY16" fmla="*/ 161925 h 1371600"/>
              <a:gd name="connsiteX17" fmla="*/ 123825 w 830282"/>
              <a:gd name="connsiteY17" fmla="*/ 123825 h 1371600"/>
              <a:gd name="connsiteX18" fmla="*/ 47625 w 830282"/>
              <a:gd name="connsiteY18" fmla="*/ 38100 h 1371600"/>
              <a:gd name="connsiteX19" fmla="*/ 0 w 830282"/>
              <a:gd name="connsiteY19" fmla="*/ 0 h 1371600"/>
              <a:gd name="connsiteX0" fmla="*/ 28575 w 870029"/>
              <a:gd name="connsiteY0" fmla="*/ 1371600 h 1371600"/>
              <a:gd name="connsiteX1" fmla="*/ 809625 w 870029"/>
              <a:gd name="connsiteY1" fmla="*/ 981075 h 1371600"/>
              <a:gd name="connsiteX2" fmla="*/ 809625 w 870029"/>
              <a:gd name="connsiteY2" fmla="*/ 733425 h 1371600"/>
              <a:gd name="connsiteX3" fmla="*/ 742950 w 870029"/>
              <a:gd name="connsiteY3" fmla="*/ 628650 h 1371600"/>
              <a:gd name="connsiteX4" fmla="*/ 714375 w 870029"/>
              <a:gd name="connsiteY4" fmla="*/ 590550 h 1371600"/>
              <a:gd name="connsiteX5" fmla="*/ 676275 w 870029"/>
              <a:gd name="connsiteY5" fmla="*/ 561975 h 1371600"/>
              <a:gd name="connsiteX6" fmla="*/ 638175 w 870029"/>
              <a:gd name="connsiteY6" fmla="*/ 523875 h 1371600"/>
              <a:gd name="connsiteX7" fmla="*/ 609600 w 870029"/>
              <a:gd name="connsiteY7" fmla="*/ 504825 h 1371600"/>
              <a:gd name="connsiteX8" fmla="*/ 571500 w 870029"/>
              <a:gd name="connsiteY8" fmla="*/ 476250 h 1371600"/>
              <a:gd name="connsiteX9" fmla="*/ 523875 w 870029"/>
              <a:gd name="connsiteY9" fmla="*/ 447675 h 1371600"/>
              <a:gd name="connsiteX10" fmla="*/ 495300 w 870029"/>
              <a:gd name="connsiteY10" fmla="*/ 419100 h 1371600"/>
              <a:gd name="connsiteX11" fmla="*/ 400050 w 870029"/>
              <a:gd name="connsiteY11" fmla="*/ 342900 h 1371600"/>
              <a:gd name="connsiteX12" fmla="*/ 333375 w 870029"/>
              <a:gd name="connsiteY12" fmla="*/ 295275 h 1371600"/>
              <a:gd name="connsiteX13" fmla="*/ 247650 w 870029"/>
              <a:gd name="connsiteY13" fmla="*/ 228600 h 1371600"/>
              <a:gd name="connsiteX14" fmla="*/ 209550 w 870029"/>
              <a:gd name="connsiteY14" fmla="*/ 200025 h 1371600"/>
              <a:gd name="connsiteX15" fmla="*/ 171450 w 870029"/>
              <a:gd name="connsiteY15" fmla="*/ 161925 h 1371600"/>
              <a:gd name="connsiteX16" fmla="*/ 123825 w 870029"/>
              <a:gd name="connsiteY16" fmla="*/ 123825 h 1371600"/>
              <a:gd name="connsiteX17" fmla="*/ 47625 w 870029"/>
              <a:gd name="connsiteY17" fmla="*/ 38100 h 1371600"/>
              <a:gd name="connsiteX18" fmla="*/ 0 w 870029"/>
              <a:gd name="connsiteY18"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247650 w 851690"/>
              <a:gd name="connsiteY12" fmla="*/ 228600 h 1371600"/>
              <a:gd name="connsiteX13" fmla="*/ 209550 w 851690"/>
              <a:gd name="connsiteY13" fmla="*/ 200025 h 1371600"/>
              <a:gd name="connsiteX14" fmla="*/ 171450 w 851690"/>
              <a:gd name="connsiteY14" fmla="*/ 161925 h 1371600"/>
              <a:gd name="connsiteX15" fmla="*/ 123825 w 851690"/>
              <a:gd name="connsiteY15" fmla="*/ 123825 h 1371600"/>
              <a:gd name="connsiteX16" fmla="*/ 47625 w 851690"/>
              <a:gd name="connsiteY16" fmla="*/ 38100 h 1371600"/>
              <a:gd name="connsiteX17" fmla="*/ 0 w 851690"/>
              <a:gd name="connsiteY17"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247650 w 851690"/>
              <a:gd name="connsiteY12" fmla="*/ 228600 h 1371600"/>
              <a:gd name="connsiteX13" fmla="*/ 209550 w 851690"/>
              <a:gd name="connsiteY13" fmla="*/ 200025 h 1371600"/>
              <a:gd name="connsiteX14" fmla="*/ 171450 w 851690"/>
              <a:gd name="connsiteY14" fmla="*/ 161925 h 1371600"/>
              <a:gd name="connsiteX15" fmla="*/ 123825 w 851690"/>
              <a:gd name="connsiteY15" fmla="*/ 123825 h 1371600"/>
              <a:gd name="connsiteX16" fmla="*/ 0 w 851690"/>
              <a:gd name="connsiteY16"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247650 w 851690"/>
              <a:gd name="connsiteY12" fmla="*/ 228600 h 1371600"/>
              <a:gd name="connsiteX13" fmla="*/ 209550 w 851690"/>
              <a:gd name="connsiteY13" fmla="*/ 200025 h 1371600"/>
              <a:gd name="connsiteX14" fmla="*/ 171450 w 851690"/>
              <a:gd name="connsiteY14" fmla="*/ 161925 h 1371600"/>
              <a:gd name="connsiteX15" fmla="*/ 0 w 851690"/>
              <a:gd name="connsiteY15"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247650 w 851690"/>
              <a:gd name="connsiteY12" fmla="*/ 228600 h 1371600"/>
              <a:gd name="connsiteX13" fmla="*/ 209550 w 851690"/>
              <a:gd name="connsiteY13" fmla="*/ 200025 h 1371600"/>
              <a:gd name="connsiteX14" fmla="*/ 0 w 851690"/>
              <a:gd name="connsiteY14"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247650 w 851690"/>
              <a:gd name="connsiteY12" fmla="*/ 228600 h 1371600"/>
              <a:gd name="connsiteX13" fmla="*/ 0 w 851690"/>
              <a:gd name="connsiteY13"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0 w 851690"/>
              <a:gd name="connsiteY12"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0 w 851690"/>
              <a:gd name="connsiteY11"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0 w 851690"/>
              <a:gd name="connsiteY10"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0 w 851690"/>
              <a:gd name="connsiteY9"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0 w 851690"/>
              <a:gd name="connsiteY8"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0 w 851690"/>
              <a:gd name="connsiteY7"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0 w 851690"/>
              <a:gd name="connsiteY6"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0 w 851690"/>
              <a:gd name="connsiteY5"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0 w 851690"/>
              <a:gd name="connsiteY4" fmla="*/ 0 h 1371600"/>
              <a:gd name="connsiteX0" fmla="*/ 28575 w 876505"/>
              <a:gd name="connsiteY0" fmla="*/ 1371600 h 1371600"/>
              <a:gd name="connsiteX1" fmla="*/ 809625 w 876505"/>
              <a:gd name="connsiteY1" fmla="*/ 981075 h 1371600"/>
              <a:gd name="connsiteX2" fmla="*/ 742950 w 876505"/>
              <a:gd name="connsiteY2" fmla="*/ 628650 h 1371600"/>
              <a:gd name="connsiteX3" fmla="*/ 0 w 876505"/>
              <a:gd name="connsiteY3" fmla="*/ 0 h 1371600"/>
              <a:gd name="connsiteX0" fmla="*/ 34925 w 883149"/>
              <a:gd name="connsiteY0" fmla="*/ 1422400 h 1422400"/>
              <a:gd name="connsiteX1" fmla="*/ 815975 w 883149"/>
              <a:gd name="connsiteY1" fmla="*/ 1031875 h 1422400"/>
              <a:gd name="connsiteX2" fmla="*/ 749300 w 883149"/>
              <a:gd name="connsiteY2" fmla="*/ 679450 h 1422400"/>
              <a:gd name="connsiteX3" fmla="*/ 0 w 883149"/>
              <a:gd name="connsiteY3" fmla="*/ 0 h 1422400"/>
              <a:gd name="connsiteX0" fmla="*/ 34925 w 842565"/>
              <a:gd name="connsiteY0" fmla="*/ 1422400 h 1422400"/>
              <a:gd name="connsiteX1" fmla="*/ 752475 w 842565"/>
              <a:gd name="connsiteY1" fmla="*/ 1235075 h 1422400"/>
              <a:gd name="connsiteX2" fmla="*/ 749300 w 842565"/>
              <a:gd name="connsiteY2" fmla="*/ 679450 h 1422400"/>
              <a:gd name="connsiteX3" fmla="*/ 0 w 842565"/>
              <a:gd name="connsiteY3" fmla="*/ 0 h 1422400"/>
              <a:gd name="connsiteX0" fmla="*/ 41275 w 842565"/>
              <a:gd name="connsiteY0" fmla="*/ 1447800 h 1447800"/>
              <a:gd name="connsiteX1" fmla="*/ 752475 w 842565"/>
              <a:gd name="connsiteY1" fmla="*/ 1235075 h 1447800"/>
              <a:gd name="connsiteX2" fmla="*/ 749300 w 842565"/>
              <a:gd name="connsiteY2" fmla="*/ 679450 h 1447800"/>
              <a:gd name="connsiteX3" fmla="*/ 0 w 842565"/>
              <a:gd name="connsiteY3" fmla="*/ 0 h 1447800"/>
              <a:gd name="connsiteX0" fmla="*/ 41275 w 842565"/>
              <a:gd name="connsiteY0" fmla="*/ 1447800 h 1447800"/>
              <a:gd name="connsiteX1" fmla="*/ 752475 w 842565"/>
              <a:gd name="connsiteY1" fmla="*/ 1235075 h 1447800"/>
              <a:gd name="connsiteX2" fmla="*/ 749300 w 842565"/>
              <a:gd name="connsiteY2" fmla="*/ 679450 h 1447800"/>
              <a:gd name="connsiteX3" fmla="*/ 0 w 842565"/>
              <a:gd name="connsiteY3" fmla="*/ 0 h 1447800"/>
              <a:gd name="connsiteX0" fmla="*/ 1343025 w 1344247"/>
              <a:gd name="connsiteY0" fmla="*/ 1625600 h 1625600"/>
              <a:gd name="connsiteX1" fmla="*/ 752475 w 1344247"/>
              <a:gd name="connsiteY1" fmla="*/ 1235075 h 1625600"/>
              <a:gd name="connsiteX2" fmla="*/ 749300 w 1344247"/>
              <a:gd name="connsiteY2" fmla="*/ 679450 h 1625600"/>
              <a:gd name="connsiteX3" fmla="*/ 0 w 1344247"/>
              <a:gd name="connsiteY3" fmla="*/ 0 h 1625600"/>
              <a:gd name="connsiteX0" fmla="*/ 1343025 w 1344014"/>
              <a:gd name="connsiteY0" fmla="*/ 1625600 h 1625600"/>
              <a:gd name="connsiteX1" fmla="*/ 568325 w 1344014"/>
              <a:gd name="connsiteY1" fmla="*/ 746125 h 1625600"/>
              <a:gd name="connsiteX2" fmla="*/ 749300 w 1344014"/>
              <a:gd name="connsiteY2" fmla="*/ 679450 h 1625600"/>
              <a:gd name="connsiteX3" fmla="*/ 0 w 1344014"/>
              <a:gd name="connsiteY3" fmla="*/ 0 h 1625600"/>
              <a:gd name="connsiteX0" fmla="*/ 1343025 w 1344014"/>
              <a:gd name="connsiteY0" fmla="*/ 1625600 h 1625600"/>
              <a:gd name="connsiteX1" fmla="*/ 568325 w 1344014"/>
              <a:gd name="connsiteY1" fmla="*/ 746125 h 1625600"/>
              <a:gd name="connsiteX2" fmla="*/ 749300 w 1344014"/>
              <a:gd name="connsiteY2" fmla="*/ 679450 h 1625600"/>
              <a:gd name="connsiteX3" fmla="*/ 0 w 1344014"/>
              <a:gd name="connsiteY3" fmla="*/ 0 h 1625600"/>
              <a:gd name="connsiteX0" fmla="*/ 1343025 w 1344296"/>
              <a:gd name="connsiteY0" fmla="*/ 1625600 h 1625600"/>
              <a:gd name="connsiteX1" fmla="*/ 568325 w 1344296"/>
              <a:gd name="connsiteY1" fmla="*/ 746125 h 1625600"/>
              <a:gd name="connsiteX2" fmla="*/ 749300 w 1344296"/>
              <a:gd name="connsiteY2" fmla="*/ 679450 h 1625600"/>
              <a:gd name="connsiteX3" fmla="*/ 0 w 1344296"/>
              <a:gd name="connsiteY3" fmla="*/ 0 h 1625600"/>
              <a:gd name="connsiteX0" fmla="*/ 1343025 w 1344390"/>
              <a:gd name="connsiteY0" fmla="*/ 1625600 h 1625600"/>
              <a:gd name="connsiteX1" fmla="*/ 568325 w 1344390"/>
              <a:gd name="connsiteY1" fmla="*/ 746125 h 1625600"/>
              <a:gd name="connsiteX2" fmla="*/ 749300 w 1344390"/>
              <a:gd name="connsiteY2" fmla="*/ 679450 h 1625600"/>
              <a:gd name="connsiteX3" fmla="*/ 0 w 1344390"/>
              <a:gd name="connsiteY3" fmla="*/ 0 h 1625600"/>
              <a:gd name="connsiteX0" fmla="*/ 1909570 w 1911406"/>
              <a:gd name="connsiteY0" fmla="*/ 1625600 h 1625600"/>
              <a:gd name="connsiteX1" fmla="*/ 1134870 w 1911406"/>
              <a:gd name="connsiteY1" fmla="*/ 746125 h 1625600"/>
              <a:gd name="connsiteX2" fmla="*/ 7745 w 1911406"/>
              <a:gd name="connsiteY2" fmla="*/ 393700 h 1625600"/>
              <a:gd name="connsiteX3" fmla="*/ 566545 w 1911406"/>
              <a:gd name="connsiteY3" fmla="*/ 0 h 1625600"/>
              <a:gd name="connsiteX0" fmla="*/ 3228975 w 3230811"/>
              <a:gd name="connsiteY0" fmla="*/ 1454150 h 1454150"/>
              <a:gd name="connsiteX1" fmla="*/ 2454275 w 3230811"/>
              <a:gd name="connsiteY1" fmla="*/ 574675 h 1454150"/>
              <a:gd name="connsiteX2" fmla="*/ 1327150 w 3230811"/>
              <a:gd name="connsiteY2" fmla="*/ 222250 h 1454150"/>
              <a:gd name="connsiteX3" fmla="*/ 0 w 3230811"/>
              <a:gd name="connsiteY3" fmla="*/ 0 h 1454150"/>
              <a:gd name="connsiteX0" fmla="*/ 3228975 w 3230563"/>
              <a:gd name="connsiteY0" fmla="*/ 1454150 h 1454150"/>
              <a:gd name="connsiteX1" fmla="*/ 2454275 w 3230563"/>
              <a:gd name="connsiteY1" fmla="*/ 574675 h 1454150"/>
              <a:gd name="connsiteX2" fmla="*/ 1327150 w 3230563"/>
              <a:gd name="connsiteY2" fmla="*/ 222250 h 1454150"/>
              <a:gd name="connsiteX3" fmla="*/ 0 w 3230563"/>
              <a:gd name="connsiteY3" fmla="*/ 0 h 1454150"/>
              <a:gd name="connsiteX0" fmla="*/ 3228975 w 3228975"/>
              <a:gd name="connsiteY0" fmla="*/ 1454150 h 1454150"/>
              <a:gd name="connsiteX1" fmla="*/ 2454275 w 3228975"/>
              <a:gd name="connsiteY1" fmla="*/ 574675 h 1454150"/>
              <a:gd name="connsiteX2" fmla="*/ 1327150 w 3228975"/>
              <a:gd name="connsiteY2" fmla="*/ 222250 h 1454150"/>
              <a:gd name="connsiteX3" fmla="*/ 0 w 3228975"/>
              <a:gd name="connsiteY3" fmla="*/ 0 h 1454150"/>
              <a:gd name="connsiteX0" fmla="*/ 3254375 w 3254375"/>
              <a:gd name="connsiteY0" fmla="*/ 1435100 h 1435100"/>
              <a:gd name="connsiteX1" fmla="*/ 2454275 w 3254375"/>
              <a:gd name="connsiteY1" fmla="*/ 574675 h 1435100"/>
              <a:gd name="connsiteX2" fmla="*/ 1327150 w 3254375"/>
              <a:gd name="connsiteY2" fmla="*/ 222250 h 1435100"/>
              <a:gd name="connsiteX3" fmla="*/ 0 w 3254375"/>
              <a:gd name="connsiteY3" fmla="*/ 0 h 1435100"/>
              <a:gd name="connsiteX0" fmla="*/ 3254375 w 3254375"/>
              <a:gd name="connsiteY0" fmla="*/ 1435100 h 1435100"/>
              <a:gd name="connsiteX1" fmla="*/ 2155825 w 3254375"/>
              <a:gd name="connsiteY1" fmla="*/ 282575 h 1435100"/>
              <a:gd name="connsiteX2" fmla="*/ 1327150 w 3254375"/>
              <a:gd name="connsiteY2" fmla="*/ 222250 h 1435100"/>
              <a:gd name="connsiteX3" fmla="*/ 0 w 3254375"/>
              <a:gd name="connsiteY3" fmla="*/ 0 h 1435100"/>
              <a:gd name="connsiteX0" fmla="*/ 3254375 w 3254375"/>
              <a:gd name="connsiteY0" fmla="*/ 1435100 h 1435100"/>
              <a:gd name="connsiteX1" fmla="*/ 2155825 w 3254375"/>
              <a:gd name="connsiteY1" fmla="*/ 282575 h 1435100"/>
              <a:gd name="connsiteX2" fmla="*/ 1111250 w 3254375"/>
              <a:gd name="connsiteY2" fmla="*/ 152400 h 1435100"/>
              <a:gd name="connsiteX3" fmla="*/ 0 w 3254375"/>
              <a:gd name="connsiteY3" fmla="*/ 0 h 1435100"/>
              <a:gd name="connsiteX0" fmla="*/ 3254375 w 3254375"/>
              <a:gd name="connsiteY0" fmla="*/ 1435100 h 1435100"/>
              <a:gd name="connsiteX1" fmla="*/ 2155825 w 3254375"/>
              <a:gd name="connsiteY1" fmla="*/ 282575 h 1435100"/>
              <a:gd name="connsiteX2" fmla="*/ 0 w 3254375"/>
              <a:gd name="connsiteY2" fmla="*/ 0 h 1435100"/>
              <a:gd name="connsiteX0" fmla="*/ 3254375 w 3254375"/>
              <a:gd name="connsiteY0" fmla="*/ 1435100 h 1435100"/>
              <a:gd name="connsiteX1" fmla="*/ 2155825 w 3254375"/>
              <a:gd name="connsiteY1" fmla="*/ 282575 h 1435100"/>
              <a:gd name="connsiteX2" fmla="*/ 0 w 3254375"/>
              <a:gd name="connsiteY2" fmla="*/ 0 h 1435100"/>
              <a:gd name="connsiteX0" fmla="*/ 3254375 w 3254375"/>
              <a:gd name="connsiteY0" fmla="*/ 1435100 h 1435100"/>
              <a:gd name="connsiteX1" fmla="*/ 2073275 w 3254375"/>
              <a:gd name="connsiteY1" fmla="*/ 269875 h 1435100"/>
              <a:gd name="connsiteX2" fmla="*/ 0 w 3254375"/>
              <a:gd name="connsiteY2" fmla="*/ 0 h 1435100"/>
              <a:gd name="connsiteX0" fmla="*/ 3254375 w 3254375"/>
              <a:gd name="connsiteY0" fmla="*/ 1435100 h 1435100"/>
              <a:gd name="connsiteX1" fmla="*/ 2073275 w 3254375"/>
              <a:gd name="connsiteY1" fmla="*/ 269875 h 1435100"/>
              <a:gd name="connsiteX2" fmla="*/ 0 w 3254375"/>
              <a:gd name="connsiteY2" fmla="*/ 0 h 1435100"/>
              <a:gd name="connsiteX0" fmla="*/ 3254375 w 3254375"/>
              <a:gd name="connsiteY0" fmla="*/ 1435100 h 1435100"/>
              <a:gd name="connsiteX1" fmla="*/ 1978207 w 3254375"/>
              <a:gd name="connsiteY1" fmla="*/ 263525 h 1435100"/>
              <a:gd name="connsiteX2" fmla="*/ 0 w 3254375"/>
              <a:gd name="connsiteY2" fmla="*/ 0 h 1435100"/>
              <a:gd name="connsiteX0" fmla="*/ 3240794 w 3240794"/>
              <a:gd name="connsiteY0" fmla="*/ 1441450 h 1441450"/>
              <a:gd name="connsiteX1" fmla="*/ 1978207 w 3240794"/>
              <a:gd name="connsiteY1" fmla="*/ 263525 h 1441450"/>
              <a:gd name="connsiteX2" fmla="*/ 0 w 3240794"/>
              <a:gd name="connsiteY2" fmla="*/ 0 h 1441450"/>
              <a:gd name="connsiteX0" fmla="*/ 3240794 w 3240794"/>
              <a:gd name="connsiteY0" fmla="*/ 1441450 h 1441450"/>
              <a:gd name="connsiteX1" fmla="*/ 1930673 w 3240794"/>
              <a:gd name="connsiteY1" fmla="*/ 263525 h 1441450"/>
              <a:gd name="connsiteX2" fmla="*/ 0 w 3240794"/>
              <a:gd name="connsiteY2" fmla="*/ 0 h 1441450"/>
            </a:gdLst>
            <a:ahLst/>
            <a:cxnLst>
              <a:cxn ang="0">
                <a:pos x="connsiteX0" y="connsiteY0"/>
              </a:cxn>
              <a:cxn ang="0">
                <a:pos x="connsiteX1" y="connsiteY1"/>
              </a:cxn>
              <a:cxn ang="0">
                <a:pos x="connsiteX2" y="connsiteY2"/>
              </a:cxn>
            </a:cxnLst>
            <a:rect l="l" t="t" r="r" b="b"/>
            <a:pathLst>
              <a:path w="3240794" h="1441450">
                <a:moveTo>
                  <a:pt x="3240794" y="1441450"/>
                </a:moveTo>
                <a:cubicBezTo>
                  <a:pt x="2997113" y="1156891"/>
                  <a:pt x="2470805" y="503767"/>
                  <a:pt x="1930673" y="263525"/>
                </a:cubicBezTo>
                <a:cubicBezTo>
                  <a:pt x="1390541" y="23283"/>
                  <a:pt x="10980" y="211270"/>
                  <a:pt x="0" y="0"/>
                </a:cubicBezTo>
              </a:path>
            </a:pathLst>
          </a:cu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2" name="Freeform: Shape 131">
            <a:extLst>
              <a:ext uri="{FF2B5EF4-FFF2-40B4-BE49-F238E27FC236}">
                <a16:creationId xmlns:a16="http://schemas.microsoft.com/office/drawing/2014/main" id="{F8FE1136-FE12-BA05-DE8C-C18E67F45C3D}"/>
              </a:ext>
            </a:extLst>
          </p:cNvPr>
          <p:cNvSpPr/>
          <p:nvPr/>
        </p:nvSpPr>
        <p:spPr bwMode="auto">
          <a:xfrm rot="11318163">
            <a:off x="1398864" y="5032257"/>
            <a:ext cx="1636709" cy="1089368"/>
          </a:xfrm>
          <a:custGeom>
            <a:avLst/>
            <a:gdLst>
              <a:gd name="connsiteX0" fmla="*/ 28575 w 830282"/>
              <a:gd name="connsiteY0" fmla="*/ 1371600 h 1371600"/>
              <a:gd name="connsiteX1" fmla="*/ 76200 w 830282"/>
              <a:gd name="connsiteY1" fmla="*/ 1343025 h 1371600"/>
              <a:gd name="connsiteX2" fmla="*/ 114300 w 830282"/>
              <a:gd name="connsiteY2" fmla="*/ 1333500 h 1371600"/>
              <a:gd name="connsiteX3" fmla="*/ 142875 w 830282"/>
              <a:gd name="connsiteY3" fmla="*/ 1323975 h 1371600"/>
              <a:gd name="connsiteX4" fmla="*/ 228600 w 830282"/>
              <a:gd name="connsiteY4" fmla="*/ 1304925 h 1371600"/>
              <a:gd name="connsiteX5" fmla="*/ 333375 w 830282"/>
              <a:gd name="connsiteY5" fmla="*/ 1276350 h 1371600"/>
              <a:gd name="connsiteX6" fmla="*/ 561975 w 830282"/>
              <a:gd name="connsiteY6" fmla="*/ 1228725 h 1371600"/>
              <a:gd name="connsiteX7" fmla="*/ 657225 w 830282"/>
              <a:gd name="connsiteY7" fmla="*/ 1181100 h 1371600"/>
              <a:gd name="connsiteX8" fmla="*/ 714375 w 830282"/>
              <a:gd name="connsiteY8" fmla="*/ 1143000 h 1371600"/>
              <a:gd name="connsiteX9" fmla="*/ 781050 w 830282"/>
              <a:gd name="connsiteY9" fmla="*/ 1057275 h 1371600"/>
              <a:gd name="connsiteX10" fmla="*/ 809625 w 830282"/>
              <a:gd name="connsiteY10" fmla="*/ 981075 h 1371600"/>
              <a:gd name="connsiteX11" fmla="*/ 828675 w 830282"/>
              <a:gd name="connsiteY11" fmla="*/ 847725 h 1371600"/>
              <a:gd name="connsiteX12" fmla="*/ 809625 w 830282"/>
              <a:gd name="connsiteY12" fmla="*/ 733425 h 1371600"/>
              <a:gd name="connsiteX13" fmla="*/ 742950 w 830282"/>
              <a:gd name="connsiteY13" fmla="*/ 628650 h 1371600"/>
              <a:gd name="connsiteX14" fmla="*/ 714375 w 830282"/>
              <a:gd name="connsiteY14" fmla="*/ 590550 h 1371600"/>
              <a:gd name="connsiteX15" fmla="*/ 676275 w 830282"/>
              <a:gd name="connsiteY15" fmla="*/ 561975 h 1371600"/>
              <a:gd name="connsiteX16" fmla="*/ 638175 w 830282"/>
              <a:gd name="connsiteY16" fmla="*/ 523875 h 1371600"/>
              <a:gd name="connsiteX17" fmla="*/ 609600 w 830282"/>
              <a:gd name="connsiteY17" fmla="*/ 504825 h 1371600"/>
              <a:gd name="connsiteX18" fmla="*/ 571500 w 830282"/>
              <a:gd name="connsiteY18" fmla="*/ 476250 h 1371600"/>
              <a:gd name="connsiteX19" fmla="*/ 523875 w 830282"/>
              <a:gd name="connsiteY19" fmla="*/ 447675 h 1371600"/>
              <a:gd name="connsiteX20" fmla="*/ 495300 w 830282"/>
              <a:gd name="connsiteY20" fmla="*/ 419100 h 1371600"/>
              <a:gd name="connsiteX21" fmla="*/ 400050 w 830282"/>
              <a:gd name="connsiteY21" fmla="*/ 342900 h 1371600"/>
              <a:gd name="connsiteX22" fmla="*/ 333375 w 830282"/>
              <a:gd name="connsiteY22" fmla="*/ 295275 h 1371600"/>
              <a:gd name="connsiteX23" fmla="*/ 247650 w 830282"/>
              <a:gd name="connsiteY23" fmla="*/ 228600 h 1371600"/>
              <a:gd name="connsiteX24" fmla="*/ 209550 w 830282"/>
              <a:gd name="connsiteY24" fmla="*/ 200025 h 1371600"/>
              <a:gd name="connsiteX25" fmla="*/ 171450 w 830282"/>
              <a:gd name="connsiteY25" fmla="*/ 161925 h 1371600"/>
              <a:gd name="connsiteX26" fmla="*/ 123825 w 830282"/>
              <a:gd name="connsiteY26" fmla="*/ 123825 h 1371600"/>
              <a:gd name="connsiteX27" fmla="*/ 47625 w 830282"/>
              <a:gd name="connsiteY27" fmla="*/ 38100 h 1371600"/>
              <a:gd name="connsiteX28" fmla="*/ 0 w 830282"/>
              <a:gd name="connsiteY28" fmla="*/ 0 h 1371600"/>
              <a:gd name="connsiteX0" fmla="*/ 28575 w 830282"/>
              <a:gd name="connsiteY0" fmla="*/ 1371600 h 1371600"/>
              <a:gd name="connsiteX1" fmla="*/ 76200 w 830282"/>
              <a:gd name="connsiteY1" fmla="*/ 1343025 h 1371600"/>
              <a:gd name="connsiteX2" fmla="*/ 114300 w 830282"/>
              <a:gd name="connsiteY2" fmla="*/ 1333500 h 1371600"/>
              <a:gd name="connsiteX3" fmla="*/ 142875 w 830282"/>
              <a:gd name="connsiteY3" fmla="*/ 1323975 h 1371600"/>
              <a:gd name="connsiteX4" fmla="*/ 228600 w 830282"/>
              <a:gd name="connsiteY4" fmla="*/ 1304925 h 1371600"/>
              <a:gd name="connsiteX5" fmla="*/ 333375 w 830282"/>
              <a:gd name="connsiteY5" fmla="*/ 1276350 h 1371600"/>
              <a:gd name="connsiteX6" fmla="*/ 657225 w 830282"/>
              <a:gd name="connsiteY6" fmla="*/ 1181100 h 1371600"/>
              <a:gd name="connsiteX7" fmla="*/ 714375 w 830282"/>
              <a:gd name="connsiteY7" fmla="*/ 1143000 h 1371600"/>
              <a:gd name="connsiteX8" fmla="*/ 781050 w 830282"/>
              <a:gd name="connsiteY8" fmla="*/ 1057275 h 1371600"/>
              <a:gd name="connsiteX9" fmla="*/ 809625 w 830282"/>
              <a:gd name="connsiteY9" fmla="*/ 981075 h 1371600"/>
              <a:gd name="connsiteX10" fmla="*/ 828675 w 830282"/>
              <a:gd name="connsiteY10" fmla="*/ 847725 h 1371600"/>
              <a:gd name="connsiteX11" fmla="*/ 809625 w 830282"/>
              <a:gd name="connsiteY11" fmla="*/ 733425 h 1371600"/>
              <a:gd name="connsiteX12" fmla="*/ 742950 w 830282"/>
              <a:gd name="connsiteY12" fmla="*/ 628650 h 1371600"/>
              <a:gd name="connsiteX13" fmla="*/ 714375 w 830282"/>
              <a:gd name="connsiteY13" fmla="*/ 590550 h 1371600"/>
              <a:gd name="connsiteX14" fmla="*/ 676275 w 830282"/>
              <a:gd name="connsiteY14" fmla="*/ 561975 h 1371600"/>
              <a:gd name="connsiteX15" fmla="*/ 638175 w 830282"/>
              <a:gd name="connsiteY15" fmla="*/ 523875 h 1371600"/>
              <a:gd name="connsiteX16" fmla="*/ 609600 w 830282"/>
              <a:gd name="connsiteY16" fmla="*/ 504825 h 1371600"/>
              <a:gd name="connsiteX17" fmla="*/ 571500 w 830282"/>
              <a:gd name="connsiteY17" fmla="*/ 476250 h 1371600"/>
              <a:gd name="connsiteX18" fmla="*/ 523875 w 830282"/>
              <a:gd name="connsiteY18" fmla="*/ 447675 h 1371600"/>
              <a:gd name="connsiteX19" fmla="*/ 495300 w 830282"/>
              <a:gd name="connsiteY19" fmla="*/ 419100 h 1371600"/>
              <a:gd name="connsiteX20" fmla="*/ 400050 w 830282"/>
              <a:gd name="connsiteY20" fmla="*/ 342900 h 1371600"/>
              <a:gd name="connsiteX21" fmla="*/ 333375 w 830282"/>
              <a:gd name="connsiteY21" fmla="*/ 295275 h 1371600"/>
              <a:gd name="connsiteX22" fmla="*/ 247650 w 830282"/>
              <a:gd name="connsiteY22" fmla="*/ 228600 h 1371600"/>
              <a:gd name="connsiteX23" fmla="*/ 209550 w 830282"/>
              <a:gd name="connsiteY23" fmla="*/ 200025 h 1371600"/>
              <a:gd name="connsiteX24" fmla="*/ 171450 w 830282"/>
              <a:gd name="connsiteY24" fmla="*/ 161925 h 1371600"/>
              <a:gd name="connsiteX25" fmla="*/ 123825 w 830282"/>
              <a:gd name="connsiteY25" fmla="*/ 123825 h 1371600"/>
              <a:gd name="connsiteX26" fmla="*/ 47625 w 830282"/>
              <a:gd name="connsiteY26" fmla="*/ 38100 h 1371600"/>
              <a:gd name="connsiteX27" fmla="*/ 0 w 830282"/>
              <a:gd name="connsiteY27" fmla="*/ 0 h 1371600"/>
              <a:gd name="connsiteX0" fmla="*/ 28575 w 830282"/>
              <a:gd name="connsiteY0" fmla="*/ 1371600 h 1371600"/>
              <a:gd name="connsiteX1" fmla="*/ 76200 w 830282"/>
              <a:gd name="connsiteY1" fmla="*/ 1343025 h 1371600"/>
              <a:gd name="connsiteX2" fmla="*/ 114300 w 830282"/>
              <a:gd name="connsiteY2" fmla="*/ 1333500 h 1371600"/>
              <a:gd name="connsiteX3" fmla="*/ 228600 w 830282"/>
              <a:gd name="connsiteY3" fmla="*/ 1304925 h 1371600"/>
              <a:gd name="connsiteX4" fmla="*/ 333375 w 830282"/>
              <a:gd name="connsiteY4" fmla="*/ 1276350 h 1371600"/>
              <a:gd name="connsiteX5" fmla="*/ 657225 w 830282"/>
              <a:gd name="connsiteY5" fmla="*/ 1181100 h 1371600"/>
              <a:gd name="connsiteX6" fmla="*/ 714375 w 830282"/>
              <a:gd name="connsiteY6" fmla="*/ 1143000 h 1371600"/>
              <a:gd name="connsiteX7" fmla="*/ 781050 w 830282"/>
              <a:gd name="connsiteY7" fmla="*/ 1057275 h 1371600"/>
              <a:gd name="connsiteX8" fmla="*/ 809625 w 830282"/>
              <a:gd name="connsiteY8" fmla="*/ 981075 h 1371600"/>
              <a:gd name="connsiteX9" fmla="*/ 828675 w 830282"/>
              <a:gd name="connsiteY9" fmla="*/ 847725 h 1371600"/>
              <a:gd name="connsiteX10" fmla="*/ 809625 w 830282"/>
              <a:gd name="connsiteY10" fmla="*/ 733425 h 1371600"/>
              <a:gd name="connsiteX11" fmla="*/ 742950 w 830282"/>
              <a:gd name="connsiteY11" fmla="*/ 628650 h 1371600"/>
              <a:gd name="connsiteX12" fmla="*/ 714375 w 830282"/>
              <a:gd name="connsiteY12" fmla="*/ 590550 h 1371600"/>
              <a:gd name="connsiteX13" fmla="*/ 676275 w 830282"/>
              <a:gd name="connsiteY13" fmla="*/ 561975 h 1371600"/>
              <a:gd name="connsiteX14" fmla="*/ 638175 w 830282"/>
              <a:gd name="connsiteY14" fmla="*/ 523875 h 1371600"/>
              <a:gd name="connsiteX15" fmla="*/ 609600 w 830282"/>
              <a:gd name="connsiteY15" fmla="*/ 504825 h 1371600"/>
              <a:gd name="connsiteX16" fmla="*/ 571500 w 830282"/>
              <a:gd name="connsiteY16" fmla="*/ 476250 h 1371600"/>
              <a:gd name="connsiteX17" fmla="*/ 523875 w 830282"/>
              <a:gd name="connsiteY17" fmla="*/ 447675 h 1371600"/>
              <a:gd name="connsiteX18" fmla="*/ 495300 w 830282"/>
              <a:gd name="connsiteY18" fmla="*/ 419100 h 1371600"/>
              <a:gd name="connsiteX19" fmla="*/ 400050 w 830282"/>
              <a:gd name="connsiteY19" fmla="*/ 342900 h 1371600"/>
              <a:gd name="connsiteX20" fmla="*/ 333375 w 830282"/>
              <a:gd name="connsiteY20" fmla="*/ 295275 h 1371600"/>
              <a:gd name="connsiteX21" fmla="*/ 247650 w 830282"/>
              <a:gd name="connsiteY21" fmla="*/ 228600 h 1371600"/>
              <a:gd name="connsiteX22" fmla="*/ 209550 w 830282"/>
              <a:gd name="connsiteY22" fmla="*/ 200025 h 1371600"/>
              <a:gd name="connsiteX23" fmla="*/ 171450 w 830282"/>
              <a:gd name="connsiteY23" fmla="*/ 161925 h 1371600"/>
              <a:gd name="connsiteX24" fmla="*/ 123825 w 830282"/>
              <a:gd name="connsiteY24" fmla="*/ 123825 h 1371600"/>
              <a:gd name="connsiteX25" fmla="*/ 47625 w 830282"/>
              <a:gd name="connsiteY25" fmla="*/ 38100 h 1371600"/>
              <a:gd name="connsiteX26" fmla="*/ 0 w 830282"/>
              <a:gd name="connsiteY26" fmla="*/ 0 h 1371600"/>
              <a:gd name="connsiteX0" fmla="*/ 28575 w 830282"/>
              <a:gd name="connsiteY0" fmla="*/ 1371600 h 1371600"/>
              <a:gd name="connsiteX1" fmla="*/ 76200 w 830282"/>
              <a:gd name="connsiteY1" fmla="*/ 1343025 h 1371600"/>
              <a:gd name="connsiteX2" fmla="*/ 228600 w 830282"/>
              <a:gd name="connsiteY2" fmla="*/ 1304925 h 1371600"/>
              <a:gd name="connsiteX3" fmla="*/ 333375 w 830282"/>
              <a:gd name="connsiteY3" fmla="*/ 1276350 h 1371600"/>
              <a:gd name="connsiteX4" fmla="*/ 657225 w 830282"/>
              <a:gd name="connsiteY4" fmla="*/ 1181100 h 1371600"/>
              <a:gd name="connsiteX5" fmla="*/ 714375 w 830282"/>
              <a:gd name="connsiteY5" fmla="*/ 1143000 h 1371600"/>
              <a:gd name="connsiteX6" fmla="*/ 781050 w 830282"/>
              <a:gd name="connsiteY6" fmla="*/ 1057275 h 1371600"/>
              <a:gd name="connsiteX7" fmla="*/ 809625 w 830282"/>
              <a:gd name="connsiteY7" fmla="*/ 981075 h 1371600"/>
              <a:gd name="connsiteX8" fmla="*/ 828675 w 830282"/>
              <a:gd name="connsiteY8" fmla="*/ 847725 h 1371600"/>
              <a:gd name="connsiteX9" fmla="*/ 809625 w 830282"/>
              <a:gd name="connsiteY9" fmla="*/ 733425 h 1371600"/>
              <a:gd name="connsiteX10" fmla="*/ 742950 w 830282"/>
              <a:gd name="connsiteY10" fmla="*/ 628650 h 1371600"/>
              <a:gd name="connsiteX11" fmla="*/ 714375 w 830282"/>
              <a:gd name="connsiteY11" fmla="*/ 590550 h 1371600"/>
              <a:gd name="connsiteX12" fmla="*/ 676275 w 830282"/>
              <a:gd name="connsiteY12" fmla="*/ 561975 h 1371600"/>
              <a:gd name="connsiteX13" fmla="*/ 638175 w 830282"/>
              <a:gd name="connsiteY13" fmla="*/ 523875 h 1371600"/>
              <a:gd name="connsiteX14" fmla="*/ 609600 w 830282"/>
              <a:gd name="connsiteY14" fmla="*/ 504825 h 1371600"/>
              <a:gd name="connsiteX15" fmla="*/ 571500 w 830282"/>
              <a:gd name="connsiteY15" fmla="*/ 476250 h 1371600"/>
              <a:gd name="connsiteX16" fmla="*/ 523875 w 830282"/>
              <a:gd name="connsiteY16" fmla="*/ 447675 h 1371600"/>
              <a:gd name="connsiteX17" fmla="*/ 495300 w 830282"/>
              <a:gd name="connsiteY17" fmla="*/ 419100 h 1371600"/>
              <a:gd name="connsiteX18" fmla="*/ 400050 w 830282"/>
              <a:gd name="connsiteY18" fmla="*/ 342900 h 1371600"/>
              <a:gd name="connsiteX19" fmla="*/ 333375 w 830282"/>
              <a:gd name="connsiteY19" fmla="*/ 295275 h 1371600"/>
              <a:gd name="connsiteX20" fmla="*/ 247650 w 830282"/>
              <a:gd name="connsiteY20" fmla="*/ 228600 h 1371600"/>
              <a:gd name="connsiteX21" fmla="*/ 209550 w 830282"/>
              <a:gd name="connsiteY21" fmla="*/ 200025 h 1371600"/>
              <a:gd name="connsiteX22" fmla="*/ 171450 w 830282"/>
              <a:gd name="connsiteY22" fmla="*/ 161925 h 1371600"/>
              <a:gd name="connsiteX23" fmla="*/ 123825 w 830282"/>
              <a:gd name="connsiteY23" fmla="*/ 123825 h 1371600"/>
              <a:gd name="connsiteX24" fmla="*/ 47625 w 830282"/>
              <a:gd name="connsiteY24" fmla="*/ 38100 h 1371600"/>
              <a:gd name="connsiteX25" fmla="*/ 0 w 830282"/>
              <a:gd name="connsiteY25" fmla="*/ 0 h 1371600"/>
              <a:gd name="connsiteX0" fmla="*/ 28575 w 830282"/>
              <a:gd name="connsiteY0" fmla="*/ 1371600 h 1371600"/>
              <a:gd name="connsiteX1" fmla="*/ 228600 w 830282"/>
              <a:gd name="connsiteY1" fmla="*/ 1304925 h 1371600"/>
              <a:gd name="connsiteX2" fmla="*/ 333375 w 830282"/>
              <a:gd name="connsiteY2" fmla="*/ 1276350 h 1371600"/>
              <a:gd name="connsiteX3" fmla="*/ 657225 w 830282"/>
              <a:gd name="connsiteY3" fmla="*/ 1181100 h 1371600"/>
              <a:gd name="connsiteX4" fmla="*/ 714375 w 830282"/>
              <a:gd name="connsiteY4" fmla="*/ 1143000 h 1371600"/>
              <a:gd name="connsiteX5" fmla="*/ 781050 w 830282"/>
              <a:gd name="connsiteY5" fmla="*/ 1057275 h 1371600"/>
              <a:gd name="connsiteX6" fmla="*/ 809625 w 830282"/>
              <a:gd name="connsiteY6" fmla="*/ 981075 h 1371600"/>
              <a:gd name="connsiteX7" fmla="*/ 828675 w 830282"/>
              <a:gd name="connsiteY7" fmla="*/ 847725 h 1371600"/>
              <a:gd name="connsiteX8" fmla="*/ 809625 w 830282"/>
              <a:gd name="connsiteY8" fmla="*/ 733425 h 1371600"/>
              <a:gd name="connsiteX9" fmla="*/ 742950 w 830282"/>
              <a:gd name="connsiteY9" fmla="*/ 628650 h 1371600"/>
              <a:gd name="connsiteX10" fmla="*/ 714375 w 830282"/>
              <a:gd name="connsiteY10" fmla="*/ 590550 h 1371600"/>
              <a:gd name="connsiteX11" fmla="*/ 676275 w 830282"/>
              <a:gd name="connsiteY11" fmla="*/ 561975 h 1371600"/>
              <a:gd name="connsiteX12" fmla="*/ 638175 w 830282"/>
              <a:gd name="connsiteY12" fmla="*/ 523875 h 1371600"/>
              <a:gd name="connsiteX13" fmla="*/ 609600 w 830282"/>
              <a:gd name="connsiteY13" fmla="*/ 504825 h 1371600"/>
              <a:gd name="connsiteX14" fmla="*/ 571500 w 830282"/>
              <a:gd name="connsiteY14" fmla="*/ 476250 h 1371600"/>
              <a:gd name="connsiteX15" fmla="*/ 523875 w 830282"/>
              <a:gd name="connsiteY15" fmla="*/ 447675 h 1371600"/>
              <a:gd name="connsiteX16" fmla="*/ 495300 w 830282"/>
              <a:gd name="connsiteY16" fmla="*/ 419100 h 1371600"/>
              <a:gd name="connsiteX17" fmla="*/ 400050 w 830282"/>
              <a:gd name="connsiteY17" fmla="*/ 342900 h 1371600"/>
              <a:gd name="connsiteX18" fmla="*/ 333375 w 830282"/>
              <a:gd name="connsiteY18" fmla="*/ 295275 h 1371600"/>
              <a:gd name="connsiteX19" fmla="*/ 247650 w 830282"/>
              <a:gd name="connsiteY19" fmla="*/ 228600 h 1371600"/>
              <a:gd name="connsiteX20" fmla="*/ 209550 w 830282"/>
              <a:gd name="connsiteY20" fmla="*/ 200025 h 1371600"/>
              <a:gd name="connsiteX21" fmla="*/ 171450 w 830282"/>
              <a:gd name="connsiteY21" fmla="*/ 161925 h 1371600"/>
              <a:gd name="connsiteX22" fmla="*/ 123825 w 830282"/>
              <a:gd name="connsiteY22" fmla="*/ 123825 h 1371600"/>
              <a:gd name="connsiteX23" fmla="*/ 47625 w 830282"/>
              <a:gd name="connsiteY23" fmla="*/ 38100 h 1371600"/>
              <a:gd name="connsiteX24" fmla="*/ 0 w 830282"/>
              <a:gd name="connsiteY24" fmla="*/ 0 h 1371600"/>
              <a:gd name="connsiteX0" fmla="*/ 28575 w 830282"/>
              <a:gd name="connsiteY0" fmla="*/ 1371600 h 1371600"/>
              <a:gd name="connsiteX1" fmla="*/ 333375 w 830282"/>
              <a:gd name="connsiteY1" fmla="*/ 1276350 h 1371600"/>
              <a:gd name="connsiteX2" fmla="*/ 657225 w 830282"/>
              <a:gd name="connsiteY2" fmla="*/ 1181100 h 1371600"/>
              <a:gd name="connsiteX3" fmla="*/ 714375 w 830282"/>
              <a:gd name="connsiteY3" fmla="*/ 1143000 h 1371600"/>
              <a:gd name="connsiteX4" fmla="*/ 781050 w 830282"/>
              <a:gd name="connsiteY4" fmla="*/ 1057275 h 1371600"/>
              <a:gd name="connsiteX5" fmla="*/ 809625 w 830282"/>
              <a:gd name="connsiteY5" fmla="*/ 981075 h 1371600"/>
              <a:gd name="connsiteX6" fmla="*/ 828675 w 830282"/>
              <a:gd name="connsiteY6" fmla="*/ 847725 h 1371600"/>
              <a:gd name="connsiteX7" fmla="*/ 809625 w 830282"/>
              <a:gd name="connsiteY7" fmla="*/ 733425 h 1371600"/>
              <a:gd name="connsiteX8" fmla="*/ 742950 w 830282"/>
              <a:gd name="connsiteY8" fmla="*/ 628650 h 1371600"/>
              <a:gd name="connsiteX9" fmla="*/ 714375 w 830282"/>
              <a:gd name="connsiteY9" fmla="*/ 590550 h 1371600"/>
              <a:gd name="connsiteX10" fmla="*/ 676275 w 830282"/>
              <a:gd name="connsiteY10" fmla="*/ 561975 h 1371600"/>
              <a:gd name="connsiteX11" fmla="*/ 638175 w 830282"/>
              <a:gd name="connsiteY11" fmla="*/ 523875 h 1371600"/>
              <a:gd name="connsiteX12" fmla="*/ 609600 w 830282"/>
              <a:gd name="connsiteY12" fmla="*/ 504825 h 1371600"/>
              <a:gd name="connsiteX13" fmla="*/ 571500 w 830282"/>
              <a:gd name="connsiteY13" fmla="*/ 476250 h 1371600"/>
              <a:gd name="connsiteX14" fmla="*/ 523875 w 830282"/>
              <a:gd name="connsiteY14" fmla="*/ 447675 h 1371600"/>
              <a:gd name="connsiteX15" fmla="*/ 495300 w 830282"/>
              <a:gd name="connsiteY15" fmla="*/ 419100 h 1371600"/>
              <a:gd name="connsiteX16" fmla="*/ 400050 w 830282"/>
              <a:gd name="connsiteY16" fmla="*/ 342900 h 1371600"/>
              <a:gd name="connsiteX17" fmla="*/ 333375 w 830282"/>
              <a:gd name="connsiteY17" fmla="*/ 295275 h 1371600"/>
              <a:gd name="connsiteX18" fmla="*/ 247650 w 830282"/>
              <a:gd name="connsiteY18" fmla="*/ 228600 h 1371600"/>
              <a:gd name="connsiteX19" fmla="*/ 209550 w 830282"/>
              <a:gd name="connsiteY19" fmla="*/ 200025 h 1371600"/>
              <a:gd name="connsiteX20" fmla="*/ 171450 w 830282"/>
              <a:gd name="connsiteY20" fmla="*/ 161925 h 1371600"/>
              <a:gd name="connsiteX21" fmla="*/ 123825 w 830282"/>
              <a:gd name="connsiteY21" fmla="*/ 123825 h 1371600"/>
              <a:gd name="connsiteX22" fmla="*/ 47625 w 830282"/>
              <a:gd name="connsiteY22" fmla="*/ 38100 h 1371600"/>
              <a:gd name="connsiteX23" fmla="*/ 0 w 830282"/>
              <a:gd name="connsiteY23" fmla="*/ 0 h 1371600"/>
              <a:gd name="connsiteX0" fmla="*/ 28575 w 830282"/>
              <a:gd name="connsiteY0" fmla="*/ 1371600 h 1371600"/>
              <a:gd name="connsiteX1" fmla="*/ 333375 w 830282"/>
              <a:gd name="connsiteY1" fmla="*/ 1276350 h 1371600"/>
              <a:gd name="connsiteX2" fmla="*/ 714375 w 830282"/>
              <a:gd name="connsiteY2" fmla="*/ 1143000 h 1371600"/>
              <a:gd name="connsiteX3" fmla="*/ 781050 w 830282"/>
              <a:gd name="connsiteY3" fmla="*/ 1057275 h 1371600"/>
              <a:gd name="connsiteX4" fmla="*/ 809625 w 830282"/>
              <a:gd name="connsiteY4" fmla="*/ 981075 h 1371600"/>
              <a:gd name="connsiteX5" fmla="*/ 828675 w 830282"/>
              <a:gd name="connsiteY5" fmla="*/ 847725 h 1371600"/>
              <a:gd name="connsiteX6" fmla="*/ 809625 w 830282"/>
              <a:gd name="connsiteY6" fmla="*/ 733425 h 1371600"/>
              <a:gd name="connsiteX7" fmla="*/ 742950 w 830282"/>
              <a:gd name="connsiteY7" fmla="*/ 628650 h 1371600"/>
              <a:gd name="connsiteX8" fmla="*/ 714375 w 830282"/>
              <a:gd name="connsiteY8" fmla="*/ 590550 h 1371600"/>
              <a:gd name="connsiteX9" fmla="*/ 676275 w 830282"/>
              <a:gd name="connsiteY9" fmla="*/ 561975 h 1371600"/>
              <a:gd name="connsiteX10" fmla="*/ 638175 w 830282"/>
              <a:gd name="connsiteY10" fmla="*/ 523875 h 1371600"/>
              <a:gd name="connsiteX11" fmla="*/ 609600 w 830282"/>
              <a:gd name="connsiteY11" fmla="*/ 504825 h 1371600"/>
              <a:gd name="connsiteX12" fmla="*/ 571500 w 830282"/>
              <a:gd name="connsiteY12" fmla="*/ 476250 h 1371600"/>
              <a:gd name="connsiteX13" fmla="*/ 523875 w 830282"/>
              <a:gd name="connsiteY13" fmla="*/ 447675 h 1371600"/>
              <a:gd name="connsiteX14" fmla="*/ 495300 w 830282"/>
              <a:gd name="connsiteY14" fmla="*/ 419100 h 1371600"/>
              <a:gd name="connsiteX15" fmla="*/ 400050 w 830282"/>
              <a:gd name="connsiteY15" fmla="*/ 342900 h 1371600"/>
              <a:gd name="connsiteX16" fmla="*/ 333375 w 830282"/>
              <a:gd name="connsiteY16" fmla="*/ 295275 h 1371600"/>
              <a:gd name="connsiteX17" fmla="*/ 247650 w 830282"/>
              <a:gd name="connsiteY17" fmla="*/ 228600 h 1371600"/>
              <a:gd name="connsiteX18" fmla="*/ 209550 w 830282"/>
              <a:gd name="connsiteY18" fmla="*/ 200025 h 1371600"/>
              <a:gd name="connsiteX19" fmla="*/ 171450 w 830282"/>
              <a:gd name="connsiteY19" fmla="*/ 161925 h 1371600"/>
              <a:gd name="connsiteX20" fmla="*/ 123825 w 830282"/>
              <a:gd name="connsiteY20" fmla="*/ 123825 h 1371600"/>
              <a:gd name="connsiteX21" fmla="*/ 47625 w 830282"/>
              <a:gd name="connsiteY21" fmla="*/ 38100 h 1371600"/>
              <a:gd name="connsiteX22" fmla="*/ 0 w 830282"/>
              <a:gd name="connsiteY22" fmla="*/ 0 h 1371600"/>
              <a:gd name="connsiteX0" fmla="*/ 28575 w 830282"/>
              <a:gd name="connsiteY0" fmla="*/ 1371600 h 1371600"/>
              <a:gd name="connsiteX1" fmla="*/ 714375 w 830282"/>
              <a:gd name="connsiteY1" fmla="*/ 1143000 h 1371600"/>
              <a:gd name="connsiteX2" fmla="*/ 781050 w 830282"/>
              <a:gd name="connsiteY2" fmla="*/ 1057275 h 1371600"/>
              <a:gd name="connsiteX3" fmla="*/ 809625 w 830282"/>
              <a:gd name="connsiteY3" fmla="*/ 981075 h 1371600"/>
              <a:gd name="connsiteX4" fmla="*/ 828675 w 830282"/>
              <a:gd name="connsiteY4" fmla="*/ 847725 h 1371600"/>
              <a:gd name="connsiteX5" fmla="*/ 809625 w 830282"/>
              <a:gd name="connsiteY5" fmla="*/ 733425 h 1371600"/>
              <a:gd name="connsiteX6" fmla="*/ 742950 w 830282"/>
              <a:gd name="connsiteY6" fmla="*/ 628650 h 1371600"/>
              <a:gd name="connsiteX7" fmla="*/ 714375 w 830282"/>
              <a:gd name="connsiteY7" fmla="*/ 590550 h 1371600"/>
              <a:gd name="connsiteX8" fmla="*/ 676275 w 830282"/>
              <a:gd name="connsiteY8" fmla="*/ 561975 h 1371600"/>
              <a:gd name="connsiteX9" fmla="*/ 638175 w 830282"/>
              <a:gd name="connsiteY9" fmla="*/ 523875 h 1371600"/>
              <a:gd name="connsiteX10" fmla="*/ 609600 w 830282"/>
              <a:gd name="connsiteY10" fmla="*/ 504825 h 1371600"/>
              <a:gd name="connsiteX11" fmla="*/ 571500 w 830282"/>
              <a:gd name="connsiteY11" fmla="*/ 476250 h 1371600"/>
              <a:gd name="connsiteX12" fmla="*/ 523875 w 830282"/>
              <a:gd name="connsiteY12" fmla="*/ 447675 h 1371600"/>
              <a:gd name="connsiteX13" fmla="*/ 495300 w 830282"/>
              <a:gd name="connsiteY13" fmla="*/ 419100 h 1371600"/>
              <a:gd name="connsiteX14" fmla="*/ 400050 w 830282"/>
              <a:gd name="connsiteY14" fmla="*/ 342900 h 1371600"/>
              <a:gd name="connsiteX15" fmla="*/ 333375 w 830282"/>
              <a:gd name="connsiteY15" fmla="*/ 295275 h 1371600"/>
              <a:gd name="connsiteX16" fmla="*/ 247650 w 830282"/>
              <a:gd name="connsiteY16" fmla="*/ 228600 h 1371600"/>
              <a:gd name="connsiteX17" fmla="*/ 209550 w 830282"/>
              <a:gd name="connsiteY17" fmla="*/ 200025 h 1371600"/>
              <a:gd name="connsiteX18" fmla="*/ 171450 w 830282"/>
              <a:gd name="connsiteY18" fmla="*/ 161925 h 1371600"/>
              <a:gd name="connsiteX19" fmla="*/ 123825 w 830282"/>
              <a:gd name="connsiteY19" fmla="*/ 123825 h 1371600"/>
              <a:gd name="connsiteX20" fmla="*/ 47625 w 830282"/>
              <a:gd name="connsiteY20" fmla="*/ 38100 h 1371600"/>
              <a:gd name="connsiteX21" fmla="*/ 0 w 830282"/>
              <a:gd name="connsiteY21" fmla="*/ 0 h 1371600"/>
              <a:gd name="connsiteX0" fmla="*/ 28575 w 830282"/>
              <a:gd name="connsiteY0" fmla="*/ 1371600 h 1371600"/>
              <a:gd name="connsiteX1" fmla="*/ 781050 w 830282"/>
              <a:gd name="connsiteY1" fmla="*/ 1057275 h 1371600"/>
              <a:gd name="connsiteX2" fmla="*/ 809625 w 830282"/>
              <a:gd name="connsiteY2" fmla="*/ 981075 h 1371600"/>
              <a:gd name="connsiteX3" fmla="*/ 828675 w 830282"/>
              <a:gd name="connsiteY3" fmla="*/ 847725 h 1371600"/>
              <a:gd name="connsiteX4" fmla="*/ 809625 w 830282"/>
              <a:gd name="connsiteY4" fmla="*/ 733425 h 1371600"/>
              <a:gd name="connsiteX5" fmla="*/ 742950 w 830282"/>
              <a:gd name="connsiteY5" fmla="*/ 628650 h 1371600"/>
              <a:gd name="connsiteX6" fmla="*/ 714375 w 830282"/>
              <a:gd name="connsiteY6" fmla="*/ 590550 h 1371600"/>
              <a:gd name="connsiteX7" fmla="*/ 676275 w 830282"/>
              <a:gd name="connsiteY7" fmla="*/ 561975 h 1371600"/>
              <a:gd name="connsiteX8" fmla="*/ 638175 w 830282"/>
              <a:gd name="connsiteY8" fmla="*/ 523875 h 1371600"/>
              <a:gd name="connsiteX9" fmla="*/ 609600 w 830282"/>
              <a:gd name="connsiteY9" fmla="*/ 504825 h 1371600"/>
              <a:gd name="connsiteX10" fmla="*/ 571500 w 830282"/>
              <a:gd name="connsiteY10" fmla="*/ 476250 h 1371600"/>
              <a:gd name="connsiteX11" fmla="*/ 523875 w 830282"/>
              <a:gd name="connsiteY11" fmla="*/ 447675 h 1371600"/>
              <a:gd name="connsiteX12" fmla="*/ 495300 w 830282"/>
              <a:gd name="connsiteY12" fmla="*/ 419100 h 1371600"/>
              <a:gd name="connsiteX13" fmla="*/ 400050 w 830282"/>
              <a:gd name="connsiteY13" fmla="*/ 342900 h 1371600"/>
              <a:gd name="connsiteX14" fmla="*/ 333375 w 830282"/>
              <a:gd name="connsiteY14" fmla="*/ 295275 h 1371600"/>
              <a:gd name="connsiteX15" fmla="*/ 247650 w 830282"/>
              <a:gd name="connsiteY15" fmla="*/ 228600 h 1371600"/>
              <a:gd name="connsiteX16" fmla="*/ 209550 w 830282"/>
              <a:gd name="connsiteY16" fmla="*/ 200025 h 1371600"/>
              <a:gd name="connsiteX17" fmla="*/ 171450 w 830282"/>
              <a:gd name="connsiteY17" fmla="*/ 161925 h 1371600"/>
              <a:gd name="connsiteX18" fmla="*/ 123825 w 830282"/>
              <a:gd name="connsiteY18" fmla="*/ 123825 h 1371600"/>
              <a:gd name="connsiteX19" fmla="*/ 47625 w 830282"/>
              <a:gd name="connsiteY19" fmla="*/ 38100 h 1371600"/>
              <a:gd name="connsiteX20" fmla="*/ 0 w 830282"/>
              <a:gd name="connsiteY20" fmla="*/ 0 h 1371600"/>
              <a:gd name="connsiteX0" fmla="*/ 28575 w 830282"/>
              <a:gd name="connsiteY0" fmla="*/ 1371600 h 1371600"/>
              <a:gd name="connsiteX1" fmla="*/ 809625 w 830282"/>
              <a:gd name="connsiteY1" fmla="*/ 981075 h 1371600"/>
              <a:gd name="connsiteX2" fmla="*/ 828675 w 830282"/>
              <a:gd name="connsiteY2" fmla="*/ 847725 h 1371600"/>
              <a:gd name="connsiteX3" fmla="*/ 809625 w 830282"/>
              <a:gd name="connsiteY3" fmla="*/ 733425 h 1371600"/>
              <a:gd name="connsiteX4" fmla="*/ 742950 w 830282"/>
              <a:gd name="connsiteY4" fmla="*/ 628650 h 1371600"/>
              <a:gd name="connsiteX5" fmla="*/ 714375 w 830282"/>
              <a:gd name="connsiteY5" fmla="*/ 590550 h 1371600"/>
              <a:gd name="connsiteX6" fmla="*/ 676275 w 830282"/>
              <a:gd name="connsiteY6" fmla="*/ 561975 h 1371600"/>
              <a:gd name="connsiteX7" fmla="*/ 638175 w 830282"/>
              <a:gd name="connsiteY7" fmla="*/ 523875 h 1371600"/>
              <a:gd name="connsiteX8" fmla="*/ 609600 w 830282"/>
              <a:gd name="connsiteY8" fmla="*/ 504825 h 1371600"/>
              <a:gd name="connsiteX9" fmla="*/ 571500 w 830282"/>
              <a:gd name="connsiteY9" fmla="*/ 476250 h 1371600"/>
              <a:gd name="connsiteX10" fmla="*/ 523875 w 830282"/>
              <a:gd name="connsiteY10" fmla="*/ 447675 h 1371600"/>
              <a:gd name="connsiteX11" fmla="*/ 495300 w 830282"/>
              <a:gd name="connsiteY11" fmla="*/ 419100 h 1371600"/>
              <a:gd name="connsiteX12" fmla="*/ 400050 w 830282"/>
              <a:gd name="connsiteY12" fmla="*/ 342900 h 1371600"/>
              <a:gd name="connsiteX13" fmla="*/ 333375 w 830282"/>
              <a:gd name="connsiteY13" fmla="*/ 295275 h 1371600"/>
              <a:gd name="connsiteX14" fmla="*/ 247650 w 830282"/>
              <a:gd name="connsiteY14" fmla="*/ 228600 h 1371600"/>
              <a:gd name="connsiteX15" fmla="*/ 209550 w 830282"/>
              <a:gd name="connsiteY15" fmla="*/ 200025 h 1371600"/>
              <a:gd name="connsiteX16" fmla="*/ 171450 w 830282"/>
              <a:gd name="connsiteY16" fmla="*/ 161925 h 1371600"/>
              <a:gd name="connsiteX17" fmla="*/ 123825 w 830282"/>
              <a:gd name="connsiteY17" fmla="*/ 123825 h 1371600"/>
              <a:gd name="connsiteX18" fmla="*/ 47625 w 830282"/>
              <a:gd name="connsiteY18" fmla="*/ 38100 h 1371600"/>
              <a:gd name="connsiteX19" fmla="*/ 0 w 830282"/>
              <a:gd name="connsiteY19" fmla="*/ 0 h 1371600"/>
              <a:gd name="connsiteX0" fmla="*/ 28575 w 870029"/>
              <a:gd name="connsiteY0" fmla="*/ 1371600 h 1371600"/>
              <a:gd name="connsiteX1" fmla="*/ 809625 w 870029"/>
              <a:gd name="connsiteY1" fmla="*/ 981075 h 1371600"/>
              <a:gd name="connsiteX2" fmla="*/ 809625 w 870029"/>
              <a:gd name="connsiteY2" fmla="*/ 733425 h 1371600"/>
              <a:gd name="connsiteX3" fmla="*/ 742950 w 870029"/>
              <a:gd name="connsiteY3" fmla="*/ 628650 h 1371600"/>
              <a:gd name="connsiteX4" fmla="*/ 714375 w 870029"/>
              <a:gd name="connsiteY4" fmla="*/ 590550 h 1371600"/>
              <a:gd name="connsiteX5" fmla="*/ 676275 w 870029"/>
              <a:gd name="connsiteY5" fmla="*/ 561975 h 1371600"/>
              <a:gd name="connsiteX6" fmla="*/ 638175 w 870029"/>
              <a:gd name="connsiteY6" fmla="*/ 523875 h 1371600"/>
              <a:gd name="connsiteX7" fmla="*/ 609600 w 870029"/>
              <a:gd name="connsiteY7" fmla="*/ 504825 h 1371600"/>
              <a:gd name="connsiteX8" fmla="*/ 571500 w 870029"/>
              <a:gd name="connsiteY8" fmla="*/ 476250 h 1371600"/>
              <a:gd name="connsiteX9" fmla="*/ 523875 w 870029"/>
              <a:gd name="connsiteY9" fmla="*/ 447675 h 1371600"/>
              <a:gd name="connsiteX10" fmla="*/ 495300 w 870029"/>
              <a:gd name="connsiteY10" fmla="*/ 419100 h 1371600"/>
              <a:gd name="connsiteX11" fmla="*/ 400050 w 870029"/>
              <a:gd name="connsiteY11" fmla="*/ 342900 h 1371600"/>
              <a:gd name="connsiteX12" fmla="*/ 333375 w 870029"/>
              <a:gd name="connsiteY12" fmla="*/ 295275 h 1371600"/>
              <a:gd name="connsiteX13" fmla="*/ 247650 w 870029"/>
              <a:gd name="connsiteY13" fmla="*/ 228600 h 1371600"/>
              <a:gd name="connsiteX14" fmla="*/ 209550 w 870029"/>
              <a:gd name="connsiteY14" fmla="*/ 200025 h 1371600"/>
              <a:gd name="connsiteX15" fmla="*/ 171450 w 870029"/>
              <a:gd name="connsiteY15" fmla="*/ 161925 h 1371600"/>
              <a:gd name="connsiteX16" fmla="*/ 123825 w 870029"/>
              <a:gd name="connsiteY16" fmla="*/ 123825 h 1371600"/>
              <a:gd name="connsiteX17" fmla="*/ 47625 w 870029"/>
              <a:gd name="connsiteY17" fmla="*/ 38100 h 1371600"/>
              <a:gd name="connsiteX18" fmla="*/ 0 w 870029"/>
              <a:gd name="connsiteY18"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247650 w 851690"/>
              <a:gd name="connsiteY12" fmla="*/ 228600 h 1371600"/>
              <a:gd name="connsiteX13" fmla="*/ 209550 w 851690"/>
              <a:gd name="connsiteY13" fmla="*/ 200025 h 1371600"/>
              <a:gd name="connsiteX14" fmla="*/ 171450 w 851690"/>
              <a:gd name="connsiteY14" fmla="*/ 161925 h 1371600"/>
              <a:gd name="connsiteX15" fmla="*/ 123825 w 851690"/>
              <a:gd name="connsiteY15" fmla="*/ 123825 h 1371600"/>
              <a:gd name="connsiteX16" fmla="*/ 47625 w 851690"/>
              <a:gd name="connsiteY16" fmla="*/ 38100 h 1371600"/>
              <a:gd name="connsiteX17" fmla="*/ 0 w 851690"/>
              <a:gd name="connsiteY17"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247650 w 851690"/>
              <a:gd name="connsiteY12" fmla="*/ 228600 h 1371600"/>
              <a:gd name="connsiteX13" fmla="*/ 209550 w 851690"/>
              <a:gd name="connsiteY13" fmla="*/ 200025 h 1371600"/>
              <a:gd name="connsiteX14" fmla="*/ 171450 w 851690"/>
              <a:gd name="connsiteY14" fmla="*/ 161925 h 1371600"/>
              <a:gd name="connsiteX15" fmla="*/ 123825 w 851690"/>
              <a:gd name="connsiteY15" fmla="*/ 123825 h 1371600"/>
              <a:gd name="connsiteX16" fmla="*/ 0 w 851690"/>
              <a:gd name="connsiteY16"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247650 w 851690"/>
              <a:gd name="connsiteY12" fmla="*/ 228600 h 1371600"/>
              <a:gd name="connsiteX13" fmla="*/ 209550 w 851690"/>
              <a:gd name="connsiteY13" fmla="*/ 200025 h 1371600"/>
              <a:gd name="connsiteX14" fmla="*/ 171450 w 851690"/>
              <a:gd name="connsiteY14" fmla="*/ 161925 h 1371600"/>
              <a:gd name="connsiteX15" fmla="*/ 0 w 851690"/>
              <a:gd name="connsiteY15"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247650 w 851690"/>
              <a:gd name="connsiteY12" fmla="*/ 228600 h 1371600"/>
              <a:gd name="connsiteX13" fmla="*/ 209550 w 851690"/>
              <a:gd name="connsiteY13" fmla="*/ 200025 h 1371600"/>
              <a:gd name="connsiteX14" fmla="*/ 0 w 851690"/>
              <a:gd name="connsiteY14"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247650 w 851690"/>
              <a:gd name="connsiteY12" fmla="*/ 228600 h 1371600"/>
              <a:gd name="connsiteX13" fmla="*/ 0 w 851690"/>
              <a:gd name="connsiteY13"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0 w 851690"/>
              <a:gd name="connsiteY12"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0 w 851690"/>
              <a:gd name="connsiteY11"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0 w 851690"/>
              <a:gd name="connsiteY10"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0 w 851690"/>
              <a:gd name="connsiteY9"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0 w 851690"/>
              <a:gd name="connsiteY8"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0 w 851690"/>
              <a:gd name="connsiteY7"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0 w 851690"/>
              <a:gd name="connsiteY6"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0 w 851690"/>
              <a:gd name="connsiteY5"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0 w 851690"/>
              <a:gd name="connsiteY4" fmla="*/ 0 h 1371600"/>
              <a:gd name="connsiteX0" fmla="*/ 28575 w 876505"/>
              <a:gd name="connsiteY0" fmla="*/ 1371600 h 1371600"/>
              <a:gd name="connsiteX1" fmla="*/ 809625 w 876505"/>
              <a:gd name="connsiteY1" fmla="*/ 981075 h 1371600"/>
              <a:gd name="connsiteX2" fmla="*/ 742950 w 876505"/>
              <a:gd name="connsiteY2" fmla="*/ 628650 h 1371600"/>
              <a:gd name="connsiteX3" fmla="*/ 0 w 876505"/>
              <a:gd name="connsiteY3" fmla="*/ 0 h 1371600"/>
              <a:gd name="connsiteX0" fmla="*/ 34925 w 883149"/>
              <a:gd name="connsiteY0" fmla="*/ 1422400 h 1422400"/>
              <a:gd name="connsiteX1" fmla="*/ 815975 w 883149"/>
              <a:gd name="connsiteY1" fmla="*/ 1031875 h 1422400"/>
              <a:gd name="connsiteX2" fmla="*/ 749300 w 883149"/>
              <a:gd name="connsiteY2" fmla="*/ 679450 h 1422400"/>
              <a:gd name="connsiteX3" fmla="*/ 0 w 883149"/>
              <a:gd name="connsiteY3" fmla="*/ 0 h 1422400"/>
              <a:gd name="connsiteX0" fmla="*/ 34925 w 842565"/>
              <a:gd name="connsiteY0" fmla="*/ 1422400 h 1422400"/>
              <a:gd name="connsiteX1" fmla="*/ 752475 w 842565"/>
              <a:gd name="connsiteY1" fmla="*/ 1235075 h 1422400"/>
              <a:gd name="connsiteX2" fmla="*/ 749300 w 842565"/>
              <a:gd name="connsiteY2" fmla="*/ 679450 h 1422400"/>
              <a:gd name="connsiteX3" fmla="*/ 0 w 842565"/>
              <a:gd name="connsiteY3" fmla="*/ 0 h 1422400"/>
              <a:gd name="connsiteX0" fmla="*/ 41275 w 842565"/>
              <a:gd name="connsiteY0" fmla="*/ 1447800 h 1447800"/>
              <a:gd name="connsiteX1" fmla="*/ 752475 w 842565"/>
              <a:gd name="connsiteY1" fmla="*/ 1235075 h 1447800"/>
              <a:gd name="connsiteX2" fmla="*/ 749300 w 842565"/>
              <a:gd name="connsiteY2" fmla="*/ 679450 h 1447800"/>
              <a:gd name="connsiteX3" fmla="*/ 0 w 842565"/>
              <a:gd name="connsiteY3" fmla="*/ 0 h 1447800"/>
              <a:gd name="connsiteX0" fmla="*/ 41275 w 842565"/>
              <a:gd name="connsiteY0" fmla="*/ 1447800 h 1447800"/>
              <a:gd name="connsiteX1" fmla="*/ 752475 w 842565"/>
              <a:gd name="connsiteY1" fmla="*/ 1235075 h 1447800"/>
              <a:gd name="connsiteX2" fmla="*/ 749300 w 842565"/>
              <a:gd name="connsiteY2" fmla="*/ 679450 h 1447800"/>
              <a:gd name="connsiteX3" fmla="*/ 0 w 842565"/>
              <a:gd name="connsiteY3" fmla="*/ 0 h 1447800"/>
              <a:gd name="connsiteX0" fmla="*/ 0 w 1469698"/>
              <a:gd name="connsiteY0" fmla="*/ 1064020 h 1064020"/>
              <a:gd name="connsiteX1" fmla="*/ 711200 w 1469698"/>
              <a:gd name="connsiteY1" fmla="*/ 851295 h 1064020"/>
              <a:gd name="connsiteX2" fmla="*/ 708025 w 1469698"/>
              <a:gd name="connsiteY2" fmla="*/ 295670 h 1064020"/>
              <a:gd name="connsiteX3" fmla="*/ 1449303 w 1469698"/>
              <a:gd name="connsiteY3" fmla="*/ 0 h 1064020"/>
              <a:gd name="connsiteX0" fmla="*/ 0 w 1578678"/>
              <a:gd name="connsiteY0" fmla="*/ 1064020 h 1064020"/>
              <a:gd name="connsiteX1" fmla="*/ 711200 w 1578678"/>
              <a:gd name="connsiteY1" fmla="*/ 851295 h 1064020"/>
              <a:gd name="connsiteX2" fmla="*/ 1496977 w 1578678"/>
              <a:gd name="connsiteY2" fmla="*/ 753898 h 1064020"/>
              <a:gd name="connsiteX3" fmla="*/ 1449303 w 1578678"/>
              <a:gd name="connsiteY3" fmla="*/ 0 h 1064020"/>
              <a:gd name="connsiteX0" fmla="*/ 0 w 1566938"/>
              <a:gd name="connsiteY0" fmla="*/ 1064020 h 1064020"/>
              <a:gd name="connsiteX1" fmla="*/ 884520 w 1566938"/>
              <a:gd name="connsiteY1" fmla="*/ 850663 h 1064020"/>
              <a:gd name="connsiteX2" fmla="*/ 1496977 w 1566938"/>
              <a:gd name="connsiteY2" fmla="*/ 753898 h 1064020"/>
              <a:gd name="connsiteX3" fmla="*/ 1449303 w 1566938"/>
              <a:gd name="connsiteY3" fmla="*/ 0 h 1064020"/>
              <a:gd name="connsiteX0" fmla="*/ 0 w 1566231"/>
              <a:gd name="connsiteY0" fmla="*/ 1064020 h 1064020"/>
              <a:gd name="connsiteX1" fmla="*/ 895169 w 1566231"/>
              <a:gd name="connsiteY1" fmla="*/ 836200 h 1064020"/>
              <a:gd name="connsiteX2" fmla="*/ 1496977 w 1566231"/>
              <a:gd name="connsiteY2" fmla="*/ 753898 h 1064020"/>
              <a:gd name="connsiteX3" fmla="*/ 1449303 w 1566231"/>
              <a:gd name="connsiteY3" fmla="*/ 0 h 1064020"/>
              <a:gd name="connsiteX0" fmla="*/ 0 w 1629140"/>
              <a:gd name="connsiteY0" fmla="*/ 1064020 h 1064020"/>
              <a:gd name="connsiteX1" fmla="*/ 1496977 w 1629140"/>
              <a:gd name="connsiteY1" fmla="*/ 753898 h 1064020"/>
              <a:gd name="connsiteX2" fmla="*/ 1449303 w 1629140"/>
              <a:gd name="connsiteY2" fmla="*/ 0 h 1064020"/>
              <a:gd name="connsiteX0" fmla="*/ 838 w 1629978"/>
              <a:gd name="connsiteY0" fmla="*/ 1064020 h 1064020"/>
              <a:gd name="connsiteX1" fmla="*/ 1497815 w 1629978"/>
              <a:gd name="connsiteY1" fmla="*/ 753898 h 1064020"/>
              <a:gd name="connsiteX2" fmla="*/ 1450141 w 1629978"/>
              <a:gd name="connsiteY2" fmla="*/ 0 h 1064020"/>
              <a:gd name="connsiteX0" fmla="*/ 838 w 1608430"/>
              <a:gd name="connsiteY0" fmla="*/ 1064020 h 1064020"/>
              <a:gd name="connsiteX1" fmla="*/ 1497815 w 1608430"/>
              <a:gd name="connsiteY1" fmla="*/ 753898 h 1064020"/>
              <a:gd name="connsiteX2" fmla="*/ 1450141 w 1608430"/>
              <a:gd name="connsiteY2" fmla="*/ 0 h 1064020"/>
              <a:gd name="connsiteX0" fmla="*/ 932 w 1524392"/>
              <a:gd name="connsiteY0" fmla="*/ 1064020 h 1064020"/>
              <a:gd name="connsiteX1" fmla="*/ 1364721 w 1524392"/>
              <a:gd name="connsiteY1" fmla="*/ 722744 h 1064020"/>
              <a:gd name="connsiteX2" fmla="*/ 1450235 w 1524392"/>
              <a:gd name="connsiteY2" fmla="*/ 0 h 1064020"/>
              <a:gd name="connsiteX0" fmla="*/ 932 w 1524671"/>
              <a:gd name="connsiteY0" fmla="*/ 1064020 h 1064020"/>
              <a:gd name="connsiteX1" fmla="*/ 1365278 w 1524671"/>
              <a:gd name="connsiteY1" fmla="*/ 684122 h 1064020"/>
              <a:gd name="connsiteX2" fmla="*/ 1450235 w 1524671"/>
              <a:gd name="connsiteY2" fmla="*/ 0 h 1064020"/>
              <a:gd name="connsiteX0" fmla="*/ 948 w 1610203"/>
              <a:gd name="connsiteY0" fmla="*/ 1089368 h 1089368"/>
              <a:gd name="connsiteX1" fmla="*/ 1365294 w 1610203"/>
              <a:gd name="connsiteY1" fmla="*/ 709470 h 1089368"/>
              <a:gd name="connsiteX2" fmla="*/ 1574857 w 1610203"/>
              <a:gd name="connsiteY2" fmla="*/ 0 h 1089368"/>
              <a:gd name="connsiteX0" fmla="*/ 887 w 1636709"/>
              <a:gd name="connsiteY0" fmla="*/ 1089368 h 1089368"/>
              <a:gd name="connsiteX1" fmla="*/ 1446847 w 1636709"/>
              <a:gd name="connsiteY1" fmla="*/ 697074 h 1089368"/>
              <a:gd name="connsiteX2" fmla="*/ 1574796 w 1636709"/>
              <a:gd name="connsiteY2" fmla="*/ 0 h 1089368"/>
            </a:gdLst>
            <a:ahLst/>
            <a:cxnLst>
              <a:cxn ang="0">
                <a:pos x="connsiteX0" y="connsiteY0"/>
              </a:cxn>
              <a:cxn ang="0">
                <a:pos x="connsiteX1" y="connsiteY1"/>
              </a:cxn>
              <a:cxn ang="0">
                <a:pos x="connsiteX2" y="connsiteY2"/>
              </a:cxn>
            </a:cxnLst>
            <a:rect l="l" t="t" r="r" b="b"/>
            <a:pathLst>
              <a:path w="1636709" h="1089368">
                <a:moveTo>
                  <a:pt x="887" y="1089368"/>
                </a:moveTo>
                <a:cubicBezTo>
                  <a:pt x="-37534" y="917391"/>
                  <a:pt x="1184529" y="878635"/>
                  <a:pt x="1446847" y="697074"/>
                </a:cubicBezTo>
                <a:cubicBezTo>
                  <a:pt x="1709165" y="515513"/>
                  <a:pt x="1645017" y="419993"/>
                  <a:pt x="1574796" y="0"/>
                </a:cubicBezTo>
              </a:path>
            </a:pathLst>
          </a:cu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55" name="Straight Connector 54">
            <a:extLst>
              <a:ext uri="{FF2B5EF4-FFF2-40B4-BE49-F238E27FC236}">
                <a16:creationId xmlns:a16="http://schemas.microsoft.com/office/drawing/2014/main" id="{818C36DC-E248-78C1-9879-FF39CEEFEEB6}"/>
              </a:ext>
            </a:extLst>
          </p:cNvPr>
          <p:cNvCxnSpPr>
            <a:cxnSpLocks/>
          </p:cNvCxnSpPr>
          <p:nvPr/>
        </p:nvCxnSpPr>
        <p:spPr>
          <a:xfrm flipV="1">
            <a:off x="1371600" y="3179722"/>
            <a:ext cx="152400" cy="1449567"/>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AB8138B2-87D9-096D-AC8C-C69F9B37324C}"/>
              </a:ext>
            </a:extLst>
          </p:cNvPr>
          <p:cNvCxnSpPr>
            <a:cxnSpLocks/>
          </p:cNvCxnSpPr>
          <p:nvPr/>
        </p:nvCxnSpPr>
        <p:spPr>
          <a:xfrm flipH="1" flipV="1">
            <a:off x="1699022" y="3180688"/>
            <a:ext cx="1402952" cy="1460500"/>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2CCD7146-22EC-5824-803B-4D075B1EC011}"/>
              </a:ext>
            </a:extLst>
          </p:cNvPr>
          <p:cNvCxnSpPr>
            <a:cxnSpLocks/>
          </p:cNvCxnSpPr>
          <p:nvPr/>
        </p:nvCxnSpPr>
        <p:spPr>
          <a:xfrm>
            <a:off x="2290368" y="3165474"/>
            <a:ext cx="1107675" cy="1446912"/>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2C4F0DCC-D2BE-3ECB-87B8-90A012DDF079}"/>
              </a:ext>
            </a:extLst>
          </p:cNvPr>
          <p:cNvCxnSpPr>
            <a:cxnSpLocks/>
          </p:cNvCxnSpPr>
          <p:nvPr/>
        </p:nvCxnSpPr>
        <p:spPr>
          <a:xfrm flipV="1">
            <a:off x="1295400" y="5161888"/>
            <a:ext cx="0" cy="836613"/>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83F0C4EE-F440-B7F4-4F87-1298D08C3136}"/>
              </a:ext>
            </a:extLst>
          </p:cNvPr>
          <p:cNvCxnSpPr>
            <a:cxnSpLocks/>
          </p:cNvCxnSpPr>
          <p:nvPr/>
        </p:nvCxnSpPr>
        <p:spPr>
          <a:xfrm>
            <a:off x="2278459" y="5161888"/>
            <a:ext cx="236141" cy="826024"/>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D0300E59-8C64-E057-0AE9-BFF9B7879722}"/>
              </a:ext>
            </a:extLst>
          </p:cNvPr>
          <p:cNvCxnSpPr>
            <a:cxnSpLocks/>
          </p:cNvCxnSpPr>
          <p:nvPr/>
        </p:nvCxnSpPr>
        <p:spPr>
          <a:xfrm flipH="1">
            <a:off x="2743200" y="5161888"/>
            <a:ext cx="584995" cy="826024"/>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E6BA48BA-B00B-190D-C78A-053BA8AC49E7}"/>
              </a:ext>
            </a:extLst>
          </p:cNvPr>
          <p:cNvSpPr>
            <a:spLocks noGrp="1"/>
          </p:cNvSpPr>
          <p:nvPr>
            <p:ph type="title"/>
          </p:nvPr>
        </p:nvSpPr>
        <p:spPr/>
        <p:txBody>
          <a:bodyPr/>
          <a:lstStyle/>
          <a:p>
            <a:r>
              <a:rPr lang="en-AU" dirty="0"/>
              <a:t>Option D is …</a:t>
            </a:r>
          </a:p>
        </p:txBody>
      </p:sp>
      <p:sp>
        <p:nvSpPr>
          <p:cNvPr id="4" name="Slide Number Placeholder 3">
            <a:extLst>
              <a:ext uri="{FF2B5EF4-FFF2-40B4-BE49-F238E27FC236}">
                <a16:creationId xmlns:a16="http://schemas.microsoft.com/office/drawing/2014/main" id="{3C2524CD-AAB6-281D-8D3B-137F046EFBB6}"/>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8</a:t>
            </a:fld>
            <a:endParaRPr lang="en-US" dirty="0"/>
          </a:p>
        </p:txBody>
      </p:sp>
      <p:sp>
        <p:nvSpPr>
          <p:cNvPr id="5" name="Footer Placeholder 4">
            <a:extLst>
              <a:ext uri="{FF2B5EF4-FFF2-40B4-BE49-F238E27FC236}">
                <a16:creationId xmlns:a16="http://schemas.microsoft.com/office/drawing/2014/main" id="{FB1807B1-7244-132F-E47C-1C69F583BF5F}"/>
              </a:ext>
            </a:extLst>
          </p:cNvPr>
          <p:cNvSpPr>
            <a:spLocks noGrp="1"/>
          </p:cNvSpPr>
          <p:nvPr>
            <p:ph type="ftr" sz="quarter" idx="3"/>
          </p:nvPr>
        </p:nvSpPr>
        <p:spPr>
          <a:xfrm>
            <a:off x="5638800" y="6000088"/>
            <a:ext cx="2895600" cy="180975"/>
          </a:xfrm>
        </p:spPr>
        <p:txBody>
          <a:bodyPr/>
          <a:lstStyle/>
          <a:p>
            <a:r>
              <a:rPr lang="da-DK"/>
              <a:t>Hart</a:t>
            </a:r>
            <a:r>
              <a:rPr lang="da-DK" i="1"/>
              <a:t> et al</a:t>
            </a:r>
            <a:r>
              <a:rPr lang="da-DK"/>
              <a:t> (Cisco Systems)</a:t>
            </a:r>
            <a:endParaRPr lang="en-AU" dirty="0"/>
          </a:p>
        </p:txBody>
      </p:sp>
      <p:sp>
        <p:nvSpPr>
          <p:cNvPr id="6" name="Footer Placeholder 4">
            <a:extLst>
              <a:ext uri="{FF2B5EF4-FFF2-40B4-BE49-F238E27FC236}">
                <a16:creationId xmlns:a16="http://schemas.microsoft.com/office/drawing/2014/main" id="{C77265FE-FED8-775F-D5D3-119A78145D0B}"/>
              </a:ext>
            </a:extLst>
          </p:cNvPr>
          <p:cNvSpPr txBox="1">
            <a:spLocks/>
          </p:cNvSpPr>
          <p:nvPr/>
        </p:nvSpPr>
        <p:spPr>
          <a:xfrm>
            <a:off x="5638800" y="6000088"/>
            <a:ext cx="2895600" cy="18097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solidFill>
                <a:latin typeface="+mj-lt"/>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da-DK"/>
              <a:t>Hart et al (Cisco Systems)</a:t>
            </a:r>
            <a:endParaRPr lang="en-AU" dirty="0"/>
          </a:p>
        </p:txBody>
      </p:sp>
      <p:sp>
        <p:nvSpPr>
          <p:cNvPr id="8" name="Content Placeholder 2">
            <a:extLst>
              <a:ext uri="{FF2B5EF4-FFF2-40B4-BE49-F238E27FC236}">
                <a16:creationId xmlns:a16="http://schemas.microsoft.com/office/drawing/2014/main" id="{6207D658-D728-B93B-18EF-42FE3245D615}"/>
              </a:ext>
            </a:extLst>
          </p:cNvPr>
          <p:cNvSpPr txBox="1">
            <a:spLocks/>
          </p:cNvSpPr>
          <p:nvPr/>
        </p:nvSpPr>
        <p:spPr bwMode="auto">
          <a:xfrm>
            <a:off x="685800" y="1066800"/>
            <a:ext cx="7772400" cy="685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0" indent="0">
              <a:spcBef>
                <a:spcPts val="600"/>
              </a:spcBef>
            </a:pPr>
            <a:r>
              <a:rPr lang="en-US" sz="1200" i="1" kern="0" dirty="0"/>
              <a:t>Distributed MLO</a:t>
            </a:r>
            <a:r>
              <a:rPr lang="en-US" sz="1200" kern="0" dirty="0"/>
              <a:t>: Lower UMACs at AP MLD1 and AP MLD2 and an Upper UMAC synchronize all state on an ongoing basis; with decoupled Upper UMAC roams. There is no knife-switch.</a:t>
            </a:r>
          </a:p>
          <a:p>
            <a:pPr marL="0" indent="0">
              <a:spcBef>
                <a:spcPts val="600"/>
              </a:spcBef>
            </a:pPr>
            <a:endParaRPr lang="en-US" kern="0" dirty="0"/>
          </a:p>
        </p:txBody>
      </p:sp>
      <p:sp>
        <p:nvSpPr>
          <p:cNvPr id="10" name="Rectangle 9">
            <a:extLst>
              <a:ext uri="{FF2B5EF4-FFF2-40B4-BE49-F238E27FC236}">
                <a16:creationId xmlns:a16="http://schemas.microsoft.com/office/drawing/2014/main" id="{BF0783CF-8460-17BE-FB37-70CFC0E74B5A}"/>
              </a:ext>
            </a:extLst>
          </p:cNvPr>
          <p:cNvSpPr/>
          <p:nvPr/>
        </p:nvSpPr>
        <p:spPr>
          <a:xfrm>
            <a:off x="57646" y="5987912"/>
            <a:ext cx="9010153" cy="263207"/>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200" dirty="0">
                <a:solidFill>
                  <a:schemeClr val="tx1"/>
                </a:solidFill>
              </a:rPr>
              <a:t>Non-AP MLD</a:t>
            </a:r>
          </a:p>
        </p:txBody>
      </p:sp>
      <p:sp>
        <p:nvSpPr>
          <p:cNvPr id="11" name="Rectangle 10">
            <a:extLst>
              <a:ext uri="{FF2B5EF4-FFF2-40B4-BE49-F238E27FC236}">
                <a16:creationId xmlns:a16="http://schemas.microsoft.com/office/drawing/2014/main" id="{895479ED-5F19-4C93-EF89-71B14F0BF767}"/>
              </a:ext>
            </a:extLst>
          </p:cNvPr>
          <p:cNvSpPr/>
          <p:nvPr/>
        </p:nvSpPr>
        <p:spPr>
          <a:xfrm>
            <a:off x="57646" y="1676400"/>
            <a:ext cx="9010153" cy="263207"/>
          </a:xfrm>
          <a:prstGeom prst="rect">
            <a:avLst/>
          </a:prstGeom>
          <a:solidFill>
            <a:srgbClr val="90D6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1200" dirty="0">
                <a:solidFill>
                  <a:schemeClr val="tx1"/>
                </a:solidFill>
              </a:rPr>
              <a:t>Network</a:t>
            </a:r>
          </a:p>
        </p:txBody>
      </p:sp>
      <p:sp>
        <p:nvSpPr>
          <p:cNvPr id="13" name="Rectangle 12">
            <a:extLst>
              <a:ext uri="{FF2B5EF4-FFF2-40B4-BE49-F238E27FC236}">
                <a16:creationId xmlns:a16="http://schemas.microsoft.com/office/drawing/2014/main" id="{4D0092FB-11CA-C544-D781-1F37027CBC4F}"/>
              </a:ext>
            </a:extLst>
          </p:cNvPr>
          <p:cNvSpPr/>
          <p:nvPr/>
        </p:nvSpPr>
        <p:spPr>
          <a:xfrm>
            <a:off x="1035049" y="4630282"/>
            <a:ext cx="1577976" cy="531606"/>
          </a:xfrm>
          <a:prstGeom prst="rect">
            <a:avLst/>
          </a:prstGeom>
          <a:solidFill>
            <a:schemeClr val="accent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lnSpc>
                <a:spcPct val="80000"/>
              </a:lnSpc>
            </a:pPr>
            <a:r>
              <a:rPr lang="en-US" sz="1100" dirty="0">
                <a:solidFill>
                  <a:schemeClr val="tx1"/>
                </a:solidFill>
              </a:rPr>
              <a:t>Lower UMAC1</a:t>
            </a:r>
          </a:p>
        </p:txBody>
      </p:sp>
      <p:sp>
        <p:nvSpPr>
          <p:cNvPr id="18" name="Rectangle 17">
            <a:extLst>
              <a:ext uri="{FF2B5EF4-FFF2-40B4-BE49-F238E27FC236}">
                <a16:creationId xmlns:a16="http://schemas.microsoft.com/office/drawing/2014/main" id="{0E3F5379-5AEE-14D9-7498-801FC316E9FF}"/>
              </a:ext>
            </a:extLst>
          </p:cNvPr>
          <p:cNvSpPr/>
          <p:nvPr/>
        </p:nvSpPr>
        <p:spPr>
          <a:xfrm>
            <a:off x="2940049" y="4630282"/>
            <a:ext cx="1577976" cy="531606"/>
          </a:xfrm>
          <a:prstGeom prst="rect">
            <a:avLst/>
          </a:prstGeom>
          <a:solidFill>
            <a:schemeClr val="accent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lnSpc>
                <a:spcPct val="80000"/>
              </a:lnSpc>
            </a:pPr>
            <a:r>
              <a:rPr lang="en-US" sz="1100" dirty="0">
                <a:solidFill>
                  <a:schemeClr val="tx1"/>
                </a:solidFill>
              </a:rPr>
              <a:t>Lower UMAC2</a:t>
            </a:r>
          </a:p>
        </p:txBody>
      </p:sp>
      <p:sp>
        <p:nvSpPr>
          <p:cNvPr id="20" name="Rectangle 19">
            <a:extLst>
              <a:ext uri="{FF2B5EF4-FFF2-40B4-BE49-F238E27FC236}">
                <a16:creationId xmlns:a16="http://schemas.microsoft.com/office/drawing/2014/main" id="{0E125273-4211-CDF2-E6E9-0B6018EBF400}"/>
              </a:ext>
            </a:extLst>
          </p:cNvPr>
          <p:cNvSpPr/>
          <p:nvPr/>
        </p:nvSpPr>
        <p:spPr>
          <a:xfrm>
            <a:off x="4800600" y="4630282"/>
            <a:ext cx="1577976" cy="531606"/>
          </a:xfrm>
          <a:prstGeom prst="rect">
            <a:avLst/>
          </a:prstGeom>
          <a:solidFill>
            <a:schemeClr val="accent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1100" dirty="0">
                <a:solidFill>
                  <a:schemeClr val="tx1"/>
                </a:solidFill>
              </a:rPr>
              <a:t>Lower UMAC3</a:t>
            </a:r>
          </a:p>
        </p:txBody>
      </p:sp>
      <p:sp>
        <p:nvSpPr>
          <p:cNvPr id="25" name="Rectangle 24">
            <a:extLst>
              <a:ext uri="{FF2B5EF4-FFF2-40B4-BE49-F238E27FC236}">
                <a16:creationId xmlns:a16="http://schemas.microsoft.com/office/drawing/2014/main" id="{7F4152FB-5684-5E23-CA42-81F30FEAC50E}"/>
              </a:ext>
            </a:extLst>
          </p:cNvPr>
          <p:cNvSpPr/>
          <p:nvPr/>
        </p:nvSpPr>
        <p:spPr>
          <a:xfrm>
            <a:off x="1056678" y="2727586"/>
            <a:ext cx="1221781" cy="446196"/>
          </a:xfrm>
          <a:prstGeom prst="rect">
            <a:avLst/>
          </a:prstGeom>
          <a:solidFill>
            <a:schemeClr val="accent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1100" dirty="0">
                <a:solidFill>
                  <a:schemeClr val="tx1"/>
                </a:solidFill>
              </a:rPr>
              <a:t>Upper UMAC1</a:t>
            </a:r>
          </a:p>
          <a:p>
            <a:pPr algn="ctr">
              <a:lnSpc>
                <a:spcPct val="80000"/>
              </a:lnSpc>
            </a:pPr>
            <a:r>
              <a:rPr lang="en-US" sz="1100" dirty="0">
                <a:solidFill>
                  <a:schemeClr val="tx1"/>
                </a:solidFill>
              </a:rPr>
              <a:t>(+SN, PN)</a:t>
            </a:r>
          </a:p>
        </p:txBody>
      </p:sp>
      <p:sp>
        <p:nvSpPr>
          <p:cNvPr id="27" name="Rectangle 26">
            <a:extLst>
              <a:ext uri="{FF2B5EF4-FFF2-40B4-BE49-F238E27FC236}">
                <a16:creationId xmlns:a16="http://schemas.microsoft.com/office/drawing/2014/main" id="{0064E5A8-DFC8-3B04-0311-2D9767C92D47}"/>
              </a:ext>
            </a:extLst>
          </p:cNvPr>
          <p:cNvSpPr/>
          <p:nvPr/>
        </p:nvSpPr>
        <p:spPr>
          <a:xfrm>
            <a:off x="3581401" y="2733526"/>
            <a:ext cx="1087454" cy="446196"/>
          </a:xfrm>
          <a:prstGeom prst="rect">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1100" dirty="0">
                <a:solidFill>
                  <a:schemeClr val="bg1">
                    <a:lumMod val="65000"/>
                  </a:schemeClr>
                </a:solidFill>
              </a:rPr>
              <a:t>Upper UMAC2 </a:t>
            </a:r>
            <a:br>
              <a:rPr lang="en-US" sz="1100" dirty="0">
                <a:solidFill>
                  <a:schemeClr val="bg1">
                    <a:lumMod val="65000"/>
                  </a:schemeClr>
                </a:solidFill>
              </a:rPr>
            </a:br>
            <a:r>
              <a:rPr lang="en-US" sz="1100" dirty="0">
                <a:solidFill>
                  <a:schemeClr val="bg1">
                    <a:lumMod val="65000"/>
                  </a:schemeClr>
                </a:solidFill>
              </a:rPr>
              <a:t>(+SN, PN)</a:t>
            </a:r>
          </a:p>
        </p:txBody>
      </p:sp>
      <p:sp>
        <p:nvSpPr>
          <p:cNvPr id="28" name="Rectangle 27">
            <a:extLst>
              <a:ext uri="{FF2B5EF4-FFF2-40B4-BE49-F238E27FC236}">
                <a16:creationId xmlns:a16="http://schemas.microsoft.com/office/drawing/2014/main" id="{27A6E69A-5BF6-A490-2196-0ED625302BE7}"/>
              </a:ext>
            </a:extLst>
          </p:cNvPr>
          <p:cNvSpPr/>
          <p:nvPr/>
        </p:nvSpPr>
        <p:spPr>
          <a:xfrm>
            <a:off x="5081570" y="2733526"/>
            <a:ext cx="1297006" cy="446196"/>
          </a:xfrm>
          <a:prstGeom prst="rect">
            <a:avLst/>
          </a:prstGeom>
          <a:solidFill>
            <a:schemeClr val="accent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1100" dirty="0">
                <a:solidFill>
                  <a:schemeClr val="tx1"/>
                </a:solidFill>
              </a:rPr>
              <a:t>Upper UMAC3 </a:t>
            </a:r>
            <a:br>
              <a:rPr lang="en-US" sz="1100" dirty="0">
                <a:solidFill>
                  <a:schemeClr val="tx1"/>
                </a:solidFill>
              </a:rPr>
            </a:br>
            <a:r>
              <a:rPr lang="en-US" sz="1100" dirty="0">
                <a:solidFill>
                  <a:schemeClr val="tx1"/>
                </a:solidFill>
              </a:rPr>
              <a:t>(+SN, PN)</a:t>
            </a:r>
          </a:p>
        </p:txBody>
      </p:sp>
      <p:cxnSp>
        <p:nvCxnSpPr>
          <p:cNvPr id="31" name="Straight Connector 30">
            <a:extLst>
              <a:ext uri="{FF2B5EF4-FFF2-40B4-BE49-F238E27FC236}">
                <a16:creationId xmlns:a16="http://schemas.microsoft.com/office/drawing/2014/main" id="{36BB6B22-FCF2-A650-B56C-730584BC4A64}"/>
              </a:ext>
            </a:extLst>
          </p:cNvPr>
          <p:cNvCxnSpPr>
            <a:cxnSpLocks/>
          </p:cNvCxnSpPr>
          <p:nvPr/>
        </p:nvCxnSpPr>
        <p:spPr>
          <a:xfrm flipV="1">
            <a:off x="1608139" y="1939607"/>
            <a:ext cx="68261" cy="805594"/>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E33E1341-B360-4C3F-CDB0-F9EA8DC9F08B}"/>
              </a:ext>
            </a:extLst>
          </p:cNvPr>
          <p:cNvCxnSpPr>
            <a:cxnSpLocks/>
          </p:cNvCxnSpPr>
          <p:nvPr/>
        </p:nvCxnSpPr>
        <p:spPr>
          <a:xfrm>
            <a:off x="1812646" y="1934517"/>
            <a:ext cx="167259" cy="810684"/>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49FD10A0-6DE4-4D72-9A79-D09820877CA1}"/>
              </a:ext>
            </a:extLst>
          </p:cNvPr>
          <p:cNvSpPr/>
          <p:nvPr/>
        </p:nvSpPr>
        <p:spPr bwMode="auto">
          <a:xfrm>
            <a:off x="57646" y="2085978"/>
            <a:ext cx="2201382" cy="55005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R="0" algn="ctr" defTabSz="914400" rtl="0" eaLnBrk="0" fontAlgn="base" latinLnBrk="0" hangingPunct="0">
              <a:lnSpc>
                <a:spcPct val="100000"/>
              </a:lnSpc>
              <a:spcBef>
                <a:spcPct val="0"/>
              </a:spcBef>
              <a:spcAft>
                <a:spcPct val="0"/>
              </a:spcAft>
              <a:buClrTx/>
              <a:buSzTx/>
              <a:tabLst/>
            </a:pPr>
            <a:r>
              <a:rPr lang="en-US" sz="1000" dirty="0">
                <a:latin typeface="+mj-lt"/>
              </a:rPr>
              <a:t>1</a:t>
            </a:r>
            <a:r>
              <a:rPr kumimoji="0" lang="en-US" sz="1000" i="0" u="none" strike="noStrike" cap="none" normalizeH="0" baseline="0" dirty="0">
                <a:ln>
                  <a:noFill/>
                </a:ln>
                <a:solidFill>
                  <a:schemeClr val="tx1"/>
                </a:solidFill>
                <a:effectLst/>
                <a:latin typeface="+mj-lt"/>
              </a:rPr>
              <a:t>. Client’s point of attachment to the network; and all the client’s traffic traverses this link</a:t>
            </a:r>
          </a:p>
        </p:txBody>
      </p:sp>
      <p:sp>
        <p:nvSpPr>
          <p:cNvPr id="50" name="Rectangle 49">
            <a:extLst>
              <a:ext uri="{FF2B5EF4-FFF2-40B4-BE49-F238E27FC236}">
                <a16:creationId xmlns:a16="http://schemas.microsoft.com/office/drawing/2014/main" id="{658CA587-3BA7-B2A3-7BC5-1D83A337191D}"/>
              </a:ext>
            </a:extLst>
          </p:cNvPr>
          <p:cNvSpPr/>
          <p:nvPr/>
        </p:nvSpPr>
        <p:spPr bwMode="auto">
          <a:xfrm>
            <a:off x="259161" y="3448731"/>
            <a:ext cx="2133599" cy="78844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R="0" algn="ctr" defTabSz="914400" rtl="0" eaLnBrk="0" fontAlgn="base" latinLnBrk="0" hangingPunct="0">
              <a:lnSpc>
                <a:spcPct val="100000"/>
              </a:lnSpc>
              <a:spcBef>
                <a:spcPct val="0"/>
              </a:spcBef>
              <a:spcAft>
                <a:spcPct val="0"/>
              </a:spcAft>
              <a:buClrTx/>
              <a:buSzTx/>
              <a:tabLst/>
            </a:pPr>
            <a:r>
              <a:rPr kumimoji="0" lang="en-US" sz="1000" i="0" u="none" strike="noStrike" cap="none" normalizeH="0" baseline="0" dirty="0">
                <a:ln>
                  <a:noFill/>
                </a:ln>
                <a:solidFill>
                  <a:schemeClr val="tx1"/>
                </a:solidFill>
                <a:effectLst/>
                <a:latin typeface="+mj-lt"/>
              </a:rPr>
              <a:t>2. On DL, after SN+PN are added and optionally the entire MPDU is formed (encryption, MAC header, CRC), then the MPDU is replicated to the lower UMACs</a:t>
            </a:r>
          </a:p>
        </p:txBody>
      </p:sp>
      <p:sp>
        <p:nvSpPr>
          <p:cNvPr id="51" name="Rectangle 50">
            <a:extLst>
              <a:ext uri="{FF2B5EF4-FFF2-40B4-BE49-F238E27FC236}">
                <a16:creationId xmlns:a16="http://schemas.microsoft.com/office/drawing/2014/main" id="{1EFBFC73-0C83-77B3-4BD1-75A239736BE0}"/>
              </a:ext>
            </a:extLst>
          </p:cNvPr>
          <p:cNvSpPr/>
          <p:nvPr/>
        </p:nvSpPr>
        <p:spPr bwMode="auto">
          <a:xfrm>
            <a:off x="152400" y="5238088"/>
            <a:ext cx="1523999" cy="6296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R="0" algn="ctr" defTabSz="914400" rtl="0" eaLnBrk="0" fontAlgn="base" latinLnBrk="0" hangingPunct="0">
              <a:lnSpc>
                <a:spcPct val="100000"/>
              </a:lnSpc>
              <a:spcBef>
                <a:spcPct val="0"/>
              </a:spcBef>
              <a:spcAft>
                <a:spcPct val="0"/>
              </a:spcAft>
              <a:buClrTx/>
              <a:buSzTx/>
              <a:tabLst/>
            </a:pPr>
            <a:r>
              <a:rPr kumimoji="0" lang="en-US" sz="1000" i="0" u="none" strike="noStrike" cap="none" normalizeH="0" baseline="0" dirty="0">
                <a:ln>
                  <a:noFill/>
                </a:ln>
                <a:solidFill>
                  <a:schemeClr val="tx1"/>
                </a:solidFill>
                <a:effectLst/>
                <a:latin typeface="+mj-lt"/>
              </a:rPr>
              <a:t>4. DL MPDUs are sent successfully by at least one Lower LMAC (and sometimes more)</a:t>
            </a:r>
          </a:p>
        </p:txBody>
      </p:sp>
      <p:sp>
        <p:nvSpPr>
          <p:cNvPr id="52" name="Rectangle 51">
            <a:extLst>
              <a:ext uri="{FF2B5EF4-FFF2-40B4-BE49-F238E27FC236}">
                <a16:creationId xmlns:a16="http://schemas.microsoft.com/office/drawing/2014/main" id="{1EAE0BC1-B53D-4663-A508-6BF3BF442580}"/>
              </a:ext>
            </a:extLst>
          </p:cNvPr>
          <p:cNvSpPr/>
          <p:nvPr/>
        </p:nvSpPr>
        <p:spPr bwMode="auto">
          <a:xfrm>
            <a:off x="1905000" y="5412369"/>
            <a:ext cx="4191000" cy="5316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R="0" algn="ctr" defTabSz="914400" rtl="0" eaLnBrk="0" fontAlgn="base" latinLnBrk="0" hangingPunct="0">
              <a:lnSpc>
                <a:spcPct val="100000"/>
              </a:lnSpc>
              <a:spcBef>
                <a:spcPct val="0"/>
              </a:spcBef>
              <a:spcAft>
                <a:spcPct val="0"/>
              </a:spcAft>
              <a:buClrTx/>
              <a:buSzTx/>
              <a:tabLst/>
            </a:pPr>
            <a:r>
              <a:rPr kumimoji="0" lang="en-US" sz="1000" i="0" u="none" strike="noStrike" cap="none" normalizeH="0" baseline="0" dirty="0">
                <a:ln>
                  <a:noFill/>
                </a:ln>
                <a:solidFill>
                  <a:schemeClr val="tx1"/>
                </a:solidFill>
                <a:effectLst/>
                <a:latin typeface="+mj-lt"/>
              </a:rPr>
              <a:t>5. The client is responsible for successfully transmitting its UL data on (at least) one link and moving the SSN forwards. RX BA scoreboards from AP MLDs may be incomplete.</a:t>
            </a:r>
          </a:p>
        </p:txBody>
      </p:sp>
      <p:sp>
        <p:nvSpPr>
          <p:cNvPr id="53" name="Rectangle 52">
            <a:extLst>
              <a:ext uri="{FF2B5EF4-FFF2-40B4-BE49-F238E27FC236}">
                <a16:creationId xmlns:a16="http://schemas.microsoft.com/office/drawing/2014/main" id="{6A166E98-1F09-E5F6-DD61-D9DEDCB9D812}"/>
              </a:ext>
            </a:extLst>
          </p:cNvPr>
          <p:cNvSpPr/>
          <p:nvPr/>
        </p:nvSpPr>
        <p:spPr bwMode="auto">
          <a:xfrm>
            <a:off x="2329169" y="2337507"/>
            <a:ext cx="1134772" cy="80559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R="0" algn="ctr" defTabSz="914400" rtl="0" eaLnBrk="0" fontAlgn="base" latinLnBrk="0" hangingPunct="0">
              <a:lnSpc>
                <a:spcPct val="100000"/>
              </a:lnSpc>
              <a:spcBef>
                <a:spcPct val="0"/>
              </a:spcBef>
              <a:spcAft>
                <a:spcPct val="0"/>
              </a:spcAft>
              <a:buClrTx/>
              <a:buSzTx/>
              <a:tabLst/>
            </a:pPr>
            <a:r>
              <a:rPr kumimoji="0" lang="en-US" sz="1000" i="0" u="none" strike="noStrike" cap="none" normalizeH="0" baseline="0" dirty="0">
                <a:ln>
                  <a:noFill/>
                </a:ln>
                <a:solidFill>
                  <a:schemeClr val="tx1"/>
                </a:solidFill>
                <a:effectLst/>
                <a:latin typeface="+mj-lt"/>
              </a:rPr>
              <a:t>6. The reorder buffer and final replay protection occur at the UUMAC.</a:t>
            </a:r>
          </a:p>
        </p:txBody>
      </p:sp>
      <p:sp>
        <p:nvSpPr>
          <p:cNvPr id="129" name="Freeform: Shape 128">
            <a:extLst>
              <a:ext uri="{FF2B5EF4-FFF2-40B4-BE49-F238E27FC236}">
                <a16:creationId xmlns:a16="http://schemas.microsoft.com/office/drawing/2014/main" id="{3976A54D-E232-4AB7-5522-AFBDF3927DBA}"/>
              </a:ext>
            </a:extLst>
          </p:cNvPr>
          <p:cNvSpPr/>
          <p:nvPr/>
        </p:nvSpPr>
        <p:spPr bwMode="auto">
          <a:xfrm>
            <a:off x="2251075" y="3187038"/>
            <a:ext cx="801000" cy="1447800"/>
          </a:xfrm>
          <a:custGeom>
            <a:avLst/>
            <a:gdLst>
              <a:gd name="connsiteX0" fmla="*/ 28575 w 830282"/>
              <a:gd name="connsiteY0" fmla="*/ 1371600 h 1371600"/>
              <a:gd name="connsiteX1" fmla="*/ 76200 w 830282"/>
              <a:gd name="connsiteY1" fmla="*/ 1343025 h 1371600"/>
              <a:gd name="connsiteX2" fmla="*/ 114300 w 830282"/>
              <a:gd name="connsiteY2" fmla="*/ 1333500 h 1371600"/>
              <a:gd name="connsiteX3" fmla="*/ 142875 w 830282"/>
              <a:gd name="connsiteY3" fmla="*/ 1323975 h 1371600"/>
              <a:gd name="connsiteX4" fmla="*/ 228600 w 830282"/>
              <a:gd name="connsiteY4" fmla="*/ 1304925 h 1371600"/>
              <a:gd name="connsiteX5" fmla="*/ 333375 w 830282"/>
              <a:gd name="connsiteY5" fmla="*/ 1276350 h 1371600"/>
              <a:gd name="connsiteX6" fmla="*/ 561975 w 830282"/>
              <a:gd name="connsiteY6" fmla="*/ 1228725 h 1371600"/>
              <a:gd name="connsiteX7" fmla="*/ 657225 w 830282"/>
              <a:gd name="connsiteY7" fmla="*/ 1181100 h 1371600"/>
              <a:gd name="connsiteX8" fmla="*/ 714375 w 830282"/>
              <a:gd name="connsiteY8" fmla="*/ 1143000 h 1371600"/>
              <a:gd name="connsiteX9" fmla="*/ 781050 w 830282"/>
              <a:gd name="connsiteY9" fmla="*/ 1057275 h 1371600"/>
              <a:gd name="connsiteX10" fmla="*/ 809625 w 830282"/>
              <a:gd name="connsiteY10" fmla="*/ 981075 h 1371600"/>
              <a:gd name="connsiteX11" fmla="*/ 828675 w 830282"/>
              <a:gd name="connsiteY11" fmla="*/ 847725 h 1371600"/>
              <a:gd name="connsiteX12" fmla="*/ 809625 w 830282"/>
              <a:gd name="connsiteY12" fmla="*/ 733425 h 1371600"/>
              <a:gd name="connsiteX13" fmla="*/ 742950 w 830282"/>
              <a:gd name="connsiteY13" fmla="*/ 628650 h 1371600"/>
              <a:gd name="connsiteX14" fmla="*/ 714375 w 830282"/>
              <a:gd name="connsiteY14" fmla="*/ 590550 h 1371600"/>
              <a:gd name="connsiteX15" fmla="*/ 676275 w 830282"/>
              <a:gd name="connsiteY15" fmla="*/ 561975 h 1371600"/>
              <a:gd name="connsiteX16" fmla="*/ 638175 w 830282"/>
              <a:gd name="connsiteY16" fmla="*/ 523875 h 1371600"/>
              <a:gd name="connsiteX17" fmla="*/ 609600 w 830282"/>
              <a:gd name="connsiteY17" fmla="*/ 504825 h 1371600"/>
              <a:gd name="connsiteX18" fmla="*/ 571500 w 830282"/>
              <a:gd name="connsiteY18" fmla="*/ 476250 h 1371600"/>
              <a:gd name="connsiteX19" fmla="*/ 523875 w 830282"/>
              <a:gd name="connsiteY19" fmla="*/ 447675 h 1371600"/>
              <a:gd name="connsiteX20" fmla="*/ 495300 w 830282"/>
              <a:gd name="connsiteY20" fmla="*/ 419100 h 1371600"/>
              <a:gd name="connsiteX21" fmla="*/ 400050 w 830282"/>
              <a:gd name="connsiteY21" fmla="*/ 342900 h 1371600"/>
              <a:gd name="connsiteX22" fmla="*/ 333375 w 830282"/>
              <a:gd name="connsiteY22" fmla="*/ 295275 h 1371600"/>
              <a:gd name="connsiteX23" fmla="*/ 247650 w 830282"/>
              <a:gd name="connsiteY23" fmla="*/ 228600 h 1371600"/>
              <a:gd name="connsiteX24" fmla="*/ 209550 w 830282"/>
              <a:gd name="connsiteY24" fmla="*/ 200025 h 1371600"/>
              <a:gd name="connsiteX25" fmla="*/ 171450 w 830282"/>
              <a:gd name="connsiteY25" fmla="*/ 161925 h 1371600"/>
              <a:gd name="connsiteX26" fmla="*/ 123825 w 830282"/>
              <a:gd name="connsiteY26" fmla="*/ 123825 h 1371600"/>
              <a:gd name="connsiteX27" fmla="*/ 47625 w 830282"/>
              <a:gd name="connsiteY27" fmla="*/ 38100 h 1371600"/>
              <a:gd name="connsiteX28" fmla="*/ 0 w 830282"/>
              <a:gd name="connsiteY28" fmla="*/ 0 h 1371600"/>
              <a:gd name="connsiteX0" fmla="*/ 28575 w 830282"/>
              <a:gd name="connsiteY0" fmla="*/ 1371600 h 1371600"/>
              <a:gd name="connsiteX1" fmla="*/ 76200 w 830282"/>
              <a:gd name="connsiteY1" fmla="*/ 1343025 h 1371600"/>
              <a:gd name="connsiteX2" fmla="*/ 114300 w 830282"/>
              <a:gd name="connsiteY2" fmla="*/ 1333500 h 1371600"/>
              <a:gd name="connsiteX3" fmla="*/ 142875 w 830282"/>
              <a:gd name="connsiteY3" fmla="*/ 1323975 h 1371600"/>
              <a:gd name="connsiteX4" fmla="*/ 228600 w 830282"/>
              <a:gd name="connsiteY4" fmla="*/ 1304925 h 1371600"/>
              <a:gd name="connsiteX5" fmla="*/ 333375 w 830282"/>
              <a:gd name="connsiteY5" fmla="*/ 1276350 h 1371600"/>
              <a:gd name="connsiteX6" fmla="*/ 657225 w 830282"/>
              <a:gd name="connsiteY6" fmla="*/ 1181100 h 1371600"/>
              <a:gd name="connsiteX7" fmla="*/ 714375 w 830282"/>
              <a:gd name="connsiteY7" fmla="*/ 1143000 h 1371600"/>
              <a:gd name="connsiteX8" fmla="*/ 781050 w 830282"/>
              <a:gd name="connsiteY8" fmla="*/ 1057275 h 1371600"/>
              <a:gd name="connsiteX9" fmla="*/ 809625 w 830282"/>
              <a:gd name="connsiteY9" fmla="*/ 981075 h 1371600"/>
              <a:gd name="connsiteX10" fmla="*/ 828675 w 830282"/>
              <a:gd name="connsiteY10" fmla="*/ 847725 h 1371600"/>
              <a:gd name="connsiteX11" fmla="*/ 809625 w 830282"/>
              <a:gd name="connsiteY11" fmla="*/ 733425 h 1371600"/>
              <a:gd name="connsiteX12" fmla="*/ 742950 w 830282"/>
              <a:gd name="connsiteY12" fmla="*/ 628650 h 1371600"/>
              <a:gd name="connsiteX13" fmla="*/ 714375 w 830282"/>
              <a:gd name="connsiteY13" fmla="*/ 590550 h 1371600"/>
              <a:gd name="connsiteX14" fmla="*/ 676275 w 830282"/>
              <a:gd name="connsiteY14" fmla="*/ 561975 h 1371600"/>
              <a:gd name="connsiteX15" fmla="*/ 638175 w 830282"/>
              <a:gd name="connsiteY15" fmla="*/ 523875 h 1371600"/>
              <a:gd name="connsiteX16" fmla="*/ 609600 w 830282"/>
              <a:gd name="connsiteY16" fmla="*/ 504825 h 1371600"/>
              <a:gd name="connsiteX17" fmla="*/ 571500 w 830282"/>
              <a:gd name="connsiteY17" fmla="*/ 476250 h 1371600"/>
              <a:gd name="connsiteX18" fmla="*/ 523875 w 830282"/>
              <a:gd name="connsiteY18" fmla="*/ 447675 h 1371600"/>
              <a:gd name="connsiteX19" fmla="*/ 495300 w 830282"/>
              <a:gd name="connsiteY19" fmla="*/ 419100 h 1371600"/>
              <a:gd name="connsiteX20" fmla="*/ 400050 w 830282"/>
              <a:gd name="connsiteY20" fmla="*/ 342900 h 1371600"/>
              <a:gd name="connsiteX21" fmla="*/ 333375 w 830282"/>
              <a:gd name="connsiteY21" fmla="*/ 295275 h 1371600"/>
              <a:gd name="connsiteX22" fmla="*/ 247650 w 830282"/>
              <a:gd name="connsiteY22" fmla="*/ 228600 h 1371600"/>
              <a:gd name="connsiteX23" fmla="*/ 209550 w 830282"/>
              <a:gd name="connsiteY23" fmla="*/ 200025 h 1371600"/>
              <a:gd name="connsiteX24" fmla="*/ 171450 w 830282"/>
              <a:gd name="connsiteY24" fmla="*/ 161925 h 1371600"/>
              <a:gd name="connsiteX25" fmla="*/ 123825 w 830282"/>
              <a:gd name="connsiteY25" fmla="*/ 123825 h 1371600"/>
              <a:gd name="connsiteX26" fmla="*/ 47625 w 830282"/>
              <a:gd name="connsiteY26" fmla="*/ 38100 h 1371600"/>
              <a:gd name="connsiteX27" fmla="*/ 0 w 830282"/>
              <a:gd name="connsiteY27" fmla="*/ 0 h 1371600"/>
              <a:gd name="connsiteX0" fmla="*/ 28575 w 830282"/>
              <a:gd name="connsiteY0" fmla="*/ 1371600 h 1371600"/>
              <a:gd name="connsiteX1" fmla="*/ 76200 w 830282"/>
              <a:gd name="connsiteY1" fmla="*/ 1343025 h 1371600"/>
              <a:gd name="connsiteX2" fmla="*/ 114300 w 830282"/>
              <a:gd name="connsiteY2" fmla="*/ 1333500 h 1371600"/>
              <a:gd name="connsiteX3" fmla="*/ 228600 w 830282"/>
              <a:gd name="connsiteY3" fmla="*/ 1304925 h 1371600"/>
              <a:gd name="connsiteX4" fmla="*/ 333375 w 830282"/>
              <a:gd name="connsiteY4" fmla="*/ 1276350 h 1371600"/>
              <a:gd name="connsiteX5" fmla="*/ 657225 w 830282"/>
              <a:gd name="connsiteY5" fmla="*/ 1181100 h 1371600"/>
              <a:gd name="connsiteX6" fmla="*/ 714375 w 830282"/>
              <a:gd name="connsiteY6" fmla="*/ 1143000 h 1371600"/>
              <a:gd name="connsiteX7" fmla="*/ 781050 w 830282"/>
              <a:gd name="connsiteY7" fmla="*/ 1057275 h 1371600"/>
              <a:gd name="connsiteX8" fmla="*/ 809625 w 830282"/>
              <a:gd name="connsiteY8" fmla="*/ 981075 h 1371600"/>
              <a:gd name="connsiteX9" fmla="*/ 828675 w 830282"/>
              <a:gd name="connsiteY9" fmla="*/ 847725 h 1371600"/>
              <a:gd name="connsiteX10" fmla="*/ 809625 w 830282"/>
              <a:gd name="connsiteY10" fmla="*/ 733425 h 1371600"/>
              <a:gd name="connsiteX11" fmla="*/ 742950 w 830282"/>
              <a:gd name="connsiteY11" fmla="*/ 628650 h 1371600"/>
              <a:gd name="connsiteX12" fmla="*/ 714375 w 830282"/>
              <a:gd name="connsiteY12" fmla="*/ 590550 h 1371600"/>
              <a:gd name="connsiteX13" fmla="*/ 676275 w 830282"/>
              <a:gd name="connsiteY13" fmla="*/ 561975 h 1371600"/>
              <a:gd name="connsiteX14" fmla="*/ 638175 w 830282"/>
              <a:gd name="connsiteY14" fmla="*/ 523875 h 1371600"/>
              <a:gd name="connsiteX15" fmla="*/ 609600 w 830282"/>
              <a:gd name="connsiteY15" fmla="*/ 504825 h 1371600"/>
              <a:gd name="connsiteX16" fmla="*/ 571500 w 830282"/>
              <a:gd name="connsiteY16" fmla="*/ 476250 h 1371600"/>
              <a:gd name="connsiteX17" fmla="*/ 523875 w 830282"/>
              <a:gd name="connsiteY17" fmla="*/ 447675 h 1371600"/>
              <a:gd name="connsiteX18" fmla="*/ 495300 w 830282"/>
              <a:gd name="connsiteY18" fmla="*/ 419100 h 1371600"/>
              <a:gd name="connsiteX19" fmla="*/ 400050 w 830282"/>
              <a:gd name="connsiteY19" fmla="*/ 342900 h 1371600"/>
              <a:gd name="connsiteX20" fmla="*/ 333375 w 830282"/>
              <a:gd name="connsiteY20" fmla="*/ 295275 h 1371600"/>
              <a:gd name="connsiteX21" fmla="*/ 247650 w 830282"/>
              <a:gd name="connsiteY21" fmla="*/ 228600 h 1371600"/>
              <a:gd name="connsiteX22" fmla="*/ 209550 w 830282"/>
              <a:gd name="connsiteY22" fmla="*/ 200025 h 1371600"/>
              <a:gd name="connsiteX23" fmla="*/ 171450 w 830282"/>
              <a:gd name="connsiteY23" fmla="*/ 161925 h 1371600"/>
              <a:gd name="connsiteX24" fmla="*/ 123825 w 830282"/>
              <a:gd name="connsiteY24" fmla="*/ 123825 h 1371600"/>
              <a:gd name="connsiteX25" fmla="*/ 47625 w 830282"/>
              <a:gd name="connsiteY25" fmla="*/ 38100 h 1371600"/>
              <a:gd name="connsiteX26" fmla="*/ 0 w 830282"/>
              <a:gd name="connsiteY26" fmla="*/ 0 h 1371600"/>
              <a:gd name="connsiteX0" fmla="*/ 28575 w 830282"/>
              <a:gd name="connsiteY0" fmla="*/ 1371600 h 1371600"/>
              <a:gd name="connsiteX1" fmla="*/ 76200 w 830282"/>
              <a:gd name="connsiteY1" fmla="*/ 1343025 h 1371600"/>
              <a:gd name="connsiteX2" fmla="*/ 228600 w 830282"/>
              <a:gd name="connsiteY2" fmla="*/ 1304925 h 1371600"/>
              <a:gd name="connsiteX3" fmla="*/ 333375 w 830282"/>
              <a:gd name="connsiteY3" fmla="*/ 1276350 h 1371600"/>
              <a:gd name="connsiteX4" fmla="*/ 657225 w 830282"/>
              <a:gd name="connsiteY4" fmla="*/ 1181100 h 1371600"/>
              <a:gd name="connsiteX5" fmla="*/ 714375 w 830282"/>
              <a:gd name="connsiteY5" fmla="*/ 1143000 h 1371600"/>
              <a:gd name="connsiteX6" fmla="*/ 781050 w 830282"/>
              <a:gd name="connsiteY6" fmla="*/ 1057275 h 1371600"/>
              <a:gd name="connsiteX7" fmla="*/ 809625 w 830282"/>
              <a:gd name="connsiteY7" fmla="*/ 981075 h 1371600"/>
              <a:gd name="connsiteX8" fmla="*/ 828675 w 830282"/>
              <a:gd name="connsiteY8" fmla="*/ 847725 h 1371600"/>
              <a:gd name="connsiteX9" fmla="*/ 809625 w 830282"/>
              <a:gd name="connsiteY9" fmla="*/ 733425 h 1371600"/>
              <a:gd name="connsiteX10" fmla="*/ 742950 w 830282"/>
              <a:gd name="connsiteY10" fmla="*/ 628650 h 1371600"/>
              <a:gd name="connsiteX11" fmla="*/ 714375 w 830282"/>
              <a:gd name="connsiteY11" fmla="*/ 590550 h 1371600"/>
              <a:gd name="connsiteX12" fmla="*/ 676275 w 830282"/>
              <a:gd name="connsiteY12" fmla="*/ 561975 h 1371600"/>
              <a:gd name="connsiteX13" fmla="*/ 638175 w 830282"/>
              <a:gd name="connsiteY13" fmla="*/ 523875 h 1371600"/>
              <a:gd name="connsiteX14" fmla="*/ 609600 w 830282"/>
              <a:gd name="connsiteY14" fmla="*/ 504825 h 1371600"/>
              <a:gd name="connsiteX15" fmla="*/ 571500 w 830282"/>
              <a:gd name="connsiteY15" fmla="*/ 476250 h 1371600"/>
              <a:gd name="connsiteX16" fmla="*/ 523875 w 830282"/>
              <a:gd name="connsiteY16" fmla="*/ 447675 h 1371600"/>
              <a:gd name="connsiteX17" fmla="*/ 495300 w 830282"/>
              <a:gd name="connsiteY17" fmla="*/ 419100 h 1371600"/>
              <a:gd name="connsiteX18" fmla="*/ 400050 w 830282"/>
              <a:gd name="connsiteY18" fmla="*/ 342900 h 1371600"/>
              <a:gd name="connsiteX19" fmla="*/ 333375 w 830282"/>
              <a:gd name="connsiteY19" fmla="*/ 295275 h 1371600"/>
              <a:gd name="connsiteX20" fmla="*/ 247650 w 830282"/>
              <a:gd name="connsiteY20" fmla="*/ 228600 h 1371600"/>
              <a:gd name="connsiteX21" fmla="*/ 209550 w 830282"/>
              <a:gd name="connsiteY21" fmla="*/ 200025 h 1371600"/>
              <a:gd name="connsiteX22" fmla="*/ 171450 w 830282"/>
              <a:gd name="connsiteY22" fmla="*/ 161925 h 1371600"/>
              <a:gd name="connsiteX23" fmla="*/ 123825 w 830282"/>
              <a:gd name="connsiteY23" fmla="*/ 123825 h 1371600"/>
              <a:gd name="connsiteX24" fmla="*/ 47625 w 830282"/>
              <a:gd name="connsiteY24" fmla="*/ 38100 h 1371600"/>
              <a:gd name="connsiteX25" fmla="*/ 0 w 830282"/>
              <a:gd name="connsiteY25" fmla="*/ 0 h 1371600"/>
              <a:gd name="connsiteX0" fmla="*/ 28575 w 830282"/>
              <a:gd name="connsiteY0" fmla="*/ 1371600 h 1371600"/>
              <a:gd name="connsiteX1" fmla="*/ 228600 w 830282"/>
              <a:gd name="connsiteY1" fmla="*/ 1304925 h 1371600"/>
              <a:gd name="connsiteX2" fmla="*/ 333375 w 830282"/>
              <a:gd name="connsiteY2" fmla="*/ 1276350 h 1371600"/>
              <a:gd name="connsiteX3" fmla="*/ 657225 w 830282"/>
              <a:gd name="connsiteY3" fmla="*/ 1181100 h 1371600"/>
              <a:gd name="connsiteX4" fmla="*/ 714375 w 830282"/>
              <a:gd name="connsiteY4" fmla="*/ 1143000 h 1371600"/>
              <a:gd name="connsiteX5" fmla="*/ 781050 w 830282"/>
              <a:gd name="connsiteY5" fmla="*/ 1057275 h 1371600"/>
              <a:gd name="connsiteX6" fmla="*/ 809625 w 830282"/>
              <a:gd name="connsiteY6" fmla="*/ 981075 h 1371600"/>
              <a:gd name="connsiteX7" fmla="*/ 828675 w 830282"/>
              <a:gd name="connsiteY7" fmla="*/ 847725 h 1371600"/>
              <a:gd name="connsiteX8" fmla="*/ 809625 w 830282"/>
              <a:gd name="connsiteY8" fmla="*/ 733425 h 1371600"/>
              <a:gd name="connsiteX9" fmla="*/ 742950 w 830282"/>
              <a:gd name="connsiteY9" fmla="*/ 628650 h 1371600"/>
              <a:gd name="connsiteX10" fmla="*/ 714375 w 830282"/>
              <a:gd name="connsiteY10" fmla="*/ 590550 h 1371600"/>
              <a:gd name="connsiteX11" fmla="*/ 676275 w 830282"/>
              <a:gd name="connsiteY11" fmla="*/ 561975 h 1371600"/>
              <a:gd name="connsiteX12" fmla="*/ 638175 w 830282"/>
              <a:gd name="connsiteY12" fmla="*/ 523875 h 1371600"/>
              <a:gd name="connsiteX13" fmla="*/ 609600 w 830282"/>
              <a:gd name="connsiteY13" fmla="*/ 504825 h 1371600"/>
              <a:gd name="connsiteX14" fmla="*/ 571500 w 830282"/>
              <a:gd name="connsiteY14" fmla="*/ 476250 h 1371600"/>
              <a:gd name="connsiteX15" fmla="*/ 523875 w 830282"/>
              <a:gd name="connsiteY15" fmla="*/ 447675 h 1371600"/>
              <a:gd name="connsiteX16" fmla="*/ 495300 w 830282"/>
              <a:gd name="connsiteY16" fmla="*/ 419100 h 1371600"/>
              <a:gd name="connsiteX17" fmla="*/ 400050 w 830282"/>
              <a:gd name="connsiteY17" fmla="*/ 342900 h 1371600"/>
              <a:gd name="connsiteX18" fmla="*/ 333375 w 830282"/>
              <a:gd name="connsiteY18" fmla="*/ 295275 h 1371600"/>
              <a:gd name="connsiteX19" fmla="*/ 247650 w 830282"/>
              <a:gd name="connsiteY19" fmla="*/ 228600 h 1371600"/>
              <a:gd name="connsiteX20" fmla="*/ 209550 w 830282"/>
              <a:gd name="connsiteY20" fmla="*/ 200025 h 1371600"/>
              <a:gd name="connsiteX21" fmla="*/ 171450 w 830282"/>
              <a:gd name="connsiteY21" fmla="*/ 161925 h 1371600"/>
              <a:gd name="connsiteX22" fmla="*/ 123825 w 830282"/>
              <a:gd name="connsiteY22" fmla="*/ 123825 h 1371600"/>
              <a:gd name="connsiteX23" fmla="*/ 47625 w 830282"/>
              <a:gd name="connsiteY23" fmla="*/ 38100 h 1371600"/>
              <a:gd name="connsiteX24" fmla="*/ 0 w 830282"/>
              <a:gd name="connsiteY24" fmla="*/ 0 h 1371600"/>
              <a:gd name="connsiteX0" fmla="*/ 28575 w 830282"/>
              <a:gd name="connsiteY0" fmla="*/ 1371600 h 1371600"/>
              <a:gd name="connsiteX1" fmla="*/ 333375 w 830282"/>
              <a:gd name="connsiteY1" fmla="*/ 1276350 h 1371600"/>
              <a:gd name="connsiteX2" fmla="*/ 657225 w 830282"/>
              <a:gd name="connsiteY2" fmla="*/ 1181100 h 1371600"/>
              <a:gd name="connsiteX3" fmla="*/ 714375 w 830282"/>
              <a:gd name="connsiteY3" fmla="*/ 1143000 h 1371600"/>
              <a:gd name="connsiteX4" fmla="*/ 781050 w 830282"/>
              <a:gd name="connsiteY4" fmla="*/ 1057275 h 1371600"/>
              <a:gd name="connsiteX5" fmla="*/ 809625 w 830282"/>
              <a:gd name="connsiteY5" fmla="*/ 981075 h 1371600"/>
              <a:gd name="connsiteX6" fmla="*/ 828675 w 830282"/>
              <a:gd name="connsiteY6" fmla="*/ 847725 h 1371600"/>
              <a:gd name="connsiteX7" fmla="*/ 809625 w 830282"/>
              <a:gd name="connsiteY7" fmla="*/ 733425 h 1371600"/>
              <a:gd name="connsiteX8" fmla="*/ 742950 w 830282"/>
              <a:gd name="connsiteY8" fmla="*/ 628650 h 1371600"/>
              <a:gd name="connsiteX9" fmla="*/ 714375 w 830282"/>
              <a:gd name="connsiteY9" fmla="*/ 590550 h 1371600"/>
              <a:gd name="connsiteX10" fmla="*/ 676275 w 830282"/>
              <a:gd name="connsiteY10" fmla="*/ 561975 h 1371600"/>
              <a:gd name="connsiteX11" fmla="*/ 638175 w 830282"/>
              <a:gd name="connsiteY11" fmla="*/ 523875 h 1371600"/>
              <a:gd name="connsiteX12" fmla="*/ 609600 w 830282"/>
              <a:gd name="connsiteY12" fmla="*/ 504825 h 1371600"/>
              <a:gd name="connsiteX13" fmla="*/ 571500 w 830282"/>
              <a:gd name="connsiteY13" fmla="*/ 476250 h 1371600"/>
              <a:gd name="connsiteX14" fmla="*/ 523875 w 830282"/>
              <a:gd name="connsiteY14" fmla="*/ 447675 h 1371600"/>
              <a:gd name="connsiteX15" fmla="*/ 495300 w 830282"/>
              <a:gd name="connsiteY15" fmla="*/ 419100 h 1371600"/>
              <a:gd name="connsiteX16" fmla="*/ 400050 w 830282"/>
              <a:gd name="connsiteY16" fmla="*/ 342900 h 1371600"/>
              <a:gd name="connsiteX17" fmla="*/ 333375 w 830282"/>
              <a:gd name="connsiteY17" fmla="*/ 295275 h 1371600"/>
              <a:gd name="connsiteX18" fmla="*/ 247650 w 830282"/>
              <a:gd name="connsiteY18" fmla="*/ 228600 h 1371600"/>
              <a:gd name="connsiteX19" fmla="*/ 209550 w 830282"/>
              <a:gd name="connsiteY19" fmla="*/ 200025 h 1371600"/>
              <a:gd name="connsiteX20" fmla="*/ 171450 w 830282"/>
              <a:gd name="connsiteY20" fmla="*/ 161925 h 1371600"/>
              <a:gd name="connsiteX21" fmla="*/ 123825 w 830282"/>
              <a:gd name="connsiteY21" fmla="*/ 123825 h 1371600"/>
              <a:gd name="connsiteX22" fmla="*/ 47625 w 830282"/>
              <a:gd name="connsiteY22" fmla="*/ 38100 h 1371600"/>
              <a:gd name="connsiteX23" fmla="*/ 0 w 830282"/>
              <a:gd name="connsiteY23" fmla="*/ 0 h 1371600"/>
              <a:gd name="connsiteX0" fmla="*/ 28575 w 830282"/>
              <a:gd name="connsiteY0" fmla="*/ 1371600 h 1371600"/>
              <a:gd name="connsiteX1" fmla="*/ 333375 w 830282"/>
              <a:gd name="connsiteY1" fmla="*/ 1276350 h 1371600"/>
              <a:gd name="connsiteX2" fmla="*/ 714375 w 830282"/>
              <a:gd name="connsiteY2" fmla="*/ 1143000 h 1371600"/>
              <a:gd name="connsiteX3" fmla="*/ 781050 w 830282"/>
              <a:gd name="connsiteY3" fmla="*/ 1057275 h 1371600"/>
              <a:gd name="connsiteX4" fmla="*/ 809625 w 830282"/>
              <a:gd name="connsiteY4" fmla="*/ 981075 h 1371600"/>
              <a:gd name="connsiteX5" fmla="*/ 828675 w 830282"/>
              <a:gd name="connsiteY5" fmla="*/ 847725 h 1371600"/>
              <a:gd name="connsiteX6" fmla="*/ 809625 w 830282"/>
              <a:gd name="connsiteY6" fmla="*/ 733425 h 1371600"/>
              <a:gd name="connsiteX7" fmla="*/ 742950 w 830282"/>
              <a:gd name="connsiteY7" fmla="*/ 628650 h 1371600"/>
              <a:gd name="connsiteX8" fmla="*/ 714375 w 830282"/>
              <a:gd name="connsiteY8" fmla="*/ 590550 h 1371600"/>
              <a:gd name="connsiteX9" fmla="*/ 676275 w 830282"/>
              <a:gd name="connsiteY9" fmla="*/ 561975 h 1371600"/>
              <a:gd name="connsiteX10" fmla="*/ 638175 w 830282"/>
              <a:gd name="connsiteY10" fmla="*/ 523875 h 1371600"/>
              <a:gd name="connsiteX11" fmla="*/ 609600 w 830282"/>
              <a:gd name="connsiteY11" fmla="*/ 504825 h 1371600"/>
              <a:gd name="connsiteX12" fmla="*/ 571500 w 830282"/>
              <a:gd name="connsiteY12" fmla="*/ 476250 h 1371600"/>
              <a:gd name="connsiteX13" fmla="*/ 523875 w 830282"/>
              <a:gd name="connsiteY13" fmla="*/ 447675 h 1371600"/>
              <a:gd name="connsiteX14" fmla="*/ 495300 w 830282"/>
              <a:gd name="connsiteY14" fmla="*/ 419100 h 1371600"/>
              <a:gd name="connsiteX15" fmla="*/ 400050 w 830282"/>
              <a:gd name="connsiteY15" fmla="*/ 342900 h 1371600"/>
              <a:gd name="connsiteX16" fmla="*/ 333375 w 830282"/>
              <a:gd name="connsiteY16" fmla="*/ 295275 h 1371600"/>
              <a:gd name="connsiteX17" fmla="*/ 247650 w 830282"/>
              <a:gd name="connsiteY17" fmla="*/ 228600 h 1371600"/>
              <a:gd name="connsiteX18" fmla="*/ 209550 w 830282"/>
              <a:gd name="connsiteY18" fmla="*/ 200025 h 1371600"/>
              <a:gd name="connsiteX19" fmla="*/ 171450 w 830282"/>
              <a:gd name="connsiteY19" fmla="*/ 161925 h 1371600"/>
              <a:gd name="connsiteX20" fmla="*/ 123825 w 830282"/>
              <a:gd name="connsiteY20" fmla="*/ 123825 h 1371600"/>
              <a:gd name="connsiteX21" fmla="*/ 47625 w 830282"/>
              <a:gd name="connsiteY21" fmla="*/ 38100 h 1371600"/>
              <a:gd name="connsiteX22" fmla="*/ 0 w 830282"/>
              <a:gd name="connsiteY22" fmla="*/ 0 h 1371600"/>
              <a:gd name="connsiteX0" fmla="*/ 28575 w 830282"/>
              <a:gd name="connsiteY0" fmla="*/ 1371600 h 1371600"/>
              <a:gd name="connsiteX1" fmla="*/ 714375 w 830282"/>
              <a:gd name="connsiteY1" fmla="*/ 1143000 h 1371600"/>
              <a:gd name="connsiteX2" fmla="*/ 781050 w 830282"/>
              <a:gd name="connsiteY2" fmla="*/ 1057275 h 1371600"/>
              <a:gd name="connsiteX3" fmla="*/ 809625 w 830282"/>
              <a:gd name="connsiteY3" fmla="*/ 981075 h 1371600"/>
              <a:gd name="connsiteX4" fmla="*/ 828675 w 830282"/>
              <a:gd name="connsiteY4" fmla="*/ 847725 h 1371600"/>
              <a:gd name="connsiteX5" fmla="*/ 809625 w 830282"/>
              <a:gd name="connsiteY5" fmla="*/ 733425 h 1371600"/>
              <a:gd name="connsiteX6" fmla="*/ 742950 w 830282"/>
              <a:gd name="connsiteY6" fmla="*/ 628650 h 1371600"/>
              <a:gd name="connsiteX7" fmla="*/ 714375 w 830282"/>
              <a:gd name="connsiteY7" fmla="*/ 590550 h 1371600"/>
              <a:gd name="connsiteX8" fmla="*/ 676275 w 830282"/>
              <a:gd name="connsiteY8" fmla="*/ 561975 h 1371600"/>
              <a:gd name="connsiteX9" fmla="*/ 638175 w 830282"/>
              <a:gd name="connsiteY9" fmla="*/ 523875 h 1371600"/>
              <a:gd name="connsiteX10" fmla="*/ 609600 w 830282"/>
              <a:gd name="connsiteY10" fmla="*/ 504825 h 1371600"/>
              <a:gd name="connsiteX11" fmla="*/ 571500 w 830282"/>
              <a:gd name="connsiteY11" fmla="*/ 476250 h 1371600"/>
              <a:gd name="connsiteX12" fmla="*/ 523875 w 830282"/>
              <a:gd name="connsiteY12" fmla="*/ 447675 h 1371600"/>
              <a:gd name="connsiteX13" fmla="*/ 495300 w 830282"/>
              <a:gd name="connsiteY13" fmla="*/ 419100 h 1371600"/>
              <a:gd name="connsiteX14" fmla="*/ 400050 w 830282"/>
              <a:gd name="connsiteY14" fmla="*/ 342900 h 1371600"/>
              <a:gd name="connsiteX15" fmla="*/ 333375 w 830282"/>
              <a:gd name="connsiteY15" fmla="*/ 295275 h 1371600"/>
              <a:gd name="connsiteX16" fmla="*/ 247650 w 830282"/>
              <a:gd name="connsiteY16" fmla="*/ 228600 h 1371600"/>
              <a:gd name="connsiteX17" fmla="*/ 209550 w 830282"/>
              <a:gd name="connsiteY17" fmla="*/ 200025 h 1371600"/>
              <a:gd name="connsiteX18" fmla="*/ 171450 w 830282"/>
              <a:gd name="connsiteY18" fmla="*/ 161925 h 1371600"/>
              <a:gd name="connsiteX19" fmla="*/ 123825 w 830282"/>
              <a:gd name="connsiteY19" fmla="*/ 123825 h 1371600"/>
              <a:gd name="connsiteX20" fmla="*/ 47625 w 830282"/>
              <a:gd name="connsiteY20" fmla="*/ 38100 h 1371600"/>
              <a:gd name="connsiteX21" fmla="*/ 0 w 830282"/>
              <a:gd name="connsiteY21" fmla="*/ 0 h 1371600"/>
              <a:gd name="connsiteX0" fmla="*/ 28575 w 830282"/>
              <a:gd name="connsiteY0" fmla="*/ 1371600 h 1371600"/>
              <a:gd name="connsiteX1" fmla="*/ 781050 w 830282"/>
              <a:gd name="connsiteY1" fmla="*/ 1057275 h 1371600"/>
              <a:gd name="connsiteX2" fmla="*/ 809625 w 830282"/>
              <a:gd name="connsiteY2" fmla="*/ 981075 h 1371600"/>
              <a:gd name="connsiteX3" fmla="*/ 828675 w 830282"/>
              <a:gd name="connsiteY3" fmla="*/ 847725 h 1371600"/>
              <a:gd name="connsiteX4" fmla="*/ 809625 w 830282"/>
              <a:gd name="connsiteY4" fmla="*/ 733425 h 1371600"/>
              <a:gd name="connsiteX5" fmla="*/ 742950 w 830282"/>
              <a:gd name="connsiteY5" fmla="*/ 628650 h 1371600"/>
              <a:gd name="connsiteX6" fmla="*/ 714375 w 830282"/>
              <a:gd name="connsiteY6" fmla="*/ 590550 h 1371600"/>
              <a:gd name="connsiteX7" fmla="*/ 676275 w 830282"/>
              <a:gd name="connsiteY7" fmla="*/ 561975 h 1371600"/>
              <a:gd name="connsiteX8" fmla="*/ 638175 w 830282"/>
              <a:gd name="connsiteY8" fmla="*/ 523875 h 1371600"/>
              <a:gd name="connsiteX9" fmla="*/ 609600 w 830282"/>
              <a:gd name="connsiteY9" fmla="*/ 504825 h 1371600"/>
              <a:gd name="connsiteX10" fmla="*/ 571500 w 830282"/>
              <a:gd name="connsiteY10" fmla="*/ 476250 h 1371600"/>
              <a:gd name="connsiteX11" fmla="*/ 523875 w 830282"/>
              <a:gd name="connsiteY11" fmla="*/ 447675 h 1371600"/>
              <a:gd name="connsiteX12" fmla="*/ 495300 w 830282"/>
              <a:gd name="connsiteY12" fmla="*/ 419100 h 1371600"/>
              <a:gd name="connsiteX13" fmla="*/ 400050 w 830282"/>
              <a:gd name="connsiteY13" fmla="*/ 342900 h 1371600"/>
              <a:gd name="connsiteX14" fmla="*/ 333375 w 830282"/>
              <a:gd name="connsiteY14" fmla="*/ 295275 h 1371600"/>
              <a:gd name="connsiteX15" fmla="*/ 247650 w 830282"/>
              <a:gd name="connsiteY15" fmla="*/ 228600 h 1371600"/>
              <a:gd name="connsiteX16" fmla="*/ 209550 w 830282"/>
              <a:gd name="connsiteY16" fmla="*/ 200025 h 1371600"/>
              <a:gd name="connsiteX17" fmla="*/ 171450 w 830282"/>
              <a:gd name="connsiteY17" fmla="*/ 161925 h 1371600"/>
              <a:gd name="connsiteX18" fmla="*/ 123825 w 830282"/>
              <a:gd name="connsiteY18" fmla="*/ 123825 h 1371600"/>
              <a:gd name="connsiteX19" fmla="*/ 47625 w 830282"/>
              <a:gd name="connsiteY19" fmla="*/ 38100 h 1371600"/>
              <a:gd name="connsiteX20" fmla="*/ 0 w 830282"/>
              <a:gd name="connsiteY20" fmla="*/ 0 h 1371600"/>
              <a:gd name="connsiteX0" fmla="*/ 28575 w 830282"/>
              <a:gd name="connsiteY0" fmla="*/ 1371600 h 1371600"/>
              <a:gd name="connsiteX1" fmla="*/ 809625 w 830282"/>
              <a:gd name="connsiteY1" fmla="*/ 981075 h 1371600"/>
              <a:gd name="connsiteX2" fmla="*/ 828675 w 830282"/>
              <a:gd name="connsiteY2" fmla="*/ 847725 h 1371600"/>
              <a:gd name="connsiteX3" fmla="*/ 809625 w 830282"/>
              <a:gd name="connsiteY3" fmla="*/ 733425 h 1371600"/>
              <a:gd name="connsiteX4" fmla="*/ 742950 w 830282"/>
              <a:gd name="connsiteY4" fmla="*/ 628650 h 1371600"/>
              <a:gd name="connsiteX5" fmla="*/ 714375 w 830282"/>
              <a:gd name="connsiteY5" fmla="*/ 590550 h 1371600"/>
              <a:gd name="connsiteX6" fmla="*/ 676275 w 830282"/>
              <a:gd name="connsiteY6" fmla="*/ 561975 h 1371600"/>
              <a:gd name="connsiteX7" fmla="*/ 638175 w 830282"/>
              <a:gd name="connsiteY7" fmla="*/ 523875 h 1371600"/>
              <a:gd name="connsiteX8" fmla="*/ 609600 w 830282"/>
              <a:gd name="connsiteY8" fmla="*/ 504825 h 1371600"/>
              <a:gd name="connsiteX9" fmla="*/ 571500 w 830282"/>
              <a:gd name="connsiteY9" fmla="*/ 476250 h 1371600"/>
              <a:gd name="connsiteX10" fmla="*/ 523875 w 830282"/>
              <a:gd name="connsiteY10" fmla="*/ 447675 h 1371600"/>
              <a:gd name="connsiteX11" fmla="*/ 495300 w 830282"/>
              <a:gd name="connsiteY11" fmla="*/ 419100 h 1371600"/>
              <a:gd name="connsiteX12" fmla="*/ 400050 w 830282"/>
              <a:gd name="connsiteY12" fmla="*/ 342900 h 1371600"/>
              <a:gd name="connsiteX13" fmla="*/ 333375 w 830282"/>
              <a:gd name="connsiteY13" fmla="*/ 295275 h 1371600"/>
              <a:gd name="connsiteX14" fmla="*/ 247650 w 830282"/>
              <a:gd name="connsiteY14" fmla="*/ 228600 h 1371600"/>
              <a:gd name="connsiteX15" fmla="*/ 209550 w 830282"/>
              <a:gd name="connsiteY15" fmla="*/ 200025 h 1371600"/>
              <a:gd name="connsiteX16" fmla="*/ 171450 w 830282"/>
              <a:gd name="connsiteY16" fmla="*/ 161925 h 1371600"/>
              <a:gd name="connsiteX17" fmla="*/ 123825 w 830282"/>
              <a:gd name="connsiteY17" fmla="*/ 123825 h 1371600"/>
              <a:gd name="connsiteX18" fmla="*/ 47625 w 830282"/>
              <a:gd name="connsiteY18" fmla="*/ 38100 h 1371600"/>
              <a:gd name="connsiteX19" fmla="*/ 0 w 830282"/>
              <a:gd name="connsiteY19" fmla="*/ 0 h 1371600"/>
              <a:gd name="connsiteX0" fmla="*/ 28575 w 870029"/>
              <a:gd name="connsiteY0" fmla="*/ 1371600 h 1371600"/>
              <a:gd name="connsiteX1" fmla="*/ 809625 w 870029"/>
              <a:gd name="connsiteY1" fmla="*/ 981075 h 1371600"/>
              <a:gd name="connsiteX2" fmla="*/ 809625 w 870029"/>
              <a:gd name="connsiteY2" fmla="*/ 733425 h 1371600"/>
              <a:gd name="connsiteX3" fmla="*/ 742950 w 870029"/>
              <a:gd name="connsiteY3" fmla="*/ 628650 h 1371600"/>
              <a:gd name="connsiteX4" fmla="*/ 714375 w 870029"/>
              <a:gd name="connsiteY4" fmla="*/ 590550 h 1371600"/>
              <a:gd name="connsiteX5" fmla="*/ 676275 w 870029"/>
              <a:gd name="connsiteY5" fmla="*/ 561975 h 1371600"/>
              <a:gd name="connsiteX6" fmla="*/ 638175 w 870029"/>
              <a:gd name="connsiteY6" fmla="*/ 523875 h 1371600"/>
              <a:gd name="connsiteX7" fmla="*/ 609600 w 870029"/>
              <a:gd name="connsiteY7" fmla="*/ 504825 h 1371600"/>
              <a:gd name="connsiteX8" fmla="*/ 571500 w 870029"/>
              <a:gd name="connsiteY8" fmla="*/ 476250 h 1371600"/>
              <a:gd name="connsiteX9" fmla="*/ 523875 w 870029"/>
              <a:gd name="connsiteY9" fmla="*/ 447675 h 1371600"/>
              <a:gd name="connsiteX10" fmla="*/ 495300 w 870029"/>
              <a:gd name="connsiteY10" fmla="*/ 419100 h 1371600"/>
              <a:gd name="connsiteX11" fmla="*/ 400050 w 870029"/>
              <a:gd name="connsiteY11" fmla="*/ 342900 h 1371600"/>
              <a:gd name="connsiteX12" fmla="*/ 333375 w 870029"/>
              <a:gd name="connsiteY12" fmla="*/ 295275 h 1371600"/>
              <a:gd name="connsiteX13" fmla="*/ 247650 w 870029"/>
              <a:gd name="connsiteY13" fmla="*/ 228600 h 1371600"/>
              <a:gd name="connsiteX14" fmla="*/ 209550 w 870029"/>
              <a:gd name="connsiteY14" fmla="*/ 200025 h 1371600"/>
              <a:gd name="connsiteX15" fmla="*/ 171450 w 870029"/>
              <a:gd name="connsiteY15" fmla="*/ 161925 h 1371600"/>
              <a:gd name="connsiteX16" fmla="*/ 123825 w 870029"/>
              <a:gd name="connsiteY16" fmla="*/ 123825 h 1371600"/>
              <a:gd name="connsiteX17" fmla="*/ 47625 w 870029"/>
              <a:gd name="connsiteY17" fmla="*/ 38100 h 1371600"/>
              <a:gd name="connsiteX18" fmla="*/ 0 w 870029"/>
              <a:gd name="connsiteY18"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247650 w 851690"/>
              <a:gd name="connsiteY12" fmla="*/ 228600 h 1371600"/>
              <a:gd name="connsiteX13" fmla="*/ 209550 w 851690"/>
              <a:gd name="connsiteY13" fmla="*/ 200025 h 1371600"/>
              <a:gd name="connsiteX14" fmla="*/ 171450 w 851690"/>
              <a:gd name="connsiteY14" fmla="*/ 161925 h 1371600"/>
              <a:gd name="connsiteX15" fmla="*/ 123825 w 851690"/>
              <a:gd name="connsiteY15" fmla="*/ 123825 h 1371600"/>
              <a:gd name="connsiteX16" fmla="*/ 47625 w 851690"/>
              <a:gd name="connsiteY16" fmla="*/ 38100 h 1371600"/>
              <a:gd name="connsiteX17" fmla="*/ 0 w 851690"/>
              <a:gd name="connsiteY17"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247650 w 851690"/>
              <a:gd name="connsiteY12" fmla="*/ 228600 h 1371600"/>
              <a:gd name="connsiteX13" fmla="*/ 209550 w 851690"/>
              <a:gd name="connsiteY13" fmla="*/ 200025 h 1371600"/>
              <a:gd name="connsiteX14" fmla="*/ 171450 w 851690"/>
              <a:gd name="connsiteY14" fmla="*/ 161925 h 1371600"/>
              <a:gd name="connsiteX15" fmla="*/ 123825 w 851690"/>
              <a:gd name="connsiteY15" fmla="*/ 123825 h 1371600"/>
              <a:gd name="connsiteX16" fmla="*/ 0 w 851690"/>
              <a:gd name="connsiteY16"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247650 w 851690"/>
              <a:gd name="connsiteY12" fmla="*/ 228600 h 1371600"/>
              <a:gd name="connsiteX13" fmla="*/ 209550 w 851690"/>
              <a:gd name="connsiteY13" fmla="*/ 200025 h 1371600"/>
              <a:gd name="connsiteX14" fmla="*/ 171450 w 851690"/>
              <a:gd name="connsiteY14" fmla="*/ 161925 h 1371600"/>
              <a:gd name="connsiteX15" fmla="*/ 0 w 851690"/>
              <a:gd name="connsiteY15"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247650 w 851690"/>
              <a:gd name="connsiteY12" fmla="*/ 228600 h 1371600"/>
              <a:gd name="connsiteX13" fmla="*/ 209550 w 851690"/>
              <a:gd name="connsiteY13" fmla="*/ 200025 h 1371600"/>
              <a:gd name="connsiteX14" fmla="*/ 0 w 851690"/>
              <a:gd name="connsiteY14"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247650 w 851690"/>
              <a:gd name="connsiteY12" fmla="*/ 228600 h 1371600"/>
              <a:gd name="connsiteX13" fmla="*/ 0 w 851690"/>
              <a:gd name="connsiteY13"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333375 w 851690"/>
              <a:gd name="connsiteY11" fmla="*/ 295275 h 1371600"/>
              <a:gd name="connsiteX12" fmla="*/ 0 w 851690"/>
              <a:gd name="connsiteY12"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400050 w 851690"/>
              <a:gd name="connsiteY10" fmla="*/ 342900 h 1371600"/>
              <a:gd name="connsiteX11" fmla="*/ 0 w 851690"/>
              <a:gd name="connsiteY11"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495300 w 851690"/>
              <a:gd name="connsiteY9" fmla="*/ 419100 h 1371600"/>
              <a:gd name="connsiteX10" fmla="*/ 0 w 851690"/>
              <a:gd name="connsiteY10"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523875 w 851690"/>
              <a:gd name="connsiteY8" fmla="*/ 447675 h 1371600"/>
              <a:gd name="connsiteX9" fmla="*/ 0 w 851690"/>
              <a:gd name="connsiteY9"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571500 w 851690"/>
              <a:gd name="connsiteY7" fmla="*/ 476250 h 1371600"/>
              <a:gd name="connsiteX8" fmla="*/ 0 w 851690"/>
              <a:gd name="connsiteY8"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609600 w 851690"/>
              <a:gd name="connsiteY6" fmla="*/ 504825 h 1371600"/>
              <a:gd name="connsiteX7" fmla="*/ 0 w 851690"/>
              <a:gd name="connsiteY7"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638175 w 851690"/>
              <a:gd name="connsiteY5" fmla="*/ 523875 h 1371600"/>
              <a:gd name="connsiteX6" fmla="*/ 0 w 851690"/>
              <a:gd name="connsiteY6"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676275 w 851690"/>
              <a:gd name="connsiteY4" fmla="*/ 561975 h 1371600"/>
              <a:gd name="connsiteX5" fmla="*/ 0 w 851690"/>
              <a:gd name="connsiteY5" fmla="*/ 0 h 1371600"/>
              <a:gd name="connsiteX0" fmla="*/ 28575 w 851690"/>
              <a:gd name="connsiteY0" fmla="*/ 1371600 h 1371600"/>
              <a:gd name="connsiteX1" fmla="*/ 809625 w 851690"/>
              <a:gd name="connsiteY1" fmla="*/ 981075 h 1371600"/>
              <a:gd name="connsiteX2" fmla="*/ 742950 w 851690"/>
              <a:gd name="connsiteY2" fmla="*/ 628650 h 1371600"/>
              <a:gd name="connsiteX3" fmla="*/ 714375 w 851690"/>
              <a:gd name="connsiteY3" fmla="*/ 590550 h 1371600"/>
              <a:gd name="connsiteX4" fmla="*/ 0 w 851690"/>
              <a:gd name="connsiteY4" fmla="*/ 0 h 1371600"/>
              <a:gd name="connsiteX0" fmla="*/ 28575 w 876505"/>
              <a:gd name="connsiteY0" fmla="*/ 1371600 h 1371600"/>
              <a:gd name="connsiteX1" fmla="*/ 809625 w 876505"/>
              <a:gd name="connsiteY1" fmla="*/ 981075 h 1371600"/>
              <a:gd name="connsiteX2" fmla="*/ 742950 w 876505"/>
              <a:gd name="connsiteY2" fmla="*/ 628650 h 1371600"/>
              <a:gd name="connsiteX3" fmla="*/ 0 w 876505"/>
              <a:gd name="connsiteY3" fmla="*/ 0 h 1371600"/>
              <a:gd name="connsiteX0" fmla="*/ 34925 w 883149"/>
              <a:gd name="connsiteY0" fmla="*/ 1422400 h 1422400"/>
              <a:gd name="connsiteX1" fmla="*/ 815975 w 883149"/>
              <a:gd name="connsiteY1" fmla="*/ 1031875 h 1422400"/>
              <a:gd name="connsiteX2" fmla="*/ 749300 w 883149"/>
              <a:gd name="connsiteY2" fmla="*/ 679450 h 1422400"/>
              <a:gd name="connsiteX3" fmla="*/ 0 w 883149"/>
              <a:gd name="connsiteY3" fmla="*/ 0 h 1422400"/>
              <a:gd name="connsiteX0" fmla="*/ 34925 w 842565"/>
              <a:gd name="connsiteY0" fmla="*/ 1422400 h 1422400"/>
              <a:gd name="connsiteX1" fmla="*/ 752475 w 842565"/>
              <a:gd name="connsiteY1" fmla="*/ 1235075 h 1422400"/>
              <a:gd name="connsiteX2" fmla="*/ 749300 w 842565"/>
              <a:gd name="connsiteY2" fmla="*/ 679450 h 1422400"/>
              <a:gd name="connsiteX3" fmla="*/ 0 w 842565"/>
              <a:gd name="connsiteY3" fmla="*/ 0 h 1422400"/>
              <a:gd name="connsiteX0" fmla="*/ 41275 w 842565"/>
              <a:gd name="connsiteY0" fmla="*/ 1447800 h 1447800"/>
              <a:gd name="connsiteX1" fmla="*/ 752475 w 842565"/>
              <a:gd name="connsiteY1" fmla="*/ 1235075 h 1447800"/>
              <a:gd name="connsiteX2" fmla="*/ 749300 w 842565"/>
              <a:gd name="connsiteY2" fmla="*/ 679450 h 1447800"/>
              <a:gd name="connsiteX3" fmla="*/ 0 w 842565"/>
              <a:gd name="connsiteY3" fmla="*/ 0 h 1447800"/>
              <a:gd name="connsiteX0" fmla="*/ 41275 w 842565"/>
              <a:gd name="connsiteY0" fmla="*/ 1447800 h 1447800"/>
              <a:gd name="connsiteX1" fmla="*/ 752475 w 842565"/>
              <a:gd name="connsiteY1" fmla="*/ 1235075 h 1447800"/>
              <a:gd name="connsiteX2" fmla="*/ 749300 w 842565"/>
              <a:gd name="connsiteY2" fmla="*/ 679450 h 1447800"/>
              <a:gd name="connsiteX3" fmla="*/ 0 w 842565"/>
              <a:gd name="connsiteY3" fmla="*/ 0 h 1447800"/>
              <a:gd name="connsiteX0" fmla="*/ 41275 w 801000"/>
              <a:gd name="connsiteY0" fmla="*/ 1447800 h 1447800"/>
              <a:gd name="connsiteX1" fmla="*/ 752475 w 801000"/>
              <a:gd name="connsiteY1" fmla="*/ 1235075 h 1447800"/>
              <a:gd name="connsiteX2" fmla="*/ 623938 w 801000"/>
              <a:gd name="connsiteY2" fmla="*/ 856431 h 1447800"/>
              <a:gd name="connsiteX3" fmla="*/ 0 w 801000"/>
              <a:gd name="connsiteY3" fmla="*/ 0 h 1447800"/>
            </a:gdLst>
            <a:ahLst/>
            <a:cxnLst>
              <a:cxn ang="0">
                <a:pos x="connsiteX0" y="connsiteY0"/>
              </a:cxn>
              <a:cxn ang="0">
                <a:pos x="connsiteX1" y="connsiteY1"/>
              </a:cxn>
              <a:cxn ang="0">
                <a:pos x="connsiteX2" y="connsiteY2"/>
              </a:cxn>
              <a:cxn ang="0">
                <a:pos x="connsiteX3" y="connsiteY3"/>
              </a:cxn>
            </a:cxnLst>
            <a:rect l="l" t="t" r="r" b="b"/>
            <a:pathLst>
              <a:path w="801000" h="1447800">
                <a:moveTo>
                  <a:pt x="41275" y="1447800"/>
                </a:moveTo>
                <a:cubicBezTo>
                  <a:pt x="76994" y="1220391"/>
                  <a:pt x="619125" y="1322388"/>
                  <a:pt x="752475" y="1235075"/>
                </a:cubicBezTo>
                <a:cubicBezTo>
                  <a:pt x="871537" y="1111250"/>
                  <a:pt x="749350" y="1062277"/>
                  <a:pt x="623938" y="856431"/>
                </a:cubicBezTo>
                <a:cubicBezTo>
                  <a:pt x="498526" y="650585"/>
                  <a:pt x="154781" y="130969"/>
                  <a:pt x="0" y="0"/>
                </a:cubicBezTo>
              </a:path>
            </a:pathLst>
          </a:cu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135" name="Straight Connector 134">
            <a:extLst>
              <a:ext uri="{FF2B5EF4-FFF2-40B4-BE49-F238E27FC236}">
                <a16:creationId xmlns:a16="http://schemas.microsoft.com/office/drawing/2014/main" id="{DF834AA7-2506-55BA-2A94-717973E3E5A3}"/>
              </a:ext>
            </a:extLst>
          </p:cNvPr>
          <p:cNvCxnSpPr>
            <a:cxnSpLocks/>
          </p:cNvCxnSpPr>
          <p:nvPr/>
        </p:nvCxnSpPr>
        <p:spPr>
          <a:xfrm>
            <a:off x="2371331" y="3180688"/>
            <a:ext cx="3043235" cy="1443874"/>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147" name="Rectangle 146">
            <a:extLst>
              <a:ext uri="{FF2B5EF4-FFF2-40B4-BE49-F238E27FC236}">
                <a16:creationId xmlns:a16="http://schemas.microsoft.com/office/drawing/2014/main" id="{28851AE8-AED2-A2B2-ACB9-F950B2ED304B}"/>
              </a:ext>
            </a:extLst>
          </p:cNvPr>
          <p:cNvSpPr/>
          <p:nvPr/>
        </p:nvSpPr>
        <p:spPr bwMode="auto">
          <a:xfrm>
            <a:off x="6648451" y="2059744"/>
            <a:ext cx="1962543" cy="2190089"/>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US" sz="1000" dirty="0">
                <a:latin typeface="+mj-lt"/>
              </a:rPr>
              <a:t>9. a) to avoid overloading AP MLD1, and b) to minimize steady-state latency, then the UUMAC state should be moved to AP MLD3. If ALL state is transferred (like Option C) during this process, there are brief delays but no lost traffic. If the basic state (i.e., excluding queued traffic; like Option A) is transferred, then a window of traffic is lost but the interruption should be shorter. </a:t>
            </a:r>
            <a:endParaRPr kumimoji="0" lang="en-US" sz="1000" i="0" u="none" strike="noStrike" cap="none" normalizeH="0" baseline="0" dirty="0">
              <a:ln>
                <a:noFill/>
              </a:ln>
              <a:solidFill>
                <a:schemeClr val="tx1"/>
              </a:solidFill>
              <a:effectLst/>
              <a:latin typeface="+mj-lt"/>
            </a:endParaRPr>
          </a:p>
        </p:txBody>
      </p:sp>
      <p:sp>
        <p:nvSpPr>
          <p:cNvPr id="148" name="Rectangle 147">
            <a:extLst>
              <a:ext uri="{FF2B5EF4-FFF2-40B4-BE49-F238E27FC236}">
                <a16:creationId xmlns:a16="http://schemas.microsoft.com/office/drawing/2014/main" id="{15435DDF-15E2-B0DE-6C2F-2E56E9C3E733}"/>
              </a:ext>
            </a:extLst>
          </p:cNvPr>
          <p:cNvSpPr/>
          <p:nvPr/>
        </p:nvSpPr>
        <p:spPr bwMode="auto">
          <a:xfrm>
            <a:off x="1176380" y="6031849"/>
            <a:ext cx="1566815" cy="28268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R="0" algn="ctr" defTabSz="914400" rtl="0" eaLnBrk="0" fontAlgn="base" latinLnBrk="0" hangingPunct="0">
              <a:lnSpc>
                <a:spcPct val="100000"/>
              </a:lnSpc>
              <a:spcBef>
                <a:spcPct val="0"/>
              </a:spcBef>
              <a:spcAft>
                <a:spcPct val="0"/>
              </a:spcAft>
              <a:buClrTx/>
              <a:buSzTx/>
              <a:tabLst/>
            </a:pPr>
            <a:r>
              <a:rPr kumimoji="0" lang="en-US" sz="1000" i="0" u="none" strike="noStrike" cap="none" normalizeH="0" baseline="0" dirty="0">
                <a:ln>
                  <a:noFill/>
                </a:ln>
                <a:solidFill>
                  <a:schemeClr val="tx1"/>
                </a:solidFill>
                <a:effectLst/>
                <a:latin typeface="+mj-lt"/>
              </a:rPr>
              <a:t>8. Client moves away from Lower UMAC1</a:t>
            </a:r>
          </a:p>
        </p:txBody>
      </p:sp>
      <p:sp>
        <p:nvSpPr>
          <p:cNvPr id="149" name="Rectangle 148">
            <a:extLst>
              <a:ext uri="{FF2B5EF4-FFF2-40B4-BE49-F238E27FC236}">
                <a16:creationId xmlns:a16="http://schemas.microsoft.com/office/drawing/2014/main" id="{094F0252-3CB0-6A08-6223-65028AAA46A7}"/>
              </a:ext>
            </a:extLst>
          </p:cNvPr>
          <p:cNvSpPr/>
          <p:nvPr/>
        </p:nvSpPr>
        <p:spPr>
          <a:xfrm>
            <a:off x="5081570" y="2728232"/>
            <a:ext cx="1297006" cy="446196"/>
          </a:xfrm>
          <a:prstGeom prst="rect">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1100" dirty="0">
                <a:solidFill>
                  <a:schemeClr val="bg1">
                    <a:lumMod val="65000"/>
                  </a:schemeClr>
                </a:solidFill>
              </a:rPr>
              <a:t>Upper UMAC3 </a:t>
            </a:r>
            <a:br>
              <a:rPr lang="en-US" sz="1100" dirty="0">
                <a:solidFill>
                  <a:schemeClr val="bg1">
                    <a:lumMod val="65000"/>
                  </a:schemeClr>
                </a:solidFill>
              </a:rPr>
            </a:br>
            <a:r>
              <a:rPr lang="en-US" sz="1100" dirty="0">
                <a:solidFill>
                  <a:schemeClr val="bg1">
                    <a:lumMod val="65000"/>
                  </a:schemeClr>
                </a:solidFill>
              </a:rPr>
              <a:t>(+SN, PN)</a:t>
            </a:r>
          </a:p>
        </p:txBody>
      </p:sp>
      <p:sp>
        <p:nvSpPr>
          <p:cNvPr id="150" name="Rectangle 149">
            <a:extLst>
              <a:ext uri="{FF2B5EF4-FFF2-40B4-BE49-F238E27FC236}">
                <a16:creationId xmlns:a16="http://schemas.microsoft.com/office/drawing/2014/main" id="{1125E9BF-9C5A-0A4C-7A6E-BE1B17BED1DE}"/>
              </a:ext>
            </a:extLst>
          </p:cNvPr>
          <p:cNvSpPr/>
          <p:nvPr/>
        </p:nvSpPr>
        <p:spPr bwMode="auto">
          <a:xfrm>
            <a:off x="6428664" y="5737172"/>
            <a:ext cx="1178554" cy="50501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R="0" algn="ctr" defTabSz="914400" rtl="0" eaLnBrk="0" fontAlgn="base" latinLnBrk="0" hangingPunct="0">
              <a:lnSpc>
                <a:spcPct val="100000"/>
              </a:lnSpc>
              <a:spcBef>
                <a:spcPct val="0"/>
              </a:spcBef>
              <a:spcAft>
                <a:spcPct val="0"/>
              </a:spcAft>
              <a:buClrTx/>
              <a:buSzTx/>
              <a:tabLst/>
            </a:pPr>
            <a:r>
              <a:rPr kumimoji="0" lang="en-US" sz="1000" i="0" u="none" strike="noStrike" cap="none" normalizeH="0" baseline="0" dirty="0">
                <a:ln>
                  <a:noFill/>
                </a:ln>
                <a:solidFill>
                  <a:schemeClr val="tx1"/>
                </a:solidFill>
                <a:effectLst/>
                <a:latin typeface="+mj-lt"/>
              </a:rPr>
              <a:t>7. Client moves closer to Lower UMAC3</a:t>
            </a:r>
          </a:p>
        </p:txBody>
      </p:sp>
      <p:cxnSp>
        <p:nvCxnSpPr>
          <p:cNvPr id="151" name="Straight Connector 150">
            <a:extLst>
              <a:ext uri="{FF2B5EF4-FFF2-40B4-BE49-F238E27FC236}">
                <a16:creationId xmlns:a16="http://schemas.microsoft.com/office/drawing/2014/main" id="{F7F73C73-97A5-4D14-F1DD-6118B268EC4A}"/>
              </a:ext>
            </a:extLst>
          </p:cNvPr>
          <p:cNvCxnSpPr>
            <a:cxnSpLocks/>
            <a:stCxn id="28" idx="2"/>
            <a:endCxn id="20" idx="0"/>
          </p:cNvCxnSpPr>
          <p:nvPr/>
        </p:nvCxnSpPr>
        <p:spPr>
          <a:xfrm flipH="1">
            <a:off x="5589588" y="3179722"/>
            <a:ext cx="140485" cy="1450560"/>
          </a:xfrm>
          <a:prstGeom prst="line">
            <a:avLst/>
          </a:prstGeom>
          <a:ln>
            <a:solidFill>
              <a:schemeClr val="tx1"/>
            </a:solidFill>
            <a:headEnd type="triangle" w="med" len="med"/>
            <a:tailEnd type="triangle" w="med" len="med"/>
          </a:ln>
          <a:effectLst/>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id="{CC161951-2AF8-7F24-F053-1FA83B48160D}"/>
              </a:ext>
            </a:extLst>
          </p:cNvPr>
          <p:cNvCxnSpPr>
            <a:cxnSpLocks/>
          </p:cNvCxnSpPr>
          <p:nvPr/>
        </p:nvCxnSpPr>
        <p:spPr>
          <a:xfrm flipH="1">
            <a:off x="4327525" y="3161826"/>
            <a:ext cx="1006475" cy="1462736"/>
          </a:xfrm>
          <a:prstGeom prst="line">
            <a:avLst/>
          </a:prstGeom>
          <a:ln>
            <a:solidFill>
              <a:schemeClr val="tx1"/>
            </a:solidFill>
            <a:headEnd type="triangle" w="med" len="med"/>
            <a:tailEnd type="triangle" w="med" len="med"/>
          </a:ln>
          <a:effectLst/>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FAC0E72A-5436-827B-F086-F61930314AD6}"/>
              </a:ext>
            </a:extLst>
          </p:cNvPr>
          <p:cNvCxnSpPr>
            <a:cxnSpLocks/>
          </p:cNvCxnSpPr>
          <p:nvPr/>
        </p:nvCxnSpPr>
        <p:spPr>
          <a:xfrm flipV="1">
            <a:off x="5375277" y="1915172"/>
            <a:ext cx="68261" cy="805594"/>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id="{84BEDDD0-321E-FF54-9E01-AA78DE9E3EE3}"/>
              </a:ext>
            </a:extLst>
          </p:cNvPr>
          <p:cNvCxnSpPr>
            <a:cxnSpLocks/>
          </p:cNvCxnSpPr>
          <p:nvPr/>
        </p:nvCxnSpPr>
        <p:spPr>
          <a:xfrm>
            <a:off x="5579784" y="1910082"/>
            <a:ext cx="167259" cy="810684"/>
          </a:xfrm>
          <a:prstGeom prst="line">
            <a:avLst/>
          </a:prstGeom>
          <a:ln>
            <a:solidFill>
              <a:schemeClr val="tx1"/>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159" name="Rectangle 158">
            <a:extLst>
              <a:ext uri="{FF2B5EF4-FFF2-40B4-BE49-F238E27FC236}">
                <a16:creationId xmlns:a16="http://schemas.microsoft.com/office/drawing/2014/main" id="{D9285025-567C-A3FB-2AD8-9DDB76E24E58}"/>
              </a:ext>
            </a:extLst>
          </p:cNvPr>
          <p:cNvSpPr/>
          <p:nvPr/>
        </p:nvSpPr>
        <p:spPr>
          <a:xfrm>
            <a:off x="4800600" y="4626377"/>
            <a:ext cx="1577976" cy="531606"/>
          </a:xfrm>
          <a:prstGeom prst="rect">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lnSpc>
                <a:spcPct val="80000"/>
              </a:lnSpc>
            </a:pPr>
            <a:r>
              <a:rPr lang="en-US" sz="1100" dirty="0">
                <a:solidFill>
                  <a:schemeClr val="bg1">
                    <a:lumMod val="65000"/>
                  </a:schemeClr>
                </a:solidFill>
              </a:rPr>
              <a:t>Lower UMAC3</a:t>
            </a:r>
          </a:p>
        </p:txBody>
      </p:sp>
      <p:sp>
        <p:nvSpPr>
          <p:cNvPr id="30" name="Rectangle 29">
            <a:extLst>
              <a:ext uri="{FF2B5EF4-FFF2-40B4-BE49-F238E27FC236}">
                <a16:creationId xmlns:a16="http://schemas.microsoft.com/office/drawing/2014/main" id="{84DF6BCF-8EAC-C148-3249-5C356A7E46DD}"/>
              </a:ext>
            </a:extLst>
          </p:cNvPr>
          <p:cNvSpPr/>
          <p:nvPr/>
        </p:nvSpPr>
        <p:spPr bwMode="auto">
          <a:xfrm>
            <a:off x="1981200" y="4649859"/>
            <a:ext cx="3352388" cy="282872"/>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US" sz="1000" dirty="0">
                <a:latin typeface="+mj-lt"/>
              </a:rPr>
              <a:t>3. For DL, need ongoing TX BA scoreboard maintenance / synchronization, </a:t>
            </a:r>
            <a:r>
              <a:rPr lang="en-US" sz="1000" dirty="0" err="1">
                <a:latin typeface="+mj-lt"/>
              </a:rPr>
              <a:t>etc</a:t>
            </a:r>
            <a:endParaRPr kumimoji="0" lang="en-US" sz="1000" i="0" u="none" strike="noStrike" cap="none" normalizeH="0" baseline="0" dirty="0">
              <a:ln>
                <a:noFill/>
              </a:ln>
              <a:solidFill>
                <a:schemeClr val="tx1"/>
              </a:solidFill>
              <a:effectLst/>
              <a:latin typeface="+mj-lt"/>
            </a:endParaRPr>
          </a:p>
        </p:txBody>
      </p:sp>
      <p:cxnSp>
        <p:nvCxnSpPr>
          <p:cNvPr id="3" name="Straight Connector 2">
            <a:extLst>
              <a:ext uri="{FF2B5EF4-FFF2-40B4-BE49-F238E27FC236}">
                <a16:creationId xmlns:a16="http://schemas.microsoft.com/office/drawing/2014/main" id="{DB48A705-EFDE-5494-57DD-3AAB280A6A81}"/>
              </a:ext>
            </a:extLst>
          </p:cNvPr>
          <p:cNvCxnSpPr>
            <a:cxnSpLocks/>
          </p:cNvCxnSpPr>
          <p:nvPr/>
        </p:nvCxnSpPr>
        <p:spPr>
          <a:xfrm>
            <a:off x="7010400" y="1542456"/>
            <a:ext cx="0" cy="133944"/>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5999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0"/>
                                        </p:tgtEl>
                                        <p:attrNameLst>
                                          <p:attrName>style.visibility</p:attrName>
                                        </p:attrNameLst>
                                      </p:cBhvr>
                                      <p:to>
                                        <p:strVal val="visible"/>
                                      </p:to>
                                    </p:set>
                                  </p:childTnLst>
                                </p:cTn>
                              </p:par>
                              <p:par>
                                <p:cTn id="15" presetID="1" presetClass="exit" presetSubtype="0" fill="hold" grpId="0" nodeType="withEffect">
                                  <p:stCondLst>
                                    <p:cond delay="0"/>
                                  </p:stCondLst>
                                  <p:childTnLst>
                                    <p:set>
                                      <p:cBhvr>
                                        <p:cTn id="16" dur="1" fill="hold">
                                          <p:stCondLst>
                                            <p:cond delay="0"/>
                                          </p:stCondLst>
                                        </p:cTn>
                                        <p:tgtEl>
                                          <p:spTgt spid="159"/>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55"/>
                                        </p:tgtEl>
                                        <p:attrNameLst>
                                          <p:attrName>style.visibility</p:attrName>
                                        </p:attrNameLst>
                                      </p:cBhvr>
                                      <p:to>
                                        <p:strVal val="hidden"/>
                                      </p:to>
                                    </p:set>
                                  </p:childTnLst>
                                </p:cTn>
                              </p:par>
                              <p:par>
                                <p:cTn id="23" presetID="1" presetClass="exit" presetSubtype="0" fill="hold" grpId="0" nodeType="withEffect">
                                  <p:stCondLst>
                                    <p:cond delay="0"/>
                                  </p:stCondLst>
                                  <p:childTnLst>
                                    <p:set>
                                      <p:cBhvr>
                                        <p:cTn id="24" dur="1" fill="hold">
                                          <p:stCondLst>
                                            <p:cond delay="0"/>
                                          </p:stCondLst>
                                        </p:cTn>
                                        <p:tgtEl>
                                          <p:spTgt spid="129"/>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71"/>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91"/>
                                        </p:tgtEl>
                                        <p:attrNameLst>
                                          <p:attrName>style.visibility</p:attrName>
                                        </p:attrNameLst>
                                      </p:cBhvr>
                                      <p:to>
                                        <p:strVal val="hidden"/>
                                      </p:to>
                                    </p:set>
                                  </p:childTnLst>
                                </p:cTn>
                              </p:par>
                              <p:par>
                                <p:cTn id="29" presetID="1" presetClass="exit"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hidden"/>
                                      </p:to>
                                    </p:set>
                                  </p:childTnLst>
                                </p:cTn>
                              </p:par>
                              <p:par>
                                <p:cTn id="31" presetID="1" presetClass="entr" presetSubtype="0" fill="hold" grpId="0" nodeType="withEffect">
                                  <p:stCondLst>
                                    <p:cond delay="0"/>
                                  </p:stCondLst>
                                  <p:childTnLst>
                                    <p:set>
                                      <p:cBhvr>
                                        <p:cTn id="32" dur="1" fill="hold">
                                          <p:stCondLst>
                                            <p:cond delay="0"/>
                                          </p:stCondLst>
                                        </p:cTn>
                                        <p:tgtEl>
                                          <p:spTgt spid="14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57"/>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5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54"/>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5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47"/>
                                        </p:tgtEl>
                                        <p:attrNameLst>
                                          <p:attrName>style.visibility</p:attrName>
                                        </p:attrNameLst>
                                      </p:cBhvr>
                                      <p:to>
                                        <p:strVal val="visible"/>
                                      </p:to>
                                    </p:set>
                                  </p:childTnLst>
                                </p:cTn>
                              </p:par>
                              <p:par>
                                <p:cTn id="49" presetID="1" presetClass="exit" presetSubtype="0" fill="hold" grpId="0" nodeType="withEffect">
                                  <p:stCondLst>
                                    <p:cond delay="0"/>
                                  </p:stCondLst>
                                  <p:childTnLst>
                                    <p:set>
                                      <p:cBhvr>
                                        <p:cTn id="50" dur="1" fill="hold">
                                          <p:stCondLst>
                                            <p:cond delay="0"/>
                                          </p:stCondLst>
                                        </p:cTn>
                                        <p:tgtEl>
                                          <p:spTgt spid="149"/>
                                        </p:tgtEl>
                                        <p:attrNameLst>
                                          <p:attrName>style.visibility</p:attrName>
                                        </p:attrNameLst>
                                      </p:cBhvr>
                                      <p:to>
                                        <p:strVal val="hidden"/>
                                      </p:to>
                                    </p:set>
                                  </p:childTnLst>
                                </p:cTn>
                              </p:par>
                              <p:par>
                                <p:cTn id="51" presetID="1" presetClass="exit" presetSubtype="0" fill="hold" grpId="0" nodeType="withEffect">
                                  <p:stCondLst>
                                    <p:cond delay="0"/>
                                  </p:stCondLst>
                                  <p:childTnLst>
                                    <p:set>
                                      <p:cBhvr>
                                        <p:cTn id="52" dur="1" fill="hold">
                                          <p:stCondLst>
                                            <p:cond delay="0"/>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 grpId="0" animBg="1"/>
      <p:bldP spid="140" grpId="0" animBg="1"/>
      <p:bldP spid="139" grpId="0" animBg="1"/>
      <p:bldP spid="13" grpId="0" animBg="1"/>
      <p:bldP spid="20" grpId="0" animBg="1"/>
      <p:bldP spid="25" grpId="0" animBg="1"/>
      <p:bldP spid="28" grpId="0" animBg="1"/>
      <p:bldP spid="129" grpId="0" animBg="1"/>
      <p:bldP spid="147" grpId="0" animBg="1"/>
      <p:bldP spid="148" grpId="0" animBg="1"/>
      <p:bldP spid="149" grpId="0" animBg="1"/>
      <p:bldP spid="150" grpId="0" animBg="1"/>
      <p:bldP spid="15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A48BA-B00B-190D-C78A-053BA8AC49E7}"/>
              </a:ext>
            </a:extLst>
          </p:cNvPr>
          <p:cNvSpPr>
            <a:spLocks noGrp="1"/>
          </p:cNvSpPr>
          <p:nvPr>
            <p:ph type="title"/>
          </p:nvPr>
        </p:nvSpPr>
        <p:spPr/>
        <p:txBody>
          <a:bodyPr/>
          <a:lstStyle/>
          <a:p>
            <a:r>
              <a:rPr lang="en-AU" dirty="0"/>
              <a:t>Comparing these Options</a:t>
            </a:r>
          </a:p>
        </p:txBody>
      </p:sp>
      <p:sp>
        <p:nvSpPr>
          <p:cNvPr id="4" name="Slide Number Placeholder 3">
            <a:extLst>
              <a:ext uri="{FF2B5EF4-FFF2-40B4-BE49-F238E27FC236}">
                <a16:creationId xmlns:a16="http://schemas.microsoft.com/office/drawing/2014/main" id="{3C2524CD-AAB6-281D-8D3B-137F046EFBB6}"/>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9</a:t>
            </a:fld>
            <a:endParaRPr lang="en-US" dirty="0"/>
          </a:p>
        </p:txBody>
      </p:sp>
      <p:sp>
        <p:nvSpPr>
          <p:cNvPr id="5" name="Footer Placeholder 4">
            <a:extLst>
              <a:ext uri="{FF2B5EF4-FFF2-40B4-BE49-F238E27FC236}">
                <a16:creationId xmlns:a16="http://schemas.microsoft.com/office/drawing/2014/main" id="{FB1807B1-7244-132F-E47C-1C69F583BF5F}"/>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6" name="Footer Placeholder 4">
            <a:extLst>
              <a:ext uri="{FF2B5EF4-FFF2-40B4-BE49-F238E27FC236}">
                <a16:creationId xmlns:a16="http://schemas.microsoft.com/office/drawing/2014/main" id="{C77265FE-FED8-775F-D5D3-119A78145D0B}"/>
              </a:ext>
            </a:extLst>
          </p:cNvPr>
          <p:cNvSpPr txBox="1">
            <a:spLocks/>
          </p:cNvSpPr>
          <p:nvPr/>
        </p:nvSpPr>
        <p:spPr>
          <a:xfrm>
            <a:off x="5638800" y="6477000"/>
            <a:ext cx="2895600" cy="18097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solidFill>
                <a:latin typeface="+mj-lt"/>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da-DK"/>
              <a:t>Hart et al (Cisco Systems)</a:t>
            </a:r>
            <a:endParaRPr lang="en-AU" dirty="0"/>
          </a:p>
        </p:txBody>
      </p:sp>
      <p:graphicFrame>
        <p:nvGraphicFramePr>
          <p:cNvPr id="3" name="Table 6">
            <a:extLst>
              <a:ext uri="{FF2B5EF4-FFF2-40B4-BE49-F238E27FC236}">
                <a16:creationId xmlns:a16="http://schemas.microsoft.com/office/drawing/2014/main" id="{A22653D2-793E-8B9B-8BEF-6C920FF03A95}"/>
              </a:ext>
            </a:extLst>
          </p:cNvPr>
          <p:cNvGraphicFramePr>
            <a:graphicFrameLocks noGrp="1"/>
          </p:cNvGraphicFramePr>
          <p:nvPr>
            <p:extLst>
              <p:ext uri="{D42A27DB-BD31-4B8C-83A1-F6EECF244321}">
                <p14:modId xmlns:p14="http://schemas.microsoft.com/office/powerpoint/2010/main" val="3647186206"/>
              </p:ext>
            </p:extLst>
          </p:nvPr>
        </p:nvGraphicFramePr>
        <p:xfrm>
          <a:off x="381000" y="1397000"/>
          <a:ext cx="8305800" cy="3683000"/>
        </p:xfrm>
        <a:graphic>
          <a:graphicData uri="http://schemas.openxmlformats.org/drawingml/2006/table">
            <a:tbl>
              <a:tblPr firstRow="1" bandRow="1">
                <a:tableStyleId>{21E4AEA4-8DFA-4A89-87EB-49C32662AFE0}</a:tableStyleId>
              </a:tblPr>
              <a:tblGrid>
                <a:gridCol w="1676400">
                  <a:extLst>
                    <a:ext uri="{9D8B030D-6E8A-4147-A177-3AD203B41FA5}">
                      <a16:colId xmlns:a16="http://schemas.microsoft.com/office/drawing/2014/main" val="3476181714"/>
                    </a:ext>
                  </a:extLst>
                </a:gridCol>
                <a:gridCol w="1524000">
                  <a:extLst>
                    <a:ext uri="{9D8B030D-6E8A-4147-A177-3AD203B41FA5}">
                      <a16:colId xmlns:a16="http://schemas.microsoft.com/office/drawing/2014/main" val="3357470956"/>
                    </a:ext>
                  </a:extLst>
                </a:gridCol>
                <a:gridCol w="1752600">
                  <a:extLst>
                    <a:ext uri="{9D8B030D-6E8A-4147-A177-3AD203B41FA5}">
                      <a16:colId xmlns:a16="http://schemas.microsoft.com/office/drawing/2014/main" val="769284190"/>
                    </a:ext>
                  </a:extLst>
                </a:gridCol>
                <a:gridCol w="1835394">
                  <a:extLst>
                    <a:ext uri="{9D8B030D-6E8A-4147-A177-3AD203B41FA5}">
                      <a16:colId xmlns:a16="http://schemas.microsoft.com/office/drawing/2014/main" val="712045716"/>
                    </a:ext>
                  </a:extLst>
                </a:gridCol>
                <a:gridCol w="1517406">
                  <a:extLst>
                    <a:ext uri="{9D8B030D-6E8A-4147-A177-3AD203B41FA5}">
                      <a16:colId xmlns:a16="http://schemas.microsoft.com/office/drawing/2014/main" val="51969517"/>
                    </a:ext>
                  </a:extLst>
                </a:gridCol>
              </a:tblGrid>
              <a:tr h="370840">
                <a:tc>
                  <a:txBody>
                    <a:bodyPr/>
                    <a:lstStyle/>
                    <a:p>
                      <a:endParaRPr lang="en-US" sz="1200" dirty="0"/>
                    </a:p>
                  </a:txBody>
                  <a:tcPr anchor="ctr"/>
                </a:tc>
                <a:tc>
                  <a:txBody>
                    <a:bodyPr/>
                    <a:lstStyle/>
                    <a:p>
                      <a:pPr algn="ctr"/>
                      <a:r>
                        <a:rPr lang="en-US" sz="1200" dirty="0"/>
                        <a:t>A</a:t>
                      </a:r>
                    </a:p>
                  </a:txBody>
                  <a:tcPr anchor="ctr"/>
                </a:tc>
                <a:tc>
                  <a:txBody>
                    <a:bodyPr/>
                    <a:lstStyle/>
                    <a:p>
                      <a:pPr algn="ctr"/>
                      <a:r>
                        <a:rPr lang="en-US" sz="1200" dirty="0"/>
                        <a:t>B</a:t>
                      </a:r>
                    </a:p>
                  </a:txBody>
                  <a:tcPr anchor="ctr"/>
                </a:tc>
                <a:tc>
                  <a:txBody>
                    <a:bodyPr/>
                    <a:lstStyle/>
                    <a:p>
                      <a:pPr algn="ctr"/>
                      <a:r>
                        <a:rPr lang="en-US" sz="1200"/>
                        <a:t>C</a:t>
                      </a:r>
                      <a:endParaRPr lang="en-US" sz="1200" dirty="0"/>
                    </a:p>
                  </a:txBody>
                  <a:tcPr anchor="ctr"/>
                </a:tc>
                <a:tc>
                  <a:txBody>
                    <a:bodyPr/>
                    <a:lstStyle/>
                    <a:p>
                      <a:pPr algn="ctr"/>
                      <a:r>
                        <a:rPr lang="en-US" sz="1200" dirty="0"/>
                        <a:t>D</a:t>
                      </a:r>
                    </a:p>
                  </a:txBody>
                  <a:tcPr anchor="ctr"/>
                </a:tc>
                <a:extLst>
                  <a:ext uri="{0D108BD9-81ED-4DB2-BD59-A6C34878D82A}">
                    <a16:rowId xmlns:a16="http://schemas.microsoft.com/office/drawing/2014/main" val="2095875497"/>
                  </a:ext>
                </a:extLst>
              </a:tr>
              <a:tr h="370840">
                <a:tc>
                  <a:txBody>
                    <a:bodyPr/>
                    <a:lstStyle/>
                    <a:p>
                      <a:r>
                        <a:rPr lang="en-US" sz="1200" dirty="0"/>
                        <a:t>Name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Mandatory</a:t>
                      </a:r>
                    </a:p>
                    <a:p>
                      <a:pPr algn="ctr"/>
                      <a:r>
                        <a:rPr lang="en-US" sz="1200" dirty="0"/>
                        <a:t>11k/v/r</a:t>
                      </a:r>
                      <a:r>
                        <a:rPr lang="en-US" sz="1200" baseline="30000" dirty="0"/>
                        <a:t>++</a:t>
                      </a:r>
                    </a:p>
                  </a:txBody>
                  <a:tcPr anchor="ctr"/>
                </a:tc>
                <a:tc>
                  <a:txBody>
                    <a:bodyPr/>
                    <a:lstStyle/>
                    <a:p>
                      <a:pPr algn="ctr"/>
                      <a:r>
                        <a:rPr lang="en-US" sz="1200" dirty="0"/>
                        <a:t>Elongated client connectivity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Hot standby</a:t>
                      </a:r>
                    </a:p>
                  </a:txBody>
                  <a:tcPr anchor="ctr"/>
                </a:tc>
                <a:tc>
                  <a:txBody>
                    <a:bodyPr/>
                    <a:lstStyle/>
                    <a:p>
                      <a:pPr algn="ctr"/>
                      <a:r>
                        <a:rPr lang="en-US" sz="1200" dirty="0"/>
                        <a:t>Distributed MLO</a:t>
                      </a:r>
                    </a:p>
                  </a:txBody>
                  <a:tcPr anchor="ctr"/>
                </a:tc>
                <a:extLst>
                  <a:ext uri="{0D108BD9-81ED-4DB2-BD59-A6C34878D82A}">
                    <a16:rowId xmlns:a16="http://schemas.microsoft.com/office/drawing/2014/main" val="728716310"/>
                  </a:ext>
                </a:extLst>
              </a:tr>
              <a:tr h="370840">
                <a:tc>
                  <a:txBody>
                    <a:bodyPr/>
                    <a:lstStyle/>
                    <a:p>
                      <a:r>
                        <a:rPr lang="en-US" sz="1200" dirty="0"/>
                        <a:t>Knife-switch</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Within infrastructure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At client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Within infrastructure</a:t>
                      </a:r>
                    </a:p>
                  </a:txBody>
                  <a:tcPr anchor="ctr"/>
                </a:tc>
                <a:tc>
                  <a:txBody>
                    <a:bodyPr/>
                    <a:lstStyle/>
                    <a:p>
                      <a:pPr algn="ctr"/>
                      <a:r>
                        <a:rPr lang="en-US" sz="1200" dirty="0"/>
                        <a:t>None</a:t>
                      </a:r>
                    </a:p>
                  </a:txBody>
                  <a:tcPr anchor="ctr"/>
                </a:tc>
                <a:extLst>
                  <a:ext uri="{0D108BD9-81ED-4DB2-BD59-A6C34878D82A}">
                    <a16:rowId xmlns:a16="http://schemas.microsoft.com/office/drawing/2014/main" val="3971813036"/>
                  </a:ext>
                </a:extLst>
              </a:tr>
              <a:tr h="370840">
                <a:tc>
                  <a:txBody>
                    <a:bodyPr/>
                    <a:lstStyle/>
                    <a:p>
                      <a:r>
                        <a:rPr lang="en-US" sz="1200" dirty="0"/>
                        <a:t>Frame loss upon roaming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Typical but brief losses</a:t>
                      </a:r>
                    </a:p>
                  </a:txBody>
                  <a:tcPr anchor="ctr"/>
                </a:tc>
                <a:tc>
                  <a:txBody>
                    <a:bodyPr/>
                    <a:lstStyle/>
                    <a:p>
                      <a:pPr algn="ctr"/>
                      <a:r>
                        <a:rPr lang="en-US" sz="1200" dirty="0"/>
                        <a:t>Rare DL &amp; </a:t>
                      </a:r>
                      <a:br>
                        <a:rPr lang="en-US" sz="1200" dirty="0"/>
                      </a:br>
                      <a:r>
                        <a:rPr lang="en-US" sz="1200" dirty="0"/>
                        <a:t>infrequent UL losses</a:t>
                      </a:r>
                    </a:p>
                  </a:txBody>
                  <a:tcPr anchor="ctr"/>
                </a:tc>
                <a:tc>
                  <a:txBody>
                    <a:bodyPr/>
                    <a:lstStyle/>
                    <a:p>
                      <a:pPr algn="ctr"/>
                      <a:r>
                        <a:rPr lang="en-US" sz="1200" dirty="0"/>
                        <a:t>Rare losses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No losses</a:t>
                      </a:r>
                    </a:p>
                  </a:txBody>
                  <a:tcPr anchor="ctr"/>
                </a:tc>
                <a:extLst>
                  <a:ext uri="{0D108BD9-81ED-4DB2-BD59-A6C34878D82A}">
                    <a16:rowId xmlns:a16="http://schemas.microsoft.com/office/drawing/2014/main" val="3167531080"/>
                  </a:ext>
                </a:extLst>
              </a:tr>
              <a:tr h="370840">
                <a:tc>
                  <a:txBody>
                    <a:bodyPr/>
                    <a:lstStyle/>
                    <a:p>
                      <a:r>
                        <a:rPr lang="en-US" sz="1200" dirty="0"/>
                        <a:t>Infrastructure upper layer complexity</a:t>
                      </a:r>
                    </a:p>
                  </a:txBody>
                  <a:tcPr anchor="ctr"/>
                </a:tc>
                <a:tc>
                  <a:txBody>
                    <a:bodyPr/>
                    <a:lstStyle/>
                    <a:p>
                      <a:pPr algn="ctr"/>
                      <a:r>
                        <a:rPr lang="en-US" sz="1200" dirty="0"/>
                        <a:t>N/A</a:t>
                      </a:r>
                    </a:p>
                  </a:txBody>
                  <a:tcPr anchor="ctr"/>
                </a:tc>
                <a:tc>
                  <a:txBody>
                    <a:bodyPr/>
                    <a:lstStyle/>
                    <a:p>
                      <a:pPr algn="ctr"/>
                      <a:r>
                        <a:rPr lang="en-US" sz="1200" dirty="0"/>
                        <a:t>N/A</a:t>
                      </a:r>
                    </a:p>
                  </a:txBody>
                  <a:tcPr anchor="ctr"/>
                </a:tc>
                <a:tc>
                  <a:txBody>
                    <a:bodyPr/>
                    <a:lstStyle/>
                    <a:p>
                      <a:pPr algn="ctr"/>
                      <a:r>
                        <a:rPr lang="en-US" sz="1200"/>
                        <a:t>N/A</a:t>
                      </a:r>
                      <a:endParaRPr lang="en-US" sz="1200" dirty="0"/>
                    </a:p>
                  </a:txBody>
                  <a:tcPr anchor="ctr"/>
                </a:tc>
                <a:tc>
                  <a:txBody>
                    <a:bodyPr/>
                    <a:lstStyle/>
                    <a:p>
                      <a:pPr algn="ctr"/>
                      <a:r>
                        <a:rPr lang="en-US" sz="1200" dirty="0"/>
                        <a:t>High</a:t>
                      </a:r>
                    </a:p>
                  </a:txBody>
                  <a:tcPr anchor="ctr"/>
                </a:tc>
                <a:extLst>
                  <a:ext uri="{0D108BD9-81ED-4DB2-BD59-A6C34878D82A}">
                    <a16:rowId xmlns:a16="http://schemas.microsoft.com/office/drawing/2014/main" val="1281917339"/>
                  </a:ext>
                </a:extLst>
              </a:tr>
              <a:tr h="370840">
                <a:tc>
                  <a:txBody>
                    <a:bodyPr/>
                    <a:lstStyle/>
                    <a:p>
                      <a:r>
                        <a:rPr lang="en-US" sz="1200" dirty="0"/>
                        <a:t>AP complexity</a:t>
                      </a:r>
                    </a:p>
                  </a:txBody>
                  <a:tcPr anchor="ctr"/>
                </a:tc>
                <a:tc>
                  <a:txBody>
                    <a:bodyPr/>
                    <a:lstStyle/>
                    <a:p>
                      <a:pPr algn="ctr"/>
                      <a:r>
                        <a:rPr lang="en-US" sz="1200" dirty="0"/>
                        <a:t>Very low</a:t>
                      </a:r>
                    </a:p>
                  </a:txBody>
                  <a:tcPr anchor="ctr"/>
                </a:tc>
                <a:tc>
                  <a:txBody>
                    <a:bodyPr/>
                    <a:lstStyle/>
                    <a:p>
                      <a:pPr algn="ctr"/>
                      <a:r>
                        <a:rPr lang="en-US" sz="1200" dirty="0"/>
                        <a:t>Low</a:t>
                      </a:r>
                    </a:p>
                  </a:txBody>
                  <a:tcPr anchor="ctr"/>
                </a:tc>
                <a:tc>
                  <a:txBody>
                    <a:bodyPr/>
                    <a:lstStyle/>
                    <a:p>
                      <a:pPr algn="ctr"/>
                      <a:r>
                        <a:rPr lang="en-US" sz="1200" dirty="0"/>
                        <a:t>Moderate</a:t>
                      </a:r>
                    </a:p>
                  </a:txBody>
                  <a:tcPr anchor="ctr"/>
                </a:tc>
                <a:tc>
                  <a:txBody>
                    <a:bodyPr/>
                    <a:lstStyle/>
                    <a:p>
                      <a:pPr algn="ctr"/>
                      <a:r>
                        <a:rPr lang="en-US" sz="1200" dirty="0"/>
                        <a:t>High</a:t>
                      </a:r>
                    </a:p>
                  </a:txBody>
                  <a:tcPr anchor="ctr"/>
                </a:tc>
                <a:extLst>
                  <a:ext uri="{0D108BD9-81ED-4DB2-BD59-A6C34878D82A}">
                    <a16:rowId xmlns:a16="http://schemas.microsoft.com/office/drawing/2014/main" val="1589565085"/>
                  </a:ext>
                </a:extLst>
              </a:tr>
              <a:tr h="370840">
                <a:tc>
                  <a:txBody>
                    <a:bodyPr/>
                    <a:lstStyle/>
                    <a:p>
                      <a:r>
                        <a:rPr lang="en-US" sz="1200" dirty="0"/>
                        <a:t>Client complexity</a:t>
                      </a:r>
                    </a:p>
                  </a:txBody>
                  <a:tcPr anchor="ctr"/>
                </a:tc>
                <a:tc>
                  <a:txBody>
                    <a:bodyPr/>
                    <a:lstStyle/>
                    <a:p>
                      <a:pPr algn="ctr"/>
                      <a:r>
                        <a:rPr lang="en-US" sz="1200" dirty="0"/>
                        <a:t>Very low</a:t>
                      </a:r>
                    </a:p>
                  </a:txBody>
                  <a:tcPr anchor="ctr"/>
                </a:tc>
                <a:tc>
                  <a:txBody>
                    <a:bodyPr/>
                    <a:lstStyle/>
                    <a:p>
                      <a:pPr algn="ctr"/>
                      <a:r>
                        <a:rPr lang="en-US" sz="1200" dirty="0"/>
                        <a:t>Low-Moderate</a:t>
                      </a:r>
                    </a:p>
                  </a:txBody>
                  <a:tcPr anchor="ctr"/>
                </a:tc>
                <a:tc>
                  <a:txBody>
                    <a:bodyPr/>
                    <a:lstStyle/>
                    <a:p>
                      <a:pPr algn="ctr"/>
                      <a:r>
                        <a:rPr lang="en-US" sz="1200"/>
                        <a:t>Low</a:t>
                      </a:r>
                      <a:endParaRPr lang="en-US" sz="1200" dirty="0"/>
                    </a:p>
                  </a:txBody>
                  <a:tcPr anchor="ctr"/>
                </a:tc>
                <a:tc>
                  <a:txBody>
                    <a:bodyPr/>
                    <a:lstStyle/>
                    <a:p>
                      <a:pPr algn="ctr"/>
                      <a:r>
                        <a:rPr lang="en-US" sz="1200" dirty="0"/>
                        <a:t>Moderate</a:t>
                      </a:r>
                    </a:p>
                  </a:txBody>
                  <a:tcPr anchor="ctr"/>
                </a:tc>
                <a:extLst>
                  <a:ext uri="{0D108BD9-81ED-4DB2-BD59-A6C34878D82A}">
                    <a16:rowId xmlns:a16="http://schemas.microsoft.com/office/drawing/2014/main" val="2206231154"/>
                  </a:ext>
                </a:extLst>
              </a:tr>
              <a:tr h="370840">
                <a:tc>
                  <a:txBody>
                    <a:bodyPr/>
                    <a:lstStyle/>
                    <a:p>
                      <a:r>
                        <a:rPr lang="en-US" sz="1200" dirty="0"/>
                        <a:t>Association / Security</a:t>
                      </a:r>
                    </a:p>
                  </a:txBody>
                  <a:tcPr anchor="ctr"/>
                </a:tc>
                <a:tc gridSpan="4">
                  <a:txBody>
                    <a:bodyPr/>
                    <a:lstStyle/>
                    <a:p>
                      <a:pPr algn="ctr"/>
                      <a:r>
                        <a:rPr lang="en-US" sz="1200" dirty="0"/>
                        <a:t>Client associates to the “Mobility Domain MLD”, with a single unicast key</a:t>
                      </a:r>
                    </a:p>
                  </a:txBody>
                  <a:tcPr anchor="ctr"/>
                </a:tc>
                <a:tc hMerge="1">
                  <a:txBody>
                    <a:bodyPr/>
                    <a:lstStyle/>
                    <a:p>
                      <a:pPr algn="ctr"/>
                      <a:endParaRPr lang="en-US" sz="1400" dirty="0"/>
                    </a:p>
                  </a:txBody>
                  <a:tcPr anchor="ctr"/>
                </a:tc>
                <a:tc hMerge="1">
                  <a:txBody>
                    <a:bodyPr/>
                    <a:lstStyle/>
                    <a:p>
                      <a:endParaRPr lang="en-US"/>
                    </a:p>
                  </a:txBody>
                  <a:tcPr/>
                </a:tc>
                <a:tc hMerge="1">
                  <a:txBody>
                    <a:bodyPr/>
                    <a:lstStyle/>
                    <a:p>
                      <a:pPr algn="ctr"/>
                      <a:endParaRPr lang="en-US" sz="1400" dirty="0"/>
                    </a:p>
                  </a:txBody>
                  <a:tcPr anchor="ctr"/>
                </a:tc>
                <a:extLst>
                  <a:ext uri="{0D108BD9-81ED-4DB2-BD59-A6C34878D82A}">
                    <a16:rowId xmlns:a16="http://schemas.microsoft.com/office/drawing/2014/main" val="446018966"/>
                  </a:ext>
                </a:extLst>
              </a:tr>
              <a:tr h="370840">
                <a:tc>
                  <a:txBody>
                    <a:bodyPr/>
                    <a:lstStyle/>
                    <a:p>
                      <a:r>
                        <a:rPr lang="en-US" sz="1200" dirty="0"/>
                        <a:t>Notes</a:t>
                      </a:r>
                    </a:p>
                  </a:txBody>
                  <a:tcPr anchor="ctr"/>
                </a:tc>
                <a:tc>
                  <a:txBody>
                    <a:bodyPr/>
                    <a:lstStyle/>
                    <a:p>
                      <a:pPr algn="ctr"/>
                      <a:endParaRPr lang="en-US" sz="1200" dirty="0"/>
                    </a:p>
                  </a:txBody>
                  <a:tcPr anchor="ctr"/>
                </a:tc>
                <a:tc>
                  <a:txBody>
                    <a:bodyPr/>
                    <a:lstStyle/>
                    <a:p>
                      <a:pPr algn="ctr"/>
                      <a:endParaRPr lang="en-US" sz="1200" dirty="0"/>
                    </a:p>
                  </a:txBody>
                  <a:tcPr anchor="ctr"/>
                </a:tc>
                <a:tc>
                  <a:txBody>
                    <a:bodyPr/>
                    <a:lstStyle/>
                    <a:p>
                      <a:pPr algn="ctr"/>
                      <a:endParaRPr lang="en-US" sz="1200" dirty="0"/>
                    </a:p>
                  </a:txBody>
                  <a:tcPr anchor="ctr"/>
                </a:tc>
                <a:tc>
                  <a:txBody>
                    <a:bodyPr/>
                    <a:lstStyle/>
                    <a:p>
                      <a:pPr algn="ctr"/>
                      <a:r>
                        <a:rPr lang="en-US" sz="1200" dirty="0"/>
                        <a:t>Superset of C</a:t>
                      </a:r>
                    </a:p>
                  </a:txBody>
                  <a:tcPr anchor="ctr"/>
                </a:tc>
                <a:extLst>
                  <a:ext uri="{0D108BD9-81ED-4DB2-BD59-A6C34878D82A}">
                    <a16:rowId xmlns:a16="http://schemas.microsoft.com/office/drawing/2014/main" val="2800127818"/>
                  </a:ext>
                </a:extLst>
              </a:tr>
            </a:tbl>
          </a:graphicData>
        </a:graphic>
      </p:graphicFrame>
      <p:sp>
        <p:nvSpPr>
          <p:cNvPr id="7" name="Content Placeholder 2">
            <a:extLst>
              <a:ext uri="{FF2B5EF4-FFF2-40B4-BE49-F238E27FC236}">
                <a16:creationId xmlns:a16="http://schemas.microsoft.com/office/drawing/2014/main" id="{656ED115-49E3-8ACE-1CF4-B8D9E7F5353D}"/>
              </a:ext>
            </a:extLst>
          </p:cNvPr>
          <p:cNvSpPr txBox="1">
            <a:spLocks/>
          </p:cNvSpPr>
          <p:nvPr/>
        </p:nvSpPr>
        <p:spPr bwMode="auto">
          <a:xfrm>
            <a:off x="1600200" y="5348990"/>
            <a:ext cx="6096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0" indent="0" algn="ctr">
              <a:spcBef>
                <a:spcPts val="600"/>
              </a:spcBef>
            </a:pPr>
            <a:r>
              <a:rPr lang="en-US" b="0" kern="0" dirty="0"/>
              <a:t>Option D is markedly more complicated than options A-C; prefer it to not progress.</a:t>
            </a:r>
          </a:p>
        </p:txBody>
      </p:sp>
    </p:spTree>
    <p:extLst>
      <p:ext uri="{BB962C8B-B14F-4D97-AF65-F5344CB8AC3E}">
        <p14:creationId xmlns:p14="http://schemas.microsoft.com/office/powerpoint/2010/main" val="425420142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600" i="0" u="none" strike="noStrike" cap="none" normalizeH="0" baseline="0" dirty="0" smtClean="0">
            <a:ln>
              <a:noFill/>
            </a:ln>
            <a:solidFill>
              <a:schemeClr val="tx1"/>
            </a:solidFill>
            <a:effectLst/>
            <a:latin typeface="+mj-lt"/>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3201</Words>
  <Application>Microsoft Office PowerPoint</Application>
  <PresentationFormat>On-screen Show (4:3)</PresentationFormat>
  <Paragraphs>439</Paragraphs>
  <Slides>15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Times New Roman</vt:lpstr>
      <vt:lpstr>Wingdings</vt:lpstr>
      <vt:lpstr>802-11-Submission</vt:lpstr>
      <vt:lpstr>Roaming Requirements</vt:lpstr>
      <vt:lpstr>Wild West Connectivity seems promising …</vt:lpstr>
      <vt:lpstr>… but Upper Layers Impose Rigid Requirements on Duplicates and Out-of-Order Delivery within a flow Constrains solutions to roaming &amp; Joint RX</vt:lpstr>
      <vt:lpstr>… and these Rigid Requirements Impact How the Datapath can be Distributed</vt:lpstr>
      <vt:lpstr>Thus we See Four Promising Architectures to manage this state and processing. Option A is …</vt:lpstr>
      <vt:lpstr>Option B is …</vt:lpstr>
      <vt:lpstr>Option C is …</vt:lpstr>
      <vt:lpstr>Option D is …</vt:lpstr>
      <vt:lpstr>Comparing these Options</vt:lpstr>
      <vt:lpstr>Part Two …</vt:lpstr>
      <vt:lpstr>Abstracted Study of Impact of Roaming on Reliability …</vt:lpstr>
      <vt:lpstr>… Shows Reliability is sensitive to Roaming Rate &amp; BSA(1/2) For instance, Augmented Reality while on the move; no roaming hysteresis</vt:lpstr>
      <vt:lpstr>… Shows Reliability is sensitive to Roaming Rate &amp; BSA(2/2) Even with roaming hysteresis</vt:lpstr>
      <vt:lpstr>What Level of Roaming Performance is Really Required?</vt:lpstr>
      <vt:lpstr>Straw-poll: Which roaming goal do you prefer?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Roaming Requirements</dc:title>
  <dc:creator/>
  <cp:lastModifiedBy/>
  <cp:revision>6</cp:revision>
  <dcterms:created xsi:type="dcterms:W3CDTF">2011-09-19T06:02:14Z</dcterms:created>
  <dcterms:modified xsi:type="dcterms:W3CDTF">2023-05-15T15:23:10Z</dcterms:modified>
</cp:coreProperties>
</file>