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6BCB7-EFBB-4122-8FE5-BC8A1E3C4F9A}" v="19" dt="2023-05-14T20:05:29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597" autoAdjust="0"/>
  </p:normalViewPr>
  <p:slideViewPr>
    <p:cSldViewPr>
      <p:cViewPr varScale="1">
        <p:scale>
          <a:sx n="105" d="100"/>
          <a:sy n="105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May 2023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802.11-23/0312r0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Thoughts on Secure Control frames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2023-02-16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16915"/>
              </p:ext>
            </p:extLst>
          </p:nvPr>
        </p:nvGraphicFramePr>
        <p:xfrm>
          <a:off x="696913" y="3327400"/>
          <a:ext cx="7834312" cy="293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541" imgH="3097762" progId="Word.Document.8">
                  <p:embed/>
                </p:oleObj>
              </mc:Choice>
              <mc:Fallback>
                <p:oleObj name="Document" r:id="rId3" imgW="8243541" imgH="309776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327400"/>
                        <a:ext cx="7834312" cy="293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/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</a:p>
          <a:p>
            <a:pPr lvl="1"/>
            <a:r>
              <a:rPr lang="en-US" dirty="0"/>
              <a:t>The first bit of the Per TID Info field is set to 1 to indicate CMF</a:t>
            </a:r>
          </a:p>
          <a:p>
            <a:pPr lvl="2"/>
            <a:r>
              <a:rPr lang="en-US" dirty="0"/>
              <a:t>Possibly they can also indicate the length (e.g., use 2 bits and nonzero)</a:t>
            </a:r>
          </a:p>
          <a:p>
            <a:pPr lvl="1"/>
            <a:r>
              <a:rPr lang="en-US" dirty="0"/>
              <a:t>Padding can be achieved with useless BAR Information fields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7CAFE97-C094-C64F-C29F-7FA87D1AC7AA}"/>
              </a:ext>
            </a:extLst>
          </p:cNvPr>
          <p:cNvSpPr txBox="1">
            <a:spLocks/>
          </p:cNvSpPr>
          <p:nvPr/>
        </p:nvSpPr>
        <p:spPr>
          <a:xfrm>
            <a:off x="696913" y="343689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sz="1600" dirty="0"/>
              <a:t>Traditionally we use</a:t>
            </a:r>
          </a:p>
          <a:p>
            <a:pPr lvl="1"/>
            <a:r>
              <a:rPr lang="en-US" sz="1400" dirty="0"/>
              <a:t>Integrity group temporal key for protecting group addressed frames</a:t>
            </a:r>
          </a:p>
          <a:p>
            <a:pPr lvl="2"/>
            <a:r>
              <a:rPr lang="en-US" sz="1200" dirty="0"/>
              <a:t>This key is only used by the AP (note: Beacon has its own key, namely BIGTK)</a:t>
            </a:r>
          </a:p>
          <a:p>
            <a:pPr lvl="1"/>
            <a:r>
              <a:rPr lang="en-US" sz="1400" dirty="0"/>
              <a:t>Pairwise temporal keys for protecting individually addressed frames</a:t>
            </a:r>
          </a:p>
          <a:p>
            <a:pPr lvl="2"/>
            <a:r>
              <a:rPr lang="en-US" sz="1200" dirty="0"/>
              <a:t>This key is used by any STA, and there are at least as many as there are associated STAs</a:t>
            </a:r>
          </a:p>
          <a:p>
            <a:r>
              <a:rPr lang="en-US" sz="1800" dirty="0"/>
              <a:t>So, it is natural to consider control group/pairwise temporal keys as well</a:t>
            </a:r>
          </a:p>
          <a:p>
            <a:pPr lvl="1"/>
            <a:r>
              <a:rPr lang="en-US" sz="1400" dirty="0"/>
              <a:t>However, the more keys are used the more time is needed for key lookup (especially for AP)</a:t>
            </a:r>
          </a:p>
          <a:p>
            <a:pPr lvl="2"/>
            <a:r>
              <a:rPr lang="en-US" sz="1200" dirty="0"/>
              <a:t>Could be problematic when generating control frames (on-the-fly)</a:t>
            </a:r>
          </a:p>
          <a:p>
            <a:pPr lvl="2"/>
            <a:r>
              <a:rPr lang="en-US" sz="1200" dirty="0"/>
              <a:t>Hence it may be worth evaluating the use of as few keys as possible (best if one)</a:t>
            </a:r>
            <a:endParaRPr lang="en-US" sz="1000" dirty="0"/>
          </a:p>
          <a:p>
            <a:r>
              <a:rPr lang="en-US" sz="1800" dirty="0"/>
              <a:t>The simplest could be to defining a common control temporal key</a:t>
            </a:r>
          </a:p>
          <a:p>
            <a:pPr lvl="1"/>
            <a:r>
              <a:rPr lang="en-US" sz="1400" dirty="0"/>
              <a:t>Control integrity group temporal key that is known by all authenticated STAs</a:t>
            </a:r>
            <a:endParaRPr lang="en-US" sz="1800" dirty="0"/>
          </a:p>
          <a:p>
            <a:pPr lvl="1"/>
            <a:r>
              <a:rPr lang="en-US" sz="1400" dirty="0"/>
              <a:t>Can be shared between the AP and the authenticated STAs during authentication</a:t>
            </a:r>
          </a:p>
          <a:p>
            <a:pPr lvl="1"/>
            <a:r>
              <a:rPr lang="en-US" sz="1400" dirty="0"/>
              <a:t>But we need to carefully consider the security ramifications of this choice</a:t>
            </a:r>
            <a:endParaRPr lang="en-US" sz="1000" dirty="0"/>
          </a:p>
          <a:p>
            <a:r>
              <a:rPr lang="en-US" sz="1800" dirty="0"/>
              <a:t>And if that is not a preferred choice from security perspective, then</a:t>
            </a:r>
          </a:p>
          <a:p>
            <a:pPr lvl="1"/>
            <a:r>
              <a:rPr lang="en-US" sz="1400" dirty="0"/>
              <a:t>Control integrity group temporal key only used by AP for group addressed control frames</a:t>
            </a:r>
          </a:p>
          <a:p>
            <a:pPr lvl="1"/>
            <a:r>
              <a:rPr lang="en-US" sz="1400" dirty="0"/>
              <a:t>Control pairwise temporal keys used by STAs for individually addressed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F8041B0-A9BD-7560-B66F-447340F8786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r>
              <a:rPr lang="en-US" dirty="0"/>
              <a:t>The idea is that securing control information </a:t>
            </a:r>
          </a:p>
          <a:p>
            <a:pPr lvl="1"/>
            <a:r>
              <a:rPr lang="en-US" dirty="0"/>
              <a:t>Will solve security issues with (at least some) control frames, and </a:t>
            </a:r>
          </a:p>
          <a:p>
            <a:pPr lvl="1"/>
            <a:r>
              <a:rPr lang="en-US" dirty="0"/>
              <a:t>Ensure reliable exchanges between UHR STAs</a:t>
            </a:r>
          </a:p>
          <a:p>
            <a:r>
              <a:rPr lang="en-US" dirty="0"/>
              <a:t>And as side benefits of securing Triggers, </a:t>
            </a:r>
            <a:r>
              <a:rPr lang="en-US"/>
              <a:t>it can </a:t>
            </a:r>
            <a:r>
              <a:rPr lang="en-US" dirty="0"/>
              <a:t>reduce</a:t>
            </a:r>
          </a:p>
          <a:p>
            <a:pPr lvl="1"/>
            <a:r>
              <a:rPr lang="en-US" dirty="0"/>
              <a:t>STA’s draining their power (useless response PPDUs),</a:t>
            </a:r>
          </a:p>
          <a:p>
            <a:pPr lvl="1"/>
            <a:r>
              <a:rPr lang="en-US" dirty="0"/>
              <a:t>Waste resources (useless TXOPs),</a:t>
            </a:r>
          </a:p>
          <a:p>
            <a:pPr lvl="1"/>
            <a:r>
              <a:rPr lang="en-US" dirty="0"/>
              <a:t>False wake transitions (eMLSR, HE dynamic SMPS,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B7C3035-D857-B7B3-CA59-89D1EB0F2E6D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 will rely on control information for lots of purposes</a:t>
            </a:r>
          </a:p>
          <a:p>
            <a:pPr lvl="1"/>
            <a:r>
              <a:rPr lang="en-US" sz="1600" dirty="0"/>
              <a:t>Acknowledgment, NAV setting, sounding, triggering, etc.</a:t>
            </a:r>
          </a:p>
          <a:p>
            <a:r>
              <a:rPr lang="en-US" sz="1800" dirty="0"/>
              <a:t>While frames carrying this information are not be protected</a:t>
            </a:r>
          </a:p>
          <a:p>
            <a:pPr lvl="1"/>
            <a:r>
              <a:rPr lang="en-US" sz="1600" dirty="0"/>
              <a:t>BAR, BA, Trigger,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A malicious player can attack a link by targeting frames containing control information leading to</a:t>
            </a:r>
          </a:p>
          <a:p>
            <a:pPr lvl="1"/>
            <a:r>
              <a:rPr lang="en-US" sz="1600" dirty="0"/>
              <a:t>Data stream disruption, denial of service, power drainage, resource wastage,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Data stream disruption is especially problematic for UHR</a:t>
            </a:r>
          </a:p>
          <a:p>
            <a:pPr lvl="1"/>
            <a:r>
              <a:rPr lang="en-US" sz="1600" dirty="0"/>
              <a:t>Since it directly affects the reliability of the communication link</a:t>
            </a:r>
          </a:p>
          <a:p>
            <a:pPr lvl="3"/>
            <a:endParaRPr lang="en-US" sz="1200" dirty="0"/>
          </a:p>
          <a:p>
            <a:r>
              <a:rPr lang="en-US" sz="1800" dirty="0"/>
              <a:t>Which is an important issue that need to be addressed, </a:t>
            </a:r>
          </a:p>
          <a:p>
            <a:pPr lvl="1"/>
            <a:r>
              <a:rPr lang="en-US" sz="1600" dirty="0"/>
              <a:t>And if the other abovementioned issues are solved on the way, then much better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A4FFC9E-2F9B-C1D6-6926-1CD4FEE164F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certain control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And since control info., in general, needs to be generated quickly:</a:t>
            </a:r>
          </a:p>
          <a:p>
            <a:pPr lvl="1"/>
            <a:r>
              <a:rPr lang="en-US" sz="1800" dirty="0"/>
              <a:t>Provide message integrity check (MIC), </a:t>
            </a:r>
          </a:p>
          <a:p>
            <a:pPr lvl="2"/>
            <a:r>
              <a:rPr lang="en-US" sz="1600" dirty="0"/>
              <a:t>Perhaps not worrying about encryption (more complex)</a:t>
            </a:r>
          </a:p>
          <a:p>
            <a:pPr lvl="3"/>
            <a:endParaRPr lang="en-US" sz="1400" dirty="0"/>
          </a:p>
          <a:p>
            <a:r>
              <a:rPr lang="en-US" sz="2000" dirty="0"/>
              <a:t>In the following we discuss mechanisms to protect at least:</a:t>
            </a:r>
          </a:p>
          <a:p>
            <a:pPr lvl="1"/>
            <a:r>
              <a:rPr lang="en-US" sz="1800" dirty="0"/>
              <a:t>Trigger, Multi-TID BAR, and Multi-STA BlockAck (M-BA) frames</a:t>
            </a:r>
          </a:p>
          <a:p>
            <a:pPr lvl="2"/>
            <a:r>
              <a:rPr lang="en-US" sz="1600" dirty="0"/>
              <a:t>Possibly expand to C-BA, and BAR frames as well</a:t>
            </a:r>
          </a:p>
          <a:p>
            <a:pPr lvl="3"/>
            <a:endParaRPr lang="en-US" sz="1400" dirty="0"/>
          </a:p>
          <a:p>
            <a:r>
              <a:rPr lang="en-US" sz="2000" dirty="0"/>
              <a:t>Since an attacker can exploit the vulnerability of these frames</a:t>
            </a:r>
          </a:p>
          <a:p>
            <a:pPr lvl="1"/>
            <a:r>
              <a:rPr lang="en-US" sz="1600" dirty="0"/>
              <a:t>To disrupt/corrupt the data paths between two STAs</a:t>
            </a:r>
          </a:p>
          <a:p>
            <a:r>
              <a:rPr lang="en-US" sz="2000" dirty="0"/>
              <a:t>Aiming at solving the issue at both the AP and the STA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9BBA2E1-267C-3C62-4A4B-2335A98D715B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</a:t>
            </a:r>
            <a:r>
              <a:rPr lang="en-US" sz="1200"/>
              <a:t>are shifted </a:t>
            </a:r>
            <a:r>
              <a:rPr lang="en-US" sz="1200" dirty="0"/>
              <a:t>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FA495A5-3B57-51C0-C06F-4445F25C6F0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Control MIC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04863"/>
            <a:ext cx="7772400" cy="4270549"/>
          </a:xfrm>
        </p:spPr>
        <p:txBody>
          <a:bodyPr/>
          <a:lstStyle/>
          <a:p>
            <a:r>
              <a:rPr lang="en-US" sz="1800" dirty="0"/>
              <a:t>Define a Control MIC Field (CMF)</a:t>
            </a:r>
          </a:p>
          <a:p>
            <a:pPr lvl="1"/>
            <a:r>
              <a:rPr lang="en-US" sz="1600" dirty="0"/>
              <a:t>Inherit structure from Management MIC IE (MME) (used for beacon protection)?</a:t>
            </a:r>
          </a:p>
          <a:p>
            <a:pPr lvl="2"/>
            <a:r>
              <a:rPr lang="en-US" sz="1400" dirty="0"/>
              <a:t>But will benefit from overhead reduction since CMF will be carried in control frames</a:t>
            </a:r>
          </a:p>
          <a:p>
            <a:pPr lvl="2"/>
            <a:r>
              <a:rPr lang="en-US" sz="1400" dirty="0"/>
              <a:t>E.g., one bit for Key ID, partial PN in the frame and base PN is not; reduced MIC, etc.</a:t>
            </a:r>
          </a:p>
          <a:p>
            <a:pPr lvl="3"/>
            <a:r>
              <a:rPr lang="en-US" sz="1200" dirty="0"/>
              <a:t>We can think more about it (lots of existing methods, see protected WUR frames, PV1 frames, etc.)</a:t>
            </a:r>
          </a:p>
          <a:p>
            <a:r>
              <a:rPr lang="en-US" sz="1800" dirty="0"/>
              <a:t>Add CMF field to at least the following control frames</a:t>
            </a:r>
          </a:p>
          <a:p>
            <a:pPr lvl="1"/>
            <a:r>
              <a:rPr lang="en-US" sz="1600" dirty="0"/>
              <a:t>Trigger, M-BA, (covering DL and UL MU sequences),</a:t>
            </a:r>
          </a:p>
          <a:p>
            <a:pPr lvl="1"/>
            <a:r>
              <a:rPr lang="en-US" sz="1600" dirty="0"/>
              <a:t>BAR, C-BA and Multi-TID BAR (covering DL and UL SU sequences)</a:t>
            </a:r>
          </a:p>
          <a:p>
            <a:r>
              <a:rPr lang="en-US" sz="1800" dirty="0"/>
              <a:t>In such a way that it is backwards compatible (whenever necessary)</a:t>
            </a:r>
          </a:p>
          <a:p>
            <a:pPr lvl="1"/>
            <a:r>
              <a:rPr lang="en-US" sz="1600" dirty="0"/>
              <a:t>E.g., a group addressed control frame can address both UHR and non-UHR STAs</a:t>
            </a:r>
          </a:p>
          <a:p>
            <a:r>
              <a:rPr lang="en-US" sz="1800" dirty="0"/>
              <a:t>Decide if extra padding is needed when the control frame is protected</a:t>
            </a:r>
          </a:p>
          <a:p>
            <a:pPr lvl="1"/>
            <a:r>
              <a:rPr lang="en-US" sz="1600" dirty="0"/>
              <a:t>Since MIC check may need some extra processing time</a:t>
            </a:r>
          </a:p>
          <a:p>
            <a:pPr lvl="1"/>
            <a:r>
              <a:rPr lang="en-US" sz="1600" dirty="0"/>
              <a:t>Noting that we already have several tools in place to provide this flexibility</a:t>
            </a:r>
          </a:p>
          <a:p>
            <a:pPr lvl="2"/>
            <a:r>
              <a:rPr lang="en-US" sz="1400" dirty="0"/>
              <a:t>However, separate padding indication may be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291012"/>
              </p:ext>
            </p:extLst>
          </p:nvPr>
        </p:nvGraphicFramePr>
        <p:xfrm>
          <a:off x="2771800" y="1517414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IPN/BIPN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00A79C-0F90-A60A-F3A8-464DA9CB5B9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47840"/>
            <a:ext cx="7772400" cy="3627572"/>
          </a:xfrm>
        </p:spPr>
        <p:txBody>
          <a:bodyPr/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preceding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CMAC/GMAC for MIC calculation &amp; temporal key (TK) to compute MIC</a:t>
            </a:r>
          </a:p>
          <a:p>
            <a:pPr lvl="1"/>
            <a:r>
              <a:rPr lang="en-US" sz="1600" dirty="0"/>
              <a:t>Use PN for Trigger frame replay protection</a:t>
            </a:r>
            <a:endParaRPr lang="en-US" sz="12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r>
              <a:rPr lang="en-US" sz="1800" dirty="0"/>
              <a:t>A side benefit is that the receiving UHR STA need not wait for FCS check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13617A-524B-1325-92F7-E17AD3EF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6404"/>
              </p:ext>
            </p:extLst>
          </p:nvPr>
        </p:nvGraphicFramePr>
        <p:xfrm>
          <a:off x="2154237" y="1748897"/>
          <a:ext cx="4900783" cy="534797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355745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148664-1576-586B-42D7-7C976832F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20072" y="2060848"/>
            <a:ext cx="354642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981688-8CB5-4BED-0A43-EA2D3CE1EEB5}"/>
              </a:ext>
            </a:extLst>
          </p:cNvPr>
          <p:cNvCxnSpPr>
            <a:cxnSpLocks/>
          </p:cNvCxnSpPr>
          <p:nvPr/>
        </p:nvCxnSpPr>
        <p:spPr bwMode="auto">
          <a:xfrm>
            <a:off x="6156176" y="2060848"/>
            <a:ext cx="737916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3F24B66-B360-F19B-54B5-CE5DB2C4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5393"/>
              </p:ext>
            </p:extLst>
          </p:nvPr>
        </p:nvGraphicFramePr>
        <p:xfrm>
          <a:off x="4716016" y="2413246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EAB3B7-19CC-F90A-EB15-B5F1B6E00A9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04754"/>
            <a:ext cx="7772400" cy="3576574"/>
          </a:xfrm>
        </p:spPr>
        <p:txBody>
          <a:bodyPr/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2023)</a:t>
            </a:r>
          </a:p>
          <a:p>
            <a:pPr lvl="2"/>
            <a:r>
              <a:rPr lang="en-US" sz="1400" dirty="0"/>
              <a:t>Each User Info field is 5 bytes and how many depends on the length of the CMF field</a:t>
            </a:r>
          </a:p>
          <a:p>
            <a:pPr lvl="2"/>
            <a:endParaRPr lang="en-US" sz="1400" dirty="0"/>
          </a:p>
          <a:p>
            <a:r>
              <a:rPr lang="en-US" sz="1800" dirty="0"/>
              <a:t>Option 2: In Padding field, (immediately) after the first two octets</a:t>
            </a:r>
          </a:p>
          <a:p>
            <a:pPr lvl="1"/>
            <a:r>
              <a:rPr lang="en-US" sz="1600" dirty="0"/>
              <a:t>First two octets are a sequence of one’s that STAs use to start ignoring padding</a:t>
            </a:r>
          </a:p>
          <a:p>
            <a:pPr lvl="1"/>
            <a:r>
              <a:rPr lang="en-US" sz="1600" dirty="0"/>
              <a:t>Next X+Y+X octets of Padding field would be the CMF, and rest will be padding</a:t>
            </a:r>
          </a:p>
          <a:p>
            <a:pPr lvl="2"/>
            <a:r>
              <a:rPr lang="en-US" sz="1400" dirty="0"/>
              <a:t>A bit for CMF presence (e.g., use Protected bit in Frame Control field?) and possibly</a:t>
            </a:r>
          </a:p>
          <a:p>
            <a:pPr lvl="2"/>
            <a:r>
              <a:rPr lang="en-US" sz="1400" dirty="0"/>
              <a:t>A CMF length field (while avoiding the all one's combination to not confuse with padding)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507F5F-510E-87C1-35FF-3C2EA2AA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22973"/>
              </p:ext>
            </p:extLst>
          </p:nvPr>
        </p:nvGraphicFramePr>
        <p:xfrm>
          <a:off x="1679738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B9E38A-A5C1-E06E-96BE-B120F4836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48445"/>
              </p:ext>
            </p:extLst>
          </p:nvPr>
        </p:nvGraphicFramePr>
        <p:xfrm>
          <a:off x="3950632" y="2346334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8879F1-B81B-D03C-8184-8D9EDD6F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73827"/>
              </p:ext>
            </p:extLst>
          </p:nvPr>
        </p:nvGraphicFramePr>
        <p:xfrm>
          <a:off x="4061782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198F26-CA36-ECCC-D8AC-B3AC605F2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39560"/>
              </p:ext>
            </p:extLst>
          </p:nvPr>
        </p:nvGraphicFramePr>
        <p:xfrm>
          <a:off x="6393506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E53095-A40F-1F58-E635-FBF1B1FC8464}"/>
              </a:ext>
            </a:extLst>
          </p:cNvPr>
          <p:cNvSpPr txBox="1"/>
          <p:nvPr/>
        </p:nvSpPr>
        <p:spPr>
          <a:xfrm>
            <a:off x="624330" y="159945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CF14B4-79EE-9A8A-EA1C-0ECACEA750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06359" y="1912073"/>
            <a:ext cx="1944216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1EA4DE-FB6A-C8E4-7D81-4A50D7E32C9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32810" y="1909553"/>
            <a:ext cx="1455341" cy="439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58845C7-DFA9-4995-D7A2-C11B11484D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5213" y="1912073"/>
            <a:ext cx="293661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CD3B25-A72D-4B92-8A25-8C84185A78F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2982" y="1912709"/>
            <a:ext cx="717635" cy="440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3B0960-25DE-85BC-0DBB-2B4ECB0F5FAC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3590" y="1897191"/>
            <a:ext cx="1420391" cy="440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A31DFD-51B4-C579-2BEA-76B8E3B9A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81194" y="1935224"/>
            <a:ext cx="2390227" cy="3997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7E7EFFD-8423-225A-769C-39831463ADD1}"/>
              </a:ext>
            </a:extLst>
          </p:cNvPr>
          <p:cNvSpPr txBox="1"/>
          <p:nvPr/>
        </p:nvSpPr>
        <p:spPr>
          <a:xfrm>
            <a:off x="6292670" y="173795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8E51137-7D18-38B6-42C6-E0CB08BA474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86032"/>
            <a:ext cx="7772400" cy="3383167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</a:p>
          <a:p>
            <a:pPr lvl="2"/>
            <a:r>
              <a:rPr lang="en-US" sz="1200" dirty="0"/>
              <a:t>Including the BA Control and the preceding Per AID TID Info fields</a:t>
            </a:r>
          </a:p>
          <a:p>
            <a:pPr lvl="1"/>
            <a:r>
              <a:rPr lang="en-US" sz="1400" dirty="0"/>
              <a:t>Applicable to supporting UHR STAs</a:t>
            </a:r>
          </a:p>
          <a:p>
            <a:pPr lvl="2"/>
            <a:r>
              <a:rPr lang="en-US" sz="1200" dirty="0"/>
              <a:t>Other STAs (e.g., HE/EHT) simply ignore CMF, but keep processing the M-BA frame</a:t>
            </a:r>
          </a:p>
          <a:p>
            <a:r>
              <a:rPr lang="en-US" sz="1600" dirty="0"/>
              <a:t>MIC is carried in the CMF and follows “useful” Per AID TID Info List </a:t>
            </a:r>
          </a:p>
          <a:p>
            <a:pPr lvl="1"/>
            <a:r>
              <a:rPr lang="en-US" sz="1400" dirty="0"/>
              <a:t>CMAC/GMAC for MIC calculation &amp; temporal key (TK) to compute MIC</a:t>
            </a:r>
          </a:p>
          <a:p>
            <a:pPr lvl="1"/>
            <a:r>
              <a:rPr lang="en-US" sz="1400" dirty="0"/>
              <a:t>Use PN for M-BA frame replay protection</a:t>
            </a:r>
            <a:endParaRPr lang="en-US" sz="1100" dirty="0"/>
          </a:p>
          <a:p>
            <a:r>
              <a:rPr lang="en-US" sz="1600" dirty="0"/>
              <a:t>Padding: Achieved with STA Info fields addressed to other STAs or to nobody</a:t>
            </a:r>
          </a:p>
          <a:p>
            <a:r>
              <a:rPr lang="en-US" sz="1600" dirty="0"/>
              <a:t>UHR STAs discard a received M-BA frame in case of a MIC mismatch</a:t>
            </a:r>
          </a:p>
          <a:p>
            <a:pPr lvl="1"/>
            <a:r>
              <a:rPr lang="en-US" sz="1400" dirty="0"/>
              <a:t>Hence, no update of BA scoreboards or modification of data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791183"/>
              </p:ext>
            </p:extLst>
          </p:nvPr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28743"/>
              </p:ext>
            </p:extLst>
          </p:nvPr>
        </p:nvGraphicFramePr>
        <p:xfrm>
          <a:off x="1979712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070155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09417"/>
              </p:ext>
            </p:extLst>
          </p:nvPr>
        </p:nvGraphicFramePr>
        <p:xfrm>
          <a:off x="3435828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3862848" y="228839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9712" y="2205978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73899"/>
              </p:ext>
            </p:extLst>
          </p:nvPr>
        </p:nvGraphicFramePr>
        <p:xfrm>
          <a:off x="4734283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37561"/>
              </p:ext>
            </p:extLst>
          </p:nvPr>
        </p:nvGraphicFramePr>
        <p:xfrm>
          <a:off x="5994331" y="2660752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39372A-4208-9E43-BFB1-BEAF503B8AD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45306"/>
            <a:ext cx="7772400" cy="2598616"/>
          </a:xfrm>
        </p:spPr>
        <p:txBody>
          <a:bodyPr/>
          <a:lstStyle/>
          <a:p>
            <a:r>
              <a:rPr lang="en-US" dirty="0"/>
              <a:t>Also applicable to Multi-STA BlockAck frame, wherein</a:t>
            </a:r>
          </a:p>
          <a:p>
            <a:pPr lvl="1"/>
            <a:r>
              <a:rPr lang="en-US" dirty="0"/>
              <a:t>CMF field is in a Per AID TID Info field that is identified by an AID11 field that is unassigned (say e.g., 2023)</a:t>
            </a:r>
          </a:p>
          <a:p>
            <a:pPr lvl="2"/>
            <a:r>
              <a:rPr lang="en-US" dirty="0"/>
              <a:t>The FN subfield of the BA SSC indicates the CMF field length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9E4EB2E-9935-0B1A-5C9A-381412C53DA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77923</TotalTime>
  <Words>1945</Words>
  <Application>Microsoft Office PowerPoint</Application>
  <PresentationFormat>On-screen Show (4:3)</PresentationFormat>
  <Paragraphs>357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Thoughts on Secure Control frames</vt:lpstr>
      <vt:lpstr>Introduction</vt:lpstr>
      <vt:lpstr>Proposal</vt:lpstr>
      <vt:lpstr>Example of Attacks</vt:lpstr>
      <vt:lpstr>Proposal: Control MIC</vt:lpstr>
      <vt:lpstr>Secure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2822</cp:revision>
  <cp:lastPrinted>1998-02-10T13:28:06Z</cp:lastPrinted>
  <dcterms:created xsi:type="dcterms:W3CDTF">2004-12-02T14:01:45Z</dcterms:created>
  <dcterms:modified xsi:type="dcterms:W3CDTF">2023-05-14T20:07:09Z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