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93" r:id="rId4"/>
    <p:sldId id="300" r:id="rId5"/>
    <p:sldId id="302" r:id="rId6"/>
    <p:sldId id="298" r:id="rId7"/>
    <p:sldId id="299" r:id="rId8"/>
    <p:sldId id="268" r:id="rId9"/>
    <p:sldId id="296"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551" autoAdjust="0"/>
  </p:normalViewPr>
  <p:slideViewPr>
    <p:cSldViewPr>
      <p:cViewPr varScale="1">
        <p:scale>
          <a:sx n="78" d="100"/>
          <a:sy n="78" d="100"/>
        </p:scale>
        <p:origin x="715"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5/15/2023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5/15/2023</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548749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8099543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sym typeface="Wingdings" panose="05000000000000000000" pitchFamily="2" charset="2"/>
            </a:endParaRPr>
          </a:p>
        </p:txBody>
      </p:sp>
    </p:spTree>
    <p:extLst>
      <p:ext uri="{BB962C8B-B14F-4D97-AF65-F5344CB8AC3E}">
        <p14:creationId xmlns:p14="http://schemas.microsoft.com/office/powerpoint/2010/main" val="3556122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88115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53581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85496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47217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dirty="0"/>
          </a:p>
        </p:txBody>
      </p:sp>
      <p:sp>
        <p:nvSpPr>
          <p:cNvPr id="5" name="Footer Placeholder 4"/>
          <p:cNvSpPr>
            <a:spLocks noGrp="1"/>
          </p:cNvSpPr>
          <p:nvPr>
            <p:ph type="ftr" idx="11"/>
          </p:nvPr>
        </p:nvSpPr>
        <p:spPr>
          <a:xfrm>
            <a:off x="7162800" y="6494673"/>
            <a:ext cx="4246027" cy="240878"/>
          </a:xfrm>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dirty="0"/>
          </a:p>
        </p:txBody>
      </p:sp>
      <p:sp>
        <p:nvSpPr>
          <p:cNvPr id="6" name="Footer Placeholder 5"/>
          <p:cNvSpPr>
            <a:spLocks noGrp="1"/>
          </p:cNvSpPr>
          <p:nvPr>
            <p:ph type="ftr" idx="11"/>
          </p:nvPr>
        </p:nvSpPr>
        <p:spPr/>
        <p:txBody>
          <a:bodyPr/>
          <a:lstStyle>
            <a:lvl1pPr>
              <a:defRPr/>
            </a:lvl1pPr>
          </a:lstStyle>
          <a:p>
            <a:r>
              <a:rPr lang="en-US"/>
              <a:t>Rubayet Shafin, 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dirty="0"/>
          </a:p>
        </p:txBody>
      </p:sp>
      <p:sp>
        <p:nvSpPr>
          <p:cNvPr id="4" name="Footer Placeholder 3"/>
          <p:cNvSpPr>
            <a:spLocks noGrp="1"/>
          </p:cNvSpPr>
          <p:nvPr>
            <p:ph type="ftr" idx="11"/>
          </p:nvPr>
        </p:nvSpPr>
        <p:spPr/>
        <p:txBody>
          <a:bodyPr/>
          <a:lstStyle>
            <a:lvl1pPr>
              <a:defRPr/>
            </a:lvl1pPr>
          </a:lstStyle>
          <a:p>
            <a:r>
              <a:rPr lang="en-US"/>
              <a:t>Rubayet Shafin, 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dirty="0"/>
          </a:p>
        </p:txBody>
      </p:sp>
      <p:sp>
        <p:nvSpPr>
          <p:cNvPr id="3" name="Footer Placeholder 2"/>
          <p:cNvSpPr>
            <a:spLocks noGrp="1"/>
          </p:cNvSpPr>
          <p:nvPr>
            <p:ph type="ftr" idx="11"/>
          </p:nvPr>
        </p:nvSpPr>
        <p:spPr/>
        <p:txBody>
          <a:bodyPr/>
          <a:lstStyle>
            <a:lvl1pPr>
              <a:defRPr/>
            </a:lvl1pPr>
          </a:lstStyle>
          <a:p>
            <a:r>
              <a:rPr lang="en-US"/>
              <a:t>Rubayet Shafin, 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802.11-23/294r1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415016"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Channel Usage Enhancement for P2P in UHR</a:t>
            </a:r>
            <a:endParaRPr lang="en-GB" dirty="0"/>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05-09-2023</a:t>
            </a:r>
          </a:p>
        </p:txBody>
      </p:sp>
      <p:sp>
        <p:nvSpPr>
          <p:cNvPr id="6" name="Date Placeholder 3"/>
          <p:cNvSpPr>
            <a:spLocks noGrp="1"/>
          </p:cNvSpPr>
          <p:nvPr>
            <p:ph type="dt" idx="10"/>
          </p:nvPr>
        </p:nvSpPr>
        <p:spPr/>
        <p:txBody>
          <a:bodyPr/>
          <a:lstStyle/>
          <a:p>
            <a:r>
              <a:rPr lang="en-US"/>
              <a:t>May 2023</a:t>
            </a:r>
            <a:endParaRPr lang="en-GB" dirty="0"/>
          </a:p>
        </p:txBody>
      </p:sp>
      <p:sp>
        <p:nvSpPr>
          <p:cNvPr id="7" name="Footer Placeholder 4"/>
          <p:cNvSpPr>
            <a:spLocks noGrp="1"/>
          </p:cNvSpPr>
          <p:nvPr>
            <p:ph type="ftr" idx="11"/>
          </p:nvPr>
        </p:nvSpPr>
        <p:spPr/>
        <p:txBody>
          <a:bodyPr/>
          <a:lstStyle/>
          <a:p>
            <a:r>
              <a:rPr lang="en-US" dirty="0"/>
              <a:t>Rubayet Shafin,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09551086"/>
              </p:ext>
            </p:extLst>
          </p:nvPr>
        </p:nvGraphicFramePr>
        <p:xfrm>
          <a:off x="995363" y="2432050"/>
          <a:ext cx="10934700" cy="2979738"/>
        </p:xfrm>
        <a:graphic>
          <a:graphicData uri="http://schemas.openxmlformats.org/presentationml/2006/ole">
            <mc:AlternateContent xmlns:mc="http://schemas.openxmlformats.org/markup-compatibility/2006">
              <mc:Choice xmlns:v="urn:schemas-microsoft-com:vml" Requires="v">
                <p:oleObj spid="_x0000_s3256" name="Document" r:id="rId4" imgW="10521186" imgH="2878676" progId="Word.Document.8">
                  <p:embed/>
                </p:oleObj>
              </mc:Choice>
              <mc:Fallback>
                <p:oleObj name="Document" r:id="rId4" imgW="10521186" imgH="2878676" progId="Word.Document.8">
                  <p:embed/>
                  <p:pic>
                    <p:nvPicPr>
                      <p:cNvPr id="0" name="Picture 3"/>
                      <p:cNvPicPr>
                        <a:picLocks noChangeAspect="1" noChangeArrowheads="1"/>
                      </p:cNvPicPr>
                      <p:nvPr/>
                    </p:nvPicPr>
                    <p:blipFill>
                      <a:blip r:embed="rId5"/>
                      <a:srcRect/>
                      <a:stretch>
                        <a:fillRect/>
                      </a:stretch>
                    </p:blipFill>
                    <p:spPr bwMode="auto">
                      <a:xfrm>
                        <a:off x="995363" y="2432050"/>
                        <a:ext cx="10934700" cy="297973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altLang="zh-CN" dirty="0"/>
              <a:t>[1] IEEE 802.11-22/1528r1, “Enhanced Device Connectivity with Robust QoS Support”, Sept 2022.</a:t>
            </a:r>
          </a:p>
          <a:p>
            <a:endParaRPr lang="en-US" altLang="zh-CN" dirty="0"/>
          </a:p>
          <a:p>
            <a:r>
              <a:rPr lang="en-US" altLang="zh-CN" dirty="0"/>
              <a:t>[2] IEEE P802.11REVme –D2.1“Part 11: Wireless LAN Medium Access Control (MAC) and Physical Layer (PHY) Specifications.”</a:t>
            </a:r>
          </a:p>
          <a:p>
            <a:endParaRPr lang="en-US" altLang="zh-CN" dirty="0"/>
          </a:p>
          <a:p>
            <a:r>
              <a:rPr lang="en-US" altLang="zh-CN" dirty="0"/>
              <a:t>[3] </a:t>
            </a:r>
            <a:r>
              <a:rPr lang="en-US" dirty="0"/>
              <a:t>IEEE 802.11-22/932r0, “Thoughts on Beyond 802.11be”, July 2022.</a:t>
            </a:r>
          </a:p>
          <a:p>
            <a:endParaRPr lang="en-US" dirty="0"/>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[1], we highlighted some of the potential technologies for improved peer-to-peer (P2P) operation.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One of the key directions identified for improving P2P support in UHR is to have tighter coordination between the infrastructure network and the P2P networks to ensure their harmonized coexistence.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Towards that, in this contribution, we propose a possible enhancement for channel usage [2] to better support P2P communication in WLAN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Motivation</a:t>
            </a:r>
          </a:p>
        </p:txBody>
      </p:sp>
      <p:sp>
        <p:nvSpPr>
          <p:cNvPr id="4098" name="Rectangle 2"/>
          <p:cNvSpPr>
            <a:spLocks noGrp="1" noChangeArrowheads="1"/>
          </p:cNvSpPr>
          <p:nvPr>
            <p:ph idx="1"/>
          </p:nvPr>
        </p:nvSpPr>
        <p:spPr>
          <a:xfrm>
            <a:off x="198982" y="1401097"/>
            <a:ext cx="7792146" cy="54864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Next-generation WLAN system needs to provide better support for low-latency applications [3].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Today it is not uncommon to observe numerous devices operating on the same network.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Many of such devices may be latency-tolerant but still contend with devices with low-latency applications for the same time and frequency resources.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In some cases, the access point (AP) as the network controller may not have enough control over the unregulated/unmanaged traffic that contends with the low-latency traffic within the infrastructure BSS.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Some of the unmanaged traffic that interferes with the AP’s BSS’ latency-sensitive traffic may be coming from direct link communications within the infrastructure BSS that the AP manages (i.e. TDLS); some others may be coming from neighboring independent BSS or P2P networks.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pic>
        <p:nvPicPr>
          <p:cNvPr id="2" name="Picture 1">
            <a:extLst>
              <a:ext uri="{FF2B5EF4-FFF2-40B4-BE49-F238E27FC236}">
                <a16:creationId xmlns:a16="http://schemas.microsoft.com/office/drawing/2014/main" id="{E3B05409-514F-4A3F-A513-DEF8AABB5681}"/>
              </a:ext>
            </a:extLst>
          </p:cNvPr>
          <p:cNvPicPr>
            <a:picLocks noChangeAspect="1"/>
          </p:cNvPicPr>
          <p:nvPr/>
        </p:nvPicPr>
        <p:blipFill>
          <a:blip r:embed="rId3"/>
          <a:stretch>
            <a:fillRect/>
          </a:stretch>
        </p:blipFill>
        <p:spPr>
          <a:xfrm>
            <a:off x="7991128" y="1724025"/>
            <a:ext cx="4169029" cy="3551903"/>
          </a:xfrm>
          <a:prstGeom prst="rect">
            <a:avLst/>
          </a:prstGeom>
        </p:spPr>
      </p:pic>
    </p:spTree>
    <p:extLst>
      <p:ext uri="{BB962C8B-B14F-4D97-AF65-F5344CB8AC3E}">
        <p14:creationId xmlns:p14="http://schemas.microsoft.com/office/powerpoint/2010/main" val="6094811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Guidance for P2P transmission</a:t>
            </a:r>
          </a:p>
        </p:txBody>
      </p:sp>
      <p:sp>
        <p:nvSpPr>
          <p:cNvPr id="4098" name="Rectangle 2"/>
          <p:cNvSpPr>
            <a:spLocks noGrp="1" noChangeArrowheads="1"/>
          </p:cNvSpPr>
          <p:nvPr>
            <p:ph idx="1"/>
          </p:nvPr>
        </p:nvSpPr>
        <p:spPr>
          <a:xfrm>
            <a:off x="304800" y="1219200"/>
            <a:ext cx="11734800" cy="5103812"/>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The next-generation WLAN system needs mechanisms to better handle the unmanaged P2P traffic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This would help protect and prioritize the low-latency traffic in the network</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If the P2P STAs use a set of time/frequency resources for their P2P transmission that is different from that used in the infrastructure network by the AP, then it could significantly help the AP better manage its BSS traffic.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The AP can (periodically) provide guidance for P2P STAs on the set of channel resources to use for P2P transmission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AP should provide enough incentives for the P2P STAs to use those designated channel resources for their P2P transmission.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095657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Recommended P2P Channel Announcement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
        <p:nvSpPr>
          <p:cNvPr id="13" name="Rectangle 2">
            <a:extLst>
              <a:ext uri="{FF2B5EF4-FFF2-40B4-BE49-F238E27FC236}">
                <a16:creationId xmlns:a16="http://schemas.microsoft.com/office/drawing/2014/main" id="{A5735CAA-E7FC-49A5-B508-47EE25B19CC4}"/>
              </a:ext>
            </a:extLst>
          </p:cNvPr>
          <p:cNvSpPr>
            <a:spLocks noGrp="1" noChangeArrowheads="1"/>
          </p:cNvSpPr>
          <p:nvPr>
            <p:ph idx="1"/>
          </p:nvPr>
        </p:nvSpPr>
        <p:spPr>
          <a:xfrm>
            <a:off x="228600" y="1219200"/>
            <a:ext cx="11887200" cy="5103812"/>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An AP can announce a set of channels in its BSS that are recommended for P2P communications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For P2P communications, such channels, referred to as Recommended P2P Channels in this presentation, can be construed to be more conducive than other channels available for the P2P devices. For example, the AP can minimize using those channels for infrastructure communication.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can announce/advertise the Recommended P2P Channels in its BSS by including the related information in the Beacons and Probe Response frames it transmits.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P2P channel recommendation can be updated over time.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By keeping the P2P transmissions within the recommended set of channels, the AP can essentially reduce the uncontrolled P2P transmission on the channels that the AP uses for infrastructure BSS operation (for UL/DL communication, for example)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This, in essence, can help the AP in ensuring infrastructure </a:t>
            </a:r>
            <a:r>
              <a:rPr lang="en-US" altLang="zh-CN" sz="1600" dirty="0" err="1"/>
              <a:t>STAs’</a:t>
            </a:r>
            <a:r>
              <a:rPr lang="en-US" altLang="zh-CN" sz="1600" dirty="0"/>
              <a:t> QoS requirements.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From the P2P </a:t>
            </a:r>
            <a:r>
              <a:rPr lang="en-US" altLang="zh-CN" sz="1600" dirty="0" err="1"/>
              <a:t>STAs’</a:t>
            </a:r>
            <a:r>
              <a:rPr lang="en-US" altLang="zh-CN" sz="1600" dirty="0"/>
              <a:t> point of view, if the STAs that intend to either start an independent BSS (e.g. a P2P group) or change an operating channel for P2P operation (e.g. off-channel TDLS) get the information from the AP on the recommended P2P channels, then it would be the </a:t>
            </a:r>
            <a:r>
              <a:rPr lang="en-US" altLang="zh-CN" sz="1600" dirty="0" err="1"/>
              <a:t>STAs’</a:t>
            </a:r>
            <a:r>
              <a:rPr lang="en-US" altLang="zh-CN" sz="1600" dirty="0"/>
              <a:t> own interest to use those recommended channels for P2P links rather than using any other channels since the recommended channels will have reduced interference from the infrastructure network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p:txBody>
      </p:sp>
    </p:spTree>
    <p:extLst>
      <p:ext uri="{BB962C8B-B14F-4D97-AF65-F5344CB8AC3E}">
        <p14:creationId xmlns:p14="http://schemas.microsoft.com/office/powerpoint/2010/main" val="21499838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P2P Transmission Window</a:t>
            </a:r>
          </a:p>
        </p:txBody>
      </p:sp>
      <p:sp>
        <p:nvSpPr>
          <p:cNvPr id="4098" name="Rectangle 2"/>
          <p:cNvSpPr>
            <a:spLocks noGrp="1" noChangeArrowheads="1"/>
          </p:cNvSpPr>
          <p:nvPr>
            <p:ph idx="1"/>
          </p:nvPr>
        </p:nvSpPr>
        <p:spPr>
          <a:xfrm>
            <a:off x="304800" y="1219200"/>
            <a:ext cx="11887200" cy="4038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Similarly to the P2P channel recommendation, a time domain recommendation for P2P transmission is also possible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An AP can declare a time window that would be more conducive for P2P transmission.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Such a time window can be referred to as a P2P transmission window.</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During a P2P transmission window, the AP minimizes transmission for infrastructure communication (UL/DL)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This provides incentives for the P2P STAs to use the P2P transmission windows for their P2P communication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Optionally, there can be additional rules to discourage the STAs for P2P transmission outside the P2P transmission window.</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The AP can announce a series of P2P transmission windows in the Beacon and Probe Response frames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Can also indicate recommended channels to use for P2P transmission during the P2P transmission windows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The AP can minimize using those channels for its infrastructure network during the P2P transmission windows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pic>
        <p:nvPicPr>
          <p:cNvPr id="11" name="Picture 10">
            <a:extLst>
              <a:ext uri="{FF2B5EF4-FFF2-40B4-BE49-F238E27FC236}">
                <a16:creationId xmlns:a16="http://schemas.microsoft.com/office/drawing/2014/main" id="{627286DD-6D9B-4E2E-A028-49D824E35C7D}"/>
              </a:ext>
            </a:extLst>
          </p:cNvPr>
          <p:cNvPicPr>
            <a:picLocks noChangeAspect="1"/>
          </p:cNvPicPr>
          <p:nvPr/>
        </p:nvPicPr>
        <p:blipFill>
          <a:blip r:embed="rId3"/>
          <a:stretch>
            <a:fillRect/>
          </a:stretch>
        </p:blipFill>
        <p:spPr>
          <a:xfrm>
            <a:off x="853440" y="5162550"/>
            <a:ext cx="10881360" cy="952500"/>
          </a:xfrm>
          <a:prstGeom prst="rect">
            <a:avLst/>
          </a:prstGeom>
        </p:spPr>
      </p:pic>
    </p:spTree>
    <p:extLst>
      <p:ext uri="{BB962C8B-B14F-4D97-AF65-F5344CB8AC3E}">
        <p14:creationId xmlns:p14="http://schemas.microsoft.com/office/powerpoint/2010/main" val="4987837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P2P Transmission Window (contd.)</a:t>
            </a:r>
          </a:p>
        </p:txBody>
      </p:sp>
      <p:sp>
        <p:nvSpPr>
          <p:cNvPr id="4098" name="Rectangle 2"/>
          <p:cNvSpPr>
            <a:spLocks noGrp="1" noChangeArrowheads="1"/>
          </p:cNvSpPr>
          <p:nvPr>
            <p:ph idx="1"/>
          </p:nvPr>
        </p:nvSpPr>
        <p:spPr>
          <a:xfrm>
            <a:off x="304800" y="1219200"/>
            <a:ext cx="11430000" cy="4038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Devising a schedule for P2P transmission windows: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may collect P2P QoS requirements from different STAs in the network and devise a sequence or schedule for P2P transmission windows that would satisfy the most number of  P2P </a:t>
            </a:r>
            <a:r>
              <a:rPr lang="en-US" altLang="zh-CN" sz="1600" dirty="0" err="1"/>
              <a:t>STAs’</a:t>
            </a:r>
            <a:r>
              <a:rPr lang="en-US" altLang="zh-CN" sz="1600" dirty="0"/>
              <a:t> requirement.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schedule announced by the AP may indicate the start time, end time, duration, periodicity, validity period, etc. for the P2P transmission windows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schedule for P2P transmission windows may possibly also coincide with the AP’s power-saving schedule (if any)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Transmission during the P2P transmission windows can be trigger based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may trigger different types of P2P STAs (associated/unassociated STAs or other P2P groups) during different P2P transmission windows.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997361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333375"/>
            <a:ext cx="10361084" cy="1065213"/>
          </a:xfrm>
        </p:spPr>
        <p:txBody>
          <a:bodyPr/>
          <a:lstStyle/>
          <a:p>
            <a:r>
              <a:rPr lang="en-US" dirty="0"/>
              <a:t>Summary</a:t>
            </a:r>
            <a:endParaRPr lang="en-GB" dirty="0"/>
          </a:p>
        </p:txBody>
      </p:sp>
      <p:sp>
        <p:nvSpPr>
          <p:cNvPr id="9218" name="Rectangle 2"/>
          <p:cNvSpPr>
            <a:spLocks noGrp="1" noChangeArrowheads="1"/>
          </p:cNvSpPr>
          <p:nvPr>
            <p:ph idx="1"/>
          </p:nvPr>
        </p:nvSpPr>
        <p:spPr>
          <a:xfrm>
            <a:off x="762000" y="1143000"/>
            <a:ext cx="10972800" cy="5051647"/>
          </a:xfrm>
          <a:ln/>
        </p:spPr>
        <p:txBody>
          <a:bodyPr/>
          <a:lstStyle/>
          <a:p>
            <a:pPr>
              <a:buFont typeface="Arial" panose="020B0604020202020204" pitchFamily="34" charset="0"/>
              <a:buChar char="•"/>
            </a:pPr>
            <a:endParaRPr lang="en-US" altLang="zh-CN" sz="2000" dirty="0"/>
          </a:p>
          <a:p>
            <a:pPr>
              <a:buFont typeface="Arial" panose="020B0604020202020204" pitchFamily="34" charset="0"/>
              <a:buChar char="•"/>
            </a:pPr>
            <a:endParaRPr lang="en-US" altLang="zh-CN" sz="2000" dirty="0"/>
          </a:p>
          <a:p>
            <a:pPr>
              <a:buFont typeface="Arial" panose="020B0604020202020204" pitchFamily="34" charset="0"/>
              <a:buChar char="•"/>
            </a:pPr>
            <a:r>
              <a:rPr lang="en-US" altLang="zh-CN" sz="2000" dirty="0"/>
              <a:t>Tighter coordination between the infrastructure and P2P networks would be important to ensure QoS support for WLAN systems. </a:t>
            </a:r>
          </a:p>
          <a:p>
            <a:pPr marL="0" indent="0"/>
            <a:endParaRPr lang="en-US" altLang="zh-CN" sz="2000" dirty="0"/>
          </a:p>
          <a:p>
            <a:pPr>
              <a:buFont typeface="Arial" panose="020B0604020202020204" pitchFamily="34" charset="0"/>
              <a:buChar char="•"/>
            </a:pPr>
            <a:r>
              <a:rPr lang="en-US" altLang="zh-CN" sz="2000" dirty="0"/>
              <a:t>In this presentation, we highlight possible enhancements for channel usage to improve coexistence between the infrastructure network and the P2P STAs/groups.</a:t>
            </a:r>
            <a:endParaRPr lang="en-US" altLang="zh-CN" dirty="0"/>
          </a:p>
          <a:p>
            <a:pPr marL="0" indent="0"/>
            <a:endParaRPr lang="en-US" altLang="zh-CN" sz="2000" dirty="0"/>
          </a:p>
          <a:p>
            <a:pPr marL="400050">
              <a:buFont typeface="Arial" panose="020B0604020202020204" pitchFamily="34" charset="0"/>
              <a:buChar char="•"/>
            </a:pPr>
            <a:endParaRPr lang="en-US" sz="2000"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389327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99540" y="639524"/>
            <a:ext cx="10361084" cy="7734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br>
              <a:rPr lang="en-GB" dirty="0"/>
            </a:br>
            <a:r>
              <a:rPr lang="en-GB" dirty="0"/>
              <a:t>Channel Usage Information in Baseline [2]</a:t>
            </a:r>
          </a:p>
        </p:txBody>
      </p:sp>
      <p:sp>
        <p:nvSpPr>
          <p:cNvPr id="4098" name="Rectangle 2"/>
          <p:cNvSpPr>
            <a:spLocks noGrp="1" noChangeArrowheads="1"/>
          </p:cNvSpPr>
          <p:nvPr>
            <p:ph idx="1"/>
          </p:nvPr>
        </p:nvSpPr>
        <p:spPr>
          <a:xfrm>
            <a:off x="247870" y="1272425"/>
            <a:ext cx="11464424" cy="49530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lvl="1">
              <a:buFont typeface="Arial" panose="020B0604020202020204" pitchFamily="34" charset="0"/>
              <a:buChar char="•"/>
            </a:pPr>
            <a:r>
              <a:rPr lang="en-US" sz="1600" b="1" dirty="0"/>
              <a:t> Channel Usage Information:</a:t>
            </a:r>
          </a:p>
          <a:p>
            <a:pPr lvl="2">
              <a:buFont typeface="Arial" panose="020B0604020202020204" pitchFamily="34" charset="0"/>
              <a:buChar char="•"/>
            </a:pPr>
            <a:r>
              <a:rPr lang="en-US" sz="1600" dirty="0"/>
              <a:t>The Channel Usage information is a set of channels provided by an AP to non-AP STAs for the operation of a non-infrastructure network or off-channel TDLS direct link</a:t>
            </a:r>
          </a:p>
          <a:p>
            <a:pPr lvl="2">
              <a:buFont typeface="Arial" panose="020B0604020202020204" pitchFamily="34" charset="0"/>
              <a:buChar char="•"/>
            </a:pPr>
            <a:r>
              <a:rPr lang="en-US" sz="1600" dirty="0"/>
              <a:t>This information is provided by the AP to the non-AP STA to advise the STA on how to coexist with the infrastructure network and better manage the P2P links. Also includes power constraint information, EDCA Parameter set information. </a:t>
            </a:r>
          </a:p>
          <a:p>
            <a:pPr lvl="2">
              <a:buFont typeface="Arial" panose="020B0604020202020204" pitchFamily="34" charset="0"/>
              <a:buChar char="•"/>
            </a:pPr>
            <a:r>
              <a:rPr lang="en-US" sz="1600" dirty="0"/>
              <a:t>Change Usage information is obtained in an individually-addressed request-response based approach between AP and STA</a:t>
            </a:r>
          </a:p>
          <a:p>
            <a:pPr lvl="1">
              <a:buFont typeface="Arial" panose="020B0604020202020204" pitchFamily="34" charset="0"/>
              <a:buChar char="•"/>
            </a:pPr>
            <a:r>
              <a:rPr lang="en-US" sz="1600" b="1" dirty="0"/>
              <a:t>The non-AP STA’s request for Channel Usage information:</a:t>
            </a:r>
          </a:p>
          <a:p>
            <a:pPr lvl="2">
              <a:buFont typeface="Arial" panose="020B0604020202020204" pitchFamily="34" charset="0"/>
              <a:buChar char="•"/>
            </a:pPr>
            <a:r>
              <a:rPr lang="en-US" sz="1600" dirty="0"/>
              <a:t>Both the associated and unassociated STAs can request for Channel Usage information from the AP.</a:t>
            </a:r>
          </a:p>
          <a:p>
            <a:pPr lvl="2">
              <a:buFont typeface="Arial" panose="020B0604020202020204" pitchFamily="34" charset="0"/>
              <a:buChar char="•"/>
            </a:pPr>
            <a:r>
              <a:rPr lang="en-US" sz="1600" dirty="0"/>
              <a:t>For STAs without association—By including both the Supported Operating Classes element and Channel Usage element in the Probe Request frame sent to the AP.</a:t>
            </a:r>
          </a:p>
          <a:p>
            <a:pPr lvl="2">
              <a:buFont typeface="Arial" panose="020B0604020202020204" pitchFamily="34" charset="0"/>
              <a:buChar char="•"/>
            </a:pPr>
            <a:r>
              <a:rPr lang="en-US" sz="1600" dirty="0"/>
              <a:t>For STAs with association– By sending Channel Usage Request frame to the AP</a:t>
            </a:r>
          </a:p>
          <a:p>
            <a:pPr lvl="1">
              <a:buFont typeface="Arial" panose="020B0604020202020204" pitchFamily="34" charset="0"/>
              <a:buChar char="•"/>
            </a:pPr>
            <a:r>
              <a:rPr lang="en-US" sz="1600" b="1" dirty="0"/>
              <a:t>The non-AP STAs can use the Channel Usage information for various purposes:</a:t>
            </a:r>
          </a:p>
          <a:p>
            <a:pPr lvl="2">
              <a:buFont typeface="Arial" panose="020B0604020202020204" pitchFamily="34" charset="0"/>
              <a:buChar char="•"/>
            </a:pPr>
            <a:r>
              <a:rPr lang="en-US" sz="1600" dirty="0"/>
              <a:t>To either start a new non-infrastructure network or establish an off-channel TDLS link (as part of the channel selection process).</a:t>
            </a:r>
          </a:p>
          <a:p>
            <a:pPr lvl="2">
              <a:buFont typeface="Arial" panose="020B0604020202020204" pitchFamily="34" charset="0"/>
              <a:buChar char="•"/>
            </a:pPr>
            <a:r>
              <a:rPr lang="en-US" sz="1600" dirty="0"/>
              <a:t>To determine the maximum transmission power to be used for the non-infrastructure network or off-channel TDLS link</a:t>
            </a:r>
          </a:p>
          <a:p>
            <a:pPr lvl="2">
              <a:buFont typeface="Arial" panose="020B0604020202020204" pitchFamily="34" charset="0"/>
              <a:buChar char="•"/>
            </a:pPr>
            <a:r>
              <a:rPr lang="en-US" sz="1600" dirty="0"/>
              <a:t>To determine the EDCA parameters to be used for the non-infrastructure network or off-channel TDLS link.</a:t>
            </a:r>
          </a:p>
          <a:p>
            <a:pPr marL="800100" lvl="1">
              <a:buFont typeface="Arial" panose="020B0604020202020204" pitchFamily="34" charset="0"/>
              <a:buChar char="•"/>
            </a:pPr>
            <a:endParaRPr lang="en-US"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7418026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36166</TotalTime>
  <Words>1376</Words>
  <Application>Microsoft Office PowerPoint</Application>
  <PresentationFormat>Widescreen</PresentationFormat>
  <Paragraphs>134</Paragraphs>
  <Slides>10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MS Gothic</vt:lpstr>
      <vt:lpstr>Arial</vt:lpstr>
      <vt:lpstr>Arial Unicode MS</vt:lpstr>
      <vt:lpstr>Times New Roman</vt:lpstr>
      <vt:lpstr>Wingdings</vt:lpstr>
      <vt:lpstr>Office Theme</vt:lpstr>
      <vt:lpstr>Document</vt:lpstr>
      <vt:lpstr>Channel Usage Enhancement for P2P in UHR</vt:lpstr>
      <vt:lpstr>Abstract</vt:lpstr>
      <vt:lpstr>Motivation</vt:lpstr>
      <vt:lpstr>Guidance for P2P transmission</vt:lpstr>
      <vt:lpstr>Recommended P2P Channel Announcement</vt:lpstr>
      <vt:lpstr>P2P Transmission Window</vt:lpstr>
      <vt:lpstr>P2P Transmission Window (contd.)</vt:lpstr>
      <vt:lpstr>Summary</vt:lpstr>
      <vt:lpstr>Appendix: Channel Usage Information in Baseline [2]</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 AP coordination for next-generation Wi-Fi</dc:title>
  <dc:creator>Rubayet Shafin/Future Cellular Systems /SRA/Engineer/Samsung Electronics;r.shafin@samsung.com</dc:creator>
  <cp:lastModifiedBy>Rubayet Shafin</cp:lastModifiedBy>
  <cp:revision>328</cp:revision>
  <cp:lastPrinted>1601-01-01T00:00:00Z</cp:lastPrinted>
  <dcterms:created xsi:type="dcterms:W3CDTF">2021-02-24T17:42:37Z</dcterms:created>
  <dcterms:modified xsi:type="dcterms:W3CDTF">2023-05-15T18:19:02Z</dcterms:modified>
</cp:coreProperties>
</file>