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01" r:id="rId3"/>
    <p:sldId id="341" r:id="rId4"/>
    <p:sldId id="342" r:id="rId5"/>
    <p:sldId id="343" r:id="rId6"/>
    <p:sldId id="339" r:id="rId7"/>
    <p:sldId id="345" r:id="rId8"/>
    <p:sldId id="310" r:id="rId9"/>
    <p:sldId id="321" r:id="rId10"/>
    <p:sldId id="344" r:id="rId11"/>
    <p:sldId id="346"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59" autoAdjust="0"/>
    <p:restoredTop sz="96433" autoAdjust="0"/>
  </p:normalViewPr>
  <p:slideViewPr>
    <p:cSldViewPr>
      <p:cViewPr varScale="1">
        <p:scale>
          <a:sx n="119" d="100"/>
          <a:sy n="119" d="100"/>
        </p:scale>
        <p:origin x="450"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9" d="100"/>
          <a:sy n="99" d="100"/>
        </p:scale>
        <p:origin x="32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March 2023</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929372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46375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264836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771891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637451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234630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77643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March 2023</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KPIs for Industrial Automation Use Cases</a:t>
            </a:r>
            <a:endParaRPr lang="en-GB" sz="3600" dirty="0"/>
          </a:p>
        </p:txBody>
      </p:sp>
      <p:sp>
        <p:nvSpPr>
          <p:cNvPr id="3074" name="Rectangle 2"/>
          <p:cNvSpPr>
            <a:spLocks noGrp="1" noChangeArrowheads="1"/>
          </p:cNvSpPr>
          <p:nvPr>
            <p:ph type="subTitle" idx="1"/>
          </p:nvPr>
        </p:nvSpPr>
        <p:spPr>
          <a:xfrm>
            <a:off x="1828800" y="208343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2023-03-DD</a:t>
            </a:r>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3302250739"/>
              </p:ext>
            </p:extLst>
          </p:nvPr>
        </p:nvGraphicFramePr>
        <p:xfrm>
          <a:off x="993775" y="3560346"/>
          <a:ext cx="10283825" cy="222504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akira.kishida.fs@hco.ntt.co.jp</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Yusuke Asai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Kengo Nagata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107201557"/>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Ryo Nagatsu</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11788440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chemeClr val="tx1"/>
                </a:solidFill>
              </a:rPr>
              <a:t>SP 2</a:t>
            </a:r>
            <a:endParaRPr kumimoji="1" lang="ja-JP" altLang="en-US" dirty="0">
              <a:solidFill>
                <a:schemeClr val="tx1"/>
              </a:solidFill>
            </a:endParaRPr>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solidFill>
                  <a:schemeClr val="tx1"/>
                </a:solidFill>
              </a:rPr>
              <a:t>Do you agree that the UHR PAR should have </a:t>
            </a:r>
            <a:r>
              <a:rPr lang="en-US" altLang="ja-JP" sz="2400" dirty="0">
                <a:solidFill>
                  <a:schemeClr val="tx1"/>
                </a:solidFill>
              </a:rPr>
              <a:t>the target number for the latency bound and reliability of industrial automation</a:t>
            </a:r>
            <a:r>
              <a:rPr lang="en-US" altLang="ja-JP" dirty="0">
                <a:solidFill>
                  <a:schemeClr val="tx1"/>
                </a:solidFill>
              </a:rPr>
              <a:t>?</a:t>
            </a:r>
          </a:p>
          <a:p>
            <a:pPr marL="457200" lvl="1" indent="0"/>
            <a:r>
              <a:rPr lang="en-US" altLang="ja-JP" dirty="0">
                <a:solidFill>
                  <a:schemeClr val="tx1"/>
                </a:solidFill>
              </a:rPr>
              <a:t>NOTE: Use cases of industrial automation are described in the RTA report [2].</a:t>
            </a:r>
          </a:p>
          <a:p>
            <a:pPr marL="457200" lvl="1" indent="0"/>
            <a:r>
              <a:rPr lang="en-US" altLang="ja-JP" dirty="0">
                <a:solidFill>
                  <a:schemeClr val="tx1"/>
                </a:solidFill>
              </a:rPr>
              <a:t>-Yes</a:t>
            </a:r>
          </a:p>
          <a:p>
            <a:pPr marL="457200" lvl="1" indent="0"/>
            <a:r>
              <a:rPr lang="en-US" altLang="ja-JP" dirty="0">
                <a:solidFill>
                  <a:schemeClr val="tx1"/>
                </a:solidFill>
              </a:rPr>
              <a:t>-No</a:t>
            </a:r>
          </a:p>
          <a:p>
            <a:pPr marL="457200" lvl="1" indent="0"/>
            <a:r>
              <a:rPr lang="en-US" altLang="ja-JP" dirty="0">
                <a:solidFill>
                  <a:schemeClr val="tx1"/>
                </a:solidFill>
              </a:rPr>
              <a:t>-Abstain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84775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chemeClr val="tx1"/>
                </a:solidFill>
              </a:rPr>
              <a:t>SP 3</a:t>
            </a:r>
            <a:endParaRPr kumimoji="1" lang="ja-JP" altLang="en-US" dirty="0">
              <a:solidFill>
                <a:schemeClr val="tx1"/>
              </a:solidFill>
            </a:endParaRPr>
          </a:p>
        </p:txBody>
      </p:sp>
      <p:sp>
        <p:nvSpPr>
          <p:cNvPr id="3" name="コンテンツ プレースホルダー 2"/>
          <p:cNvSpPr>
            <a:spLocks noGrp="1"/>
          </p:cNvSpPr>
          <p:nvPr>
            <p:ph idx="1"/>
          </p:nvPr>
        </p:nvSpPr>
        <p:spPr>
          <a:xfrm>
            <a:off x="914401" y="1981201"/>
            <a:ext cx="5253607" cy="4400127"/>
          </a:xfrm>
        </p:spPr>
        <p:txBody>
          <a:bodyPr>
            <a:normAutofit/>
          </a:bodyPr>
          <a:lstStyle/>
          <a:p>
            <a:pPr>
              <a:buFont typeface="Arial" panose="020B0604020202020204" pitchFamily="34" charset="0"/>
              <a:buChar char="•"/>
            </a:pPr>
            <a:r>
              <a:rPr lang="en-US" altLang="ja-JP" dirty="0">
                <a:solidFill>
                  <a:schemeClr val="tx1"/>
                </a:solidFill>
              </a:rPr>
              <a:t>What industrial automation class is the most suitable for the target of the UHR PAR?</a:t>
            </a:r>
          </a:p>
          <a:p>
            <a:pPr marL="457200" lvl="1" indent="0"/>
            <a:r>
              <a:rPr lang="en-US" altLang="ja-JP" dirty="0">
                <a:solidFill>
                  <a:schemeClr val="tx1"/>
                </a:solidFill>
              </a:rPr>
              <a:t>NOTE: Industrial automation classes are described in the RTA report [2].</a:t>
            </a:r>
          </a:p>
          <a:p>
            <a:pPr marL="457200" lvl="1" indent="0"/>
            <a:r>
              <a:rPr lang="en-US" altLang="ja-JP" dirty="0">
                <a:solidFill>
                  <a:schemeClr val="tx1"/>
                </a:solidFill>
              </a:rPr>
              <a:t>-Class A only</a:t>
            </a:r>
          </a:p>
          <a:p>
            <a:pPr marL="457200" lvl="1" indent="0"/>
            <a:r>
              <a:rPr lang="en-US" altLang="ja-JP" dirty="0">
                <a:solidFill>
                  <a:schemeClr val="tx1"/>
                </a:solidFill>
              </a:rPr>
              <a:t>-Class A and B</a:t>
            </a:r>
          </a:p>
          <a:p>
            <a:pPr marL="457200" lvl="1" indent="0"/>
            <a:r>
              <a:rPr lang="en-US" altLang="ja-JP" dirty="0">
                <a:solidFill>
                  <a:schemeClr val="tx1"/>
                </a:solidFill>
              </a:rPr>
              <a:t>-Class A, B, and C</a:t>
            </a:r>
          </a:p>
          <a:p>
            <a:pPr marL="457200" lvl="1" indent="0"/>
            <a:r>
              <a:rPr lang="en-US" altLang="ja-JP" dirty="0">
                <a:solidFill>
                  <a:schemeClr val="tx1"/>
                </a:solidFill>
              </a:rPr>
              <a:t>-None of then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pic>
        <p:nvPicPr>
          <p:cNvPr id="7" name="図 6">
            <a:extLst>
              <a:ext uri="{FF2B5EF4-FFF2-40B4-BE49-F238E27FC236}">
                <a16:creationId xmlns:a16="http://schemas.microsoft.com/office/drawing/2014/main" id="{14AB2AA5-D8E2-4EBF-85D9-489695662B29}"/>
              </a:ext>
            </a:extLst>
          </p:cNvPr>
          <p:cNvPicPr>
            <a:picLocks noChangeAspect="1"/>
          </p:cNvPicPr>
          <p:nvPr/>
        </p:nvPicPr>
        <p:blipFill>
          <a:blip r:embed="rId2"/>
          <a:stretch>
            <a:fillRect/>
          </a:stretch>
        </p:blipFill>
        <p:spPr>
          <a:xfrm>
            <a:off x="6182635" y="2075288"/>
            <a:ext cx="5837290" cy="4400126"/>
          </a:xfrm>
          <a:prstGeom prst="rect">
            <a:avLst/>
          </a:prstGeom>
        </p:spPr>
      </p:pic>
    </p:spTree>
    <p:extLst>
      <p:ext uri="{BB962C8B-B14F-4D97-AF65-F5344CB8AC3E}">
        <p14:creationId xmlns:p14="http://schemas.microsoft.com/office/powerpoint/2010/main" val="1807804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614900"/>
            <a:ext cx="10361084" cy="4846338"/>
          </a:xfrm>
        </p:spPr>
        <p:txBody>
          <a:bodyPr>
            <a:normAutofit fontScale="70000" lnSpcReduction="20000"/>
          </a:bodyPr>
          <a:lstStyle/>
          <a:p>
            <a:pPr marL="0" indent="0"/>
            <a:r>
              <a:rPr lang="en-US" altLang="ja-JP" dirty="0">
                <a:solidFill>
                  <a:schemeClr val="tx1"/>
                </a:solidFill>
              </a:rPr>
              <a:t>[1]	Akira Kishida, </a:t>
            </a:r>
            <a:r>
              <a:rPr lang="en-GB" altLang="ja-JP" dirty="0">
                <a:solidFill>
                  <a:schemeClr val="tx1"/>
                </a:solidFill>
              </a:rPr>
              <a:t>et al., </a:t>
            </a:r>
            <a:r>
              <a:rPr lang="en-US" altLang="ja-JP" dirty="0">
                <a:solidFill>
                  <a:schemeClr val="tx1"/>
                </a:solidFill>
              </a:rPr>
              <a:t>“Considerations on UHR PAR and KPIs,” IEEE 802.11-22/1919r5</a:t>
            </a:r>
          </a:p>
          <a:p>
            <a:pPr marL="0" indent="0"/>
            <a:r>
              <a:rPr lang="en-US" altLang="ja-JP" dirty="0">
                <a:solidFill>
                  <a:schemeClr val="tx1"/>
                </a:solidFill>
              </a:rPr>
              <a:t>[2]	Kate Meng, et al., “RTA report draft,” IEEE 802.11-18/2009r6</a:t>
            </a:r>
          </a:p>
          <a:p>
            <a:pPr marL="0" indent="0"/>
            <a:r>
              <a:rPr lang="en-US" altLang="ja-JP" dirty="0">
                <a:solidFill>
                  <a:schemeClr val="tx1"/>
                </a:solidFill>
              </a:rPr>
              <a:t>[3]	Ross Jian Yu, “UHR SG Jan 2023 meeting minutes,” IEEE 802.11-23/0094r0</a:t>
            </a:r>
          </a:p>
          <a:p>
            <a:pPr marL="0" indent="0"/>
            <a:r>
              <a:rPr lang="en-US" altLang="ja-JP" dirty="0">
                <a:solidFill>
                  <a:schemeClr val="tx1"/>
                </a:solidFill>
              </a:rPr>
              <a:t>[4]	</a:t>
            </a:r>
            <a:r>
              <a:rPr lang="en-US" altLang="ja-JP" dirty="0" err="1">
                <a:solidFill>
                  <a:schemeClr val="tx1"/>
                </a:solidFill>
              </a:rPr>
              <a:t>Belliardi</a:t>
            </a:r>
            <a:r>
              <a:rPr lang="en-US" altLang="ja-JP" dirty="0">
                <a:solidFill>
                  <a:schemeClr val="tx1"/>
                </a:solidFill>
              </a:rPr>
              <a:t> Rudy , </a:t>
            </a:r>
            <a:r>
              <a:rPr lang="en-GB" altLang="ja-JP" dirty="0">
                <a:solidFill>
                  <a:schemeClr val="tx1"/>
                </a:solidFill>
              </a:rPr>
              <a:t>et al., </a:t>
            </a:r>
            <a:r>
              <a:rPr lang="en-US" altLang="ja-JP" dirty="0">
                <a:solidFill>
                  <a:schemeClr val="tx1"/>
                </a:solidFill>
              </a:rPr>
              <a:t>“IEC/IEEE 60802 Use Cases for Industrial Automation (TSN-IA Profile for Industrial Automation),” </a:t>
            </a:r>
          </a:p>
          <a:p>
            <a:pPr marL="0" indent="0"/>
            <a:r>
              <a:rPr lang="en-US" altLang="ja-JP" dirty="0">
                <a:solidFill>
                  <a:schemeClr val="tx1"/>
                </a:solidFill>
              </a:rPr>
              <a:t>[5]	</a:t>
            </a:r>
            <a:r>
              <a:rPr lang="en-US" altLang="ja-JP" dirty="0" err="1">
                <a:solidFill>
                  <a:schemeClr val="tx1"/>
                </a:solidFill>
              </a:rPr>
              <a:t>Wook</a:t>
            </a:r>
            <a:r>
              <a:rPr lang="en-US" altLang="ja-JP" dirty="0">
                <a:solidFill>
                  <a:schemeClr val="tx1"/>
                </a:solidFill>
              </a:rPr>
              <a:t> Bong Lee, </a:t>
            </a:r>
            <a:r>
              <a:rPr lang="en-GB" altLang="ja-JP" dirty="0">
                <a:solidFill>
                  <a:schemeClr val="tx1"/>
                </a:solidFill>
              </a:rPr>
              <a:t>et al., </a:t>
            </a:r>
            <a:r>
              <a:rPr lang="en-US" altLang="ja-JP" dirty="0">
                <a:solidFill>
                  <a:schemeClr val="tx1"/>
                </a:solidFill>
              </a:rPr>
              <a:t>“Latency Reduction Scheme for UHR,” IEEE 802.11-22/1393r0</a:t>
            </a:r>
          </a:p>
          <a:p>
            <a:pPr marL="0" indent="0"/>
            <a:r>
              <a:rPr lang="en-US" altLang="ja-JP" dirty="0">
                <a:solidFill>
                  <a:schemeClr val="tx1"/>
                </a:solidFill>
              </a:rPr>
              <a:t>[6]	Liuming Lu, </a:t>
            </a:r>
            <a:r>
              <a:rPr lang="en-GB" altLang="ja-JP" dirty="0">
                <a:solidFill>
                  <a:schemeClr val="tx1"/>
                </a:solidFill>
              </a:rPr>
              <a:t>et al., </a:t>
            </a:r>
            <a:r>
              <a:rPr lang="en-US" altLang="ja-JP" dirty="0">
                <a:solidFill>
                  <a:schemeClr val="tx1"/>
                </a:solidFill>
              </a:rPr>
              <a:t>“Multi-AP Coordination for Low Latency Traffic Delivery,” IEEE 802.11-22/1556r1</a:t>
            </a:r>
          </a:p>
          <a:p>
            <a:pPr marL="0" indent="0"/>
            <a:r>
              <a:rPr lang="en-US" altLang="ja-JP" dirty="0">
                <a:solidFill>
                  <a:schemeClr val="tx1"/>
                </a:solidFill>
              </a:rPr>
              <a:t>[7]	</a:t>
            </a:r>
            <a:r>
              <a:rPr lang="en-US" altLang="ja-JP" dirty="0" err="1">
                <a:solidFill>
                  <a:schemeClr val="tx1"/>
                </a:solidFill>
              </a:rPr>
              <a:t>Tongxin</a:t>
            </a:r>
            <a:r>
              <a:rPr lang="en-US" altLang="ja-JP" dirty="0">
                <a:solidFill>
                  <a:schemeClr val="tx1"/>
                </a:solidFill>
              </a:rPr>
              <a:t> Shu, et al., “Requirements of Low Latency in UHR,” IEEE 802.11-22/1519r1</a:t>
            </a:r>
          </a:p>
          <a:p>
            <a:pPr marL="0" indent="0"/>
            <a:r>
              <a:rPr lang="en-US" altLang="ja-JP" dirty="0">
                <a:solidFill>
                  <a:schemeClr val="tx1"/>
                </a:solidFill>
              </a:rPr>
              <a:t>[8]	Thomas </a:t>
            </a:r>
            <a:r>
              <a:rPr lang="en-US" altLang="ja-JP" dirty="0" err="1">
                <a:solidFill>
                  <a:schemeClr val="tx1"/>
                </a:solidFill>
              </a:rPr>
              <a:t>Handte</a:t>
            </a:r>
            <a:r>
              <a:rPr lang="en-US" altLang="ja-JP" dirty="0">
                <a:solidFill>
                  <a:schemeClr val="tx1"/>
                </a:solidFill>
              </a:rPr>
              <a:t>, et al., “Latency and Reliability enhancements for UHR,” IEEE 802.11-22/1880r1</a:t>
            </a:r>
          </a:p>
          <a:p>
            <a:pPr marL="0" indent="0"/>
            <a:r>
              <a:rPr lang="en-US" altLang="ja-JP" dirty="0">
                <a:solidFill>
                  <a:schemeClr val="tx1"/>
                </a:solidFill>
              </a:rPr>
              <a:t>[9]	Dmitry </a:t>
            </a:r>
            <a:r>
              <a:rPr lang="en-US" altLang="ja-JP" dirty="0" err="1">
                <a:solidFill>
                  <a:schemeClr val="tx1"/>
                </a:solidFill>
              </a:rPr>
              <a:t>Akhmetov</a:t>
            </a:r>
            <a:r>
              <a:rPr lang="en-US" altLang="ja-JP" dirty="0">
                <a:solidFill>
                  <a:schemeClr val="tx1"/>
                </a:solidFill>
              </a:rPr>
              <a:t>, et al., “Challenges to achieve low latency,” IEEE 802.11-22/1926r0</a:t>
            </a:r>
          </a:p>
          <a:p>
            <a:pPr marL="0" indent="0"/>
            <a:r>
              <a:rPr lang="en-US" altLang="ja-JP" dirty="0">
                <a:solidFill>
                  <a:schemeClr val="tx1"/>
                </a:solidFill>
              </a:rPr>
              <a:t>[10]	Ziyang Guo, et al., “Follow-up on Latency Reduction with Machine Learning Techniques,” IEEE 802.11-22/1931r1</a:t>
            </a:r>
          </a:p>
          <a:p>
            <a:pPr marL="0" indent="0"/>
            <a:r>
              <a:rPr lang="en-US" altLang="ja-JP" dirty="0">
                <a:solidFill>
                  <a:schemeClr val="tx1"/>
                </a:solidFill>
              </a:rPr>
              <a:t>[11]	</a:t>
            </a:r>
            <a:r>
              <a:rPr lang="en-US" altLang="ja-JP" dirty="0" err="1">
                <a:solidFill>
                  <a:schemeClr val="tx1"/>
                </a:solidFill>
              </a:rPr>
              <a:t>Kazi</a:t>
            </a:r>
            <a:r>
              <a:rPr lang="en-US" altLang="ja-JP" dirty="0">
                <a:solidFill>
                  <a:schemeClr val="tx1"/>
                </a:solidFill>
              </a:rPr>
              <a:t> Huq, et al., “Enhanced Trigger-Based Uplink Transmission,” IEEE 802.11-22/2009r6</a:t>
            </a:r>
          </a:p>
          <a:p>
            <a:pPr marL="0" indent="0"/>
            <a:r>
              <a:rPr lang="en-US" altLang="ja-JP" dirty="0">
                <a:solidFill>
                  <a:schemeClr val="tx1"/>
                </a:solidFill>
              </a:rPr>
              <a:t>[12]	Leonardo </a:t>
            </a:r>
            <a:r>
              <a:rPr lang="en-US" altLang="ja-JP" dirty="0" err="1">
                <a:solidFill>
                  <a:schemeClr val="tx1"/>
                </a:solidFill>
              </a:rPr>
              <a:t>Lanante</a:t>
            </a:r>
            <a:r>
              <a:rPr lang="en-US" altLang="ja-JP" dirty="0">
                <a:solidFill>
                  <a:schemeClr val="tx1"/>
                </a:solidFill>
              </a:rPr>
              <a:t>, “PPDU Design for Short Frames,” IEEE 802.11-22/1939r0</a:t>
            </a:r>
          </a:p>
          <a:p>
            <a:pPr marL="0" indent="0"/>
            <a:r>
              <a:rPr lang="en-US" altLang="ja-JP" dirty="0">
                <a:solidFill>
                  <a:schemeClr val="tx1"/>
                </a:solidFill>
              </a:rPr>
              <a:t>[13]	</a:t>
            </a:r>
            <a:r>
              <a:rPr lang="en-US" altLang="ja-JP" dirty="0" err="1">
                <a:solidFill>
                  <a:schemeClr val="tx1"/>
                </a:solidFill>
              </a:rPr>
              <a:t>Kiseon</a:t>
            </a:r>
            <a:r>
              <a:rPr lang="en-US" altLang="ja-JP" dirty="0">
                <a:solidFill>
                  <a:schemeClr val="tx1"/>
                </a:solidFill>
              </a:rPr>
              <a:t> Ryu, et al., “Low Latency Support in UHR,” IEEE 802.11-23/0018r1</a:t>
            </a:r>
          </a:p>
          <a:p>
            <a:pPr marL="0" indent="0"/>
            <a:r>
              <a:rPr lang="en-US" altLang="ja-JP" dirty="0">
                <a:solidFill>
                  <a:schemeClr val="tx1"/>
                </a:solidFill>
              </a:rPr>
              <a:t>[14]	Liuming Lu, </a:t>
            </a:r>
            <a:r>
              <a:rPr lang="en-GB" altLang="ja-JP" dirty="0">
                <a:solidFill>
                  <a:schemeClr val="tx1"/>
                </a:solidFill>
              </a:rPr>
              <a:t>et al., </a:t>
            </a:r>
            <a:r>
              <a:rPr lang="en-US" altLang="ja-JP" dirty="0">
                <a:solidFill>
                  <a:schemeClr val="tx1"/>
                </a:solidFill>
              </a:rPr>
              <a:t>“Urgency-based Delivery of Latency Sensitive Traffic,” IEEE 802.11-23/0045r1</a:t>
            </a:r>
          </a:p>
          <a:p>
            <a:pPr marL="0" indent="0"/>
            <a:r>
              <a:rPr lang="en-US" altLang="ja-JP" dirty="0">
                <a:solidFill>
                  <a:schemeClr val="tx1"/>
                </a:solidFill>
              </a:rPr>
              <a:t>[15]	Osama </a:t>
            </a:r>
            <a:r>
              <a:rPr lang="en-US" altLang="ja-JP" dirty="0" err="1">
                <a:solidFill>
                  <a:schemeClr val="tx1"/>
                </a:solidFill>
              </a:rPr>
              <a:t>Aboul-Magd</a:t>
            </a:r>
            <a:r>
              <a:rPr lang="en-US" altLang="ja-JP" dirty="0">
                <a:solidFill>
                  <a:schemeClr val="tx1"/>
                </a:solidFill>
              </a:rPr>
              <a:t>, “802.11 HEW SG Proposed PAR,” IEEE 802.11-14/0165r1</a:t>
            </a: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92500" lnSpcReduction="10000"/>
          </a:bodyPr>
          <a:lstStyle/>
          <a:p>
            <a:pPr>
              <a:buFont typeface="Arial" panose="020B0604020202020204" pitchFamily="34" charset="0"/>
              <a:buChar char="•"/>
            </a:pPr>
            <a:r>
              <a:rPr lang="en-US" altLang="ja-JP" dirty="0">
                <a:solidFill>
                  <a:schemeClr val="tx1"/>
                </a:solidFill>
              </a:rPr>
              <a:t>The SP in the January meeting confirmed that Wi-Fi business use cases such as robotics and industrial automation for industrial IoT, logistics, and smart agriculture are considered important targets for UHR amendment[1].</a:t>
            </a:r>
          </a:p>
          <a:p>
            <a:pPr>
              <a:buFont typeface="Arial" panose="020B0604020202020204" pitchFamily="34" charset="0"/>
              <a:buChar char="•"/>
            </a:pPr>
            <a:endParaRPr lang="en-US" altLang="ja-JP" dirty="0">
              <a:solidFill>
                <a:schemeClr val="tx1"/>
              </a:solidFill>
            </a:endParaRPr>
          </a:p>
          <a:p>
            <a:pPr>
              <a:buFont typeface="Arial" panose="020B0604020202020204" pitchFamily="34" charset="0"/>
              <a:buChar char="•"/>
            </a:pPr>
            <a:r>
              <a:rPr lang="en-US" altLang="ja-JP" dirty="0">
                <a:solidFill>
                  <a:schemeClr val="tx1"/>
                </a:solidFill>
              </a:rPr>
              <a:t>The number of latency bound and reliability for industrial automation use cases can be utilized for the target of the UHR PAR.</a:t>
            </a:r>
          </a:p>
          <a:p>
            <a:pPr>
              <a:buFont typeface="Arial" panose="020B0604020202020204" pitchFamily="34" charset="0"/>
              <a:buChar char="•"/>
            </a:pPr>
            <a:endParaRPr lang="en-US" altLang="ja-JP" dirty="0">
              <a:solidFill>
                <a:schemeClr val="tx1"/>
              </a:solidFill>
            </a:endParaRPr>
          </a:p>
          <a:p>
            <a:pPr>
              <a:buFont typeface="Arial" panose="020B0604020202020204" pitchFamily="34" charset="0"/>
              <a:buChar char="•"/>
            </a:pPr>
            <a:r>
              <a:rPr lang="en-US" altLang="ja-JP" dirty="0">
                <a:solidFill>
                  <a:schemeClr val="tx1"/>
                </a:solidFill>
              </a:rPr>
              <a:t>To show the advancement compared to the EHT, deterministic (periodic) and non-deterministic (sporadic) low latency traffic are important for industrial automation, and UHR should consider covering both types of QoS traffic.</a:t>
            </a:r>
          </a:p>
          <a:p>
            <a:pPr>
              <a:buFont typeface="Arial" panose="020B0604020202020204" pitchFamily="34" charset="0"/>
              <a:buChar char="•"/>
            </a:pPr>
            <a:endParaRPr lang="en-US" altLang="ja-JP" dirty="0">
              <a:solidFill>
                <a:schemeClr val="tx1"/>
              </a:solidFill>
            </a:endParaRPr>
          </a:p>
          <a:p>
            <a:pPr>
              <a:buFont typeface="Arial" panose="020B0604020202020204" pitchFamily="34" charset="0"/>
              <a:buChar char="•"/>
            </a:pPr>
            <a:r>
              <a:rPr lang="en-US" altLang="ja-JP" dirty="0">
                <a:solidFill>
                  <a:schemeClr val="tx1"/>
                </a:solidFill>
              </a:rPr>
              <a:t>This contribution discusses KPIs for industrial automation from the RTA report [2] as KPIs for consideration in the UHR PAR.</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05361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Specific target numbers for KPIs in the PAR</a:t>
            </a:r>
            <a:endParaRPr kumimoji="1" lang="ja-JP" altLang="en-US" dirty="0"/>
          </a:p>
        </p:txBody>
      </p:sp>
      <p:sp>
        <p:nvSpPr>
          <p:cNvPr id="3" name="コンテンツ プレースホルダー 2"/>
          <p:cNvSpPr>
            <a:spLocks noGrp="1"/>
          </p:cNvSpPr>
          <p:nvPr>
            <p:ph idx="1"/>
          </p:nvPr>
        </p:nvSpPr>
        <p:spPr>
          <a:xfrm>
            <a:off x="914400" y="1981201"/>
            <a:ext cx="10475383" cy="4494213"/>
          </a:xfrm>
        </p:spPr>
        <p:txBody>
          <a:bodyPr>
            <a:normAutofit/>
          </a:bodyPr>
          <a:lstStyle/>
          <a:p>
            <a:pPr>
              <a:buFont typeface="Arial" panose="020B0604020202020204" pitchFamily="34" charset="0"/>
              <a:buChar char="•"/>
            </a:pPr>
            <a:r>
              <a:rPr lang="en-US" altLang="ja-JP" dirty="0"/>
              <a:t>EHT PAR includes at least one feature that realizes improved worst case latency/jitter for the “Scope of the project.” </a:t>
            </a:r>
          </a:p>
          <a:p>
            <a:pPr lvl="1">
              <a:buFont typeface="Arial" panose="020B0604020202020204" pitchFamily="34" charset="0"/>
              <a:buChar char="•"/>
            </a:pPr>
            <a:r>
              <a:rPr lang="en-US" altLang="ja-JP" dirty="0"/>
              <a:t>The target values of those metrics are not clarified and defined in the Scope of the project part.</a:t>
            </a:r>
            <a:endParaRPr lang="en-US" altLang="ja-JP" sz="500" dirty="0"/>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solidFill>
                  <a:schemeClr val="tx1"/>
                </a:solidFill>
              </a:rPr>
              <a:t>In January discussions, the 802.11 WG chair mentioned as follows. </a:t>
            </a:r>
            <a:r>
              <a:rPr lang="en-US" altLang="ja-JP" dirty="0"/>
              <a:t>[3]</a:t>
            </a:r>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dirty="0"/>
          </a:p>
          <a:p>
            <a:pPr lvl="1">
              <a:buFont typeface="Arial" panose="020B0604020202020204" pitchFamily="34" charset="0"/>
              <a:buChar char="•"/>
            </a:pPr>
            <a:r>
              <a:rPr lang="en-US" altLang="ja-JP" dirty="0"/>
              <a:t>We have not a resolution for this topic…some resolutions are required.</a:t>
            </a:r>
          </a:p>
          <a:p>
            <a:pPr lvl="1">
              <a:buFont typeface="Arial" panose="020B0604020202020204" pitchFamily="34" charset="0"/>
              <a:buChar char="•"/>
            </a:pPr>
            <a:r>
              <a:rPr lang="en-US" altLang="ja-JP" dirty="0"/>
              <a:t>Therefore, we introduce the KPIs and the numbers of industrial automation from the RTA report for the UHR PAR.</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
        <p:nvSpPr>
          <p:cNvPr id="7" name="正方形/長方形 6">
            <a:extLst>
              <a:ext uri="{FF2B5EF4-FFF2-40B4-BE49-F238E27FC236}">
                <a16:creationId xmlns:a16="http://schemas.microsoft.com/office/drawing/2014/main" id="{7BE606C8-3F7C-4B96-8B78-4C28805799E9}"/>
              </a:ext>
            </a:extLst>
          </p:cNvPr>
          <p:cNvSpPr/>
          <p:nvPr/>
        </p:nvSpPr>
        <p:spPr bwMode="auto">
          <a:xfrm>
            <a:off x="929217" y="3933056"/>
            <a:ext cx="10346268" cy="974405"/>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rmAutofit lnSpcReduction="10000"/>
          </a:bodyPr>
          <a:lstStyle/>
          <a:p>
            <a:r>
              <a:rPr lang="en-US" altLang="ja-JP" sz="2000" b="1" i="1" dirty="0">
                <a:solidFill>
                  <a:schemeClr val="tx1"/>
                </a:solidFill>
              </a:rPr>
              <a:t>“Given the process of establishing the program, we need the numbers. It is clear the group and the SA needs to do. Need several use cases, like some numbers to meet the VR requirements.”</a:t>
            </a:r>
          </a:p>
          <a:p>
            <a:pPr algn="r"/>
            <a:r>
              <a:rPr lang="en-US" altLang="ja-JP" sz="2000" b="1" dirty="0">
                <a:solidFill>
                  <a:schemeClr val="tx1"/>
                </a:solidFill>
              </a:rPr>
              <a:t>(from discussions from UHR SG Jan 2023 meeting minutes)</a:t>
            </a:r>
            <a:endParaRPr kumimoji="0" lang="ja-JP" altLang="en-US" sz="2000" b="1" u="sng" strike="noStrike" cap="none" normalizeH="0" baseline="0" dirty="0">
              <a:ln>
                <a:noFill/>
              </a:ln>
              <a:solidFill>
                <a:srgbClr val="FF0000"/>
              </a:solidFill>
              <a:effectLst/>
            </a:endParaRPr>
          </a:p>
        </p:txBody>
      </p:sp>
    </p:spTree>
    <p:extLst>
      <p:ext uri="{BB962C8B-B14F-4D97-AF65-F5344CB8AC3E}">
        <p14:creationId xmlns:p14="http://schemas.microsoft.com/office/powerpoint/2010/main" val="289119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KPIs for industrial automation </a:t>
            </a:r>
            <a:endParaRPr kumimoji="1" lang="ja-JP" altLang="en-US" dirty="0"/>
          </a:p>
        </p:txBody>
      </p:sp>
      <p:sp>
        <p:nvSpPr>
          <p:cNvPr id="3" name="コンテンツ プレースホルダー 2"/>
          <p:cNvSpPr>
            <a:spLocks noGrp="1"/>
          </p:cNvSpPr>
          <p:nvPr>
            <p:ph idx="1"/>
          </p:nvPr>
        </p:nvSpPr>
        <p:spPr>
          <a:xfrm>
            <a:off x="914401" y="1981201"/>
            <a:ext cx="5685655" cy="4494213"/>
          </a:xfrm>
        </p:spPr>
        <p:txBody>
          <a:bodyPr>
            <a:normAutofit fontScale="92500" lnSpcReduction="10000"/>
          </a:bodyPr>
          <a:lstStyle/>
          <a:p>
            <a:pPr>
              <a:buFont typeface="Arial" panose="020B0604020202020204" pitchFamily="34" charset="0"/>
              <a:buChar char="•"/>
            </a:pPr>
            <a:r>
              <a:rPr lang="en-US" altLang="ja-JP" dirty="0"/>
              <a:t>The RTA report [2] introduces KPIs of Latency bound, reliability, and throughput for each industrial automation service class including</a:t>
            </a:r>
            <a:r>
              <a:rPr lang="ja-JP" altLang="en-US" dirty="0"/>
              <a:t> </a:t>
            </a:r>
            <a:r>
              <a:rPr lang="en-US" altLang="ja-JP" dirty="0"/>
              <a:t>AR/VR.</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We could consider Class A and B applications as targets, and </a:t>
            </a:r>
            <a:r>
              <a:rPr lang="en-US" altLang="ja-JP" dirty="0">
                <a:solidFill>
                  <a:schemeClr val="tx1"/>
                </a:solidFill>
              </a:rPr>
              <a:t>an indicated number of 10-1ms latency bound is worth considering for the target of the UHR </a:t>
            </a:r>
            <a:r>
              <a:rPr lang="en-US" altLang="ja-JP" dirty="0"/>
              <a:t>PAR.</a:t>
            </a:r>
          </a:p>
          <a:p>
            <a:pPr lvl="1">
              <a:buFont typeface="Arial" panose="020B0604020202020204" pitchFamily="34" charset="0"/>
              <a:buChar char="•"/>
            </a:pPr>
            <a:r>
              <a:rPr lang="en-US" altLang="ja-JP" dirty="0"/>
              <a:t>This table defines the latency bound as the worst-case one-way latency measured at the application layer. Reliability is expressed as the percentage of packets expected to be received within the latency bound.</a:t>
            </a:r>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pic>
        <p:nvPicPr>
          <p:cNvPr id="8" name="図 7">
            <a:extLst>
              <a:ext uri="{FF2B5EF4-FFF2-40B4-BE49-F238E27FC236}">
                <a16:creationId xmlns:a16="http://schemas.microsoft.com/office/drawing/2014/main" id="{CF2080C4-CE34-4D2D-BA0F-5B0228B19D5E}"/>
              </a:ext>
            </a:extLst>
          </p:cNvPr>
          <p:cNvPicPr>
            <a:picLocks noChangeAspect="1"/>
          </p:cNvPicPr>
          <p:nvPr/>
        </p:nvPicPr>
        <p:blipFill>
          <a:blip r:embed="rId3"/>
          <a:stretch>
            <a:fillRect/>
          </a:stretch>
        </p:blipFill>
        <p:spPr>
          <a:xfrm>
            <a:off x="6672064" y="2107907"/>
            <a:ext cx="5620279" cy="4240800"/>
          </a:xfrm>
          <a:prstGeom prst="rect">
            <a:avLst/>
          </a:prstGeom>
        </p:spPr>
      </p:pic>
      <p:sp>
        <p:nvSpPr>
          <p:cNvPr id="11" name="正方形/長方形 10">
            <a:extLst>
              <a:ext uri="{FF2B5EF4-FFF2-40B4-BE49-F238E27FC236}">
                <a16:creationId xmlns:a16="http://schemas.microsoft.com/office/drawing/2014/main" id="{A8986A48-8E6E-42C6-B7D4-5DB6F1AE5C9C}"/>
              </a:ext>
            </a:extLst>
          </p:cNvPr>
          <p:cNvSpPr/>
          <p:nvPr/>
        </p:nvSpPr>
        <p:spPr bwMode="auto">
          <a:xfrm>
            <a:off x="6672064" y="4592029"/>
            <a:ext cx="5112568" cy="92520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37258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テーブル&#10;&#10;自動的に生成された説明">
            <a:extLst>
              <a:ext uri="{FF2B5EF4-FFF2-40B4-BE49-F238E27FC236}">
                <a16:creationId xmlns:a16="http://schemas.microsoft.com/office/drawing/2014/main" id="{FE94EC33-DDDA-4573-9CA3-B2852019DF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4794" y="1484784"/>
            <a:ext cx="5129259" cy="4990630"/>
          </a:xfrm>
          <a:prstGeom prst="rect">
            <a:avLst/>
          </a:prstGeom>
        </p:spPr>
      </p:pic>
      <p:sp>
        <p:nvSpPr>
          <p:cNvPr id="2" name="タイトル 1"/>
          <p:cNvSpPr>
            <a:spLocks noGrp="1"/>
          </p:cNvSpPr>
          <p:nvPr>
            <p:ph type="title"/>
          </p:nvPr>
        </p:nvSpPr>
        <p:spPr/>
        <p:txBody>
          <a:bodyPr/>
          <a:lstStyle/>
          <a:p>
            <a:r>
              <a:rPr lang="en-US" altLang="ja-JP" dirty="0"/>
              <a:t>Types of traffic of industrial automation</a:t>
            </a:r>
            <a:endParaRPr kumimoji="1" lang="ja-JP" altLang="en-US" dirty="0"/>
          </a:p>
        </p:txBody>
      </p:sp>
      <p:sp>
        <p:nvSpPr>
          <p:cNvPr id="3" name="コンテンツ プレースホルダー 2"/>
          <p:cNvSpPr>
            <a:spLocks noGrp="1"/>
          </p:cNvSpPr>
          <p:nvPr>
            <p:ph idx="1"/>
          </p:nvPr>
        </p:nvSpPr>
        <p:spPr>
          <a:xfrm>
            <a:off x="914401" y="1981201"/>
            <a:ext cx="5685655" cy="4494213"/>
          </a:xfrm>
        </p:spPr>
        <p:txBody>
          <a:bodyPr>
            <a:normAutofit fontScale="92500"/>
          </a:bodyPr>
          <a:lstStyle/>
          <a:p>
            <a:pPr>
              <a:buFont typeface="Arial" panose="020B0604020202020204" pitchFamily="34" charset="0"/>
              <a:buChar char="•"/>
            </a:pPr>
            <a:r>
              <a:rPr lang="en-US" altLang="ja-JP" dirty="0"/>
              <a:t>Use Cases in the IEC/IEEE 60802 [4] indicates industrial automation traffic type summary as shown.</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Some traffic types are sporadic traffic, such as network control, alarms/events, etc.</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Latency bound is an important KPI here, and the KPI for not only deterministic (periodic) but also non-deterministic (sporadic) low latency traffic should be considered for UHR.</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
        <p:nvSpPr>
          <p:cNvPr id="11" name="正方形/長方形 10">
            <a:extLst>
              <a:ext uri="{FF2B5EF4-FFF2-40B4-BE49-F238E27FC236}">
                <a16:creationId xmlns:a16="http://schemas.microsoft.com/office/drawing/2014/main" id="{A8986A48-8E6E-42C6-B7D4-5DB6F1AE5C9C}"/>
              </a:ext>
            </a:extLst>
          </p:cNvPr>
          <p:cNvSpPr/>
          <p:nvPr/>
        </p:nvSpPr>
        <p:spPr bwMode="auto">
          <a:xfrm>
            <a:off x="6816080" y="3681663"/>
            <a:ext cx="4824536" cy="371346"/>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31287062-0CE2-436F-93AF-A76683281682}"/>
              </a:ext>
            </a:extLst>
          </p:cNvPr>
          <p:cNvSpPr/>
          <p:nvPr/>
        </p:nvSpPr>
        <p:spPr bwMode="auto">
          <a:xfrm>
            <a:off x="6816080" y="4749207"/>
            <a:ext cx="4824536" cy="1272081"/>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73081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Candidate technologies proposed in UHR SG</a:t>
            </a:r>
            <a:endParaRPr kumimoji="1" lang="ja-JP" altLang="en-US" dirty="0"/>
          </a:p>
        </p:txBody>
      </p:sp>
      <p:sp>
        <p:nvSpPr>
          <p:cNvPr id="3" name="コンテンツ プレースホルダー 2"/>
          <p:cNvSpPr>
            <a:spLocks noGrp="1"/>
          </p:cNvSpPr>
          <p:nvPr>
            <p:ph idx="1"/>
          </p:nvPr>
        </p:nvSpPr>
        <p:spPr>
          <a:xfrm>
            <a:off x="914400" y="1981201"/>
            <a:ext cx="10475383" cy="4494213"/>
          </a:xfrm>
        </p:spPr>
        <p:txBody>
          <a:bodyPr>
            <a:normAutofit/>
          </a:bodyPr>
          <a:lstStyle/>
          <a:p>
            <a:pPr>
              <a:buFont typeface="Arial" panose="020B0604020202020204" pitchFamily="34" charset="0"/>
              <a:buChar char="•"/>
            </a:pPr>
            <a:r>
              <a:rPr lang="en-US" altLang="ja-JP" dirty="0"/>
              <a:t>Several contributions [5]-[14] proposed so far in the UHR SG improve latency characteristics for deterministic (periodic) and/or non-deterministic (sporadic) low latency traffic.</a:t>
            </a:r>
          </a:p>
          <a:p>
            <a:pPr lvl="1">
              <a:buFont typeface="Arial" panose="020B0604020202020204" pitchFamily="34" charset="0"/>
              <a:buChar char="•"/>
            </a:pPr>
            <a:r>
              <a:rPr lang="en-US" altLang="ja-JP" dirty="0"/>
              <a:t>Channel access enhancement (including R-TWT, triggered access) [7][9][10][11][14]</a:t>
            </a:r>
          </a:p>
          <a:p>
            <a:pPr lvl="1">
              <a:buFont typeface="Arial" panose="020B0604020202020204" pitchFamily="34" charset="0"/>
              <a:buChar char="•"/>
            </a:pPr>
            <a:r>
              <a:rPr lang="en-US" altLang="ja-JP" dirty="0"/>
              <a:t>Preemption [5][8][13]</a:t>
            </a:r>
          </a:p>
          <a:p>
            <a:pPr lvl="1">
              <a:buFont typeface="Arial" panose="020B0604020202020204" pitchFamily="34" charset="0"/>
              <a:buChar char="•"/>
            </a:pPr>
            <a:r>
              <a:rPr lang="en-US" altLang="ja-JP" dirty="0"/>
              <a:t>Multi-AP enhancement [6]</a:t>
            </a:r>
          </a:p>
          <a:p>
            <a:pPr lvl="1">
              <a:buFont typeface="Arial" panose="020B0604020202020204" pitchFamily="34" charset="0"/>
              <a:buChar char="•"/>
            </a:pPr>
            <a:r>
              <a:rPr lang="en-US" altLang="ja-JP" dirty="0"/>
              <a:t>Overhead reduction [9][12]</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UHR </a:t>
            </a:r>
            <a:r>
              <a:rPr lang="en-US" altLang="ja-JP" dirty="0">
                <a:solidFill>
                  <a:schemeClr val="tx1"/>
                </a:solidFill>
              </a:rPr>
              <a:t>should manage latency </a:t>
            </a:r>
            <a:r>
              <a:rPr lang="en-US" altLang="ja-JP" dirty="0"/>
              <a:t>bound and reliability by enhancing and combining those technologies. </a:t>
            </a:r>
            <a:endParaRPr lang="en-US" altLang="ja-JP" strike="sngStrike" dirty="0">
              <a:solidFill>
                <a:srgbClr val="0000FF"/>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63347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chemeClr val="tx1"/>
                </a:solidFill>
              </a:rPr>
              <a:t>Target number of the latency bound in the PAR</a:t>
            </a:r>
            <a:endParaRPr kumimoji="1" lang="ja-JP" altLang="en-US" dirty="0">
              <a:solidFill>
                <a:schemeClr val="tx1"/>
              </a:solidFill>
            </a:endParaRPr>
          </a:p>
        </p:txBody>
      </p:sp>
      <p:sp>
        <p:nvSpPr>
          <p:cNvPr id="3" name="コンテンツ プレースホルダー 2"/>
          <p:cNvSpPr>
            <a:spLocks noGrp="1"/>
          </p:cNvSpPr>
          <p:nvPr>
            <p:ph idx="1"/>
          </p:nvPr>
        </p:nvSpPr>
        <p:spPr>
          <a:xfrm>
            <a:off x="914400" y="1981201"/>
            <a:ext cx="10475383" cy="4494213"/>
          </a:xfrm>
        </p:spPr>
        <p:txBody>
          <a:bodyPr>
            <a:normAutofit fontScale="92500" lnSpcReduction="20000"/>
          </a:bodyPr>
          <a:lstStyle/>
          <a:p>
            <a:pPr>
              <a:buFont typeface="Arial" panose="020B0604020202020204" pitchFamily="34" charset="0"/>
              <a:buChar char="•"/>
            </a:pPr>
            <a:r>
              <a:rPr lang="en-US" altLang="ja-JP" dirty="0">
                <a:solidFill>
                  <a:schemeClr val="tx1"/>
                </a:solidFill>
              </a:rPr>
              <a:t>Latency bound in the wireless links is case-sensitive because it depends on the environments of Wi-Fi networks, which vary according to each use case.</a:t>
            </a:r>
          </a:p>
          <a:p>
            <a:pPr>
              <a:buFont typeface="Arial" panose="020B0604020202020204" pitchFamily="34" charset="0"/>
              <a:buChar char="•"/>
            </a:pPr>
            <a:endParaRPr lang="en-US" altLang="ja-JP" dirty="0">
              <a:solidFill>
                <a:schemeClr val="tx1"/>
              </a:solidFill>
            </a:endParaRPr>
          </a:p>
          <a:p>
            <a:pPr>
              <a:buFont typeface="Arial" panose="020B0604020202020204" pitchFamily="34" charset="0"/>
              <a:buChar char="•"/>
            </a:pPr>
            <a:r>
              <a:rPr lang="en-US" altLang="ja-JP" dirty="0">
                <a:solidFill>
                  <a:schemeClr val="tx1"/>
                </a:solidFill>
              </a:rPr>
              <a:t>The RTA report shows requirements as the numbers of latency bound and reliability for industrial automation use cases.</a:t>
            </a:r>
          </a:p>
          <a:p>
            <a:pPr lvl="1">
              <a:buFont typeface="Arial" panose="020B0604020202020204" pitchFamily="34" charset="0"/>
              <a:buChar char="•"/>
            </a:pPr>
            <a:r>
              <a:rPr lang="en-US" altLang="ja-JP" dirty="0">
                <a:solidFill>
                  <a:schemeClr val="tx1"/>
                </a:solidFill>
              </a:rPr>
              <a:t>We can utilize these as the target number for UHR PAR.</a:t>
            </a:r>
          </a:p>
          <a:p>
            <a:pPr>
              <a:buFont typeface="Arial" panose="020B0604020202020204" pitchFamily="34" charset="0"/>
              <a:buChar char="•"/>
            </a:pPr>
            <a:endParaRPr lang="en-US" altLang="ja-JP" dirty="0">
              <a:solidFill>
                <a:schemeClr val="tx1"/>
              </a:solidFill>
            </a:endParaRPr>
          </a:p>
          <a:p>
            <a:pPr>
              <a:buFont typeface="Arial" panose="020B0604020202020204" pitchFamily="34" charset="0"/>
              <a:buChar char="•"/>
            </a:pPr>
            <a:r>
              <a:rPr lang="en-US" altLang="ja-JP" dirty="0">
                <a:solidFill>
                  <a:schemeClr val="tx1"/>
                </a:solidFill>
              </a:rPr>
              <a:t>The UHR PAR could express the target for latency bound as follows;</a:t>
            </a:r>
          </a:p>
          <a:p>
            <a:pPr lvl="1">
              <a:buFont typeface="Arial" panose="020B0604020202020204" pitchFamily="34" charset="0"/>
              <a:buChar char="•"/>
            </a:pPr>
            <a:r>
              <a:rPr lang="en-US" altLang="ja-JP" dirty="0">
                <a:solidFill>
                  <a:schemeClr val="tx1"/>
                </a:solidFill>
              </a:rPr>
              <a:t> "This amendment defines at least one mode of operation capable of XXX of latency bound in industrial automation scenarios."</a:t>
            </a:r>
          </a:p>
          <a:p>
            <a:pPr lvl="1">
              <a:buFont typeface="Arial" panose="020B0604020202020204" pitchFamily="34" charset="0"/>
              <a:buChar char="•"/>
            </a:pPr>
            <a:r>
              <a:rPr lang="en-US" altLang="ja-JP" dirty="0">
                <a:solidFill>
                  <a:schemeClr val="tx1"/>
                </a:solidFill>
              </a:rPr>
              <a:t>According to the RTA report, requirements of Class B applications that a range of 10-1ms latency bound can be considered for the target number by the reference.</a:t>
            </a:r>
          </a:p>
          <a:p>
            <a:pPr lvl="2">
              <a:buFont typeface="Arial" panose="020B0604020202020204" pitchFamily="34" charset="0"/>
              <a:buChar char="•"/>
            </a:pPr>
            <a:r>
              <a:rPr lang="en-US" altLang="ja-JP" dirty="0">
                <a:solidFill>
                  <a:schemeClr val="tx1"/>
                </a:solidFill>
              </a:rPr>
              <a:t>Class B includes several use cases, such as AR/VR, remote HMI, hard real-time cyclic control, machine tools, and production lines.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7728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sz="2800" dirty="0">
                <a:solidFill>
                  <a:schemeClr val="tx1"/>
                </a:solidFill>
              </a:rPr>
              <a:t>We introduced and discussed the target number of KPIs for industrial automation from the RTA report and the IEC/IEEE 60802 document.</a:t>
            </a:r>
          </a:p>
          <a:p>
            <a:pPr>
              <a:buFont typeface="Arial" panose="020B0604020202020204" pitchFamily="34" charset="0"/>
              <a:buChar char="•"/>
            </a:pPr>
            <a:endParaRPr lang="en-US" altLang="ja-JP" sz="2800" dirty="0">
              <a:solidFill>
                <a:schemeClr val="tx1"/>
              </a:solidFill>
            </a:endParaRPr>
          </a:p>
          <a:p>
            <a:pPr>
              <a:buFont typeface="Arial" panose="020B0604020202020204" pitchFamily="34" charset="0"/>
              <a:buChar char="•"/>
            </a:pPr>
            <a:r>
              <a:rPr lang="en-US" altLang="ja-JP" sz="2800" dirty="0">
                <a:solidFill>
                  <a:schemeClr val="tx1"/>
                </a:solidFill>
              </a:rPr>
              <a:t>Deterministic (periodic) and non-deterministic (sporadic) low latency traffic should be considered for UHR. </a:t>
            </a:r>
          </a:p>
          <a:p>
            <a:pPr>
              <a:buFont typeface="Arial" panose="020B0604020202020204" pitchFamily="34" charset="0"/>
              <a:buChar char="•"/>
            </a:pPr>
            <a:endParaRPr lang="en-US" altLang="ja-JP" sz="2800" dirty="0">
              <a:solidFill>
                <a:schemeClr val="tx1"/>
              </a:solidFill>
            </a:endParaRPr>
          </a:p>
          <a:p>
            <a:pPr>
              <a:buFont typeface="Arial" panose="020B0604020202020204" pitchFamily="34" charset="0"/>
              <a:buChar char="•"/>
            </a:pPr>
            <a:r>
              <a:rPr lang="en-US" altLang="ja-JP" sz="2800" dirty="0">
                <a:solidFill>
                  <a:schemeClr val="tx1"/>
                </a:solidFill>
              </a:rPr>
              <a:t>We could indicate the target number for the latency bound of industrial automation in the UHR PAR.</a:t>
            </a:r>
            <a:endParaRPr lang="en-US" altLang="ja-JP" sz="24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98782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 1</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t>Do you agree that UHR target improvement for deterministic (periodic) and</a:t>
            </a:r>
            <a:r>
              <a:rPr lang="en-US" altLang="ja-JP" sz="2400" dirty="0">
                <a:solidFill>
                  <a:schemeClr val="tx1"/>
                </a:solidFill>
              </a:rPr>
              <a:t> non-deterministic (sporadic) latency characteristics</a:t>
            </a:r>
            <a:r>
              <a:rPr lang="en-US" altLang="ja-JP" dirty="0"/>
              <a:t>?</a:t>
            </a:r>
          </a:p>
          <a:p>
            <a:pPr marL="457200" lvl="1" indent="0"/>
            <a:r>
              <a:rPr lang="en-US" altLang="ja-JP" dirty="0"/>
              <a:t>-Yes</a:t>
            </a:r>
          </a:p>
          <a:p>
            <a:pPr marL="457200" lvl="1" indent="0"/>
            <a:r>
              <a:rPr lang="en-US" altLang="ja-JP" dirty="0"/>
              <a:t>-No</a:t>
            </a:r>
          </a:p>
          <a:p>
            <a:pPr marL="457200" lvl="1" indent="0"/>
            <a:r>
              <a:rPr lang="en-US" altLang="ja-JP" dirty="0"/>
              <a:t>-Abstain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34006334"/>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7439</TotalTime>
  <Words>1465</Words>
  <Application>Microsoft Office PowerPoint</Application>
  <PresentationFormat>ワイド画面</PresentationFormat>
  <Paragraphs>195</Paragraphs>
  <Slides>12</Slides>
  <Notes>9</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12</vt:i4>
      </vt:variant>
    </vt:vector>
  </HeadingPairs>
  <TitlesOfParts>
    <vt:vector size="15" baseType="lpstr">
      <vt:lpstr>Arial</vt:lpstr>
      <vt:lpstr>Times New Roman</vt:lpstr>
      <vt:lpstr>Office テーマ</vt:lpstr>
      <vt:lpstr>KPIs for Industrial Automation Use Cases</vt:lpstr>
      <vt:lpstr>Introduction</vt:lpstr>
      <vt:lpstr>Specific target numbers for KPIs in the PAR</vt:lpstr>
      <vt:lpstr>KPIs for industrial automation </vt:lpstr>
      <vt:lpstr>Types of traffic of industrial automation</vt:lpstr>
      <vt:lpstr>Candidate technologies proposed in UHR SG</vt:lpstr>
      <vt:lpstr>Target number of the latency bound in the PAR</vt:lpstr>
      <vt:lpstr>Summary</vt:lpstr>
      <vt:lpstr>SP 1</vt:lpstr>
      <vt:lpstr>SP 2</vt:lpstr>
      <vt:lpstr>SP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401</cp:revision>
  <cp:lastPrinted>1601-01-01T00:00:00Z</cp:lastPrinted>
  <dcterms:created xsi:type="dcterms:W3CDTF">2022-06-09T01:00:07Z</dcterms:created>
  <dcterms:modified xsi:type="dcterms:W3CDTF">2023-03-09T02:46:10Z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