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67" r:id="rId6"/>
    <p:sldId id="273" r:id="rId7"/>
    <p:sldId id="311" r:id="rId8"/>
    <p:sldId id="269" r:id="rId9"/>
    <p:sldId id="305" r:id="rId10"/>
    <p:sldId id="304" r:id="rId11"/>
    <p:sldId id="307" r:id="rId12"/>
    <p:sldId id="308" r:id="rId13"/>
    <p:sldId id="309" r:id="rId14"/>
    <p:sldId id="310" r:id="rId15"/>
    <p:sldId id="27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unyu Hu" initials="CH" lastIdx="8" clrIdx="0">
    <p:extLst>
      <p:ext uri="{19B8F6BF-5375-455C-9EA6-DF929625EA0E}">
        <p15:presenceInfo xmlns:p15="http://schemas.microsoft.com/office/powerpoint/2012/main" userId="29eb7801c1b91784" providerId="Windows Live"/>
      </p:ext>
    </p:extLst>
  </p:cmAuthor>
  <p:cmAuthor id="2" name="Kumail Haider" initials="KH" lastIdx="5" clrIdx="1">
    <p:extLst>
      <p:ext uri="{19B8F6BF-5375-455C-9EA6-DF929625EA0E}">
        <p15:presenceInfo xmlns:p15="http://schemas.microsoft.com/office/powerpoint/2012/main" userId="S::haiderkumail@meta.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5"/>
    <p:restoredTop sz="94577"/>
  </p:normalViewPr>
  <p:slideViewPr>
    <p:cSldViewPr snapToGrid="0">
      <p:cViewPr varScale="1">
        <p:scale>
          <a:sx n="116" d="100"/>
          <a:sy n="116" d="100"/>
        </p:scale>
        <p:origin x="1528" y="19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Duncan Ho, Qualcomm Incorporated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802.11-23/0291r0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3236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pPr>
              <a:defRPr/>
            </a:pPr>
            <a:r>
              <a:rPr lang="en-US" dirty="0"/>
              <a:t>M. Kumail Haider (Meta)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R-TWT Multi-AP Coordination</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3929100003"/>
              </p:ext>
            </p:extLst>
          </p:nvPr>
        </p:nvGraphicFramePr>
        <p:xfrm>
          <a:off x="684213" y="3057525"/>
          <a:ext cx="7926387" cy="1614488"/>
        </p:xfrm>
        <a:graphic>
          <a:graphicData uri="http://schemas.openxmlformats.org/presentationml/2006/ole">
            <mc:AlternateContent xmlns:mc="http://schemas.openxmlformats.org/markup-compatibility/2006">
              <mc:Choice xmlns:v="urn:schemas-microsoft-com:vml" Requires="v">
                <p:oleObj name="Document" r:id="rId3" imgW="8255000" imgH="1689100" progId="Word.Document.8">
                  <p:embed/>
                </p:oleObj>
              </mc:Choice>
              <mc:Fallback>
                <p:oleObj name="Document" r:id="rId3" imgW="8255000" imgH="1689100" progId="Word.Document.8">
                  <p:embed/>
                  <p:pic>
                    <p:nvPicPr>
                      <p:cNvPr id="3075" name="Object 3"/>
                      <p:cNvPicPr>
                        <a:picLocks noChangeAspect="1" noChangeArrowheads="1"/>
                      </p:cNvPicPr>
                      <p:nvPr/>
                    </p:nvPicPr>
                    <p:blipFill>
                      <a:blip r:embed="rId4"/>
                      <a:srcRect/>
                      <a:stretch>
                        <a:fillRect/>
                      </a:stretch>
                    </p:blipFill>
                    <p:spPr bwMode="auto">
                      <a:xfrm>
                        <a:off x="684213" y="3057525"/>
                        <a:ext cx="7926387" cy="1614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Signaling for Schedule Information </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647"/>
            <a:ext cx="7770813" cy="2049172"/>
          </a:xfrm>
        </p:spPr>
        <p:txBody>
          <a:bodyPr/>
          <a:lstStyle/>
          <a:p>
            <a:pPr>
              <a:buClr>
                <a:schemeClr val="tx1"/>
              </a:buClr>
              <a:buFont typeface="Arial" panose="020B0604020202020204" pitchFamily="34" charset="0"/>
              <a:buChar char="•"/>
            </a:pPr>
            <a:r>
              <a:rPr lang="en-US" sz="1800" dirty="0"/>
              <a:t>APs may acquire schedule information in other BSSs:</a:t>
            </a:r>
          </a:p>
          <a:p>
            <a:pPr marL="800100" lvl="1" indent="-342900">
              <a:buClr>
                <a:schemeClr val="tx1"/>
              </a:buClr>
              <a:buFont typeface="+mj-lt"/>
              <a:buAutoNum type="arabicPeriod"/>
            </a:pPr>
            <a:r>
              <a:rPr lang="en-US" sz="1400" dirty="0"/>
              <a:t>Passively: By listening to beacons from neighboring BSSs</a:t>
            </a:r>
          </a:p>
          <a:p>
            <a:pPr marL="800100" lvl="1" indent="-342900">
              <a:buClr>
                <a:schemeClr val="tx1"/>
              </a:buClr>
              <a:buFont typeface="+mj-lt"/>
              <a:buAutoNum type="arabicPeriod"/>
            </a:pPr>
            <a:r>
              <a:rPr lang="en-US" sz="1400" dirty="0"/>
              <a:t>Actively: By sharing schedule information via a new individually addressed frame</a:t>
            </a:r>
          </a:p>
          <a:p>
            <a:pPr marL="1200150" lvl="2" indent="-342900">
              <a:buClr>
                <a:schemeClr val="tx1"/>
              </a:buClr>
              <a:buFont typeface="Courier New" panose="02070309020205020404" pitchFamily="49" charset="0"/>
              <a:buChar char="o"/>
            </a:pPr>
            <a:r>
              <a:rPr lang="en-US" sz="1200" dirty="0"/>
              <a:t>Frame could carry additional information about schedules helping with coordination</a:t>
            </a:r>
          </a:p>
          <a:p>
            <a:pPr marL="1200150" lvl="2" indent="-342900">
              <a:buClr>
                <a:schemeClr val="tx1"/>
              </a:buClr>
              <a:buFont typeface="Courier New" panose="02070309020205020404" pitchFamily="49" charset="0"/>
              <a:buChar char="o"/>
            </a:pPr>
            <a:r>
              <a:rPr lang="en-US" sz="1200" dirty="0"/>
              <a:t>Schedules may be shared and coordinated on before announcing in respective BSSs</a:t>
            </a:r>
          </a:p>
          <a:p>
            <a:pPr marL="1200150" lvl="2" indent="-342900">
              <a:buClr>
                <a:schemeClr val="tx1"/>
              </a:buClr>
              <a:buFont typeface="Courier New" panose="02070309020205020404" pitchFamily="49" charset="0"/>
              <a:buChar char="o"/>
            </a:pPr>
            <a:r>
              <a:rPr lang="en-US" sz="1200" dirty="0"/>
              <a:t>Could also be shared via a central management entity in ESSs</a:t>
            </a:r>
          </a:p>
          <a:p>
            <a:pPr indent="-285750">
              <a:buClr>
                <a:schemeClr val="tx1"/>
              </a:buClr>
              <a:buFont typeface="Arial" panose="020B0604020202020204" pitchFamily="34" charset="0"/>
              <a:buChar char="•"/>
            </a:pPr>
            <a:r>
              <a:rPr lang="en-US" sz="1800" b="1" dirty="0">
                <a:solidFill>
                  <a:schemeClr val="tx1"/>
                </a:solidFill>
              </a:rPr>
              <a:t>TWT element already provides basis for schedule announcement</a:t>
            </a:r>
            <a:endParaRPr lang="en-US" sz="1800" dirty="0">
              <a:solidFill>
                <a:schemeClr val="tx1"/>
              </a:solidFill>
            </a:endParaRPr>
          </a:p>
          <a:p>
            <a:pPr marL="400050">
              <a:buClr>
                <a:schemeClr val="tx1"/>
              </a:buClr>
              <a:buFont typeface="Courier New" panose="02070309020205020404" pitchFamily="49" charset="0"/>
              <a:buChar char="o"/>
            </a:pPr>
            <a:endParaRPr lang="en-US" sz="180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Footer Placeholder 4">
            <a:extLst>
              <a:ext uri="{FF2B5EF4-FFF2-40B4-BE49-F238E27FC236}">
                <a16:creationId xmlns:a16="http://schemas.microsoft.com/office/drawing/2014/main" id="{7B7A1D06-4F31-AC7B-247C-11A78C833570}"/>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
        <p:nvSpPr>
          <p:cNvPr id="11" name="TextBox 10">
            <a:extLst>
              <a:ext uri="{FF2B5EF4-FFF2-40B4-BE49-F238E27FC236}">
                <a16:creationId xmlns:a16="http://schemas.microsoft.com/office/drawing/2014/main" id="{54A1C34A-58C0-747E-7D43-7ECC7AA4D82E}"/>
              </a:ext>
            </a:extLst>
          </p:cNvPr>
          <p:cNvSpPr txBox="1"/>
          <p:nvPr/>
        </p:nvSpPr>
        <p:spPr>
          <a:xfrm>
            <a:off x="685801" y="3536415"/>
            <a:ext cx="5292360" cy="2431435"/>
          </a:xfrm>
          <a:prstGeom prst="rect">
            <a:avLst/>
          </a:prstGeom>
          <a:noFill/>
        </p:spPr>
        <p:txBody>
          <a:bodyPr wrap="square" rtlCol="0">
            <a:spAutoFit/>
          </a:bodyPr>
          <a:lstStyle/>
          <a:p>
            <a:pPr lvl="1">
              <a:buClr>
                <a:schemeClr val="tx1"/>
              </a:buClr>
              <a:buFont typeface="Arial" panose="020B0604020202020204" pitchFamily="34" charset="0"/>
              <a:buChar char="•"/>
            </a:pPr>
            <a:endParaRPr lang="en-US" sz="1400" dirty="0">
              <a:solidFill>
                <a:schemeClr val="tx1"/>
              </a:solidFill>
            </a:endParaRPr>
          </a:p>
          <a:p>
            <a:pPr marL="800100" lvl="1" indent="-342900">
              <a:buClr>
                <a:schemeClr val="tx1"/>
              </a:buClr>
              <a:buFont typeface="Arial" panose="020B0604020202020204" pitchFamily="34" charset="0"/>
              <a:buChar char="•"/>
            </a:pPr>
            <a:endParaRPr lang="en-US" sz="1400" dirty="0">
              <a:solidFill>
                <a:schemeClr val="tx1"/>
              </a:solidFill>
            </a:endParaRPr>
          </a:p>
          <a:p>
            <a:pPr marL="800100" lvl="1" indent="-342900">
              <a:buClr>
                <a:schemeClr val="tx1"/>
              </a:buClr>
              <a:buFont typeface="Arial" panose="020B0604020202020204" pitchFamily="34" charset="0"/>
              <a:buChar char="•"/>
            </a:pPr>
            <a:r>
              <a:rPr lang="en-US" sz="1400" dirty="0">
                <a:solidFill>
                  <a:schemeClr val="tx1"/>
                </a:solidFill>
              </a:rPr>
              <a:t>Restricted TWT Schedule Info field provides further info about advertised schedules</a:t>
            </a:r>
          </a:p>
          <a:p>
            <a:pPr indent="-285750">
              <a:defRPr/>
            </a:pPr>
            <a:endParaRPr kumimoji="0" lang="en-US" sz="1200" b="0" i="0" u="none" strike="noStrike" kern="0" cap="none" spc="0" normalizeH="0" baseline="0" noProof="0" dirty="0">
              <a:ln>
                <a:noFill/>
              </a:ln>
              <a:solidFill>
                <a:schemeClr val="tx1"/>
              </a:solidFill>
              <a:effectLst/>
              <a:uLnTx/>
              <a:uFillTx/>
              <a:latin typeface="Times New Roman" pitchFamily="16" charset="0"/>
              <a:ea typeface="MS Gothic" charset="-128"/>
              <a:cs typeface="+mn-cs"/>
            </a:endParaRPr>
          </a:p>
          <a:p>
            <a:pPr marL="1200150" marR="0" lvl="2" indent="-342900" algn="l" defTabSz="449263" rtl="0" eaLnBrk="0" fontAlgn="base" latinLnBrk="0" hangingPunct="0">
              <a:lnSpc>
                <a:spcPct val="100000"/>
              </a:lnSpc>
              <a:spcBef>
                <a:spcPct val="0"/>
              </a:spcBef>
              <a:spcAft>
                <a:spcPct val="0"/>
              </a:spcAft>
              <a:buClr>
                <a:srgbClr val="000000"/>
              </a:buClr>
              <a:buSzPct val="100000"/>
              <a:buFont typeface="Courier New" panose="02070309020205020404" pitchFamily="49" charset="0"/>
              <a:buChar char="o"/>
              <a:tabLst/>
              <a:defRPr/>
            </a:pPr>
            <a:r>
              <a:rPr kumimoji="0" lang="en-US" sz="1200" b="0" i="0" u="none" strike="noStrike" kern="0" cap="none" spc="0" normalizeH="0" baseline="0" noProof="0" dirty="0">
                <a:ln>
                  <a:noFill/>
                </a:ln>
                <a:solidFill>
                  <a:schemeClr val="tx1"/>
                </a:solidFill>
                <a:effectLst/>
                <a:uLnTx/>
                <a:uFillTx/>
                <a:latin typeface="Times New Roman" pitchFamily="16" charset="0"/>
                <a:ea typeface="MS Gothic" charset="-128"/>
                <a:cs typeface="+mn-cs"/>
              </a:rPr>
              <a:t>Value 3 could be expanded to include OBSS/Multi-</a:t>
            </a:r>
          </a:p>
          <a:p>
            <a:pPr marL="857250" marR="0" lvl="2"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chemeClr val="tx1"/>
                </a:solidFill>
                <a:effectLst/>
                <a:uLnTx/>
                <a:uFillTx/>
                <a:latin typeface="Times New Roman" pitchFamily="16" charset="0"/>
                <a:ea typeface="MS Gothic" charset="-128"/>
                <a:cs typeface="+mn-cs"/>
              </a:rPr>
              <a:t>         BSS schedules</a:t>
            </a:r>
          </a:p>
          <a:p>
            <a:pPr marL="1200150" marR="0" lvl="2" indent="-342900" algn="l" defTabSz="449263" rtl="0" eaLnBrk="0" fontAlgn="base" latinLnBrk="0" hangingPunct="0">
              <a:lnSpc>
                <a:spcPct val="100000"/>
              </a:lnSpc>
              <a:spcBef>
                <a:spcPct val="0"/>
              </a:spcBef>
              <a:spcAft>
                <a:spcPct val="0"/>
              </a:spcAft>
              <a:buClr>
                <a:srgbClr val="000000"/>
              </a:buClr>
              <a:buSzPct val="100000"/>
              <a:buFont typeface="Courier New" panose="02070309020205020404" pitchFamily="49" charset="0"/>
              <a:buChar char="o"/>
              <a:tabLst/>
              <a:defRPr/>
            </a:pPr>
            <a:r>
              <a:rPr kumimoji="0" lang="en-US" sz="1200" b="0" i="0" u="none" strike="noStrike" kern="0" cap="none" spc="0" normalizeH="0" baseline="0" noProof="0" dirty="0">
                <a:ln>
                  <a:noFill/>
                </a:ln>
                <a:solidFill>
                  <a:schemeClr val="tx1"/>
                </a:solidFill>
                <a:effectLst/>
                <a:uLnTx/>
                <a:uFillTx/>
                <a:latin typeface="Times New Roman" pitchFamily="16" charset="0"/>
                <a:ea typeface="MS Gothic" charset="-128"/>
                <a:cs typeface="+mn-cs"/>
              </a:rPr>
              <a:t>For such schedules, </a:t>
            </a:r>
            <a:r>
              <a:rPr lang="en-US" sz="1200" kern="0" dirty="0">
                <a:solidFill>
                  <a:schemeClr val="tx1"/>
                </a:solidFill>
              </a:rPr>
              <a:t>TWT element </a:t>
            </a:r>
            <a:r>
              <a:rPr kumimoji="0" lang="en-US" sz="1200" b="0" i="0" u="none" strike="noStrike" kern="0" cap="none" spc="0" normalizeH="0" baseline="0" noProof="0" dirty="0">
                <a:ln>
                  <a:noFill/>
                </a:ln>
                <a:solidFill>
                  <a:schemeClr val="tx1"/>
                </a:solidFill>
                <a:effectLst/>
                <a:uLnTx/>
                <a:uFillTx/>
                <a:latin typeface="Times New Roman" pitchFamily="16" charset="0"/>
                <a:ea typeface="MS Gothic" charset="-128"/>
                <a:cs typeface="+mn-cs"/>
              </a:rPr>
              <a:t>may carry an identifier for the originating BSS, or to identify between “OBSS” and “Multi-BSS” schedules</a:t>
            </a:r>
          </a:p>
          <a:p>
            <a:endParaRPr lang="en-US" dirty="0">
              <a:solidFill>
                <a:schemeClr val="tx1"/>
              </a:solidFill>
            </a:endParaRPr>
          </a:p>
        </p:txBody>
      </p:sp>
      <p:pic>
        <p:nvPicPr>
          <p:cNvPr id="15" name="Picture 14">
            <a:extLst>
              <a:ext uri="{FF2B5EF4-FFF2-40B4-BE49-F238E27FC236}">
                <a16:creationId xmlns:a16="http://schemas.microsoft.com/office/drawing/2014/main" id="{E3F4EF4B-BDEE-7C02-F9F5-717744911AD8}"/>
              </a:ext>
            </a:extLst>
          </p:cNvPr>
          <p:cNvPicPr>
            <a:picLocks noChangeAspect="1"/>
          </p:cNvPicPr>
          <p:nvPr/>
        </p:nvPicPr>
        <p:blipFill>
          <a:blip r:embed="rId2"/>
          <a:stretch>
            <a:fillRect/>
          </a:stretch>
        </p:blipFill>
        <p:spPr>
          <a:xfrm>
            <a:off x="5871990" y="3687863"/>
            <a:ext cx="3297417" cy="2817794"/>
          </a:xfrm>
          <a:prstGeom prst="rect">
            <a:avLst/>
          </a:prstGeom>
        </p:spPr>
      </p:pic>
    </p:spTree>
    <p:extLst>
      <p:ext uri="{BB962C8B-B14F-4D97-AF65-F5344CB8AC3E}">
        <p14:creationId xmlns:p14="http://schemas.microsoft.com/office/powerpoint/2010/main" val="1313445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Further thoughts on gaps in signaling</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51646"/>
            <a:ext cx="7981122" cy="4723767"/>
          </a:xfrm>
        </p:spPr>
        <p:txBody>
          <a:bodyPr/>
          <a:lstStyle/>
          <a:p>
            <a:pPr>
              <a:buClr>
                <a:schemeClr val="tx1"/>
              </a:buClr>
              <a:buFont typeface="Arial" panose="020B0604020202020204" pitchFamily="34" charset="0"/>
              <a:buChar char="•"/>
            </a:pPr>
            <a:r>
              <a:rPr lang="en-US" sz="1800" dirty="0"/>
              <a:t>Several signaling gaps were discussed in 802.11be and deferred to next round</a:t>
            </a:r>
          </a:p>
          <a:p>
            <a:pPr lvl="1">
              <a:buClr>
                <a:schemeClr val="tx1"/>
              </a:buClr>
              <a:buFont typeface="Arial" panose="020B0604020202020204" pitchFamily="34" charset="0"/>
              <a:buChar char="•"/>
            </a:pPr>
            <a:r>
              <a:rPr lang="en-US" sz="1600" b="1" dirty="0"/>
              <a:t>TID indication in Trigger frames and BSR Control field</a:t>
            </a:r>
            <a:endParaRPr lang="en-US" sz="1600" dirty="0"/>
          </a:p>
          <a:p>
            <a:pPr marL="1200150" lvl="2" indent="-342900">
              <a:buClr>
                <a:schemeClr val="tx1"/>
              </a:buClr>
              <a:buFont typeface="Arial" panose="020B0604020202020204" pitchFamily="34" charset="0"/>
              <a:buChar char="•"/>
            </a:pPr>
            <a:r>
              <a:rPr lang="en-US" sz="1200" dirty="0"/>
              <a:t>Basic Trigger frame can only indicate a Preferred AC, and not directly indicate a TID for soliciting UL</a:t>
            </a:r>
          </a:p>
          <a:p>
            <a:pPr marL="1200150" lvl="2" indent="-342900">
              <a:buClr>
                <a:schemeClr val="tx1"/>
              </a:buClr>
              <a:buFont typeface="Arial" panose="020B0604020202020204" pitchFamily="34" charset="0"/>
              <a:buChar char="•"/>
            </a:pPr>
            <a:r>
              <a:rPr lang="en-US" sz="1200" dirty="0"/>
              <a:t>For enhanced SP coordination within BSS and OBSS to solicit UL traffic, TID indication in Trigger frames will be useful</a:t>
            </a:r>
          </a:p>
          <a:p>
            <a:pPr marL="1200150" lvl="2" indent="-342900">
              <a:buClr>
                <a:schemeClr val="tx1"/>
              </a:buClr>
              <a:buFont typeface="Arial" panose="020B0604020202020204" pitchFamily="34" charset="0"/>
              <a:buChar char="•"/>
            </a:pPr>
            <a:r>
              <a:rPr lang="en-US" sz="1200" dirty="0"/>
              <a:t>Similar issue with AC level buffer reporting in BSR Control</a:t>
            </a:r>
          </a:p>
          <a:p>
            <a:pPr marL="800100" lvl="1" indent="-342900">
              <a:buClr>
                <a:schemeClr val="tx1"/>
              </a:buClr>
              <a:buFont typeface="Arial" panose="020B0604020202020204" pitchFamily="34" charset="0"/>
              <a:buChar char="•"/>
            </a:pPr>
            <a:r>
              <a:rPr lang="en-US" sz="1600" b="1" dirty="0"/>
              <a:t>Explicit signaling for SP management</a:t>
            </a:r>
            <a:r>
              <a:rPr lang="en-US" sz="1600" b="1" dirty="0">
                <a:solidFill>
                  <a:schemeClr val="accent6">
                    <a:lumMod val="60000"/>
                    <a:lumOff val="40000"/>
                  </a:schemeClr>
                </a:solidFill>
              </a:rPr>
              <a:t> </a:t>
            </a:r>
            <a:r>
              <a:rPr lang="en-US" sz="1600" b="1" dirty="0">
                <a:solidFill>
                  <a:schemeClr val="tx1"/>
                </a:solidFill>
              </a:rPr>
              <a:t>becomes necessary</a:t>
            </a:r>
          </a:p>
          <a:p>
            <a:pPr marL="1200150" lvl="2" indent="-342900">
              <a:buClr>
                <a:schemeClr val="tx1"/>
              </a:buClr>
              <a:buFont typeface="Arial" panose="020B0604020202020204" pitchFamily="34" charset="0"/>
              <a:buChar char="•"/>
            </a:pPr>
            <a:r>
              <a:rPr lang="en-US" sz="1400" dirty="0"/>
              <a:t>R-TWT schedules may need to be extended in case R-TWT TID traffic is not delivered within the SP</a:t>
            </a:r>
          </a:p>
          <a:p>
            <a:pPr marL="1200150" lvl="2" indent="-342900">
              <a:buClr>
                <a:schemeClr val="tx1"/>
              </a:buClr>
              <a:buFont typeface="Arial" panose="020B0604020202020204" pitchFamily="34" charset="0"/>
              <a:buChar char="•"/>
            </a:pPr>
            <a:r>
              <a:rPr lang="en-US" sz="1400" dirty="0"/>
              <a:t>When coordinating and managing schedules in multiple BSS, this problem becomes even more relevant and critical</a:t>
            </a:r>
          </a:p>
          <a:p>
            <a:pPr marL="1200150" lvl="2" indent="-342900">
              <a:buClr>
                <a:schemeClr val="tx1"/>
              </a:buClr>
              <a:buFont typeface="Arial" panose="020B0604020202020204" pitchFamily="34" charset="0"/>
              <a:buChar char="•"/>
            </a:pPr>
            <a:r>
              <a:rPr lang="en-US" sz="1400" dirty="0"/>
              <a:t>Explicit signaling helps with better schedule management (SP termination and extension)</a:t>
            </a:r>
          </a:p>
          <a:p>
            <a:pPr marL="800100" lvl="1" indent="-342900">
              <a:buClr>
                <a:schemeClr val="tx1"/>
              </a:buClr>
              <a:buFont typeface="Arial" panose="020B0604020202020204" pitchFamily="34" charset="0"/>
              <a:buChar char="•"/>
            </a:pPr>
            <a:r>
              <a:rPr lang="en-US" sz="1600" b="1" dirty="0"/>
              <a:t>Enhanced support for p2p traffic</a:t>
            </a:r>
          </a:p>
          <a:p>
            <a:pPr marL="1200150" lvl="2" indent="-342900">
              <a:buClr>
                <a:schemeClr val="tx1"/>
              </a:buClr>
              <a:buFont typeface="Arial" panose="020B0604020202020204" pitchFamily="34" charset="0"/>
              <a:buChar char="•"/>
            </a:pPr>
            <a:r>
              <a:rPr lang="en-US" sz="1400" dirty="0"/>
              <a:t>Member STA’s p2p traffic could be provisioned via AP e.g., via enhanced TXOP sharing for more efficient medium utilization and coordination between infra and p2p link</a:t>
            </a:r>
          </a:p>
          <a:p>
            <a:pPr marL="1200150" lvl="2" indent="-342900">
              <a:buClr>
                <a:schemeClr val="tx1"/>
              </a:buClr>
              <a:buFont typeface="Arial" panose="020B0604020202020204" pitchFamily="34" charset="0"/>
              <a:buChar char="•"/>
            </a:pPr>
            <a:r>
              <a:rPr lang="en-US" sz="1400" dirty="0"/>
              <a:t>Signaling enhancements are needed to indicate requirements for p2p traffic and its delivery</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Footer Placeholder 4">
            <a:extLst>
              <a:ext uri="{FF2B5EF4-FFF2-40B4-BE49-F238E27FC236}">
                <a16:creationId xmlns:a16="http://schemas.microsoft.com/office/drawing/2014/main" id="{7B7A1D06-4F31-AC7B-247C-11A78C833570}"/>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3688741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162425"/>
          </a:xfrm>
        </p:spPr>
        <p:txBody>
          <a:bodyPr/>
          <a:lstStyle/>
          <a:p>
            <a:pPr>
              <a:buFont typeface="Arial" panose="020B0604020202020204" pitchFamily="34" charset="0"/>
              <a:buChar char="•"/>
            </a:pPr>
            <a:r>
              <a:rPr lang="en-US" sz="2000" b="0" dirty="0"/>
              <a:t>We introduced concepts and solutions for R-TWT schedule coordination between multiple APs in neighboring BSS to enhance R-TWT operation in UHR</a:t>
            </a:r>
          </a:p>
          <a:p>
            <a:pPr marL="0" indent="0"/>
            <a:endParaRPr lang="en-US" sz="2000" b="0" dirty="0"/>
          </a:p>
          <a:p>
            <a:pPr>
              <a:buFont typeface="Arial" panose="020B0604020202020204" pitchFamily="34" charset="0"/>
              <a:buChar char="•"/>
            </a:pPr>
            <a:r>
              <a:rPr lang="en-US" sz="2000" b="0" dirty="0"/>
              <a:t>Two modes/levels of schedule coordination are identified </a:t>
            </a:r>
          </a:p>
          <a:p>
            <a:pPr marL="0" indent="0"/>
            <a:endParaRPr lang="en-US" sz="2000" b="0" dirty="0"/>
          </a:p>
          <a:p>
            <a:pPr>
              <a:buFont typeface="Arial" panose="020B0604020202020204" pitchFamily="34" charset="0"/>
              <a:buChar char="•"/>
            </a:pPr>
            <a:r>
              <a:rPr lang="en-US" sz="2000" b="0" dirty="0"/>
              <a:t>We discuss existing and new signaling for advertisement of such schedules between APs and between AP and their associated STAs</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Extending R-TWT operation for multi-AP coordination will facilitate in mitigating OBSS interference during SPs and providing predictable latency for low latency traffic</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12</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75248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 typeface="Arial" panose="020B0604020202020204" pitchFamily="34" charset="0"/>
              <a:buChar char="•"/>
            </a:pPr>
            <a:r>
              <a:rPr lang="en-US" dirty="0"/>
              <a:t>UHR is aiming for </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improving tail latency and jitter compared to 802.11be including scenarios of overlapping Basic Service Sets (BSSs) </a:t>
            </a:r>
          </a:p>
          <a:p>
            <a:pPr>
              <a:buFont typeface="Arial" panose="020B0604020202020204" pitchFamily="34" charset="0"/>
              <a:buChar char="•"/>
            </a:pPr>
            <a:r>
              <a:rPr lang="en-US" dirty="0"/>
              <a:t>R-TWT is a suitable candidate from 802.11be for providing enhanced medium protection and predictable latency for latency sensitive applications</a:t>
            </a:r>
          </a:p>
          <a:p>
            <a:pPr>
              <a:buFont typeface="Arial" panose="020B0604020202020204" pitchFamily="34" charset="0"/>
              <a:buChar char="•"/>
            </a:pPr>
            <a:r>
              <a:rPr lang="en-US" dirty="0"/>
              <a:t>Coordination among neighboring BSSs can further enhance R-TWT operation and medium protection</a:t>
            </a:r>
          </a:p>
          <a:p>
            <a:pPr>
              <a:buFont typeface="Arial" panose="020B0604020202020204" pitchFamily="34" charset="0"/>
              <a:buChar char="•"/>
            </a:pPr>
            <a:r>
              <a:rPr lang="en-US" dirty="0"/>
              <a:t>This document explores candidate solutions for multi-AP coordination for R-TWT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Footer Placeholder 4">
            <a:extLst>
              <a:ext uri="{FF2B5EF4-FFF2-40B4-BE49-F238E27FC236}">
                <a16:creationId xmlns:a16="http://schemas.microsoft.com/office/drawing/2014/main" id="{D1A6A597-2F8E-B0D3-C095-0DF83D7ACBF9}"/>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Recap: R-TWT Operation in 802.11be</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29" y="1577010"/>
            <a:ext cx="8350041" cy="4694583"/>
          </a:xfrm>
        </p:spPr>
        <p:txBody>
          <a:bodyPr/>
          <a:lstStyle/>
          <a:p>
            <a:pPr marL="342900" marR="0" lvl="0" indent="-34290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800" i="0" u="none" strike="noStrike" kern="0" cap="none" spc="0" normalizeH="0" baseline="0" noProof="0" dirty="0">
                <a:ln>
                  <a:noFill/>
                </a:ln>
                <a:solidFill>
                  <a:srgbClr val="000000"/>
                </a:solidFill>
                <a:effectLst/>
                <a:uLnTx/>
                <a:uFillTx/>
                <a:latin typeface="Times New Roman"/>
                <a:ea typeface="+mn-ea"/>
                <a:cs typeface="+mn-cs"/>
              </a:rPr>
              <a:t>Uses broadcast TWT (802.11ax) signaling as baseline, with enhancements</a:t>
            </a:r>
            <a:endParaRPr kumimoji="0" lang="en-US" sz="140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AP advertises R-TWT schedules via TWT element in Management frames in the BSS (e.g., Beacon, Probe response)</a:t>
            </a: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Indication of R-TWT UL/DL TIDs during membership setup to identify latency sensitive traffic</a:t>
            </a:r>
          </a:p>
          <a:p>
            <a:pPr marL="342900" marR="0" lvl="0" indent="-342900" algn="l" defTabSz="914400" rtl="0" eaLnBrk="0" fontAlgn="base" latinLnBrk="0" hangingPunct="0">
              <a:lnSpc>
                <a:spcPct val="100000"/>
              </a:lnSpc>
              <a:spcBef>
                <a:spcPct val="20000"/>
              </a:spcBef>
              <a:spcAft>
                <a:spcPct val="0"/>
              </a:spcAft>
              <a:buClr>
                <a:srgbClr val="000000"/>
              </a:buClr>
              <a:buSzTx/>
              <a:buFontTx/>
              <a:buChar char="•"/>
              <a:tabLst/>
              <a:defRPr/>
            </a:pPr>
            <a:endParaRPr kumimoji="0" lang="en-US" sz="180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800" i="0" u="none" strike="noStrike" kern="0" cap="none" spc="0" normalizeH="0" baseline="0" noProof="0" dirty="0">
                <a:ln>
                  <a:noFill/>
                </a:ln>
                <a:solidFill>
                  <a:srgbClr val="000000"/>
                </a:solidFill>
                <a:effectLst/>
                <a:uLnTx/>
                <a:uFillTx/>
                <a:latin typeface="Times New Roman"/>
                <a:ea typeface="+mn-ea"/>
                <a:cs typeface="+mn-cs"/>
              </a:rPr>
              <a:t>Provides enhanced medium access protection and provisions for predictable latency</a:t>
            </a: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R-TWT supporting STAs must end any TXOP at SP start boundary</a:t>
            </a: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Optional usage of overlapping quiet intervals to limit interference from legacy (non-EHT) devices </a:t>
            </a: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Prioritization of traffic belonging to R-TWT UL/DL TIDs per membership</a:t>
            </a:r>
          </a:p>
          <a:p>
            <a:pPr marL="742950" marR="0" lvl="1" indent="-28575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600" b="0" i="0" u="none" strike="noStrike" kern="0" cap="none" spc="0" normalizeH="0" baseline="0" noProof="0" dirty="0">
                <a:ln>
                  <a:noFill/>
                </a:ln>
                <a:solidFill>
                  <a:srgbClr val="000000"/>
                </a:solidFill>
                <a:effectLst/>
                <a:uLnTx/>
                <a:uFillTx/>
                <a:latin typeface="Times New Roman"/>
              </a:rPr>
              <a:t>Spec recommends membership negotiated as </a:t>
            </a:r>
            <a:r>
              <a:rPr kumimoji="0" lang="en-US" sz="1600" b="0" i="1" u="none" strike="noStrike" kern="0" cap="none" spc="0" normalizeH="0" baseline="0" noProof="0" dirty="0">
                <a:ln>
                  <a:noFill/>
                </a:ln>
                <a:solidFill>
                  <a:srgbClr val="000000"/>
                </a:solidFill>
                <a:effectLst/>
                <a:uLnTx/>
                <a:uFillTx/>
                <a:latin typeface="Times New Roman"/>
              </a:rPr>
              <a:t>Trigger-enabled</a:t>
            </a:r>
            <a:r>
              <a:rPr kumimoji="0" lang="en-US" sz="1600" b="0" i="0" u="none" strike="noStrike" kern="0" cap="none" spc="0" normalizeH="0" baseline="0" noProof="0" dirty="0">
                <a:ln>
                  <a:noFill/>
                </a:ln>
                <a:solidFill>
                  <a:srgbClr val="000000"/>
                </a:solidFill>
                <a:effectLst/>
                <a:uLnTx/>
                <a:uFillTx/>
                <a:latin typeface="Times New Roman"/>
              </a:rPr>
              <a:t> for efficient medium access</a:t>
            </a:r>
          </a:p>
          <a:p>
            <a:pPr marL="457200" marR="0" lvl="1" indent="0" algn="l" defTabSz="914400" rtl="0" eaLnBrk="0" fontAlgn="base" latinLnBrk="0" hangingPunct="0">
              <a:lnSpc>
                <a:spcPct val="100000"/>
              </a:lnSpc>
              <a:spcBef>
                <a:spcPct val="20000"/>
              </a:spcBef>
              <a:spcAft>
                <a:spcPct val="0"/>
              </a:spcAft>
              <a:buClr>
                <a:srgbClr val="000000"/>
              </a:buClr>
              <a:buSzTx/>
              <a:buFontTx/>
              <a:buNone/>
              <a:tabLst/>
              <a:defRPr/>
            </a:pPr>
            <a:endParaRPr kumimoji="0" lang="en-US" sz="14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46487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Next: Extending R-TWT for Multi-AP deployments in UHR</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98604" y="1672810"/>
            <a:ext cx="8350041" cy="4133080"/>
          </a:xfrm>
        </p:spPr>
        <p:txBody>
          <a:bodyPr/>
          <a:lstStyle/>
          <a:p>
            <a:pPr marL="342900" marR="0" lvl="0" indent="-342900" algn="l" defTabSz="914400" rtl="0" eaLnBrk="0" fontAlgn="base" latinLnBrk="0" hangingPunct="0">
              <a:lnSpc>
                <a:spcPct val="100000"/>
              </a:lnSpc>
              <a:spcBef>
                <a:spcPct val="20000"/>
              </a:spcBef>
              <a:spcAft>
                <a:spcPct val="0"/>
              </a:spcAft>
              <a:buClr>
                <a:srgbClr val="000000"/>
              </a:buClr>
              <a:buSzTx/>
              <a:buFontTx/>
              <a:buChar char="•"/>
              <a:tabLst/>
              <a:defRPr/>
            </a:pPr>
            <a:r>
              <a:rPr kumimoji="0" lang="en-US" sz="1800" i="0" u="none" strike="noStrike" kern="0" cap="none" spc="0" normalizeH="0" baseline="0" noProof="0" dirty="0">
                <a:ln>
                  <a:noFill/>
                </a:ln>
                <a:solidFill>
                  <a:srgbClr val="000000"/>
                </a:solidFill>
                <a:effectLst/>
                <a:uLnTx/>
                <a:uFillTx/>
                <a:latin typeface="Times New Roman"/>
                <a:ea typeface="+mn-ea"/>
                <a:cs typeface="+mn-cs"/>
              </a:rPr>
              <a:t>Several contributions in UHR have discussed R-TWT enhancements with multi-AP coordination</a:t>
            </a:r>
            <a:endParaRPr kumimoji="0" lang="en-US" sz="1400" i="0" u="none" strike="noStrike" kern="0" cap="none" spc="0" normalizeH="0" baseline="0" noProof="0" dirty="0">
              <a:ln>
                <a:noFill/>
              </a:ln>
              <a:solidFill>
                <a:srgbClr val="000000"/>
              </a:solidFill>
              <a:effectLst/>
              <a:uLnTx/>
              <a:uFillTx/>
              <a:latin typeface="Times New Roman"/>
              <a:ea typeface="+mn-ea"/>
              <a:cs typeface="+mn-cs"/>
            </a:endParaRPr>
          </a:p>
          <a:p>
            <a:pPr lvl="1" defTabSz="914400" eaLnBrk="0" hangingPunct="0">
              <a:spcBef>
                <a:spcPct val="20000"/>
              </a:spcBef>
              <a:buSzTx/>
              <a:buFontTx/>
              <a:buChar char="–"/>
              <a:defRPr/>
            </a:pPr>
            <a:r>
              <a:rPr kumimoji="0" lang="en-US" sz="1600" b="0" i="0" u="none" strike="noStrike" kern="0" cap="none" spc="0" normalizeH="0" baseline="0" noProof="0" dirty="0">
                <a:ln>
                  <a:noFill/>
                </a:ln>
                <a:solidFill>
                  <a:srgbClr val="000000"/>
                </a:solidFill>
                <a:effectLst/>
                <a:uLnTx/>
                <a:uFillTx/>
                <a:latin typeface="Times New Roman"/>
              </a:rPr>
              <a:t>11-23/0226r0: </a:t>
            </a:r>
            <a:r>
              <a:rPr kumimoji="0" lang="en-US" sz="1600" b="1" i="0" u="none" strike="noStrike" kern="0" cap="none" spc="0" normalizeH="0" baseline="0" noProof="0" dirty="0">
                <a:ln>
                  <a:noFill/>
                </a:ln>
                <a:solidFill>
                  <a:srgbClr val="000000"/>
                </a:solidFill>
                <a:effectLst/>
                <a:uLnTx/>
                <a:uFillTx/>
                <a:latin typeface="Times New Roman"/>
              </a:rPr>
              <a:t>Coordination of R-TWT for Multi-AP Deployment</a:t>
            </a:r>
            <a:r>
              <a:rPr kumimoji="0" lang="en-US" sz="1600" b="0" i="0" u="none" strike="noStrike" kern="0" cap="none" spc="0" normalizeH="0" baseline="0" noProof="0" dirty="0">
                <a:ln>
                  <a:noFill/>
                </a:ln>
                <a:solidFill>
                  <a:srgbClr val="000000"/>
                </a:solidFill>
                <a:effectLst/>
                <a:uLnTx/>
                <a:uFillTx/>
                <a:latin typeface="Times New Roman"/>
              </a:rPr>
              <a:t>, Abdel K. </a:t>
            </a:r>
            <a:r>
              <a:rPr kumimoji="0" lang="en-US" sz="1600" b="0" i="0" u="none" strike="noStrike" kern="0" cap="none" spc="0" normalizeH="0" baseline="0" noProof="0" dirty="0" err="1">
                <a:ln>
                  <a:noFill/>
                </a:ln>
                <a:solidFill>
                  <a:srgbClr val="000000"/>
                </a:solidFill>
                <a:effectLst/>
                <a:uLnTx/>
                <a:uFillTx/>
                <a:latin typeface="Times New Roman"/>
              </a:rPr>
              <a:t>Ajami</a:t>
            </a:r>
            <a:r>
              <a:rPr kumimoji="0" lang="en-US" sz="1600" b="0" i="0" u="none" strike="noStrike" kern="0" cap="none" spc="0" normalizeH="0" baseline="0" noProof="0" dirty="0">
                <a:ln>
                  <a:noFill/>
                </a:ln>
                <a:solidFill>
                  <a:srgbClr val="000000"/>
                </a:solidFill>
                <a:effectLst/>
                <a:uLnTx/>
                <a:uFillTx/>
                <a:latin typeface="Times New Roman"/>
              </a:rPr>
              <a:t> (Qualcomm) </a:t>
            </a:r>
            <a:r>
              <a:rPr kumimoji="0" lang="en-US" sz="1600" b="0" i="0" u="none" strike="noStrike" kern="0" cap="none" spc="0" normalizeH="0" baseline="0" noProof="0" dirty="0" err="1">
                <a:ln>
                  <a:noFill/>
                </a:ln>
                <a:solidFill>
                  <a:srgbClr val="000000"/>
                </a:solidFill>
                <a:effectLst/>
                <a:uLnTx/>
                <a:uFillTx/>
                <a:latin typeface="Times New Roman"/>
              </a:rPr>
              <a:t>et.al</a:t>
            </a:r>
            <a:r>
              <a:rPr kumimoji="0" lang="en-US" sz="1600" b="0" i="0" u="none" strike="noStrike" kern="0" cap="none" spc="0" normalizeH="0" baseline="0" noProof="0" dirty="0">
                <a:ln>
                  <a:noFill/>
                </a:ln>
                <a:solidFill>
                  <a:srgbClr val="000000"/>
                </a:solidFill>
                <a:effectLst/>
                <a:uLnTx/>
                <a:uFillTx/>
                <a:latin typeface="Times New Roman"/>
              </a:rPr>
              <a:t>.</a:t>
            </a:r>
          </a:p>
          <a:p>
            <a:pPr lvl="1" defTabSz="914400" eaLnBrk="0" hangingPunct="0">
              <a:spcBef>
                <a:spcPct val="20000"/>
              </a:spcBef>
              <a:buSzTx/>
              <a:buFontTx/>
              <a:buChar char="–"/>
              <a:defRPr/>
            </a:pPr>
            <a:r>
              <a:rPr kumimoji="0" lang="en-US" sz="1600" b="0" i="0" u="none" strike="noStrike" kern="0" cap="none" spc="0" normalizeH="0" baseline="0" noProof="0" dirty="0">
                <a:ln>
                  <a:noFill/>
                </a:ln>
                <a:solidFill>
                  <a:srgbClr val="000000"/>
                </a:solidFill>
                <a:effectLst/>
                <a:uLnTx/>
                <a:uFillTx/>
                <a:latin typeface="Times New Roman"/>
              </a:rPr>
              <a:t>11-23/0250r0: </a:t>
            </a:r>
            <a:r>
              <a:rPr kumimoji="0" lang="en-US" sz="1600" b="1" i="0" u="none" strike="noStrike" kern="0" cap="none" spc="0" normalizeH="0" baseline="0" noProof="0" dirty="0">
                <a:ln>
                  <a:noFill/>
                </a:ln>
                <a:solidFill>
                  <a:srgbClr val="000000"/>
                </a:solidFill>
                <a:effectLst/>
                <a:uLnTx/>
                <a:uFillTx/>
                <a:latin typeface="Times New Roman"/>
              </a:rPr>
              <a:t>AP coordination with R-TWT</a:t>
            </a:r>
            <a:r>
              <a:rPr kumimoji="0" lang="en-US" sz="1600" b="0" i="0" u="none" strike="noStrike" kern="0" cap="none" spc="0" normalizeH="0" baseline="0" noProof="0" dirty="0">
                <a:ln>
                  <a:noFill/>
                </a:ln>
                <a:solidFill>
                  <a:srgbClr val="000000"/>
                </a:solidFill>
                <a:effectLst/>
                <a:uLnTx/>
                <a:uFillTx/>
                <a:latin typeface="Times New Roman"/>
              </a:rPr>
              <a:t>, </a:t>
            </a:r>
            <a:r>
              <a:rPr kumimoji="0" lang="en-US" sz="1600" b="0" i="0" u="none" strike="noStrike" kern="0" cap="none" spc="0" normalizeH="0" baseline="0" noProof="0" dirty="0" err="1">
                <a:ln>
                  <a:noFill/>
                </a:ln>
                <a:solidFill>
                  <a:srgbClr val="000000"/>
                </a:solidFill>
                <a:effectLst/>
                <a:uLnTx/>
                <a:uFillTx/>
                <a:latin typeface="Times New Roman"/>
              </a:rPr>
              <a:t>Liwen</a:t>
            </a:r>
            <a:r>
              <a:rPr kumimoji="0" lang="en-US" sz="1600" b="0" i="0" u="none" strike="noStrike" kern="0" cap="none" spc="0" normalizeH="0" baseline="0" noProof="0" dirty="0">
                <a:ln>
                  <a:noFill/>
                </a:ln>
                <a:solidFill>
                  <a:srgbClr val="000000"/>
                </a:solidFill>
                <a:effectLst/>
                <a:uLnTx/>
                <a:uFillTx/>
                <a:latin typeface="Times New Roman"/>
              </a:rPr>
              <a:t> Chu (NXP) </a:t>
            </a:r>
            <a:r>
              <a:rPr kumimoji="0" lang="en-US" sz="1600" b="0" i="0" u="none" strike="noStrike" kern="0" cap="none" spc="0" normalizeH="0" baseline="0" noProof="0" dirty="0" err="1">
                <a:ln>
                  <a:noFill/>
                </a:ln>
                <a:solidFill>
                  <a:srgbClr val="000000"/>
                </a:solidFill>
                <a:effectLst/>
                <a:uLnTx/>
                <a:uFillTx/>
                <a:latin typeface="Times New Roman"/>
              </a:rPr>
              <a:t>et.al</a:t>
            </a:r>
            <a:r>
              <a:rPr kumimoji="0" lang="en-US" sz="1600" b="0" i="0" u="none" strike="noStrike" kern="0" cap="none" spc="0" normalizeH="0" baseline="0" noProof="0" dirty="0">
                <a:ln>
                  <a:noFill/>
                </a:ln>
                <a:solidFill>
                  <a:srgbClr val="000000"/>
                </a:solidFill>
                <a:effectLst/>
                <a:uLnTx/>
                <a:uFillTx/>
                <a:latin typeface="Times New Roman"/>
              </a:rPr>
              <a:t>.</a:t>
            </a:r>
          </a:p>
          <a:p>
            <a:pPr lvl="1" defTabSz="914400" eaLnBrk="0" hangingPunct="0">
              <a:spcBef>
                <a:spcPct val="20000"/>
              </a:spcBef>
              <a:buSzTx/>
              <a:buFontTx/>
              <a:buChar char="–"/>
              <a:defRPr/>
            </a:pPr>
            <a:r>
              <a:rPr kumimoji="0" lang="en-US" sz="1600" b="0" i="0" u="none" strike="noStrike" kern="0" cap="none" spc="0" normalizeH="0" baseline="0" noProof="0" dirty="0">
                <a:ln>
                  <a:noFill/>
                </a:ln>
                <a:solidFill>
                  <a:srgbClr val="000000"/>
                </a:solidFill>
                <a:effectLst/>
                <a:uLnTx/>
                <a:uFillTx/>
                <a:latin typeface="Times New Roman"/>
              </a:rPr>
              <a:t>11-23/0970r0: </a:t>
            </a:r>
            <a:r>
              <a:rPr kumimoji="0" lang="en-US" sz="1600" b="1" i="0" u="none" strike="noStrike" kern="0" cap="none" spc="0" normalizeH="0" baseline="0" noProof="0" dirty="0" err="1">
                <a:ln>
                  <a:noFill/>
                </a:ln>
                <a:solidFill>
                  <a:srgbClr val="000000"/>
                </a:solidFill>
                <a:effectLst/>
                <a:uLnTx/>
                <a:uFillTx/>
                <a:latin typeface="Times New Roman"/>
              </a:rPr>
              <a:t>rTWT</a:t>
            </a:r>
            <a:r>
              <a:rPr kumimoji="0" lang="en-US" sz="1600" b="1" i="0" u="none" strike="noStrike" kern="0" cap="none" spc="0" normalizeH="0" baseline="0" noProof="0" dirty="0">
                <a:ln>
                  <a:noFill/>
                </a:ln>
                <a:solidFill>
                  <a:srgbClr val="000000"/>
                </a:solidFill>
                <a:effectLst/>
                <a:uLnTx/>
                <a:uFillTx/>
                <a:latin typeface="Times New Roman"/>
              </a:rPr>
              <a:t> for Multi-AP</a:t>
            </a:r>
            <a:r>
              <a:rPr kumimoji="0" lang="en-US" sz="1600" b="0" i="0" u="none" strike="noStrike" kern="0" cap="none" spc="0" normalizeH="0" baseline="0" noProof="0" dirty="0">
                <a:ln>
                  <a:noFill/>
                </a:ln>
                <a:solidFill>
                  <a:srgbClr val="000000"/>
                </a:solidFill>
                <a:effectLst/>
                <a:uLnTx/>
                <a:uFillTx/>
                <a:latin typeface="Times New Roman"/>
              </a:rPr>
              <a:t>, Laurent </a:t>
            </a:r>
            <a:r>
              <a:rPr kumimoji="0" lang="en-US" sz="1600" b="0" i="0" u="none" strike="noStrike" kern="0" cap="none" spc="0" normalizeH="0" baseline="0" noProof="0" dirty="0" err="1">
                <a:ln>
                  <a:noFill/>
                </a:ln>
                <a:solidFill>
                  <a:srgbClr val="000000"/>
                </a:solidFill>
                <a:effectLst/>
                <a:uLnTx/>
                <a:uFillTx/>
                <a:latin typeface="Times New Roman"/>
              </a:rPr>
              <a:t>Cariou</a:t>
            </a:r>
            <a:r>
              <a:rPr kumimoji="0" lang="en-US" sz="1600" b="0" i="0" u="none" strike="noStrike" kern="0" cap="none" spc="0" normalizeH="0" baseline="0" noProof="0" dirty="0">
                <a:ln>
                  <a:noFill/>
                </a:ln>
                <a:solidFill>
                  <a:srgbClr val="000000"/>
                </a:solidFill>
                <a:effectLst/>
                <a:uLnTx/>
                <a:uFillTx/>
                <a:latin typeface="Times New Roman"/>
              </a:rPr>
              <a:t> (Intel) </a:t>
            </a:r>
            <a:r>
              <a:rPr kumimoji="0" lang="en-US" sz="1600" b="0" i="0" u="none" strike="noStrike" kern="0" cap="none" spc="0" normalizeH="0" baseline="0" noProof="0" dirty="0" err="1">
                <a:ln>
                  <a:noFill/>
                </a:ln>
                <a:solidFill>
                  <a:srgbClr val="000000"/>
                </a:solidFill>
                <a:effectLst/>
                <a:uLnTx/>
                <a:uFillTx/>
                <a:latin typeface="Times New Roman"/>
              </a:rPr>
              <a:t>et.al</a:t>
            </a:r>
            <a:r>
              <a:rPr kumimoji="0" lang="en-US" sz="1600" b="0" i="0" u="none" strike="noStrike" kern="0" cap="none" spc="0" normalizeH="0" baseline="0" noProof="0" dirty="0">
                <a:ln>
                  <a:noFill/>
                </a:ln>
                <a:solidFill>
                  <a:srgbClr val="000000"/>
                </a:solidFill>
                <a:effectLst/>
                <a:uLnTx/>
                <a:uFillTx/>
                <a:latin typeface="Times New Roman"/>
              </a:rPr>
              <a:t>.</a:t>
            </a:r>
          </a:p>
          <a:p>
            <a:pPr defTabSz="914400" eaLnBrk="0" hangingPunct="0">
              <a:spcBef>
                <a:spcPct val="20000"/>
              </a:spcBef>
              <a:buSzTx/>
              <a:buFont typeface="Arial" panose="020B0604020202020204" pitchFamily="34" charset="0"/>
              <a:buChar char="•"/>
              <a:defRPr/>
            </a:pPr>
            <a:endParaRPr lang="en-US" sz="2000" b="0" dirty="0">
              <a:latin typeface="Times New Roman"/>
            </a:endParaRPr>
          </a:p>
          <a:p>
            <a:pPr defTabSz="914400" eaLnBrk="0" hangingPunct="0">
              <a:spcBef>
                <a:spcPct val="20000"/>
              </a:spcBef>
              <a:buSzTx/>
              <a:buFont typeface="Arial" panose="020B0604020202020204" pitchFamily="34" charset="0"/>
              <a:buChar char="•"/>
              <a:defRPr/>
            </a:pPr>
            <a:r>
              <a:rPr kumimoji="0" lang="en-US" sz="1800" i="0" u="none" strike="noStrike" kern="0" cap="none" spc="0" normalizeH="0" baseline="0" noProof="0" dirty="0">
                <a:ln>
                  <a:noFill/>
                </a:ln>
                <a:solidFill>
                  <a:srgbClr val="000000"/>
                </a:solidFill>
                <a:effectLst/>
                <a:uLnTx/>
                <a:uFillTx/>
                <a:latin typeface="Times New Roman"/>
              </a:rPr>
              <a:t>This contribution shares our view and introduces further discussion on this topic</a:t>
            </a: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a:p>
            <a:pPr lvl="1" defTabSz="914400" eaLnBrk="0" hangingPunct="0">
              <a:spcBef>
                <a:spcPct val="20000"/>
              </a:spcBef>
              <a:buSzTx/>
              <a:buFontTx/>
              <a:buChar char="–"/>
              <a:defRPr/>
            </a:pPr>
            <a:endParaRPr kumimoji="0" lang="en-US" sz="1600" b="0" i="0" u="none" strike="noStrike" kern="0" cap="none" spc="0" normalizeH="0" baseline="0" noProof="0" dirty="0">
              <a:ln>
                <a:noFill/>
              </a:ln>
              <a:solidFill>
                <a:srgbClr val="000000"/>
              </a:solidFill>
              <a:effectLst/>
              <a:uLnTx/>
              <a:uFillTx/>
              <a:latin typeface="Times New Roman"/>
            </a:endParaRP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40602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sz="2800" dirty="0"/>
              <a:t>Extending R-TWT with Multi-AP Coordination Solution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869897"/>
            <a:ext cx="7770813" cy="4520629"/>
          </a:xfrm>
        </p:spPr>
        <p:txBody>
          <a:bodyPr/>
          <a:lstStyle/>
          <a:p>
            <a:pPr>
              <a:buClr>
                <a:schemeClr val="tx1"/>
              </a:buClr>
              <a:buFont typeface="Arial" panose="020B0604020202020204" pitchFamily="34" charset="0"/>
              <a:buChar char="•"/>
            </a:pPr>
            <a:r>
              <a:rPr lang="en-US" sz="1600" dirty="0"/>
              <a:t>R-TWT in 11be focuses on building the basic signaling and solution for single BSS case. It’s a first step. To scale up its effectiveness in wider deployments, we should consider tackling the problem further in multiple BSS environments</a:t>
            </a:r>
          </a:p>
          <a:p>
            <a:pPr lvl="1">
              <a:buClr>
                <a:schemeClr val="tx1"/>
              </a:buClr>
              <a:buFont typeface="Arial" panose="020B0604020202020204" pitchFamily="34" charset="0"/>
              <a:buChar char="•"/>
            </a:pPr>
            <a:r>
              <a:rPr lang="en-US" sz="1400" dirty="0"/>
              <a:t>R-TWT schedules outside of multiple or co-hosted BSSID sets are currently not advertised inside an AP’s BSS</a:t>
            </a:r>
            <a:endParaRPr lang="en-US" sz="1600" dirty="0"/>
          </a:p>
          <a:p>
            <a:pPr>
              <a:spcBef>
                <a:spcPts val="1800"/>
              </a:spcBef>
              <a:buClr>
                <a:schemeClr val="tx1"/>
              </a:buClr>
              <a:buFont typeface="Arial" panose="020B0604020202020204" pitchFamily="34" charset="0"/>
              <a:buChar char="•"/>
            </a:pPr>
            <a:r>
              <a:rPr lang="en-US" sz="1600" dirty="0"/>
              <a:t>Interference from OBSS could result in delay in medium acquisition by member R-TWT STAs from SP start time, if OBSS traffic continues into the SP, delaying delivery of latency sensitive traffic</a:t>
            </a:r>
          </a:p>
          <a:p>
            <a:pPr>
              <a:spcBef>
                <a:spcPts val="1800"/>
              </a:spcBef>
              <a:buClr>
                <a:schemeClr val="tx1"/>
              </a:buClr>
              <a:buFont typeface="Arial" panose="020B0604020202020204" pitchFamily="34" charset="0"/>
              <a:buChar char="•"/>
            </a:pPr>
            <a:r>
              <a:rPr lang="en-US" sz="1600" dirty="0"/>
              <a:t>The peer-to-peer(s) link, esp. when none of the STAs are associated with the infra-AP, also falls into this multi-BSS/OBSS scenario, and would benefit from a solution in this direction</a:t>
            </a:r>
            <a:endParaRPr lang="en-US" sz="1400" dirty="0"/>
          </a:p>
          <a:p>
            <a:pPr>
              <a:spcBef>
                <a:spcPts val="1800"/>
              </a:spcBef>
              <a:buClr>
                <a:schemeClr val="tx1"/>
              </a:buClr>
              <a:buFont typeface="Arial" panose="020B0604020202020204" pitchFamily="34" charset="0"/>
              <a:buChar char="•"/>
            </a:pPr>
            <a:r>
              <a:rPr lang="en-US" sz="1600" dirty="0"/>
              <a:t>R-TWT SPs in neighboring BSSs could overlap in time, resulting in reduced medium access efficiency. Coordination in usage of SPs will help mitigate contention and improve predictable delivery of low latency traffic</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Footer Placeholder 4">
            <a:extLst>
              <a:ext uri="{FF2B5EF4-FFF2-40B4-BE49-F238E27FC236}">
                <a16:creationId xmlns:a16="http://schemas.microsoft.com/office/drawing/2014/main" id="{BFB2E65C-05EE-CE36-8AD7-B94852952105}"/>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45477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R-TWT Schedule Coordination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2057400"/>
            <a:ext cx="7770813" cy="3806826"/>
          </a:xfrm>
        </p:spPr>
        <p:txBody>
          <a:bodyPr/>
          <a:lstStyle/>
          <a:p>
            <a:pPr>
              <a:buClr>
                <a:schemeClr val="tx1"/>
              </a:buClr>
              <a:buFont typeface="Arial" panose="020B0604020202020204" pitchFamily="34" charset="0"/>
              <a:buChar char="•"/>
            </a:pPr>
            <a:r>
              <a:rPr lang="en-US" sz="1800" dirty="0"/>
              <a:t>Neighboring APs may exchange R-TWT schedule information and advertise OBSS schedules in their respective BSS </a:t>
            </a:r>
          </a:p>
          <a:p>
            <a:pPr>
              <a:buClr>
                <a:schemeClr val="tx1"/>
              </a:buClr>
              <a:buFont typeface="Arial" panose="020B0604020202020204" pitchFamily="34" charset="0"/>
              <a:buChar char="•"/>
            </a:pPr>
            <a:endParaRPr lang="en-US" sz="1800" dirty="0"/>
          </a:p>
          <a:p>
            <a:pPr>
              <a:buClr>
                <a:schemeClr val="tx1"/>
              </a:buClr>
              <a:buFont typeface="Arial" panose="020B0604020202020204" pitchFamily="34" charset="0"/>
              <a:buChar char="•"/>
            </a:pPr>
            <a:r>
              <a:rPr lang="en-US" sz="1800" dirty="0"/>
              <a:t>R-TWT supporting STAs in neighboring BSSs follow the R-TWT SP start time protection rule, suppressing OBSS interference </a:t>
            </a:r>
          </a:p>
          <a:p>
            <a:pPr>
              <a:buClr>
                <a:schemeClr val="tx1"/>
              </a:buClr>
              <a:buFont typeface="Arial" panose="020B0604020202020204" pitchFamily="34" charset="0"/>
              <a:buChar char="•"/>
            </a:pPr>
            <a:endParaRPr lang="en-US" sz="1800" dirty="0"/>
          </a:p>
          <a:p>
            <a:pPr>
              <a:buClr>
                <a:schemeClr val="tx1"/>
              </a:buClr>
              <a:buFont typeface="Arial" panose="020B0604020202020204" pitchFamily="34" charset="0"/>
              <a:buChar char="•"/>
            </a:pPr>
            <a:r>
              <a:rPr lang="en-US" sz="1800" dirty="0"/>
              <a:t>An AP may consider OBSS schedules when devising schedules in its own BSS (implementation dependent or further rules TBD)</a:t>
            </a:r>
          </a:p>
          <a:p>
            <a:pPr>
              <a:buClr>
                <a:schemeClr val="tx1"/>
              </a:buClr>
              <a:buFont typeface="Arial" panose="020B0604020202020204" pitchFamily="34" charset="0"/>
              <a:buChar char="•"/>
            </a:pPr>
            <a:endParaRPr lang="en-US" sz="1800" dirty="0"/>
          </a:p>
          <a:p>
            <a:pPr>
              <a:buClr>
                <a:schemeClr val="tx1"/>
              </a:buClr>
              <a:buFont typeface="Arial" panose="020B0604020202020204" pitchFamily="34" charset="0"/>
              <a:buChar char="•"/>
            </a:pPr>
            <a:r>
              <a:rPr lang="en-US" sz="1800" dirty="0"/>
              <a:t>AP coordination for allocation of resources within SPs</a:t>
            </a: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Footer Placeholder 4">
            <a:extLst>
              <a:ext uri="{FF2B5EF4-FFF2-40B4-BE49-F238E27FC236}">
                <a16:creationId xmlns:a16="http://schemas.microsoft.com/office/drawing/2014/main" id="{7B7A1D06-4F31-AC7B-247C-11A78C833570}"/>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208412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Modes of Schedule Coordination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09531"/>
            <a:ext cx="7770813" cy="4462669"/>
          </a:xfrm>
        </p:spPr>
        <p:txBody>
          <a:bodyPr/>
          <a:lstStyle/>
          <a:p>
            <a:pPr marL="400050">
              <a:buClr>
                <a:schemeClr val="tx1"/>
              </a:buClr>
              <a:buFont typeface="Arial" panose="020B0604020202020204" pitchFamily="34" charset="0"/>
              <a:buChar char="•"/>
            </a:pPr>
            <a:r>
              <a:rPr lang="en-US" sz="1800" b="1" dirty="0"/>
              <a:t>Two types of schedule coordination:</a:t>
            </a:r>
          </a:p>
          <a:p>
            <a:pPr marL="857250" lvl="1" indent="-457200">
              <a:buFont typeface="+mj-lt"/>
              <a:buAutoNum type="arabicPeriod"/>
            </a:pPr>
            <a:r>
              <a:rPr lang="en-US" sz="1600" dirty="0"/>
              <a:t>OBSS schedules: Announcing schedules from OBSS for SP start time protection</a:t>
            </a:r>
          </a:p>
          <a:p>
            <a:pPr marL="1257300" lvl="2" indent="-457200">
              <a:buFont typeface="Arial" panose="020B0604020202020204" pitchFamily="34" charset="0"/>
              <a:buChar char="•"/>
            </a:pPr>
            <a:r>
              <a:rPr lang="en-US" sz="1400" dirty="0"/>
              <a:t>R-TWT supporting STAs end any TXOP at SP start</a:t>
            </a:r>
          </a:p>
          <a:p>
            <a:pPr marL="1257300" lvl="2" indent="-457200">
              <a:buFont typeface="Arial" panose="020B0604020202020204" pitchFamily="34" charset="0"/>
              <a:buChar char="•"/>
            </a:pPr>
            <a:r>
              <a:rPr lang="en-US" sz="1400" dirty="0"/>
              <a:t>Non-interfering transmissions may still happen within the BSS (spatial reuse)</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Footer Placeholder 4">
            <a:extLst>
              <a:ext uri="{FF2B5EF4-FFF2-40B4-BE49-F238E27FC236}">
                <a16:creationId xmlns:a16="http://schemas.microsoft.com/office/drawing/2014/main" id="{EC53A8EA-D762-8E34-D53F-AC84B3F463D2}"/>
              </a:ext>
            </a:extLst>
          </p:cNvPr>
          <p:cNvSpPr>
            <a:spLocks noGrp="1"/>
          </p:cNvSpPr>
          <p:nvPr>
            <p:ph type="ftr" idx="14"/>
          </p:nvPr>
        </p:nvSpPr>
        <p:spPr>
          <a:xfrm>
            <a:off x="5500694" y="6475413"/>
            <a:ext cx="3041644" cy="180975"/>
          </a:xfrm>
        </p:spPr>
        <p:txBody>
          <a:bodyPr/>
          <a:lstStyle/>
          <a:p>
            <a:pPr>
              <a:defRPr/>
            </a:pPr>
            <a:r>
              <a:rPr lang="en-US" dirty="0"/>
              <a:t>M. Kumail Haider (Meta)</a:t>
            </a:r>
          </a:p>
        </p:txBody>
      </p:sp>
      <p:cxnSp>
        <p:nvCxnSpPr>
          <p:cNvPr id="30" name="Straight Arrow Connector 29">
            <a:extLst>
              <a:ext uri="{FF2B5EF4-FFF2-40B4-BE49-F238E27FC236}">
                <a16:creationId xmlns:a16="http://schemas.microsoft.com/office/drawing/2014/main" id="{58E9F146-DE2E-CF9B-BDD2-5D72BBCDA9B2}"/>
              </a:ext>
            </a:extLst>
          </p:cNvPr>
          <p:cNvCxnSpPr/>
          <p:nvPr/>
        </p:nvCxnSpPr>
        <p:spPr bwMode="auto">
          <a:xfrm>
            <a:off x="616224" y="3987060"/>
            <a:ext cx="479066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a:extLst>
              <a:ext uri="{FF2B5EF4-FFF2-40B4-BE49-F238E27FC236}">
                <a16:creationId xmlns:a16="http://schemas.microsoft.com/office/drawing/2014/main" id="{C670671A-6BE3-8A17-43AC-3C5C1ED7D613}"/>
              </a:ext>
            </a:extLst>
          </p:cNvPr>
          <p:cNvCxnSpPr/>
          <p:nvPr/>
        </p:nvCxnSpPr>
        <p:spPr bwMode="auto">
          <a:xfrm>
            <a:off x="616224" y="4519470"/>
            <a:ext cx="479066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FBCD80E4-FCED-BFBB-7CC9-D54192085A98}"/>
              </a:ext>
            </a:extLst>
          </p:cNvPr>
          <p:cNvSpPr txBox="1"/>
          <p:nvPr/>
        </p:nvSpPr>
        <p:spPr>
          <a:xfrm>
            <a:off x="-11836" y="3648506"/>
            <a:ext cx="548548" cy="338554"/>
          </a:xfrm>
          <a:prstGeom prst="rect">
            <a:avLst/>
          </a:prstGeom>
          <a:noFill/>
        </p:spPr>
        <p:txBody>
          <a:bodyPr wrap="none" rtlCol="0">
            <a:spAutoFit/>
          </a:bodyPr>
          <a:lstStyle/>
          <a:p>
            <a:r>
              <a:rPr lang="en-US" sz="1600" dirty="0">
                <a:solidFill>
                  <a:schemeClr val="tx1"/>
                </a:solidFill>
              </a:rPr>
              <a:t>AP1</a:t>
            </a:r>
          </a:p>
        </p:txBody>
      </p:sp>
      <p:sp>
        <p:nvSpPr>
          <p:cNvPr id="33" name="TextBox 32">
            <a:extLst>
              <a:ext uri="{FF2B5EF4-FFF2-40B4-BE49-F238E27FC236}">
                <a16:creationId xmlns:a16="http://schemas.microsoft.com/office/drawing/2014/main" id="{A475FFF6-EBAE-BCB5-0257-78AAF6D10B03}"/>
              </a:ext>
            </a:extLst>
          </p:cNvPr>
          <p:cNvSpPr txBox="1"/>
          <p:nvPr/>
        </p:nvSpPr>
        <p:spPr>
          <a:xfrm>
            <a:off x="-11836" y="4237540"/>
            <a:ext cx="687368" cy="338554"/>
          </a:xfrm>
          <a:prstGeom prst="rect">
            <a:avLst/>
          </a:prstGeom>
          <a:noFill/>
        </p:spPr>
        <p:txBody>
          <a:bodyPr wrap="none" rtlCol="0">
            <a:spAutoFit/>
          </a:bodyPr>
          <a:lstStyle/>
          <a:p>
            <a:r>
              <a:rPr lang="en-US" sz="1600" dirty="0">
                <a:solidFill>
                  <a:schemeClr val="tx1"/>
                </a:solidFill>
              </a:rPr>
              <a:t>STA</a:t>
            </a:r>
            <a:r>
              <a:rPr lang="en-US" sz="1600" baseline="-25000" dirty="0">
                <a:solidFill>
                  <a:schemeClr val="tx1"/>
                </a:solidFill>
              </a:rPr>
              <a:t>11</a:t>
            </a:r>
            <a:endParaRPr lang="en-US" sz="1600" dirty="0">
              <a:solidFill>
                <a:schemeClr val="tx1"/>
              </a:solidFill>
            </a:endParaRPr>
          </a:p>
        </p:txBody>
      </p:sp>
      <p:cxnSp>
        <p:nvCxnSpPr>
          <p:cNvPr id="35" name="Straight Arrow Connector 34">
            <a:extLst>
              <a:ext uri="{FF2B5EF4-FFF2-40B4-BE49-F238E27FC236}">
                <a16:creationId xmlns:a16="http://schemas.microsoft.com/office/drawing/2014/main" id="{E17A0E7D-9A5B-2C7A-8755-16DB34FF7B58}"/>
              </a:ext>
            </a:extLst>
          </p:cNvPr>
          <p:cNvCxnSpPr>
            <a:cxnSpLocks/>
          </p:cNvCxnSpPr>
          <p:nvPr/>
        </p:nvCxnSpPr>
        <p:spPr bwMode="auto">
          <a:xfrm flipV="1">
            <a:off x="616224" y="5624522"/>
            <a:ext cx="5135985" cy="81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FB3CD064-173C-532A-6BD5-79A0F4A170F7}"/>
              </a:ext>
            </a:extLst>
          </p:cNvPr>
          <p:cNvCxnSpPr>
            <a:cxnSpLocks/>
          </p:cNvCxnSpPr>
          <p:nvPr/>
        </p:nvCxnSpPr>
        <p:spPr bwMode="auto">
          <a:xfrm flipV="1">
            <a:off x="616224" y="6154208"/>
            <a:ext cx="5135985" cy="353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1" name="TextBox 40">
            <a:extLst>
              <a:ext uri="{FF2B5EF4-FFF2-40B4-BE49-F238E27FC236}">
                <a16:creationId xmlns:a16="http://schemas.microsoft.com/office/drawing/2014/main" id="{9DA46291-0DE5-CDFC-9635-4284B05AE578}"/>
              </a:ext>
            </a:extLst>
          </p:cNvPr>
          <p:cNvSpPr txBox="1"/>
          <p:nvPr/>
        </p:nvSpPr>
        <p:spPr>
          <a:xfrm>
            <a:off x="-11836" y="5286783"/>
            <a:ext cx="548548" cy="338554"/>
          </a:xfrm>
          <a:prstGeom prst="rect">
            <a:avLst/>
          </a:prstGeom>
          <a:noFill/>
        </p:spPr>
        <p:txBody>
          <a:bodyPr wrap="none" rtlCol="0">
            <a:spAutoFit/>
          </a:bodyPr>
          <a:lstStyle/>
          <a:p>
            <a:r>
              <a:rPr lang="en-US" sz="1600" dirty="0">
                <a:solidFill>
                  <a:schemeClr val="tx1"/>
                </a:solidFill>
              </a:rPr>
              <a:t>AP2</a:t>
            </a:r>
          </a:p>
        </p:txBody>
      </p:sp>
      <p:sp>
        <p:nvSpPr>
          <p:cNvPr id="46" name="TextBox 45">
            <a:extLst>
              <a:ext uri="{FF2B5EF4-FFF2-40B4-BE49-F238E27FC236}">
                <a16:creationId xmlns:a16="http://schemas.microsoft.com/office/drawing/2014/main" id="{95CC2914-C00E-E7D5-F575-44FCA6CE6906}"/>
              </a:ext>
            </a:extLst>
          </p:cNvPr>
          <p:cNvSpPr txBox="1"/>
          <p:nvPr/>
        </p:nvSpPr>
        <p:spPr>
          <a:xfrm>
            <a:off x="-11836" y="5875817"/>
            <a:ext cx="657168" cy="338554"/>
          </a:xfrm>
          <a:prstGeom prst="rect">
            <a:avLst/>
          </a:prstGeom>
          <a:noFill/>
        </p:spPr>
        <p:txBody>
          <a:bodyPr wrap="none" rtlCol="0">
            <a:spAutoFit/>
          </a:bodyPr>
          <a:lstStyle/>
          <a:p>
            <a:r>
              <a:rPr lang="en-US" sz="1600" dirty="0">
                <a:solidFill>
                  <a:schemeClr val="tx1"/>
                </a:solidFill>
              </a:rPr>
              <a:t>STA2</a:t>
            </a:r>
          </a:p>
        </p:txBody>
      </p:sp>
      <p:cxnSp>
        <p:nvCxnSpPr>
          <p:cNvPr id="47" name="Straight Arrow Connector 46">
            <a:extLst>
              <a:ext uri="{FF2B5EF4-FFF2-40B4-BE49-F238E27FC236}">
                <a16:creationId xmlns:a16="http://schemas.microsoft.com/office/drawing/2014/main" id="{A8791C37-E219-0FC6-6BE7-8504717E5012}"/>
              </a:ext>
            </a:extLst>
          </p:cNvPr>
          <p:cNvCxnSpPr/>
          <p:nvPr/>
        </p:nvCxnSpPr>
        <p:spPr bwMode="auto">
          <a:xfrm>
            <a:off x="616224" y="5037934"/>
            <a:ext cx="479066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8" name="TextBox 57">
            <a:extLst>
              <a:ext uri="{FF2B5EF4-FFF2-40B4-BE49-F238E27FC236}">
                <a16:creationId xmlns:a16="http://schemas.microsoft.com/office/drawing/2014/main" id="{C5D87888-B56A-3C8D-33A7-929A895CE704}"/>
              </a:ext>
            </a:extLst>
          </p:cNvPr>
          <p:cNvSpPr txBox="1"/>
          <p:nvPr/>
        </p:nvSpPr>
        <p:spPr>
          <a:xfrm>
            <a:off x="-11836" y="4756004"/>
            <a:ext cx="692434" cy="338554"/>
          </a:xfrm>
          <a:prstGeom prst="rect">
            <a:avLst/>
          </a:prstGeom>
          <a:noFill/>
        </p:spPr>
        <p:txBody>
          <a:bodyPr wrap="none" rtlCol="0">
            <a:spAutoFit/>
          </a:bodyPr>
          <a:lstStyle/>
          <a:p>
            <a:r>
              <a:rPr lang="en-US" sz="1600" dirty="0">
                <a:solidFill>
                  <a:schemeClr val="tx1"/>
                </a:solidFill>
              </a:rPr>
              <a:t>STA</a:t>
            </a:r>
            <a:r>
              <a:rPr lang="en-US" sz="1600" baseline="-25000" dirty="0">
                <a:solidFill>
                  <a:schemeClr val="tx1"/>
                </a:solidFill>
              </a:rPr>
              <a:t>12</a:t>
            </a:r>
            <a:endParaRPr lang="en-US" sz="1600" dirty="0">
              <a:solidFill>
                <a:schemeClr val="tx1"/>
              </a:solidFill>
            </a:endParaRPr>
          </a:p>
        </p:txBody>
      </p:sp>
      <p:sp>
        <p:nvSpPr>
          <p:cNvPr id="60" name="Rectangle 59">
            <a:extLst>
              <a:ext uri="{FF2B5EF4-FFF2-40B4-BE49-F238E27FC236}">
                <a16:creationId xmlns:a16="http://schemas.microsoft.com/office/drawing/2014/main" id="{858A8A44-492C-286B-DA74-9C601B3D2885}"/>
              </a:ext>
            </a:extLst>
          </p:cNvPr>
          <p:cNvSpPr/>
          <p:nvPr/>
        </p:nvSpPr>
        <p:spPr bwMode="auto">
          <a:xfrm>
            <a:off x="1133059" y="4756004"/>
            <a:ext cx="795130" cy="28193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DATA</a:t>
            </a:r>
          </a:p>
        </p:txBody>
      </p:sp>
      <p:sp>
        <p:nvSpPr>
          <p:cNvPr id="61" name="Rectangle 60">
            <a:extLst>
              <a:ext uri="{FF2B5EF4-FFF2-40B4-BE49-F238E27FC236}">
                <a16:creationId xmlns:a16="http://schemas.microsoft.com/office/drawing/2014/main" id="{33C400D0-E686-5581-737C-C1E026FEB00D}"/>
              </a:ext>
            </a:extLst>
          </p:cNvPr>
          <p:cNvSpPr/>
          <p:nvPr/>
        </p:nvSpPr>
        <p:spPr bwMode="auto">
          <a:xfrm>
            <a:off x="2030894" y="3692305"/>
            <a:ext cx="394252" cy="28193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BA</a:t>
            </a:r>
          </a:p>
        </p:txBody>
      </p:sp>
      <p:sp>
        <p:nvSpPr>
          <p:cNvPr id="62" name="Rectangle 61">
            <a:extLst>
              <a:ext uri="{FF2B5EF4-FFF2-40B4-BE49-F238E27FC236}">
                <a16:creationId xmlns:a16="http://schemas.microsoft.com/office/drawing/2014/main" id="{25D2AE6F-7DEE-4813-6083-AB5D5D539868}"/>
              </a:ext>
            </a:extLst>
          </p:cNvPr>
          <p:cNvSpPr/>
          <p:nvPr/>
        </p:nvSpPr>
        <p:spPr bwMode="auto">
          <a:xfrm>
            <a:off x="2574232" y="5343407"/>
            <a:ext cx="675864" cy="281930"/>
          </a:xfrm>
          <a:prstGeom prst="rect">
            <a:avLst/>
          </a:prstGeom>
          <a:solidFill>
            <a:srgbClr val="FF4A1E">
              <a:alpha val="1607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Trigger</a:t>
            </a:r>
          </a:p>
        </p:txBody>
      </p:sp>
      <p:sp>
        <p:nvSpPr>
          <p:cNvPr id="63" name="Rectangle 62">
            <a:extLst>
              <a:ext uri="{FF2B5EF4-FFF2-40B4-BE49-F238E27FC236}">
                <a16:creationId xmlns:a16="http://schemas.microsoft.com/office/drawing/2014/main" id="{C8C2CEA1-1338-47FF-EF97-C01EFF825859}"/>
              </a:ext>
            </a:extLst>
          </p:cNvPr>
          <p:cNvSpPr/>
          <p:nvPr/>
        </p:nvSpPr>
        <p:spPr bwMode="auto">
          <a:xfrm>
            <a:off x="718927" y="3468597"/>
            <a:ext cx="175594" cy="512051"/>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F72D8320-4902-5026-CB63-C706303DAF71}"/>
              </a:ext>
            </a:extLst>
          </p:cNvPr>
          <p:cNvSpPr txBox="1"/>
          <p:nvPr/>
        </p:nvSpPr>
        <p:spPr>
          <a:xfrm>
            <a:off x="645332" y="3211090"/>
            <a:ext cx="3432350" cy="246221"/>
          </a:xfrm>
          <a:prstGeom prst="rect">
            <a:avLst/>
          </a:prstGeom>
          <a:noFill/>
        </p:spPr>
        <p:txBody>
          <a:bodyPr wrap="none" rtlCol="0">
            <a:spAutoFit/>
          </a:bodyPr>
          <a:lstStyle/>
          <a:p>
            <a:r>
              <a:rPr lang="en-US" sz="1000" dirty="0">
                <a:solidFill>
                  <a:schemeClr val="tx1"/>
                </a:solidFill>
              </a:rPr>
              <a:t>AP1 announces AP2’s R-TWT schedules in its BSS in beacons</a:t>
            </a:r>
          </a:p>
        </p:txBody>
      </p:sp>
      <p:cxnSp>
        <p:nvCxnSpPr>
          <p:cNvPr id="65" name="Straight Connector 64">
            <a:extLst>
              <a:ext uri="{FF2B5EF4-FFF2-40B4-BE49-F238E27FC236}">
                <a16:creationId xmlns:a16="http://schemas.microsoft.com/office/drawing/2014/main" id="{72F611D3-ADFE-6DDD-9BF8-09E2BB2832B4}"/>
              </a:ext>
            </a:extLst>
          </p:cNvPr>
          <p:cNvCxnSpPr/>
          <p:nvPr/>
        </p:nvCxnSpPr>
        <p:spPr bwMode="auto">
          <a:xfrm flipV="1">
            <a:off x="2425146" y="3468597"/>
            <a:ext cx="0" cy="2689150"/>
          </a:xfrm>
          <a:prstGeom prst="line">
            <a:avLst/>
          </a:prstGeom>
          <a:ln w="9525" cap="flat" cmpd="sng" algn="ctr">
            <a:solidFill>
              <a:schemeClr val="accent4"/>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6" name="TextBox 65">
            <a:extLst>
              <a:ext uri="{FF2B5EF4-FFF2-40B4-BE49-F238E27FC236}">
                <a16:creationId xmlns:a16="http://schemas.microsoft.com/office/drawing/2014/main" id="{3DC212E3-D508-15AB-E9FE-55DD65F84F9D}"/>
              </a:ext>
            </a:extLst>
          </p:cNvPr>
          <p:cNvSpPr txBox="1"/>
          <p:nvPr/>
        </p:nvSpPr>
        <p:spPr>
          <a:xfrm>
            <a:off x="2336657" y="3423387"/>
            <a:ext cx="1018227" cy="246221"/>
          </a:xfrm>
          <a:prstGeom prst="rect">
            <a:avLst/>
          </a:prstGeom>
          <a:noFill/>
        </p:spPr>
        <p:txBody>
          <a:bodyPr wrap="none" rtlCol="0">
            <a:spAutoFit/>
          </a:bodyPr>
          <a:lstStyle/>
          <a:p>
            <a:r>
              <a:rPr lang="en-US" sz="1000" dirty="0">
                <a:solidFill>
                  <a:schemeClr val="tx1"/>
                </a:solidFill>
              </a:rPr>
              <a:t>R-TWT SP start</a:t>
            </a:r>
          </a:p>
        </p:txBody>
      </p:sp>
      <p:cxnSp>
        <p:nvCxnSpPr>
          <p:cNvPr id="67" name="Straight Arrow Connector 66">
            <a:extLst>
              <a:ext uri="{FF2B5EF4-FFF2-40B4-BE49-F238E27FC236}">
                <a16:creationId xmlns:a16="http://schemas.microsoft.com/office/drawing/2014/main" id="{F0899FB9-B299-6925-E019-E9397A0BA2D1}"/>
              </a:ext>
            </a:extLst>
          </p:cNvPr>
          <p:cNvCxnSpPr>
            <a:cxnSpLocks/>
            <a:stCxn id="60" idx="3"/>
          </p:cNvCxnSpPr>
          <p:nvPr/>
        </p:nvCxnSpPr>
        <p:spPr bwMode="auto">
          <a:xfrm flipV="1">
            <a:off x="1928189" y="4756004"/>
            <a:ext cx="218663" cy="14096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774E0C4B-3BB8-F782-1ECD-07AE0FBD6BEE}"/>
              </a:ext>
            </a:extLst>
          </p:cNvPr>
          <p:cNvSpPr txBox="1"/>
          <p:nvPr/>
        </p:nvSpPr>
        <p:spPr>
          <a:xfrm>
            <a:off x="2057396" y="4530757"/>
            <a:ext cx="3227165" cy="246221"/>
          </a:xfrm>
          <a:prstGeom prst="rect">
            <a:avLst/>
          </a:prstGeom>
          <a:noFill/>
        </p:spPr>
        <p:txBody>
          <a:bodyPr wrap="none" rtlCol="0">
            <a:spAutoFit/>
          </a:bodyPr>
          <a:lstStyle/>
          <a:p>
            <a:r>
              <a:rPr lang="en-US" sz="1000" dirty="0">
                <a:solidFill>
                  <a:schemeClr val="accent1">
                    <a:lumMod val="50000"/>
                  </a:schemeClr>
                </a:solidFill>
              </a:rPr>
              <a:t>STA</a:t>
            </a:r>
            <a:r>
              <a:rPr lang="en-US" sz="1000" baseline="-25000" dirty="0">
                <a:solidFill>
                  <a:schemeClr val="accent1">
                    <a:lumMod val="50000"/>
                  </a:schemeClr>
                </a:solidFill>
              </a:rPr>
              <a:t>12</a:t>
            </a:r>
            <a:r>
              <a:rPr lang="en-US" sz="1000" dirty="0">
                <a:solidFill>
                  <a:schemeClr val="accent1">
                    <a:lumMod val="50000"/>
                  </a:schemeClr>
                </a:solidFill>
              </a:rPr>
              <a:t> ensures its TXOP ends at R-TWT SP start boundary</a:t>
            </a:r>
          </a:p>
        </p:txBody>
      </p:sp>
      <p:sp>
        <p:nvSpPr>
          <p:cNvPr id="69" name="TextBox 68">
            <a:extLst>
              <a:ext uri="{FF2B5EF4-FFF2-40B4-BE49-F238E27FC236}">
                <a16:creationId xmlns:a16="http://schemas.microsoft.com/office/drawing/2014/main" id="{5EDC25E7-F291-323D-F118-A8727EFAF1AF}"/>
              </a:ext>
            </a:extLst>
          </p:cNvPr>
          <p:cNvSpPr txBox="1"/>
          <p:nvPr/>
        </p:nvSpPr>
        <p:spPr>
          <a:xfrm>
            <a:off x="2562539" y="4677093"/>
            <a:ext cx="2458472" cy="400110"/>
          </a:xfrm>
          <a:prstGeom prst="rect">
            <a:avLst/>
          </a:prstGeom>
          <a:noFill/>
        </p:spPr>
        <p:txBody>
          <a:bodyPr wrap="square" rtlCol="0">
            <a:spAutoFit/>
          </a:bodyPr>
          <a:lstStyle/>
          <a:p>
            <a:r>
              <a:rPr lang="en-US" sz="1000" dirty="0">
                <a:solidFill>
                  <a:schemeClr val="tx1"/>
                </a:solidFill>
              </a:rPr>
              <a:t>STA</a:t>
            </a:r>
            <a:r>
              <a:rPr lang="en-US" sz="1000" baseline="-25000" dirty="0">
                <a:solidFill>
                  <a:schemeClr val="tx1"/>
                </a:solidFill>
              </a:rPr>
              <a:t>12 </a:t>
            </a:r>
            <a:r>
              <a:rPr lang="en-US" sz="1000" dirty="0">
                <a:solidFill>
                  <a:schemeClr val="tx1"/>
                </a:solidFill>
              </a:rPr>
              <a:t>doesn’t initiate further TXOP as it defers to transmissions in BSS2</a:t>
            </a:r>
          </a:p>
        </p:txBody>
      </p:sp>
      <p:sp>
        <p:nvSpPr>
          <p:cNvPr id="70" name="Rectangle 69">
            <a:extLst>
              <a:ext uri="{FF2B5EF4-FFF2-40B4-BE49-F238E27FC236}">
                <a16:creationId xmlns:a16="http://schemas.microsoft.com/office/drawing/2014/main" id="{89860084-4031-C7D9-878F-EE9FEB960FD7}"/>
              </a:ext>
            </a:extLst>
          </p:cNvPr>
          <p:cNvSpPr/>
          <p:nvPr/>
        </p:nvSpPr>
        <p:spPr bwMode="auto">
          <a:xfrm>
            <a:off x="3352125" y="5874187"/>
            <a:ext cx="675864" cy="281930"/>
          </a:xfrm>
          <a:prstGeom prst="rect">
            <a:avLst/>
          </a:prstGeom>
          <a:solidFill>
            <a:srgbClr val="FF4A1E">
              <a:alpha val="1607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DATA</a:t>
            </a:r>
          </a:p>
        </p:txBody>
      </p:sp>
      <p:sp>
        <p:nvSpPr>
          <p:cNvPr id="71" name="Rectangle 70">
            <a:extLst>
              <a:ext uri="{FF2B5EF4-FFF2-40B4-BE49-F238E27FC236}">
                <a16:creationId xmlns:a16="http://schemas.microsoft.com/office/drawing/2014/main" id="{1B1AD61F-9902-2870-CBF9-3F17A2DB7C13}"/>
              </a:ext>
            </a:extLst>
          </p:cNvPr>
          <p:cNvSpPr/>
          <p:nvPr/>
        </p:nvSpPr>
        <p:spPr bwMode="auto">
          <a:xfrm>
            <a:off x="4195679" y="5342592"/>
            <a:ext cx="891922" cy="281930"/>
          </a:xfrm>
          <a:prstGeom prst="rect">
            <a:avLst/>
          </a:prstGeom>
          <a:solidFill>
            <a:srgbClr val="FF4A1E">
              <a:alpha val="1607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BA+DATA</a:t>
            </a:r>
          </a:p>
        </p:txBody>
      </p:sp>
      <p:sp>
        <p:nvSpPr>
          <p:cNvPr id="72" name="Rectangle 71">
            <a:extLst>
              <a:ext uri="{FF2B5EF4-FFF2-40B4-BE49-F238E27FC236}">
                <a16:creationId xmlns:a16="http://schemas.microsoft.com/office/drawing/2014/main" id="{B34D61BA-A677-9EF2-D98B-994F7D3C0C1A}"/>
              </a:ext>
            </a:extLst>
          </p:cNvPr>
          <p:cNvSpPr/>
          <p:nvPr/>
        </p:nvSpPr>
        <p:spPr bwMode="auto">
          <a:xfrm>
            <a:off x="5164862" y="5872278"/>
            <a:ext cx="394252" cy="281930"/>
          </a:xfrm>
          <a:prstGeom prst="rect">
            <a:avLst/>
          </a:prstGeom>
          <a:solidFill>
            <a:srgbClr val="FF4A1E">
              <a:alpha val="16078"/>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9A21E410-0411-8E35-784B-B0581F8D2D0A}"/>
              </a:ext>
            </a:extLst>
          </p:cNvPr>
          <p:cNvSpPr txBox="1"/>
          <p:nvPr/>
        </p:nvSpPr>
        <p:spPr>
          <a:xfrm rot="5400000">
            <a:off x="578403" y="3646036"/>
            <a:ext cx="473206" cy="215444"/>
          </a:xfrm>
          <a:prstGeom prst="rect">
            <a:avLst/>
          </a:prstGeom>
          <a:noFill/>
        </p:spPr>
        <p:txBody>
          <a:bodyPr wrap="none" rtlCol="0">
            <a:spAutoFit/>
          </a:bodyPr>
          <a:lstStyle/>
          <a:p>
            <a:r>
              <a:rPr lang="en-US" sz="800" dirty="0">
                <a:solidFill>
                  <a:schemeClr val="tx1"/>
                </a:solidFill>
              </a:rPr>
              <a:t>beacon</a:t>
            </a:r>
          </a:p>
        </p:txBody>
      </p:sp>
      <p:sp>
        <p:nvSpPr>
          <p:cNvPr id="74" name="Rectangle 73">
            <a:extLst>
              <a:ext uri="{FF2B5EF4-FFF2-40B4-BE49-F238E27FC236}">
                <a16:creationId xmlns:a16="http://schemas.microsoft.com/office/drawing/2014/main" id="{8DEEFA96-7E23-3FE6-140E-15FA19EC8961}"/>
              </a:ext>
            </a:extLst>
          </p:cNvPr>
          <p:cNvSpPr/>
          <p:nvPr/>
        </p:nvSpPr>
        <p:spPr bwMode="auto">
          <a:xfrm>
            <a:off x="2655642" y="4231889"/>
            <a:ext cx="795130" cy="28193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DATA</a:t>
            </a:r>
          </a:p>
        </p:txBody>
      </p:sp>
      <p:sp>
        <p:nvSpPr>
          <p:cNvPr id="75" name="Rectangle 74">
            <a:extLst>
              <a:ext uri="{FF2B5EF4-FFF2-40B4-BE49-F238E27FC236}">
                <a16:creationId xmlns:a16="http://schemas.microsoft.com/office/drawing/2014/main" id="{30FB818F-376C-8946-BD80-A9EE46C21ABD}"/>
              </a:ext>
            </a:extLst>
          </p:cNvPr>
          <p:cNvSpPr/>
          <p:nvPr/>
        </p:nvSpPr>
        <p:spPr bwMode="auto">
          <a:xfrm>
            <a:off x="3563127" y="3695050"/>
            <a:ext cx="394252" cy="28193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BA</a:t>
            </a:r>
          </a:p>
        </p:txBody>
      </p:sp>
      <p:sp>
        <p:nvSpPr>
          <p:cNvPr id="76" name="TextBox 75">
            <a:extLst>
              <a:ext uri="{FF2B5EF4-FFF2-40B4-BE49-F238E27FC236}">
                <a16:creationId xmlns:a16="http://schemas.microsoft.com/office/drawing/2014/main" id="{F77ABA47-7A55-891D-FCDC-64404A000030}"/>
              </a:ext>
            </a:extLst>
          </p:cNvPr>
          <p:cNvSpPr txBox="1"/>
          <p:nvPr/>
        </p:nvSpPr>
        <p:spPr>
          <a:xfrm>
            <a:off x="3453840" y="4107541"/>
            <a:ext cx="1908148" cy="400110"/>
          </a:xfrm>
          <a:prstGeom prst="rect">
            <a:avLst/>
          </a:prstGeom>
          <a:noFill/>
        </p:spPr>
        <p:txBody>
          <a:bodyPr wrap="square" rtlCol="0">
            <a:spAutoFit/>
          </a:bodyPr>
          <a:lstStyle/>
          <a:p>
            <a:r>
              <a:rPr lang="en-US" sz="1000" dirty="0">
                <a:solidFill>
                  <a:schemeClr val="tx1"/>
                </a:solidFill>
              </a:rPr>
              <a:t>STA</a:t>
            </a:r>
            <a:r>
              <a:rPr lang="en-US" sz="1000" baseline="-25000" dirty="0">
                <a:solidFill>
                  <a:schemeClr val="tx1"/>
                </a:solidFill>
              </a:rPr>
              <a:t>11 </a:t>
            </a:r>
            <a:r>
              <a:rPr lang="en-US" sz="1000" dirty="0">
                <a:solidFill>
                  <a:schemeClr val="tx1"/>
                </a:solidFill>
              </a:rPr>
              <a:t>initiates TXOP as it is not suppressed by AP2’s TX</a:t>
            </a:r>
          </a:p>
        </p:txBody>
      </p:sp>
      <p:sp>
        <p:nvSpPr>
          <p:cNvPr id="77" name="TextBox 76">
            <a:extLst>
              <a:ext uri="{FF2B5EF4-FFF2-40B4-BE49-F238E27FC236}">
                <a16:creationId xmlns:a16="http://schemas.microsoft.com/office/drawing/2014/main" id="{9EFA0E26-8F68-E10D-C90B-36B2156A1C89}"/>
              </a:ext>
            </a:extLst>
          </p:cNvPr>
          <p:cNvSpPr txBox="1"/>
          <p:nvPr/>
        </p:nvSpPr>
        <p:spPr>
          <a:xfrm>
            <a:off x="3927564" y="3492295"/>
            <a:ext cx="1908148" cy="400110"/>
          </a:xfrm>
          <a:prstGeom prst="rect">
            <a:avLst/>
          </a:prstGeom>
          <a:noFill/>
        </p:spPr>
        <p:txBody>
          <a:bodyPr wrap="square" rtlCol="0">
            <a:spAutoFit/>
          </a:bodyPr>
          <a:lstStyle/>
          <a:p>
            <a:r>
              <a:rPr lang="en-US" sz="1000" dirty="0">
                <a:solidFill>
                  <a:schemeClr val="tx1"/>
                </a:solidFill>
              </a:rPr>
              <a:t>AP1 may respond to STA</a:t>
            </a:r>
            <a:r>
              <a:rPr lang="en-US" sz="1000" baseline="-25000" dirty="0">
                <a:solidFill>
                  <a:schemeClr val="tx1"/>
                </a:solidFill>
              </a:rPr>
              <a:t>11</a:t>
            </a:r>
            <a:r>
              <a:rPr lang="en-US" sz="1000" dirty="0">
                <a:solidFill>
                  <a:schemeClr val="tx1"/>
                </a:solidFill>
              </a:rPr>
              <a:t> if its inter-BSS NAV is not set</a:t>
            </a:r>
          </a:p>
        </p:txBody>
      </p:sp>
      <p:sp>
        <p:nvSpPr>
          <p:cNvPr id="78" name="TextBox 77">
            <a:extLst>
              <a:ext uri="{FF2B5EF4-FFF2-40B4-BE49-F238E27FC236}">
                <a16:creationId xmlns:a16="http://schemas.microsoft.com/office/drawing/2014/main" id="{BA5F359E-4FD5-541A-0A34-451BE1F00DCC}"/>
              </a:ext>
            </a:extLst>
          </p:cNvPr>
          <p:cNvSpPr txBox="1"/>
          <p:nvPr/>
        </p:nvSpPr>
        <p:spPr>
          <a:xfrm>
            <a:off x="5936220" y="3300431"/>
            <a:ext cx="3348545" cy="461665"/>
          </a:xfrm>
          <a:prstGeom prst="rect">
            <a:avLst/>
          </a:prstGeom>
          <a:noFill/>
        </p:spPr>
        <p:txBody>
          <a:bodyPr wrap="none" rtlCol="0">
            <a:spAutoFit/>
          </a:bodyPr>
          <a:lstStyle/>
          <a:p>
            <a:r>
              <a:rPr lang="en-US" sz="1200" dirty="0">
                <a:solidFill>
                  <a:schemeClr val="tx1"/>
                </a:solidFill>
              </a:rPr>
              <a:t>*AP1 and AP2 may exchange schedule info on the </a:t>
            </a:r>
          </a:p>
          <a:p>
            <a:r>
              <a:rPr lang="en-US" sz="1200" dirty="0">
                <a:solidFill>
                  <a:schemeClr val="tx1"/>
                </a:solidFill>
              </a:rPr>
              <a:t>same or different channel, or on a backhaul link </a:t>
            </a:r>
          </a:p>
        </p:txBody>
      </p:sp>
      <p:sp>
        <p:nvSpPr>
          <p:cNvPr id="79" name="TextBox 78">
            <a:extLst>
              <a:ext uri="{FF2B5EF4-FFF2-40B4-BE49-F238E27FC236}">
                <a16:creationId xmlns:a16="http://schemas.microsoft.com/office/drawing/2014/main" id="{A43C2504-E25D-FF5C-1DBF-1F40DEF832F0}"/>
              </a:ext>
            </a:extLst>
          </p:cNvPr>
          <p:cNvSpPr txBox="1"/>
          <p:nvPr/>
        </p:nvSpPr>
        <p:spPr>
          <a:xfrm>
            <a:off x="670412" y="6215429"/>
            <a:ext cx="3028458" cy="276999"/>
          </a:xfrm>
          <a:prstGeom prst="rect">
            <a:avLst/>
          </a:prstGeom>
          <a:noFill/>
        </p:spPr>
        <p:txBody>
          <a:bodyPr wrap="none" rtlCol="0">
            <a:spAutoFit/>
          </a:bodyPr>
          <a:lstStyle/>
          <a:p>
            <a:r>
              <a:rPr lang="en-US" sz="1200" dirty="0">
                <a:solidFill>
                  <a:schemeClr val="tx1"/>
                </a:solidFill>
              </a:rPr>
              <a:t>*Assuming all APs and STAs support R-TWT</a:t>
            </a:r>
          </a:p>
        </p:txBody>
      </p:sp>
      <p:sp>
        <p:nvSpPr>
          <p:cNvPr id="80" name="Rectangle 79">
            <a:extLst>
              <a:ext uri="{FF2B5EF4-FFF2-40B4-BE49-F238E27FC236}">
                <a16:creationId xmlns:a16="http://schemas.microsoft.com/office/drawing/2014/main" id="{2E28E928-8349-8A91-F8CC-4FE29F1294E6}"/>
              </a:ext>
            </a:extLst>
          </p:cNvPr>
          <p:cNvSpPr/>
          <p:nvPr/>
        </p:nvSpPr>
        <p:spPr bwMode="auto">
          <a:xfrm>
            <a:off x="2428597" y="5804230"/>
            <a:ext cx="3210341" cy="3507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1" name="Straight Arrow Connector 80">
            <a:extLst>
              <a:ext uri="{FF2B5EF4-FFF2-40B4-BE49-F238E27FC236}">
                <a16:creationId xmlns:a16="http://schemas.microsoft.com/office/drawing/2014/main" id="{3F353EDD-8649-958D-6CBF-7B4CC48862FC}"/>
              </a:ext>
            </a:extLst>
          </p:cNvPr>
          <p:cNvCxnSpPr/>
          <p:nvPr/>
        </p:nvCxnSpPr>
        <p:spPr bwMode="auto">
          <a:xfrm>
            <a:off x="2428597" y="5205596"/>
            <a:ext cx="320618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2" name="TextBox 81">
            <a:extLst>
              <a:ext uri="{FF2B5EF4-FFF2-40B4-BE49-F238E27FC236}">
                <a16:creationId xmlns:a16="http://schemas.microsoft.com/office/drawing/2014/main" id="{D3B579F9-4B82-FAA0-EE6C-498CE92FAC20}"/>
              </a:ext>
            </a:extLst>
          </p:cNvPr>
          <p:cNvSpPr txBox="1"/>
          <p:nvPr/>
        </p:nvSpPr>
        <p:spPr>
          <a:xfrm>
            <a:off x="3851592" y="5057325"/>
            <a:ext cx="764953" cy="246221"/>
          </a:xfrm>
          <a:prstGeom prst="rect">
            <a:avLst/>
          </a:prstGeom>
          <a:solidFill>
            <a:srgbClr val="FFFFFF"/>
          </a:solidFill>
        </p:spPr>
        <p:txBody>
          <a:bodyPr wrap="none" rtlCol="0">
            <a:spAutoFit/>
          </a:bodyPr>
          <a:lstStyle/>
          <a:p>
            <a:r>
              <a:rPr lang="en-US" sz="1000" dirty="0">
                <a:solidFill>
                  <a:schemeClr val="tx1"/>
                </a:solidFill>
              </a:rPr>
              <a:t>R-TWT SP</a:t>
            </a:r>
          </a:p>
        </p:txBody>
      </p:sp>
      <p:sp>
        <p:nvSpPr>
          <p:cNvPr id="83" name="Rectangle 82">
            <a:extLst>
              <a:ext uri="{FF2B5EF4-FFF2-40B4-BE49-F238E27FC236}">
                <a16:creationId xmlns:a16="http://schemas.microsoft.com/office/drawing/2014/main" id="{F4994DC3-03F3-C46F-E3F6-E771804DEFF6}"/>
              </a:ext>
            </a:extLst>
          </p:cNvPr>
          <p:cNvSpPr/>
          <p:nvPr/>
        </p:nvSpPr>
        <p:spPr bwMode="auto">
          <a:xfrm>
            <a:off x="2425146" y="5273729"/>
            <a:ext cx="3210341" cy="3507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026" name="Picture 2" descr="The Advantages of Wireless Access Points | FiberPlus Inc">
            <a:extLst>
              <a:ext uri="{FF2B5EF4-FFF2-40B4-BE49-F238E27FC236}">
                <a16:creationId xmlns:a16="http://schemas.microsoft.com/office/drawing/2014/main" id="{758C4CBF-C9E7-3E25-2432-2525941712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9410" y="3887395"/>
            <a:ext cx="588965" cy="44029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335C773-EB19-7A16-9F06-F6E0403AE42E}"/>
              </a:ext>
            </a:extLst>
          </p:cNvPr>
          <p:cNvSpPr txBox="1"/>
          <p:nvPr/>
        </p:nvSpPr>
        <p:spPr>
          <a:xfrm>
            <a:off x="6431039" y="3774506"/>
            <a:ext cx="522068" cy="376770"/>
          </a:xfrm>
          <a:prstGeom prst="rect">
            <a:avLst/>
          </a:prstGeom>
          <a:noFill/>
        </p:spPr>
        <p:txBody>
          <a:bodyPr wrap="square">
            <a:spAutoFit/>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AP1</a:t>
            </a:r>
          </a:p>
        </p:txBody>
      </p:sp>
      <p:pic>
        <p:nvPicPr>
          <p:cNvPr id="12" name="Picture 2" descr="The Advantages of Wireless Access Points | FiberPlus Inc">
            <a:extLst>
              <a:ext uri="{FF2B5EF4-FFF2-40B4-BE49-F238E27FC236}">
                <a16:creationId xmlns:a16="http://schemas.microsoft.com/office/drawing/2014/main" id="{B834C25D-8751-6A98-2F27-35CE387036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6876" y="3882296"/>
            <a:ext cx="588965" cy="44029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AF73C12-2B98-B706-9A0F-46E820BCCF0B}"/>
              </a:ext>
            </a:extLst>
          </p:cNvPr>
          <p:cNvSpPr txBox="1"/>
          <p:nvPr/>
        </p:nvSpPr>
        <p:spPr>
          <a:xfrm>
            <a:off x="8515209" y="3840942"/>
            <a:ext cx="522068" cy="376770"/>
          </a:xfrm>
          <a:prstGeom prst="rect">
            <a:avLst/>
          </a:prstGeom>
          <a:noFill/>
        </p:spPr>
        <p:txBody>
          <a:bodyPr wrap="square">
            <a:spAutoFit/>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rgbClr val="FF0000"/>
                </a:solidFill>
                <a:effectLst/>
                <a:latin typeface="Times New Roman" pitchFamily="16" charset="0"/>
                <a:ea typeface="MS Gothic" charset="-128"/>
              </a:rPr>
              <a:t>AP2</a:t>
            </a:r>
          </a:p>
        </p:txBody>
      </p:sp>
      <p:pic>
        <p:nvPicPr>
          <p:cNvPr id="5" name="Picture 2" descr="Less Phone Clipart Transparent PNG Hd, Phone Icon With Bezel Less Screen  Vector, Phone Icons, Screen Icons, Flat PNG Image For Free Download | Phone  icon, Screen icon, Psd templates photoshop">
            <a:extLst>
              <a:ext uri="{FF2B5EF4-FFF2-40B4-BE49-F238E27FC236}">
                <a16:creationId xmlns:a16="http://schemas.microsoft.com/office/drawing/2014/main" id="{826B6B82-29DF-383E-D02C-D132BBE99F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5551" y="4910031"/>
            <a:ext cx="646076" cy="64607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FCF6FC7-A054-8464-5A24-0682CDD5CA63}"/>
              </a:ext>
            </a:extLst>
          </p:cNvPr>
          <p:cNvSpPr txBox="1"/>
          <p:nvPr/>
        </p:nvSpPr>
        <p:spPr>
          <a:xfrm>
            <a:off x="5930069" y="5348026"/>
            <a:ext cx="814424" cy="376770"/>
          </a:xfrm>
          <a:prstGeom prst="rect">
            <a:avLst/>
          </a:prstGeom>
          <a:noFill/>
        </p:spPr>
        <p:txBody>
          <a:bodyPr wrap="square">
            <a:spAutoFit/>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STA</a:t>
            </a:r>
            <a:r>
              <a:rPr kumimoji="0" lang="en-US" sz="1400" b="0" i="0" u="none" strike="noStrike" cap="none" normalizeH="0" baseline="-25000" dirty="0">
                <a:ln>
                  <a:noFill/>
                </a:ln>
                <a:solidFill>
                  <a:schemeClr val="tx1"/>
                </a:solidFill>
                <a:effectLst/>
                <a:latin typeface="Times New Roman" pitchFamily="16" charset="0"/>
                <a:ea typeface="MS Gothic" charset="-128"/>
              </a:rPr>
              <a:t>11</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pic>
        <p:nvPicPr>
          <p:cNvPr id="15" name="Picture 2" descr="Less Phone Clipart Transparent PNG Hd, Phone Icon With Bezel Less Screen  Vector, Phone Icons, Screen Icons, Flat PNG Image For Free Download | Phone  icon, Screen icon, Psd templates photoshop">
            <a:extLst>
              <a:ext uri="{FF2B5EF4-FFF2-40B4-BE49-F238E27FC236}">
                <a16:creationId xmlns:a16="http://schemas.microsoft.com/office/drawing/2014/main" id="{EEE76FC1-A558-D84D-0723-2DC649AD9E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6840" y="4855899"/>
            <a:ext cx="646076" cy="646076"/>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F87187-08F5-B5AB-F99B-21A8CEC32FF2}"/>
              </a:ext>
            </a:extLst>
          </p:cNvPr>
          <p:cNvSpPr txBox="1"/>
          <p:nvPr/>
        </p:nvSpPr>
        <p:spPr>
          <a:xfrm>
            <a:off x="8281358" y="5293894"/>
            <a:ext cx="814424" cy="376770"/>
          </a:xfrm>
          <a:prstGeom prst="rect">
            <a:avLst/>
          </a:prstGeom>
          <a:noFill/>
        </p:spPr>
        <p:txBody>
          <a:bodyPr wrap="square">
            <a:spAutoFit/>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rgbClr val="FF0000"/>
                </a:solidFill>
                <a:effectLst/>
                <a:latin typeface="Times New Roman" pitchFamily="16" charset="0"/>
                <a:ea typeface="MS Gothic" charset="-128"/>
              </a:rPr>
              <a:t>STA</a:t>
            </a:r>
            <a:r>
              <a:rPr lang="en-US" sz="1400" baseline="-25000" dirty="0">
                <a:solidFill>
                  <a:srgbClr val="FF0000"/>
                </a:solidFill>
              </a:rPr>
              <a:t>2</a:t>
            </a:r>
            <a:endParaRPr kumimoji="0" lang="en-US" sz="1400" b="0" i="0" u="none" strike="noStrike" cap="none" normalizeH="0" baseline="0" dirty="0">
              <a:ln>
                <a:noFill/>
              </a:ln>
              <a:solidFill>
                <a:srgbClr val="FF0000"/>
              </a:solidFill>
              <a:effectLst/>
              <a:latin typeface="Times New Roman" pitchFamily="16" charset="0"/>
              <a:ea typeface="MS Gothic" charset="-128"/>
            </a:endParaRPr>
          </a:p>
        </p:txBody>
      </p:sp>
      <p:pic>
        <p:nvPicPr>
          <p:cNvPr id="1028" name="Picture 4" descr="44,800+ Laptop Drawings Illustrations, Royalty-Free Vector Graphics &amp; Clip  Art - iStock">
            <a:extLst>
              <a:ext uri="{FF2B5EF4-FFF2-40B4-BE49-F238E27FC236}">
                <a16:creationId xmlns:a16="http://schemas.microsoft.com/office/drawing/2014/main" id="{FDF491DC-04A6-4E8B-2ACD-96C8EFBB3C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77644" y="4669442"/>
            <a:ext cx="1074381" cy="716254"/>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9B6D1541-7D49-571F-9D38-81455F68EBCB}"/>
              </a:ext>
            </a:extLst>
          </p:cNvPr>
          <p:cNvSpPr txBox="1"/>
          <p:nvPr/>
        </p:nvSpPr>
        <p:spPr>
          <a:xfrm>
            <a:off x="6920126" y="5197311"/>
            <a:ext cx="814424" cy="376770"/>
          </a:xfrm>
          <a:prstGeom prst="rect">
            <a:avLst/>
          </a:prstGeom>
          <a:noFill/>
        </p:spPr>
        <p:txBody>
          <a:bodyPr wrap="square">
            <a:spAutoFit/>
          </a:bodyPr>
          <a:lstStyle/>
          <a:p>
            <a:pPr marL="0" marR="0" indent="0" algn="ctr" defTabSz="449263" rtl="0" eaLnBrk="0" fontAlgn="base" latinLnBrk="0" hangingPunct="0">
              <a:lnSpc>
                <a:spcPct val="15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STA</a:t>
            </a:r>
            <a:r>
              <a:rPr kumimoji="0" lang="en-US" sz="1400" b="0" i="0" u="none" strike="noStrike" cap="none" normalizeH="0" baseline="-25000" dirty="0">
                <a:ln>
                  <a:noFill/>
                </a:ln>
                <a:solidFill>
                  <a:schemeClr val="tx1"/>
                </a:solidFill>
                <a:effectLst/>
                <a:latin typeface="Times New Roman" pitchFamily="16" charset="0"/>
                <a:ea typeface="MS Gothic" charset="-128"/>
              </a:rPr>
              <a:t>12</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89104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Modes of Schedule Coordination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709531"/>
            <a:ext cx="7770813" cy="4462669"/>
          </a:xfrm>
        </p:spPr>
        <p:txBody>
          <a:bodyPr/>
          <a:lstStyle/>
          <a:p>
            <a:pPr marL="400050">
              <a:buClr>
                <a:schemeClr val="tx1"/>
              </a:buClr>
              <a:buFont typeface="Arial" panose="020B0604020202020204" pitchFamily="34" charset="0"/>
              <a:buChar char="•"/>
            </a:pPr>
            <a:r>
              <a:rPr lang="en-US" sz="1800" b="1" dirty="0"/>
              <a:t>Two types of schedule coordination:</a:t>
            </a:r>
          </a:p>
          <a:p>
            <a:pPr marL="857250" lvl="1" indent="-457200">
              <a:buFont typeface="+mj-lt"/>
              <a:buAutoNum type="arabicPeriod"/>
            </a:pPr>
            <a:r>
              <a:rPr lang="en-US" sz="1600" dirty="0"/>
              <a:t>OBSS schedules: Announcing schedules from OBSS for SP start time protection</a:t>
            </a:r>
          </a:p>
          <a:p>
            <a:pPr marL="1257300" lvl="2" indent="-457200">
              <a:buFont typeface="Arial" panose="020B0604020202020204" pitchFamily="34" charset="0"/>
              <a:buChar char="•"/>
            </a:pPr>
            <a:r>
              <a:rPr lang="en-US" sz="1400" dirty="0"/>
              <a:t>R-TWT supporting STAs end any TXOP at SP start</a:t>
            </a:r>
          </a:p>
          <a:p>
            <a:pPr marL="1257300" lvl="2" indent="-457200">
              <a:buFont typeface="Arial" panose="020B0604020202020204" pitchFamily="34" charset="0"/>
              <a:buChar char="•"/>
            </a:pPr>
            <a:r>
              <a:rPr lang="en-US" sz="1400" dirty="0"/>
              <a:t>Non-interfering transmissions may still happen within the BSS (spatial reuse)</a:t>
            </a:r>
          </a:p>
          <a:p>
            <a:pPr marL="857250" lvl="1" indent="-457200">
              <a:buFont typeface="+mj-lt"/>
              <a:buAutoNum type="arabicPeriod"/>
            </a:pPr>
            <a:r>
              <a:rPr lang="en-US" sz="1600" dirty="0"/>
              <a:t>Multi BSS schedules: APs may devise and announce coordinated schedules </a:t>
            </a:r>
          </a:p>
          <a:p>
            <a:pPr marL="1257300" lvl="2" indent="-457200">
              <a:buFont typeface="Arial" panose="020B0604020202020204" pitchFamily="34" charset="0"/>
              <a:buChar char="•"/>
            </a:pPr>
            <a:r>
              <a:rPr lang="en-US" sz="1400" dirty="0"/>
              <a:t>Reduces number of schedules being advertised/devised</a:t>
            </a:r>
          </a:p>
          <a:p>
            <a:pPr marL="1257300" lvl="2" indent="-457200">
              <a:buFont typeface="Arial" panose="020B0604020202020204" pitchFamily="34" charset="0"/>
              <a:buChar char="•"/>
            </a:pPr>
            <a:r>
              <a:rPr lang="en-US" sz="1400" dirty="0"/>
              <a:t>Schedule has the same TWT parameters (e.g., start time, duration, period) and advertised in respective BSSs</a:t>
            </a:r>
          </a:p>
          <a:p>
            <a:pPr marL="1257300" lvl="2" indent="-457200">
              <a:buFont typeface="Arial" panose="020B0604020202020204" pitchFamily="34" charset="0"/>
              <a:buChar char="•"/>
            </a:pPr>
            <a:r>
              <a:rPr lang="en-US" sz="1400" dirty="0"/>
              <a:t>STAs from multiple BSS may be members of this schedule (negotiated with respective APs)</a:t>
            </a:r>
          </a:p>
          <a:p>
            <a:pPr marL="1257300" lvl="2" indent="-457200">
              <a:buFont typeface="Arial" panose="020B0604020202020204" pitchFamily="34" charset="0"/>
              <a:buChar char="•"/>
            </a:pPr>
            <a:r>
              <a:rPr lang="en-US" sz="1400" dirty="0"/>
              <a:t>TXOP-level coordination for efficient medium access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Footer Placeholder 4">
            <a:extLst>
              <a:ext uri="{FF2B5EF4-FFF2-40B4-BE49-F238E27FC236}">
                <a16:creationId xmlns:a16="http://schemas.microsoft.com/office/drawing/2014/main" id="{EC53A8EA-D762-8E34-D53F-AC84B3F463D2}"/>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352140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914399"/>
          </a:xfrm>
        </p:spPr>
        <p:txBody>
          <a:bodyPr/>
          <a:lstStyle/>
          <a:p>
            <a:r>
              <a:rPr lang="en-US" dirty="0"/>
              <a:t>Modes of Schedule Coordination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2057400"/>
            <a:ext cx="7770813" cy="3806826"/>
          </a:xfrm>
        </p:spPr>
        <p:txBody>
          <a:bodyPr/>
          <a:lstStyle/>
          <a:p>
            <a:pPr marL="57150" indent="0">
              <a:buClr>
                <a:schemeClr val="tx1"/>
              </a:buClr>
            </a:pPr>
            <a:r>
              <a:rPr lang="en-US" sz="1800" b="1" dirty="0"/>
              <a:t>Further thoughts on “Multi-BSS” schedules</a:t>
            </a:r>
            <a:endParaRPr lang="en-US" sz="1800" dirty="0"/>
          </a:p>
          <a:p>
            <a:pPr marL="800100" lvl="1" indent="-342900">
              <a:buClr>
                <a:schemeClr val="tx1"/>
              </a:buClr>
              <a:buFont typeface="Arial" panose="020B0604020202020204" pitchFamily="34" charset="0"/>
              <a:buChar char="•"/>
            </a:pPr>
            <a:r>
              <a:rPr lang="en-US" sz="1400" dirty="0"/>
              <a:t>Having a joint schedule, which serves STAs in multiple BSS, may improve medium efficiency compared to advertising separate “OBSS schedules” where R-TWT supporting STAs have to end TXOP at start boundary of each schedule</a:t>
            </a:r>
          </a:p>
          <a:p>
            <a:pPr marL="800100" lvl="1" indent="-342900">
              <a:buClr>
                <a:schemeClr val="tx1"/>
              </a:buClr>
              <a:buFont typeface="Arial" panose="020B0604020202020204" pitchFamily="34" charset="0"/>
              <a:buChar char="•"/>
            </a:pPr>
            <a:r>
              <a:rPr lang="en-US" sz="1400" dirty="0"/>
              <a:t>APs may coordinate using other features (e.g., enhanced spatial reuse) to allow multiple R-TWT scheduled STAs to be served concurrently in their respective BSSs to enhance efficiency (beyond the scope of R-TWT operation)</a:t>
            </a:r>
          </a:p>
          <a:p>
            <a:pPr marL="800100" lvl="1" indent="-342900">
              <a:buClr>
                <a:schemeClr val="tx1"/>
              </a:buClr>
              <a:buFont typeface="Arial" panose="020B0604020202020204" pitchFamily="34" charset="0"/>
              <a:buChar char="•"/>
            </a:pPr>
            <a:r>
              <a:rPr lang="en-US" sz="1400" dirty="0"/>
              <a:t>AP coordination and triggered access will be key to prioritizing latency sensitive traffic delivery and reducing contention</a:t>
            </a:r>
          </a:p>
          <a:p>
            <a:pPr marL="800100" lvl="1" indent="-342900">
              <a:buClr>
                <a:schemeClr val="tx1"/>
              </a:buClr>
              <a:buFont typeface="Arial" panose="020B0604020202020204" pitchFamily="34" charset="0"/>
              <a:buChar char="•"/>
            </a:pPr>
            <a:r>
              <a:rPr lang="en-US" sz="1400" dirty="0"/>
              <a:t>It may also be helpful with mobility/roaming. E.g., STA switching between APs in an ESS may remain member of the same schedule while “handed over” between APs. Any associated QoS Char IE etc. may also be retained (further signaling needed between APs)</a:t>
            </a:r>
          </a:p>
          <a:p>
            <a:pPr marL="800100" lvl="1" indent="-342900">
              <a:buClr>
                <a:schemeClr val="tx1"/>
              </a:buClr>
              <a:buFont typeface="Arial" panose="020B0604020202020204" pitchFamily="34" charset="0"/>
              <a:buChar char="•"/>
            </a:pPr>
            <a:r>
              <a:rPr lang="en-US" sz="1400" dirty="0"/>
              <a:t>TXOP-level allocation within SPs can further improve STA’s power saving and devise resource allocations that closely fulfil STA’s requirements for latency sensitive traffic delivery</a:t>
            </a:r>
          </a:p>
          <a:p>
            <a:pPr marL="0" indent="0"/>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Footer Placeholder 4">
            <a:extLst>
              <a:ext uri="{FF2B5EF4-FFF2-40B4-BE49-F238E27FC236}">
                <a16:creationId xmlns:a16="http://schemas.microsoft.com/office/drawing/2014/main" id="{03E9820B-553D-A46A-32F4-463E8BC5C7AD}"/>
              </a:ext>
            </a:extLst>
          </p:cNvPr>
          <p:cNvSpPr>
            <a:spLocks noGrp="1"/>
          </p:cNvSpPr>
          <p:nvPr>
            <p:ph type="ftr" idx="14"/>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5605503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1997DC-765F-40E1-8BF7-2B8C22CE55BC}">
  <ds:schemaRefs>
    <ds:schemaRef ds:uri="4cb1c834-fb5e-4db1-b5fe-b760d2c58fa7"/>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http://purl.org/dc/dcmityp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B0B994C-0477-42BC-8777-445B993B0E83}">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C6B8F8-6BA3-4182-B069-AB4C8DC580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5330</TotalTime>
  <Words>1448</Words>
  <Application>Microsoft Macintosh PowerPoint</Application>
  <PresentationFormat>On-screen Show (4:3)</PresentationFormat>
  <Paragraphs>154</Paragraphs>
  <Slides>12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Courier New</vt:lpstr>
      <vt:lpstr>Times New Roman</vt:lpstr>
      <vt:lpstr>Office Theme</vt:lpstr>
      <vt:lpstr>Document</vt:lpstr>
      <vt:lpstr>R-TWT Multi-AP Coordination</vt:lpstr>
      <vt:lpstr>Problem Statement</vt:lpstr>
      <vt:lpstr>Recap: R-TWT Operation in 802.11be</vt:lpstr>
      <vt:lpstr>Next: Extending R-TWT for Multi-AP deployments in UHR</vt:lpstr>
      <vt:lpstr>Extending R-TWT with Multi-AP Coordination Solution</vt:lpstr>
      <vt:lpstr>R-TWT Schedule Coordination</vt:lpstr>
      <vt:lpstr>Modes of Schedule Coordination</vt:lpstr>
      <vt:lpstr>Modes of Schedule Coordination</vt:lpstr>
      <vt:lpstr>Modes of Schedule Coordination</vt:lpstr>
      <vt:lpstr>Signaling for Schedule Information </vt:lpstr>
      <vt:lpstr>Further thoughts on gaps in signaling</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Kumail Haider</cp:lastModifiedBy>
  <cp:revision>29</cp:revision>
  <cp:lastPrinted>1601-01-01T00:00:00Z</cp:lastPrinted>
  <dcterms:created xsi:type="dcterms:W3CDTF">2019-06-07T21:10:12Z</dcterms:created>
  <dcterms:modified xsi:type="dcterms:W3CDTF">2023-05-07T05:18:00Z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ies>
</file>