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318" r:id="rId3"/>
    <p:sldId id="304" r:id="rId4"/>
    <p:sldId id="321" r:id="rId5"/>
    <p:sldId id="322" r:id="rId6"/>
    <p:sldId id="323" r:id="rId7"/>
    <p:sldId id="324" r:id="rId8"/>
    <p:sldId id="325" r:id="rId9"/>
    <p:sldId id="326" r:id="rId10"/>
    <p:sldId id="264" r:id="rId11"/>
    <p:sldId id="327" r:id="rId12"/>
    <p:sldId id="257" r:id="rId13"/>
    <p:sldId id="292" r:id="rId14"/>
    <p:sldId id="305" r:id="rId15"/>
    <p:sldId id="296" r:id="rId16"/>
    <p:sldId id="306" r:id="rId17"/>
    <p:sldId id="319" r:id="rId18"/>
    <p:sldId id="288" r:id="rId19"/>
    <p:sldId id="298" r:id="rId20"/>
    <p:sldId id="301" r:id="rId21"/>
    <p:sldId id="300" r:id="rId22"/>
    <p:sldId id="299" r:id="rId23"/>
    <p:sldId id="303" r:id="rId24"/>
    <p:sldId id="320" r:id="rId25"/>
    <p:sldId id="312" r:id="rId26"/>
    <p:sldId id="311" r:id="rId27"/>
    <p:sldId id="316" r:id="rId28"/>
    <p:sldId id="315" r:id="rId29"/>
    <p:sldId id="314" r:id="rId30"/>
    <p:sldId id="317" r:id="rId31"/>
    <p:sldId id="297" r:id="rId3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oziyang" initials="g" lastIdx="3" clrIdx="0">
    <p:extLst>
      <p:ext uri="{19B8F6BF-5375-455C-9EA6-DF929625EA0E}">
        <p15:presenceInfo xmlns:p15="http://schemas.microsoft.com/office/powerpoint/2012/main" userId="S-1-5-21-147214757-305610072-1517763936-5955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E70502"/>
    <a:srgbClr val="1214D2"/>
    <a:srgbClr val="5BFCFE"/>
    <a:srgbClr val="180FBA"/>
    <a:srgbClr val="79E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8484" autoAdjust="0"/>
  </p:normalViewPr>
  <p:slideViewPr>
    <p:cSldViewPr>
      <p:cViewPr varScale="1">
        <p:scale>
          <a:sx n="101" d="100"/>
          <a:sy n="101" d="100"/>
        </p:scale>
        <p:origin x="1668" y="102"/>
      </p:cViewPr>
      <p:guideLst>
        <p:guide orient="horz" pos="2160"/>
        <p:guide pos="2880"/>
      </p:guideLst>
    </p:cSldViewPr>
  </p:slideViewPr>
  <p:outlineViewPr>
    <p:cViewPr varScale="1">
      <p:scale>
        <a:sx n="170" d="200"/>
        <a:sy n="170" d="200"/>
      </p:scale>
      <p:origin x="0" y="-47362"/>
    </p:cViewPr>
  </p:outlineViewPr>
  <p:notesTextViewPr>
    <p:cViewPr>
      <p:scale>
        <a:sx n="100" d="100"/>
        <a:sy n="100" d="100"/>
      </p:scale>
      <p:origin x="0" y="0"/>
    </p:cViewPr>
  </p:notesTextViewPr>
  <p:notesViewPr>
    <p:cSldViewPr>
      <p:cViewPr varScale="1">
        <p:scale>
          <a:sx n="85" d="100"/>
          <a:sy n="85"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802.11-22/1522r0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9/11/2023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XX,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802.11-22/1522r0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XX,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pPr marL="285750" lvl="0">
              <a:lnSpc>
                <a:spcPct val="110000"/>
              </a:lnSpc>
              <a:spcBef>
                <a:spcPts val="0"/>
              </a:spcBef>
              <a:buFont typeface="Times New Roman" panose="02020603050405020304" pitchFamily="18" charset="0"/>
              <a:buNone/>
            </a:pPr>
            <a:r>
              <a:rPr lang="en-US" altLang="zh-CN" sz="1400" dirty="0">
                <a:solidFill>
                  <a:schemeClr val="tx1"/>
                </a:solidFill>
                <a:latin typeface="Times New Roman" pitchFamily="16" charset="0"/>
                <a:ea typeface="MS Gothic" charset="-128"/>
              </a:rPr>
              <a:t>Train the VQVAE model based on generated V matrices</a:t>
            </a:r>
          </a:p>
          <a:p>
            <a:pPr marL="285750" lvl="0">
              <a:lnSpc>
                <a:spcPct val="110000"/>
              </a:lnSpc>
              <a:spcBef>
                <a:spcPts val="0"/>
              </a:spcBef>
              <a:buFont typeface="Times New Roman" panose="02020603050405020304" pitchFamily="18" charset="0"/>
              <a:buNone/>
            </a:pPr>
            <a:r>
              <a:rPr lang="en-US" altLang="zh-CN" sz="1400" dirty="0">
                <a:solidFill>
                  <a:schemeClr val="tx1"/>
                </a:solidFill>
                <a:latin typeface="Times New Roman" pitchFamily="16" charset="0"/>
                <a:ea typeface="MS Gothic" charset="-128"/>
              </a:rPr>
              <a:t>Apply the trained model to do precoding</a:t>
            </a:r>
          </a:p>
          <a:p>
            <a:pPr marL="285750" lvl="0">
              <a:lnSpc>
                <a:spcPct val="110000"/>
              </a:lnSpc>
              <a:spcBef>
                <a:spcPts val="0"/>
              </a:spcBef>
              <a:buFont typeface="Times New Roman" panose="02020603050405020304" pitchFamily="18" charset="0"/>
              <a:buNone/>
            </a:pPr>
            <a:r>
              <a:rPr lang="en-US" altLang="zh-CN" sz="1400" dirty="0">
                <a:solidFill>
                  <a:schemeClr val="tx1"/>
                </a:solidFill>
                <a:latin typeface="Times New Roman" pitchFamily="16" charset="0"/>
                <a:ea typeface="MS Gothic" charset="-128"/>
              </a:rPr>
              <a:t>Run PER curve under </a:t>
            </a:r>
            <a:endParaRPr lang="en-US" dirty="0"/>
          </a:p>
        </p:txBody>
      </p:sp>
    </p:spTree>
    <p:extLst>
      <p:ext uri="{BB962C8B-B14F-4D97-AF65-F5344CB8AC3E}">
        <p14:creationId xmlns:p14="http://schemas.microsoft.com/office/powerpoint/2010/main" val="352705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pPr marL="285750" lvl="0">
              <a:lnSpc>
                <a:spcPct val="110000"/>
              </a:lnSpc>
              <a:spcBef>
                <a:spcPts val="0"/>
              </a:spcBef>
              <a:buFont typeface="Times New Roman" panose="02020603050405020304" pitchFamily="18" charset="0"/>
              <a:buNone/>
            </a:pPr>
            <a:endParaRPr lang="en-US" dirty="0"/>
          </a:p>
        </p:txBody>
      </p:sp>
    </p:spTree>
    <p:extLst>
      <p:ext uri="{BB962C8B-B14F-4D97-AF65-F5344CB8AC3E}">
        <p14:creationId xmlns:p14="http://schemas.microsoft.com/office/powerpoint/2010/main" val="352705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p:nvPr>
        </p:nvSpPr>
        <p:spPr/>
        <p:txBody>
          <a:bodyPr/>
          <a:lstStyle/>
          <a:p>
            <a:r>
              <a:rPr lang="en-US"/>
              <a:t>doc.: IEEE 802.11-22/1522r0</a:t>
            </a:r>
          </a:p>
        </p:txBody>
      </p:sp>
      <p:sp>
        <p:nvSpPr>
          <p:cNvPr id="5" name="日期占位符 4"/>
          <p:cNvSpPr>
            <a:spLocks noGrp="1"/>
          </p:cNvSpPr>
          <p:nvPr>
            <p:ph type="dt"/>
          </p:nvPr>
        </p:nvSpPr>
        <p:spPr/>
        <p:txBody>
          <a:bodyPr/>
          <a:lstStyle/>
          <a:p>
            <a:r>
              <a:rPr lang="en-US"/>
              <a:t>Month Year</a:t>
            </a:r>
            <a:endParaRPr lang="en-US" dirty="0"/>
          </a:p>
        </p:txBody>
      </p:sp>
      <p:sp>
        <p:nvSpPr>
          <p:cNvPr id="6" name="页脚占位符 5"/>
          <p:cNvSpPr>
            <a:spLocks noGrp="1"/>
          </p:cNvSpPr>
          <p:nvPr>
            <p:ph type="ftr"/>
          </p:nvPr>
        </p:nvSpPr>
        <p:spPr/>
        <p:txBody>
          <a:bodyPr/>
          <a:lstStyle/>
          <a:p>
            <a:r>
              <a:rPr lang="en-US"/>
              <a:t>XX, Huawei</a:t>
            </a:r>
          </a:p>
        </p:txBody>
      </p:sp>
      <p:sp>
        <p:nvSpPr>
          <p:cNvPr id="7" name="灯片编号占位符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237866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170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290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359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913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044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802.11-22/1522r0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XX,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pPr marL="285750" lvl="0">
              <a:lnSpc>
                <a:spcPct val="110000"/>
              </a:lnSpc>
              <a:spcBef>
                <a:spcPts val="0"/>
              </a:spcBef>
              <a:buFont typeface="Times New Roman" panose="02020603050405020304" pitchFamily="18" charset="0"/>
              <a:buNone/>
            </a:pPr>
            <a:endParaRPr lang="en-US" dirty="0"/>
          </a:p>
        </p:txBody>
      </p:sp>
    </p:spTree>
    <p:extLst>
      <p:ext uri="{BB962C8B-B14F-4D97-AF65-F5344CB8AC3E}">
        <p14:creationId xmlns:p14="http://schemas.microsoft.com/office/powerpoint/2010/main" val="389909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a:t>Sep 2023</a:t>
            </a:r>
            <a:endParaRPr lang="en-GB" dirty="0"/>
          </a:p>
        </p:txBody>
      </p:sp>
      <p:sp>
        <p:nvSpPr>
          <p:cNvPr id="5" name="Footer Placeholder 4"/>
          <p:cNvSpPr>
            <a:spLocks noGrp="1"/>
          </p:cNvSpPr>
          <p:nvPr>
            <p:ph type="ftr" idx="11"/>
          </p:nvPr>
        </p:nvSpPr>
        <p:spPr/>
        <p:txBody>
          <a:bodyPr/>
          <a:lstStyle>
            <a:lvl1pPr>
              <a:defRPr/>
            </a:lvl1pPr>
          </a:lstStyle>
          <a:p>
            <a:r>
              <a:rPr lang="en-GB"/>
              <a:t>Ziyang Guo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日期占位符 3"/>
          <p:cNvSpPr>
            <a:spLocks noGrp="1"/>
          </p:cNvSpPr>
          <p:nvPr>
            <p:ph type="dt" idx="10"/>
          </p:nvPr>
        </p:nvSpPr>
        <p:spPr/>
        <p:txBody>
          <a:bodyPr/>
          <a:lstStyle/>
          <a:p>
            <a:r>
              <a:rPr lang="en-US" altLang="zh-CN"/>
              <a:t>Sep 2023</a:t>
            </a:r>
            <a:endParaRPr lang="en-GB" dirty="0"/>
          </a:p>
        </p:txBody>
      </p:sp>
      <p:sp>
        <p:nvSpPr>
          <p:cNvPr id="5" name="页脚占位符 4"/>
          <p:cNvSpPr>
            <a:spLocks noGrp="1"/>
          </p:cNvSpPr>
          <p:nvPr>
            <p:ph type="ftr" idx="11"/>
          </p:nvPr>
        </p:nvSpPr>
        <p:spPr/>
        <p:txBody>
          <a:bodyPr/>
          <a:lstStyle/>
          <a:p>
            <a:r>
              <a:rPr lang="en-GB"/>
              <a:t>Ziyang Guo (Huawei)</a:t>
            </a:r>
            <a:endParaRPr lang="en-GB" dirty="0"/>
          </a:p>
        </p:txBody>
      </p:sp>
      <p:sp>
        <p:nvSpPr>
          <p:cNvPr id="7" name="灯片编号占位符 6"/>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Date Placeholder 3"/>
          <p:cNvSpPr>
            <a:spLocks noGrp="1"/>
          </p:cNvSpPr>
          <p:nvPr>
            <p:ph type="dt" idx="10"/>
          </p:nvPr>
        </p:nvSpPr>
        <p:spPr/>
        <p:txBody>
          <a:bodyPr/>
          <a:lstStyle>
            <a:lvl1pPr>
              <a:defRPr/>
            </a:lvl1pPr>
          </a:lstStyle>
          <a:p>
            <a:r>
              <a:rPr lang="en-US" altLang="zh-CN"/>
              <a:t>Sep 2023</a:t>
            </a:r>
            <a:endParaRPr lang="en-GB"/>
          </a:p>
        </p:txBody>
      </p:sp>
      <p:sp>
        <p:nvSpPr>
          <p:cNvPr id="5" name="Footer Placeholder 4"/>
          <p:cNvSpPr>
            <a:spLocks noGrp="1"/>
          </p:cNvSpPr>
          <p:nvPr>
            <p:ph type="ftr" idx="11"/>
          </p:nvPr>
        </p:nvSpPr>
        <p:spPr/>
        <p:txBody>
          <a:bodyPr/>
          <a:lstStyle>
            <a:lvl1pPr>
              <a:defRPr/>
            </a:lvl1pPr>
          </a:lstStyle>
          <a:p>
            <a:r>
              <a:rPr lang="en-GB"/>
              <a:t>Ziyang Guo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ltLang="zh-CN"/>
              <a:t>Sep 2023</a:t>
            </a:r>
            <a:endParaRPr lang="en-GB"/>
          </a:p>
        </p:txBody>
      </p:sp>
      <p:sp>
        <p:nvSpPr>
          <p:cNvPr id="6" name="Footer Placeholder 5"/>
          <p:cNvSpPr>
            <a:spLocks noGrp="1"/>
          </p:cNvSpPr>
          <p:nvPr>
            <p:ph type="ftr" idx="11"/>
          </p:nvPr>
        </p:nvSpPr>
        <p:spPr/>
        <p:txBody>
          <a:bodyPr/>
          <a:lstStyle>
            <a:lvl1pPr>
              <a:defRPr/>
            </a:lvl1pPr>
          </a:lstStyle>
          <a:p>
            <a:r>
              <a:rPr lang="en-GB"/>
              <a:t>Ziyang Guo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ltLang="zh-CN"/>
              <a:t>Sep 2023</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Ziyang Guo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a:t>Sep 2023</a:t>
            </a:r>
            <a:endParaRPr lang="en-GB"/>
          </a:p>
        </p:txBody>
      </p:sp>
      <p:sp>
        <p:nvSpPr>
          <p:cNvPr id="4" name="Footer Placeholder 3"/>
          <p:cNvSpPr>
            <a:spLocks noGrp="1"/>
          </p:cNvSpPr>
          <p:nvPr>
            <p:ph type="ftr" idx="11"/>
          </p:nvPr>
        </p:nvSpPr>
        <p:spPr/>
        <p:txBody>
          <a:bodyPr/>
          <a:lstStyle>
            <a:lvl1pPr>
              <a:defRPr/>
            </a:lvl1pPr>
          </a:lstStyle>
          <a:p>
            <a:r>
              <a:rPr lang="en-GB"/>
              <a:t>Ziyang Guo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Sep 2023</a:t>
            </a:r>
            <a:endParaRPr lang="en-GB"/>
          </a:p>
        </p:txBody>
      </p:sp>
      <p:sp>
        <p:nvSpPr>
          <p:cNvPr id="3" name="Footer Placeholder 2"/>
          <p:cNvSpPr>
            <a:spLocks noGrp="1"/>
          </p:cNvSpPr>
          <p:nvPr>
            <p:ph type="ftr" idx="11"/>
          </p:nvPr>
        </p:nvSpPr>
        <p:spPr/>
        <p:txBody>
          <a:bodyPr/>
          <a:lstStyle>
            <a:lvl1pPr>
              <a:defRPr/>
            </a:lvl1pPr>
          </a:lstStyle>
          <a:p>
            <a:r>
              <a:rPr lang="en-GB"/>
              <a:t>Ziyang Guo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CN"/>
              <a:t>Sep 2023</a:t>
            </a:r>
            <a:endParaRPr lang="en-GB"/>
          </a:p>
        </p:txBody>
      </p:sp>
      <p:sp>
        <p:nvSpPr>
          <p:cNvPr id="5" name="Footer Placeholder 4"/>
          <p:cNvSpPr>
            <a:spLocks noGrp="1"/>
          </p:cNvSpPr>
          <p:nvPr>
            <p:ph type="ftr" idx="11"/>
          </p:nvPr>
        </p:nvSpPr>
        <p:spPr/>
        <p:txBody>
          <a:bodyPr/>
          <a:lstStyle>
            <a:lvl1pPr>
              <a:defRPr/>
            </a:lvl1pPr>
          </a:lstStyle>
          <a:p>
            <a:r>
              <a:rPr lang="en-GB"/>
              <a:t>Ziyang Guo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CN"/>
              <a:t>Sep 2023</a:t>
            </a:r>
            <a:endParaRPr lang="en-GB"/>
          </a:p>
        </p:txBody>
      </p:sp>
      <p:sp>
        <p:nvSpPr>
          <p:cNvPr id="5" name="Footer Placeholder 4"/>
          <p:cNvSpPr>
            <a:spLocks noGrp="1"/>
          </p:cNvSpPr>
          <p:nvPr>
            <p:ph type="ftr" idx="11"/>
          </p:nvPr>
        </p:nvSpPr>
        <p:spPr/>
        <p:txBody>
          <a:bodyPr/>
          <a:lstStyle>
            <a:lvl1pPr>
              <a:defRPr/>
            </a:lvl1pPr>
          </a:lstStyle>
          <a:p>
            <a:r>
              <a:rPr lang="en-GB"/>
              <a:t>Ziyang Guo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Sep 2023</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Ziyang Guo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802.11-23/0290r4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onnx.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2" y="333375"/>
            <a:ext cx="2303451" cy="273050"/>
          </a:xfrm>
        </p:spPr>
        <p:txBody>
          <a:bodyPr/>
          <a:lstStyle/>
          <a:p>
            <a:r>
              <a:rPr lang="en-US" altLang="zh-CN"/>
              <a:t>Sep 2023</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Study on AI CSI Compression</a:t>
            </a:r>
            <a:endParaRPr lang="en-GB" dirty="0"/>
          </a:p>
        </p:txBody>
      </p:sp>
      <p:sp>
        <p:nvSpPr>
          <p:cNvPr id="3074" name="Rectangle 2"/>
          <p:cNvSpPr>
            <a:spLocks noGrp="1" noChangeArrowheads="1"/>
          </p:cNvSpPr>
          <p:nvPr>
            <p:ph type="body" idx="1"/>
          </p:nvPr>
        </p:nvSpPr>
        <p:spPr>
          <a:xfrm>
            <a:off x="685800" y="17674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a:t>
            </a:r>
          </a:p>
        </p:txBody>
      </p:sp>
      <p:graphicFrame>
        <p:nvGraphicFramePr>
          <p:cNvPr id="3075" name="Object 3"/>
          <p:cNvGraphicFramePr>
            <a:graphicFrameLocks noChangeAspect="1"/>
          </p:cNvGraphicFramePr>
          <p:nvPr>
            <p:extLst>
              <p:ext uri="{D42A27DB-BD31-4B8C-83A1-F6EECF244321}">
                <p14:modId xmlns:p14="http://schemas.microsoft.com/office/powerpoint/2010/main" val="4170935216"/>
              </p:ext>
            </p:extLst>
          </p:nvPr>
        </p:nvGraphicFramePr>
        <p:xfrm>
          <a:off x="963613" y="3021013"/>
          <a:ext cx="7394575" cy="3081337"/>
        </p:xfrm>
        <a:graphic>
          <a:graphicData uri="http://schemas.openxmlformats.org/presentationml/2006/ole">
            <mc:AlternateContent xmlns:mc="http://schemas.openxmlformats.org/markup-compatibility/2006">
              <mc:Choice xmlns:v="urn:schemas-microsoft-com:vml" Requires="v">
                <p:oleObj spid="_x0000_s3817" name="Document" r:id="rId4" imgW="8243994" imgH="3438646" progId="Word.Document.8">
                  <p:embed/>
                </p:oleObj>
              </mc:Choice>
              <mc:Fallback>
                <p:oleObj name="Document" r:id="rId4" imgW="8243994" imgH="3438646" progId="Word.Document.8">
                  <p:embed/>
                  <p:pic>
                    <p:nvPicPr>
                      <p:cNvPr id="0" name="Picture 3"/>
                      <p:cNvPicPr>
                        <a:picLocks noChangeAspect="1" noChangeArrowheads="1"/>
                      </p:cNvPicPr>
                      <p:nvPr/>
                    </p:nvPicPr>
                    <p:blipFill>
                      <a:blip r:embed="rId5"/>
                      <a:srcRect/>
                      <a:stretch>
                        <a:fillRect/>
                      </a:stretch>
                    </p:blipFill>
                    <p:spPr bwMode="auto">
                      <a:xfrm>
                        <a:off x="963613" y="3021013"/>
                        <a:ext cx="7394575" cy="3081337"/>
                      </a:xfrm>
                      <a:prstGeom prst="rect">
                        <a:avLst/>
                      </a:prstGeom>
                      <a:noFill/>
                      <a:extLst/>
                    </p:spPr>
                  </p:pic>
                </p:oleObj>
              </mc:Fallback>
            </mc:AlternateContent>
          </a:graphicData>
        </a:graphic>
      </p:graphicFrame>
      <p:sp>
        <p:nvSpPr>
          <p:cNvPr id="3076" name="Rectangle 4"/>
          <p:cNvSpPr>
            <a:spLocks noChangeArrowheads="1"/>
          </p:cNvSpPr>
          <p:nvPr/>
        </p:nvSpPr>
        <p:spPr bwMode="auto">
          <a:xfrm>
            <a:off x="685685" y="222667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714348" y="357166"/>
            <a:ext cx="2374889" cy="273050"/>
          </a:xfrm>
        </p:spPr>
        <p:txBody>
          <a:bodyPr/>
          <a:lstStyle/>
          <a:p>
            <a:r>
              <a:rPr lang="en-US" altLang="zh-CN"/>
              <a:t>Sep 2023</a:t>
            </a:r>
            <a:endParaRPr lang="en-GB"/>
          </a:p>
        </p:txBody>
      </p:sp>
      <p:sp>
        <p:nvSpPr>
          <p:cNvPr id="5" name="Footer Placeholder 4"/>
          <p:cNvSpPr>
            <a:spLocks noGrp="1"/>
          </p:cNvSpPr>
          <p:nvPr>
            <p:ph type="ftr" idx="11"/>
          </p:nvPr>
        </p:nvSpPr>
        <p:spPr>
          <a:xfrm>
            <a:off x="6215074" y="6475413"/>
            <a:ext cx="232726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531D307C-65C7-4BB3-B44A-1501D36803F7}" type="slidenum">
              <a:rPr lang="en-GB"/>
              <a:pPr/>
              <a:t>10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eaLnBrk="0" hangingPunct="0">
              <a:spcBef>
                <a:spcPct val="20000"/>
              </a:spcBef>
              <a:buFont typeface="Arial" panose="020B0604020202020204" pitchFamily="34" charset="0"/>
              <a:buChar char="•"/>
            </a:pPr>
            <a:r>
              <a:rPr lang="en-US" altLang="zh-CN" sz="1200" dirty="0">
                <a:solidFill>
                  <a:schemeClr val="tx1"/>
                </a:solidFill>
              </a:rPr>
              <a:t>[1] M. Deshmukh, Z. Lin, H. Lou, M. Kamel, R. Yang, I. </a:t>
            </a:r>
            <a:r>
              <a:rPr lang="en-US" altLang="zh-CN" sz="1200" dirty="0" err="1">
                <a:solidFill>
                  <a:schemeClr val="tx1"/>
                </a:solidFill>
              </a:rPr>
              <a:t>Güvenç</a:t>
            </a:r>
            <a:r>
              <a:rPr lang="en-US" altLang="zh-CN" sz="1200" dirty="0">
                <a:solidFill>
                  <a:schemeClr val="tx1"/>
                </a:solidFill>
              </a:rPr>
              <a:t>, “Intelligent Feedback Overhead Reduction (</a:t>
            </a:r>
            <a:r>
              <a:rPr lang="en-US" altLang="zh-CN" sz="1200" dirty="0" err="1">
                <a:solidFill>
                  <a:schemeClr val="tx1"/>
                </a:solidFill>
              </a:rPr>
              <a:t>iFOR</a:t>
            </a:r>
            <a:r>
              <a:rPr lang="en-US" altLang="zh-CN" sz="1200" dirty="0">
                <a:solidFill>
                  <a:schemeClr val="tx1"/>
                </a:solidFill>
              </a:rPr>
              <a:t>) in Wi-Fi 7 and Beyond,” in Proceedings of 2022 VTC-Spring</a:t>
            </a:r>
          </a:p>
          <a:p>
            <a:pPr eaLnBrk="0" hangingPunct="0">
              <a:spcBef>
                <a:spcPct val="20000"/>
              </a:spcBef>
              <a:buFont typeface="Arial" panose="020B0604020202020204" pitchFamily="34" charset="0"/>
              <a:buChar char="•"/>
            </a:pPr>
            <a:r>
              <a:rPr lang="en-US" altLang="zh-CN" sz="1200" dirty="0">
                <a:solidFill>
                  <a:schemeClr val="tx1"/>
                </a:solidFill>
              </a:rPr>
              <a:t>[2] 11-22-1563-02-aiml-ai-ml-use-case</a:t>
            </a:r>
          </a:p>
          <a:p>
            <a:pPr eaLnBrk="0" hangingPunct="0">
              <a:spcBef>
                <a:spcPct val="20000"/>
              </a:spcBef>
              <a:buFont typeface="Arial" panose="020B0604020202020204" pitchFamily="34" charset="0"/>
              <a:buChar char="•"/>
            </a:pPr>
            <a:r>
              <a:rPr lang="en-US" altLang="zh-CN" sz="1200" dirty="0">
                <a:solidFill>
                  <a:schemeClr val="tx1"/>
                </a:solidFill>
              </a:rPr>
              <a:t>[3] P. K. </a:t>
            </a:r>
            <a:r>
              <a:rPr lang="en-US" altLang="zh-CN" sz="1200" dirty="0" err="1">
                <a:solidFill>
                  <a:schemeClr val="tx1"/>
                </a:solidFill>
              </a:rPr>
              <a:t>Sangdeh</a:t>
            </a:r>
            <a:r>
              <a:rPr lang="en-US" altLang="zh-CN" sz="1200" dirty="0">
                <a:solidFill>
                  <a:schemeClr val="tx1"/>
                </a:solidFill>
              </a:rPr>
              <a:t>, H. </a:t>
            </a:r>
            <a:r>
              <a:rPr lang="en-US" altLang="zh-CN" sz="1200" dirty="0" err="1">
                <a:solidFill>
                  <a:schemeClr val="tx1"/>
                </a:solidFill>
              </a:rPr>
              <a:t>Pirayesh</a:t>
            </a:r>
            <a:r>
              <a:rPr lang="en-US" altLang="zh-CN" sz="1200" dirty="0">
                <a:solidFill>
                  <a:schemeClr val="tx1"/>
                </a:solidFill>
              </a:rPr>
              <a:t>, A. </a:t>
            </a:r>
            <a:r>
              <a:rPr lang="en-US" altLang="zh-CN" sz="1200" dirty="0" err="1">
                <a:solidFill>
                  <a:schemeClr val="tx1"/>
                </a:solidFill>
              </a:rPr>
              <a:t>Mobiny</a:t>
            </a:r>
            <a:r>
              <a:rPr lang="en-US" altLang="zh-CN" sz="1200" dirty="0">
                <a:solidFill>
                  <a:schemeClr val="tx1"/>
                </a:solidFill>
              </a:rPr>
              <a:t>, H. Zeng, “LB-</a:t>
            </a:r>
            <a:r>
              <a:rPr lang="en-US" altLang="zh-CN" sz="1200" dirty="0" err="1">
                <a:solidFill>
                  <a:schemeClr val="tx1"/>
                </a:solidFill>
              </a:rPr>
              <a:t>SciFi</a:t>
            </a:r>
            <a:r>
              <a:rPr lang="en-US" altLang="zh-CN" sz="1200" dirty="0">
                <a:solidFill>
                  <a:schemeClr val="tx1"/>
                </a:solidFill>
              </a:rPr>
              <a:t>: Online Learning-Based Channel Feedback for MU-MIMO in Wireless LANs, ” in Proceedings of 2020 IEEE 28th ICNP</a:t>
            </a:r>
          </a:p>
          <a:p>
            <a:pPr eaLnBrk="0" hangingPunct="0">
              <a:spcBef>
                <a:spcPct val="20000"/>
              </a:spcBef>
              <a:buFont typeface="Arial" panose="020B0604020202020204" pitchFamily="34" charset="0"/>
              <a:buChar char="•"/>
            </a:pPr>
            <a:r>
              <a:rPr lang="en-US" altLang="zh-CN" sz="1200" dirty="0">
                <a:solidFill>
                  <a:schemeClr val="tx1"/>
                </a:solidFill>
              </a:rPr>
              <a:t>[4] A. Oord, O. </a:t>
            </a:r>
            <a:r>
              <a:rPr lang="en-US" altLang="zh-CN" sz="1200" dirty="0" err="1">
                <a:solidFill>
                  <a:schemeClr val="tx1"/>
                </a:solidFill>
              </a:rPr>
              <a:t>Vinyals</a:t>
            </a:r>
            <a:r>
              <a:rPr lang="en-US" altLang="zh-CN" sz="1200" dirty="0">
                <a:solidFill>
                  <a:schemeClr val="tx1"/>
                </a:solidFill>
              </a:rPr>
              <a:t>, “Neural discrete representation learning,” Advances in neural information processing systems, 2017.</a:t>
            </a:r>
          </a:p>
          <a:p>
            <a:pPr eaLnBrk="0" hangingPunct="0">
              <a:spcBef>
                <a:spcPct val="20000"/>
              </a:spcBef>
              <a:buFont typeface="Arial" panose="020B0604020202020204" pitchFamily="34" charset="0"/>
              <a:buChar char="•"/>
            </a:pPr>
            <a:r>
              <a:rPr lang="en-US" altLang="zh-CN" sz="1200" dirty="0">
                <a:solidFill>
                  <a:schemeClr val="tx1"/>
                </a:solidFill>
              </a:rPr>
              <a:t>[5] 11-23-0290-01-aiml-study-on-ai-csi-compression</a:t>
            </a:r>
          </a:p>
          <a:p>
            <a:pPr eaLnBrk="0" hangingPunct="0">
              <a:spcBef>
                <a:spcPct val="20000"/>
              </a:spcBef>
              <a:buFont typeface="Arial" panose="020B0604020202020204" pitchFamily="34" charset="0"/>
              <a:buChar char="•"/>
            </a:pPr>
            <a:r>
              <a:rPr lang="en-US" altLang="zh-CN" sz="1200" dirty="0">
                <a:solidFill>
                  <a:schemeClr val="tx1"/>
                </a:solidFill>
              </a:rPr>
              <a:t>[6] The </a:t>
            </a:r>
            <a:r>
              <a:rPr lang="en-US" altLang="zh-CN" sz="1200" dirty="0" err="1">
                <a:solidFill>
                  <a:schemeClr val="tx1"/>
                </a:solidFill>
              </a:rPr>
              <a:t>Khronos</a:t>
            </a:r>
            <a:r>
              <a:rPr lang="en-US" altLang="zh-CN" sz="1200" dirty="0">
                <a:solidFill>
                  <a:schemeClr val="tx1"/>
                </a:solidFill>
              </a:rPr>
              <a:t> NNEF Working Group, “Neural Network Exchange Format”, https://www.khronos.org/registry/NNEF/specs/1.0/nnef-1.0.5.html</a:t>
            </a:r>
          </a:p>
          <a:p>
            <a:pPr eaLnBrk="0" hangingPunct="0">
              <a:spcBef>
                <a:spcPct val="20000"/>
              </a:spcBef>
              <a:buFont typeface="Arial" panose="020B0604020202020204" pitchFamily="34" charset="0"/>
              <a:buChar char="•"/>
            </a:pPr>
            <a:r>
              <a:rPr lang="en-US" altLang="zh-CN" sz="1200" dirty="0">
                <a:solidFill>
                  <a:schemeClr val="tx1"/>
                </a:solidFill>
              </a:rPr>
              <a:t>[7] Open Neural Network Exchange (ONNX), </a:t>
            </a:r>
            <a:r>
              <a:rPr lang="en-US" altLang="zh-CN" sz="1200" dirty="0">
                <a:solidFill>
                  <a:schemeClr val="tx1"/>
                </a:solidFill>
                <a:hlinkClick r:id="rId3"/>
              </a:rPr>
              <a:t>https://onnx.ai</a:t>
            </a:r>
            <a:endParaRPr lang="en-US" altLang="zh-CN" sz="1200" dirty="0">
              <a:solidFill>
                <a:schemeClr val="tx1"/>
              </a:solidFill>
            </a:endParaRPr>
          </a:p>
          <a:p>
            <a:pPr eaLnBrk="0" hangingPunct="0">
              <a:spcBef>
                <a:spcPct val="20000"/>
              </a:spcBef>
              <a:buFont typeface="Arial" panose="020B0604020202020204" pitchFamily="34" charset="0"/>
              <a:buChar char="•"/>
            </a:pPr>
            <a:r>
              <a:rPr lang="en-US" altLang="zh-CN" sz="1200" dirty="0">
                <a:solidFill>
                  <a:schemeClr val="tx1"/>
                </a:solidFill>
              </a:rPr>
              <a:t>[8] 11-23-0755-00-aiml-aiml-assisted-complexity-reduction-for-beamforming-csi-feedback-using-autoencoder</a:t>
            </a:r>
          </a:p>
          <a:p>
            <a:pPr eaLnBrk="0" hangingPunct="0">
              <a:spcBef>
                <a:spcPct val="20000"/>
              </a:spcBef>
              <a:buFont typeface="Arial" panose="020B0604020202020204" pitchFamily="34" charset="0"/>
              <a:buChar char="•"/>
            </a:pPr>
            <a:r>
              <a:rPr lang="en-US" altLang="zh-CN" sz="1200" dirty="0">
                <a:solidFill>
                  <a:schemeClr val="tx1"/>
                </a:solidFill>
              </a:rPr>
              <a:t>[9] 11-23-0906-02-aiml-proposed-ieee-802-11-aiml-tig-technical-report-text-for-the-csi-compression-use-case</a:t>
            </a:r>
          </a:p>
          <a:p>
            <a:pPr eaLnBrk="0" hangingPunct="0">
              <a:spcBef>
                <a:spcPct val="20000"/>
              </a:spcBef>
              <a:buFont typeface="Arial" panose="020B0604020202020204" pitchFamily="34" charset="0"/>
              <a:buChar char="•"/>
            </a:pPr>
            <a:r>
              <a:rPr lang="en-US" altLang="zh-CN" sz="1200" dirty="0">
                <a:solidFill>
                  <a:schemeClr val="tx1"/>
                </a:solidFill>
              </a:rPr>
              <a:t>[10] 11-23-1182-01-aiml-follow-up-discussions-on-neural-network-model-sharing-for-wlan</a:t>
            </a:r>
          </a:p>
          <a:p>
            <a:pPr eaLnBrk="0" hangingPunct="0">
              <a:spcBef>
                <a:spcPct val="20000"/>
              </a:spcBef>
              <a:buFont typeface="Arial" panose="020B0604020202020204" pitchFamily="34" charset="0"/>
              <a:buChar char="•"/>
            </a:pPr>
            <a:endParaRPr lang="en-US" altLang="zh-CN" sz="12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11</a:t>
            </a:fld>
            <a:endParaRPr lang="en-GB"/>
          </a:p>
        </p:txBody>
      </p:sp>
      <p:sp>
        <p:nvSpPr>
          <p:cNvPr id="8" name="标题 7">
            <a:extLst>
              <a:ext uri="{FF2B5EF4-FFF2-40B4-BE49-F238E27FC236}">
                <a16:creationId xmlns:a16="http://schemas.microsoft.com/office/drawing/2014/main" id="{63749A11-F4F1-4E02-92BD-F3DA3A743DC5}"/>
              </a:ext>
            </a:extLst>
          </p:cNvPr>
          <p:cNvSpPr>
            <a:spLocks noGrp="1"/>
          </p:cNvSpPr>
          <p:nvPr>
            <p:ph type="title"/>
          </p:nvPr>
        </p:nvSpPr>
        <p:spPr>
          <a:xfrm>
            <a:off x="686593" y="2636912"/>
            <a:ext cx="7770813" cy="1065213"/>
          </a:xfrm>
        </p:spPr>
        <p:txBody>
          <a:bodyPr/>
          <a:lstStyle/>
          <a:p>
            <a:r>
              <a:rPr lang="en-US" altLang="zh-CN" dirty="0"/>
              <a:t>Appendix</a:t>
            </a:r>
            <a:endParaRPr lang="zh-CN" altLang="en-US" dirty="0"/>
          </a:p>
        </p:txBody>
      </p:sp>
    </p:spTree>
    <p:extLst>
      <p:ext uri="{BB962C8B-B14F-4D97-AF65-F5344CB8AC3E}">
        <p14:creationId xmlns:p14="http://schemas.microsoft.com/office/powerpoint/2010/main" val="3746985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R1 - Background</a:t>
            </a:r>
          </a:p>
        </p:txBody>
      </p:sp>
      <p:sp>
        <p:nvSpPr>
          <p:cNvPr id="4098" name="Rectangle 2"/>
          <p:cNvSpPr>
            <a:spLocks noGrp="1" noChangeArrowheads="1"/>
          </p:cNvSpPr>
          <p:nvPr>
            <p:ph type="body" idx="1"/>
          </p:nvPr>
        </p:nvSpPr>
        <p:spPr>
          <a:xfrm>
            <a:off x="720350" y="1831974"/>
            <a:ext cx="7642746" cy="1236985"/>
          </a:xfrm>
          <a:ln/>
        </p:spPr>
        <p:txBody>
          <a:bodyPr>
            <a:noAutofit/>
          </a:bodyPr>
          <a:lstStyle/>
          <a:p>
            <a:pPr marL="0" indent="-285750">
              <a:lnSpc>
                <a:spcPct val="110000"/>
              </a:lnSpc>
              <a:spcBef>
                <a:spcPts val="0"/>
              </a:spcBef>
              <a:buFont typeface="Arial" panose="020B0604020202020204" pitchFamily="34" charset="0"/>
              <a:buChar char="•"/>
            </a:pPr>
            <a:r>
              <a:rPr lang="en-US" altLang="zh-CN" sz="1600" dirty="0">
                <a:solidFill>
                  <a:schemeClr val="tx1"/>
                </a:solidFill>
                <a:ea typeface="Times New Roman"/>
                <a:cs typeface="Times New Roman"/>
                <a:sym typeface="Times New Roman"/>
              </a:rPr>
              <a:t>The AP initiates the sounding sequence by transmitting a NDPA frame followed by a NDP which is used for the generation of a V matrix at the STA.</a:t>
            </a:r>
          </a:p>
          <a:p>
            <a:pPr marL="0" indent="-285750">
              <a:lnSpc>
                <a:spcPct val="110000"/>
              </a:lnSpc>
              <a:spcBef>
                <a:spcPts val="0"/>
              </a:spcBef>
              <a:buFont typeface="Arial" panose="020B0604020202020204" pitchFamily="34" charset="0"/>
              <a:buChar char="•"/>
            </a:pPr>
            <a:r>
              <a:rPr lang="en-US" altLang="zh-CN" sz="1600" dirty="0">
                <a:solidFill>
                  <a:schemeClr val="tx1"/>
                </a:solidFill>
                <a:ea typeface="Times New Roman"/>
                <a:cs typeface="Times New Roman"/>
                <a:sym typeface="Times New Roman"/>
              </a:rPr>
              <a:t>The STA applies Givens rotation on the V matrix and feeds back the angles in the beamforming report frame.</a:t>
            </a:r>
          </a:p>
          <a:p>
            <a:pPr marL="0" indent="0">
              <a:lnSpc>
                <a:spcPct val="110000"/>
              </a:lnSpc>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solidFill>
                <a:schemeClr val="tx1"/>
              </a:solidFill>
              <a:latin typeface="Times New Roman"/>
              <a:ea typeface="Times New Roman"/>
              <a:cs typeface="Times New Roman"/>
              <a:sym typeface="Times New Roman"/>
            </a:endParaRPr>
          </a:p>
        </p:txBody>
      </p:sp>
      <p:graphicFrame>
        <p:nvGraphicFramePr>
          <p:cNvPr id="13" name="内容占位符 3">
            <a:extLst>
              <a:ext uri="{FF2B5EF4-FFF2-40B4-BE49-F238E27FC236}">
                <a16:creationId xmlns:a16="http://schemas.microsoft.com/office/drawing/2014/main" id="{5E9A6D2D-6749-4D19-8FD7-B6CD9558E225}"/>
              </a:ext>
            </a:extLst>
          </p:cNvPr>
          <p:cNvGraphicFramePr>
            <a:graphicFrameLocks/>
          </p:cNvGraphicFramePr>
          <p:nvPr>
            <p:extLst/>
          </p:nvPr>
        </p:nvGraphicFramePr>
        <p:xfrm>
          <a:off x="824241" y="4791440"/>
          <a:ext cx="6048000" cy="1371600"/>
        </p:xfrm>
        <a:graphic>
          <a:graphicData uri="http://schemas.openxmlformats.org/drawingml/2006/table">
            <a:tbl>
              <a:tblPr firstRow="1" bandRow="1"/>
              <a:tblGrid>
                <a:gridCol w="100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1008000">
                  <a:extLst>
                    <a:ext uri="{9D8B030D-6E8A-4147-A177-3AD203B41FA5}">
                      <a16:colId xmlns:a16="http://schemas.microsoft.com/office/drawing/2014/main" val="20005"/>
                    </a:ext>
                  </a:extLst>
                </a:gridCol>
              </a:tblGrid>
              <a:tr h="2520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n-US" altLang="zh-CN" sz="1200" b="1" i="0" dirty="0" err="1"/>
                        <a:t>Ntx</a:t>
                      </a:r>
                      <a:r>
                        <a:rPr lang="en-US" altLang="zh-CN" sz="1200" b="1" i="0" dirty="0"/>
                        <a:t>=</a:t>
                      </a:r>
                      <a:r>
                        <a:rPr lang="en-US" altLang="zh-CN" sz="1200" b="1" i="0" dirty="0" err="1"/>
                        <a:t>Nrx</a:t>
                      </a:r>
                      <a:r>
                        <a:rPr lang="en-US" altLang="zh-CN" sz="1200" b="1" i="0" dirty="0"/>
                        <a:t>=</a:t>
                      </a:r>
                      <a:r>
                        <a:rPr lang="en-US" altLang="zh-CN" sz="1200" b="1" i="0" dirty="0" err="1"/>
                        <a:t>Nss</a:t>
                      </a:r>
                      <a:endParaRPr lang="zh-CN" altLang="en-US" sz="1200" b="1" i="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200" dirty="0"/>
                        <a:t>BW=20MHz</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200" dirty="0"/>
                        <a:t>BW=40MHz</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200" dirty="0"/>
                        <a:t>BW=80MHz</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200" dirty="0"/>
                        <a:t>BW=160MHz</a:t>
                      </a:r>
                      <a:endParaRPr lang="zh-CN" altLang="en-US" sz="12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200" dirty="0"/>
                        <a:t>BW=320MHz</a:t>
                      </a:r>
                      <a:endParaRPr lang="zh-CN" altLang="en-US" sz="12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52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2</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0.12 (</a:t>
                      </a:r>
                      <a:r>
                        <a:rPr lang="en-US" altLang="zh-CN" sz="1200" dirty="0" err="1"/>
                        <a:t>KBytes</a:t>
                      </a:r>
                      <a:r>
                        <a:rPr lang="en-US" altLang="zh-CN" sz="1200" dirty="0"/>
                        <a:t>)</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0.24</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0.50</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1.00</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1.99</a:t>
                      </a:r>
                      <a:endParaRPr lang="zh-CN" altLang="en-US"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252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4</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0.73</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1.45</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2.99</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5.98</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11.95</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252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8</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3.39</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6.78</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13.94</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27.89</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55.78</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52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16</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14.52</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29.04</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59.76</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119.52</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t>239.04</a:t>
                      </a:r>
                      <a:endParaRPr lang="zh-CN" altLang="en-US"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pic>
        <p:nvPicPr>
          <p:cNvPr id="19" name="图片 18">
            <a:extLst>
              <a:ext uri="{FF2B5EF4-FFF2-40B4-BE49-F238E27FC236}">
                <a16:creationId xmlns:a16="http://schemas.microsoft.com/office/drawing/2014/main" id="{37102352-4939-4421-8CD4-27936A2F45F2}"/>
              </a:ext>
            </a:extLst>
          </p:cNvPr>
          <p:cNvPicPr>
            <a:picLocks noChangeAspect="1"/>
          </p:cNvPicPr>
          <p:nvPr/>
        </p:nvPicPr>
        <p:blipFill>
          <a:blip r:embed="rId3"/>
          <a:stretch>
            <a:fillRect/>
          </a:stretch>
        </p:blipFill>
        <p:spPr>
          <a:xfrm>
            <a:off x="7041598" y="2759301"/>
            <a:ext cx="1625751" cy="3478011"/>
          </a:xfrm>
          <a:prstGeom prst="rect">
            <a:avLst/>
          </a:prstGeom>
        </p:spPr>
      </p:pic>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0B52EE1E-E746-418E-BD1A-227D10548C69}"/>
                  </a:ext>
                </a:extLst>
              </p:cNvPr>
              <p:cNvSpPr/>
              <p:nvPr/>
            </p:nvSpPr>
            <p:spPr>
              <a:xfrm>
                <a:off x="730048" y="2878569"/>
                <a:ext cx="6241088" cy="1900200"/>
              </a:xfrm>
              <a:prstGeom prst="rect">
                <a:avLst/>
              </a:prstGeom>
            </p:spPr>
            <p:txBody>
              <a:bodyPr wrap="square">
                <a:spAutoFit/>
              </a:bodyPr>
              <a:lstStyle/>
              <a:p>
                <a:pPr marL="0" indent="-285750">
                  <a:lnSpc>
                    <a:spcPct val="110000"/>
                  </a:lnSpc>
                  <a:spcBef>
                    <a:spcPts val="0"/>
                  </a:spcBef>
                  <a:buFont typeface="Arial" panose="020B0604020202020204" pitchFamily="34" charset="0"/>
                  <a:buChar char="•"/>
                </a:pPr>
                <a:r>
                  <a:rPr lang="en-US" altLang="zh-CN" sz="1600" b="1" dirty="0">
                    <a:solidFill>
                      <a:schemeClr val="tx1"/>
                    </a:solidFill>
                    <a:ea typeface="Times New Roman"/>
                    <a:cs typeface="Times New Roman"/>
                    <a:sym typeface="Times New Roman"/>
                  </a:rPr>
                  <a:t>The total</a:t>
                </a:r>
                <a:r>
                  <a:rPr lang="zh-CN" altLang="en-US" sz="1600" b="1" dirty="0">
                    <a:solidFill>
                      <a:schemeClr val="tx1"/>
                    </a:solidFill>
                    <a:ea typeface="Times New Roman"/>
                    <a:cs typeface="Times New Roman"/>
                    <a:sym typeface="Times New Roman"/>
                  </a:rPr>
                  <a:t> </a:t>
                </a:r>
                <a:r>
                  <a:rPr lang="en-US" altLang="zh-CN" sz="1600" b="1" dirty="0">
                    <a:solidFill>
                      <a:schemeClr val="tx1"/>
                    </a:solidFill>
                    <a:ea typeface="Times New Roman"/>
                    <a:cs typeface="Times New Roman"/>
                    <a:sym typeface="Times New Roman"/>
                  </a:rPr>
                  <a:t>feedback overhead </a:t>
                </a:r>
                <a:r>
                  <a:rPr lang="en-US" altLang="zh-CN" sz="1600" b="1" dirty="0">
                    <a:solidFill>
                      <a:schemeClr val="tx1"/>
                    </a:solidFill>
                    <a:ea typeface="Times New Roman"/>
                    <a:cs typeface="Times New Roman"/>
                  </a:rPr>
                  <a:t>is </a:t>
                </a:r>
                <a14:m>
                  <m:oMath xmlns:m="http://schemas.openxmlformats.org/officeDocument/2006/math">
                    <m:sSub>
                      <m:sSubPr>
                        <m:ctrlPr>
                          <a:rPr lang="en-US" altLang="zh-CN" sz="1600" b="1" i="1">
                            <a:solidFill>
                              <a:schemeClr val="tx1"/>
                            </a:solidFill>
                            <a:latin typeface="Cambria Math" panose="02040503050406030204" pitchFamily="18" charset="0"/>
                            <a:ea typeface="Times New Roman"/>
                            <a:cs typeface="Times New Roman"/>
                          </a:rPr>
                        </m:ctrlPr>
                      </m:sSubPr>
                      <m:e>
                        <m:r>
                          <a:rPr lang="en-US" altLang="zh-CN" sz="1600" b="1" i="1">
                            <a:solidFill>
                              <a:schemeClr val="tx1"/>
                            </a:solidFill>
                            <a:latin typeface="Cambria Math" panose="02040503050406030204" pitchFamily="18" charset="0"/>
                            <a:ea typeface="Times New Roman"/>
                            <a:cs typeface="Times New Roman"/>
                          </a:rPr>
                          <m:t>𝑵</m:t>
                        </m:r>
                      </m:e>
                      <m:sub>
                        <m:r>
                          <a:rPr lang="en-US" altLang="zh-CN" sz="1600" b="1" i="1">
                            <a:solidFill>
                              <a:schemeClr val="tx1"/>
                            </a:solidFill>
                            <a:latin typeface="Cambria Math" panose="02040503050406030204" pitchFamily="18" charset="0"/>
                            <a:ea typeface="Times New Roman"/>
                            <a:cs typeface="Times New Roman"/>
                          </a:rPr>
                          <m:t>𝒂</m:t>
                        </m:r>
                      </m:sub>
                    </m:sSub>
                    <m:r>
                      <a:rPr lang="en-US" altLang="zh-CN" sz="1600" b="1">
                        <a:solidFill>
                          <a:schemeClr val="tx1"/>
                        </a:solidFill>
                        <a:latin typeface="Cambria Math" panose="02040503050406030204" pitchFamily="18" charset="0"/>
                        <a:ea typeface="Times New Roman"/>
                        <a:cs typeface="Times New Roman"/>
                      </a:rPr>
                      <m:t>∗</m:t>
                    </m:r>
                    <m:f>
                      <m:fPr>
                        <m:ctrlPr>
                          <a:rPr lang="en-US" altLang="zh-CN" sz="1600" b="1" i="1">
                            <a:solidFill>
                              <a:schemeClr val="tx1"/>
                            </a:solidFill>
                            <a:latin typeface="Cambria Math" panose="02040503050406030204" pitchFamily="18" charset="0"/>
                            <a:ea typeface="Times New Roman"/>
                            <a:cs typeface="Times New Roman"/>
                          </a:rPr>
                        </m:ctrlPr>
                      </m:fPr>
                      <m:num>
                        <m:sSub>
                          <m:sSubPr>
                            <m:ctrlPr>
                              <a:rPr lang="en-US" altLang="zh-CN" sz="1600" b="1" i="1">
                                <a:solidFill>
                                  <a:schemeClr val="tx1"/>
                                </a:solidFill>
                                <a:latin typeface="Cambria Math" panose="02040503050406030204" pitchFamily="18" charset="0"/>
                                <a:ea typeface="Times New Roman"/>
                                <a:cs typeface="Times New Roman"/>
                              </a:rPr>
                            </m:ctrlPr>
                          </m:sSubPr>
                          <m:e>
                            <m:r>
                              <a:rPr lang="en-US" altLang="zh-CN" sz="1600" b="1" i="1">
                                <a:solidFill>
                                  <a:schemeClr val="tx1"/>
                                </a:solidFill>
                                <a:latin typeface="Cambria Math" panose="02040503050406030204" pitchFamily="18" charset="0"/>
                                <a:ea typeface="Times New Roman"/>
                                <a:cs typeface="Times New Roman"/>
                              </a:rPr>
                              <m:t>𝒃</m:t>
                            </m:r>
                          </m:e>
                          <m:sub>
                            <m:r>
                              <a:rPr lang="zh-CN" altLang="en-US" sz="1600" b="1" i="1">
                                <a:solidFill>
                                  <a:schemeClr val="tx1"/>
                                </a:solidFill>
                                <a:latin typeface="Cambria Math" panose="02040503050406030204" pitchFamily="18" charset="0"/>
                                <a:ea typeface="Times New Roman"/>
                                <a:cs typeface="Times New Roman"/>
                              </a:rPr>
                              <m:t>𝝓</m:t>
                            </m:r>
                          </m:sub>
                        </m:sSub>
                        <m:r>
                          <a:rPr lang="en-US" altLang="zh-CN" sz="1600" b="1">
                            <a:solidFill>
                              <a:schemeClr val="tx1"/>
                            </a:solidFill>
                            <a:latin typeface="Cambria Math" panose="02040503050406030204" pitchFamily="18" charset="0"/>
                            <a:ea typeface="Times New Roman"/>
                            <a:cs typeface="Times New Roman"/>
                          </a:rPr>
                          <m:t>+</m:t>
                        </m:r>
                        <m:sSub>
                          <m:sSubPr>
                            <m:ctrlPr>
                              <a:rPr lang="en-US" altLang="zh-CN" sz="1600" b="1" i="1">
                                <a:solidFill>
                                  <a:schemeClr val="tx1"/>
                                </a:solidFill>
                                <a:latin typeface="Cambria Math" panose="02040503050406030204" pitchFamily="18" charset="0"/>
                                <a:ea typeface="Times New Roman"/>
                                <a:cs typeface="Times New Roman"/>
                              </a:rPr>
                            </m:ctrlPr>
                          </m:sSubPr>
                          <m:e>
                            <m:r>
                              <a:rPr lang="en-US" altLang="zh-CN" sz="1600" b="1" i="1">
                                <a:solidFill>
                                  <a:schemeClr val="tx1"/>
                                </a:solidFill>
                                <a:latin typeface="Cambria Math" panose="02040503050406030204" pitchFamily="18" charset="0"/>
                                <a:ea typeface="Times New Roman"/>
                                <a:cs typeface="Times New Roman"/>
                              </a:rPr>
                              <m:t>𝒃</m:t>
                            </m:r>
                          </m:e>
                          <m:sub>
                            <m:r>
                              <a:rPr lang="zh-CN" altLang="en-US" sz="1600" b="1" i="1">
                                <a:solidFill>
                                  <a:schemeClr val="tx1"/>
                                </a:solidFill>
                                <a:latin typeface="Cambria Math" panose="02040503050406030204" pitchFamily="18" charset="0"/>
                                <a:ea typeface="Times New Roman"/>
                                <a:cs typeface="Times New Roman"/>
                              </a:rPr>
                              <m:t>𝝍</m:t>
                            </m:r>
                          </m:sub>
                        </m:sSub>
                      </m:num>
                      <m:den>
                        <m:r>
                          <a:rPr lang="en-US" altLang="zh-CN" sz="1600" b="1" i="1">
                            <a:solidFill>
                              <a:schemeClr val="tx1"/>
                            </a:solidFill>
                            <a:latin typeface="Cambria Math" panose="02040503050406030204" pitchFamily="18" charset="0"/>
                            <a:ea typeface="Times New Roman"/>
                            <a:cs typeface="Times New Roman"/>
                          </a:rPr>
                          <m:t>𝟐</m:t>
                        </m:r>
                      </m:den>
                    </m:f>
                    <m:r>
                      <a:rPr lang="en-US" altLang="zh-CN" sz="1600" b="1">
                        <a:solidFill>
                          <a:schemeClr val="tx1"/>
                        </a:solidFill>
                        <a:latin typeface="Cambria Math" panose="02040503050406030204" pitchFamily="18" charset="0"/>
                        <a:ea typeface="Times New Roman"/>
                        <a:cs typeface="Times New Roman"/>
                      </a:rPr>
                      <m:t>∗</m:t>
                    </m:r>
                    <m:f>
                      <m:fPr>
                        <m:ctrlPr>
                          <a:rPr lang="en-US" altLang="zh-CN" sz="1600" b="1" i="1">
                            <a:solidFill>
                              <a:schemeClr val="tx1"/>
                            </a:solidFill>
                            <a:latin typeface="Cambria Math" panose="02040503050406030204" pitchFamily="18" charset="0"/>
                            <a:ea typeface="Times New Roman"/>
                            <a:cs typeface="Times New Roman"/>
                          </a:rPr>
                        </m:ctrlPr>
                      </m:fPr>
                      <m:num>
                        <m:sSub>
                          <m:sSubPr>
                            <m:ctrlPr>
                              <a:rPr lang="en-US" altLang="zh-CN" sz="1600" b="1" i="1">
                                <a:solidFill>
                                  <a:schemeClr val="tx1"/>
                                </a:solidFill>
                                <a:latin typeface="Cambria Math" panose="02040503050406030204" pitchFamily="18" charset="0"/>
                                <a:ea typeface="Times New Roman"/>
                                <a:cs typeface="Times New Roman"/>
                              </a:rPr>
                            </m:ctrlPr>
                          </m:sSubPr>
                          <m:e>
                            <m:r>
                              <a:rPr lang="en-US" altLang="zh-CN" sz="1600" b="1" i="1">
                                <a:solidFill>
                                  <a:schemeClr val="tx1"/>
                                </a:solidFill>
                                <a:latin typeface="Cambria Math" panose="02040503050406030204" pitchFamily="18" charset="0"/>
                                <a:ea typeface="Times New Roman"/>
                                <a:cs typeface="Times New Roman"/>
                              </a:rPr>
                              <m:t>𝑵</m:t>
                            </m:r>
                          </m:e>
                          <m:sub>
                            <m:r>
                              <a:rPr lang="en-US" altLang="zh-CN" sz="1600" b="1" i="1">
                                <a:solidFill>
                                  <a:schemeClr val="tx1"/>
                                </a:solidFill>
                                <a:latin typeface="Cambria Math" panose="02040503050406030204" pitchFamily="18" charset="0"/>
                                <a:ea typeface="Times New Roman"/>
                                <a:cs typeface="Times New Roman"/>
                              </a:rPr>
                              <m:t>𝒔𝒄</m:t>
                            </m:r>
                          </m:sub>
                        </m:sSub>
                      </m:num>
                      <m:den>
                        <m:sSub>
                          <m:sSubPr>
                            <m:ctrlPr>
                              <a:rPr lang="en-US" altLang="zh-CN" sz="1600" b="1" i="1">
                                <a:solidFill>
                                  <a:schemeClr val="tx1"/>
                                </a:solidFill>
                                <a:latin typeface="Cambria Math" panose="02040503050406030204" pitchFamily="18" charset="0"/>
                                <a:ea typeface="Times New Roman"/>
                                <a:cs typeface="Times New Roman"/>
                              </a:rPr>
                            </m:ctrlPr>
                          </m:sSubPr>
                          <m:e>
                            <m:r>
                              <a:rPr lang="en-US" altLang="zh-CN" sz="1600" b="1" i="1">
                                <a:solidFill>
                                  <a:schemeClr val="tx1"/>
                                </a:solidFill>
                                <a:latin typeface="Cambria Math" panose="02040503050406030204" pitchFamily="18" charset="0"/>
                                <a:ea typeface="Times New Roman"/>
                                <a:cs typeface="Times New Roman"/>
                              </a:rPr>
                              <m:t>𝑵</m:t>
                            </m:r>
                          </m:e>
                          <m:sub>
                            <m:r>
                              <a:rPr lang="en-US" altLang="zh-CN" sz="1600" b="1" i="1">
                                <a:solidFill>
                                  <a:schemeClr val="tx1"/>
                                </a:solidFill>
                                <a:latin typeface="Cambria Math" panose="02040503050406030204" pitchFamily="18" charset="0"/>
                                <a:ea typeface="Times New Roman"/>
                                <a:cs typeface="Times New Roman"/>
                              </a:rPr>
                              <m:t>𝒈</m:t>
                            </m:r>
                          </m:sub>
                        </m:sSub>
                      </m:den>
                    </m:f>
                  </m:oMath>
                </a14:m>
                <a:r>
                  <a:rPr lang="en-US" altLang="zh-CN" sz="1600" b="1" dirty="0">
                    <a:solidFill>
                      <a:schemeClr val="tx1"/>
                    </a:solidFill>
                    <a:ea typeface="Times New Roman"/>
                    <a:cs typeface="Times New Roman"/>
                    <a:sym typeface="Times New Roman"/>
                  </a:rPr>
                  <a:t>. The larger bandwidth and number of antennas leads to a significantly increased sounding feedback overhead, which increases the latency and limits the throughput gain.</a:t>
                </a:r>
              </a:p>
              <a:p>
                <a:pPr marL="0" indent="-285750">
                  <a:lnSpc>
                    <a:spcPct val="110000"/>
                  </a:lnSpc>
                  <a:spcBef>
                    <a:spcPts val="0"/>
                  </a:spcBef>
                  <a:buFont typeface="Arial" panose="020B0604020202020204" pitchFamily="34" charset="0"/>
                  <a:buChar char="•"/>
                </a:pPr>
                <a:r>
                  <a:rPr lang="en-US" altLang="zh-CN" sz="1600" b="1" dirty="0">
                    <a:solidFill>
                      <a:schemeClr val="tx1"/>
                    </a:solidFill>
                    <a:ea typeface="Times New Roman"/>
                    <a:cs typeface="Times New Roman"/>
                    <a:sym typeface="Times New Roman"/>
                  </a:rPr>
                  <a:t>Visualization of the precoding matrix after an FFT shows its sparsity and therefore its compressibility.</a:t>
                </a:r>
                <a:endParaRPr lang="en-US" altLang="zh-CN" sz="1600" b="1" dirty="0">
                  <a:solidFill>
                    <a:schemeClr val="tx1"/>
                  </a:solidFill>
                  <a:ea typeface="宋体" panose="02010600030101010101" pitchFamily="2" charset="-122"/>
                </a:endParaRPr>
              </a:p>
            </p:txBody>
          </p:sp>
        </mc:Choice>
        <mc:Fallback xmlns="">
          <p:sp>
            <p:nvSpPr>
              <p:cNvPr id="20" name="矩形 19">
                <a:extLst>
                  <a:ext uri="{FF2B5EF4-FFF2-40B4-BE49-F238E27FC236}">
                    <a16:creationId xmlns:a16="http://schemas.microsoft.com/office/drawing/2014/main" id="{0B52EE1E-E746-418E-BD1A-227D10548C69}"/>
                  </a:ext>
                </a:extLst>
              </p:cNvPr>
              <p:cNvSpPr>
                <a:spLocks noRot="1" noChangeAspect="1" noMove="1" noResize="1" noEditPoints="1" noAdjustHandles="1" noChangeArrowheads="1" noChangeShapeType="1" noTextEdit="1"/>
              </p:cNvSpPr>
              <p:nvPr/>
            </p:nvSpPr>
            <p:spPr>
              <a:xfrm>
                <a:off x="730048" y="2878569"/>
                <a:ext cx="6241088" cy="1900200"/>
              </a:xfrm>
              <a:prstGeom prst="rect">
                <a:avLst/>
              </a:prstGeom>
              <a:blipFill>
                <a:blip r:embed="rId4"/>
                <a:stretch>
                  <a:fillRect l="-586" b="-3205"/>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B9F71C41-1BCC-4480-93A8-66588799E260}"/>
              </a:ext>
            </a:extLst>
          </p:cNvPr>
          <p:cNvSpPr txBox="1"/>
          <p:nvPr/>
        </p:nvSpPr>
        <p:spPr>
          <a:xfrm>
            <a:off x="7380312" y="6165304"/>
            <a:ext cx="1123607" cy="307777"/>
          </a:xfrm>
          <a:prstGeom prst="rect">
            <a:avLst/>
          </a:prstGeom>
          <a:noFill/>
        </p:spPr>
        <p:txBody>
          <a:bodyPr wrap="square" rtlCol="0">
            <a:spAutoFit/>
          </a:bodyPr>
          <a:lstStyle/>
          <a:p>
            <a:r>
              <a:rPr lang="en-US" altLang="zh-CN" sz="1400" dirty="0">
                <a:solidFill>
                  <a:schemeClr val="tx1"/>
                </a:solidFill>
              </a:rPr>
              <a:t>20MHz, 8*2</a:t>
            </a:r>
          </a:p>
        </p:txBody>
      </p:sp>
      <p:sp>
        <p:nvSpPr>
          <p:cNvPr id="2" name="矩形 1">
            <a:extLst>
              <a:ext uri="{FF2B5EF4-FFF2-40B4-BE49-F238E27FC236}">
                <a16:creationId xmlns:a16="http://schemas.microsoft.com/office/drawing/2014/main" id="{E8FD2B2B-1E66-4FA2-8E54-ACBE9CBD33B4}"/>
              </a:ext>
            </a:extLst>
          </p:cNvPr>
          <p:cNvSpPr/>
          <p:nvPr/>
        </p:nvSpPr>
        <p:spPr bwMode="auto">
          <a:xfrm>
            <a:off x="8018077" y="3212976"/>
            <a:ext cx="638965" cy="257779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13</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R1 - </a:t>
            </a:r>
            <a:r>
              <a:rPr lang="en-GB" dirty="0"/>
              <a:t>Existing Work on AI CSI Compression</a:t>
            </a:r>
          </a:p>
        </p:txBody>
      </p:sp>
      <p:sp>
        <p:nvSpPr>
          <p:cNvPr id="7" name="Rectangle 2"/>
          <p:cNvSpPr txBox="1">
            <a:spLocks noChangeArrowheads="1"/>
          </p:cNvSpPr>
          <p:nvPr/>
        </p:nvSpPr>
        <p:spPr bwMode="auto">
          <a:xfrm>
            <a:off x="811342" y="1831974"/>
            <a:ext cx="4689352" cy="440533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nSpc>
                <a:spcPct val="114000"/>
              </a:lnSpc>
              <a:spcBef>
                <a:spcPts val="0"/>
              </a:spcBef>
              <a:buFont typeface="Arial" panose="020B0604020202020204" pitchFamily="34" charset="0"/>
              <a:buChar char="•"/>
            </a:pPr>
            <a:r>
              <a:rPr lang="en-US" altLang="zh-CN" sz="1800" dirty="0">
                <a:solidFill>
                  <a:schemeClr val="tx1"/>
                </a:solidFill>
                <a:ea typeface="宋体" panose="02010600030101010101" pitchFamily="2" charset="-122"/>
              </a:rPr>
              <a:t>ML solutions: no neural network</a:t>
            </a:r>
          </a:p>
          <a:p>
            <a:pPr lvl="1" eaLnBrk="0" hangingPunct="0">
              <a:lnSpc>
                <a:spcPct val="114000"/>
              </a:lnSpc>
              <a:spcBef>
                <a:spcPts val="0"/>
              </a:spcBef>
              <a:buFont typeface="Arial" panose="020B0604020202020204" pitchFamily="34" charset="0"/>
              <a:buChar char="–"/>
            </a:pPr>
            <a:r>
              <a:rPr lang="en-US" altLang="zh-CN" sz="1400" dirty="0">
                <a:solidFill>
                  <a:schemeClr val="tx1"/>
                </a:solidFill>
                <a:latin typeface="Times New Roman" pitchFamily="16" charset="0"/>
                <a:ea typeface="宋体" panose="02010600030101010101" pitchFamily="2" charset="-122"/>
              </a:rPr>
              <a:t>[1][2] adopted a traditional machine learning algorithm, i.e., K-means, to cluster the angle vectors after a Givens rotation</a:t>
            </a:r>
          </a:p>
          <a:p>
            <a:pPr lvl="1" eaLnBrk="0" hangingPunct="0">
              <a:lnSpc>
                <a:spcPct val="114000"/>
              </a:lnSpc>
              <a:spcBef>
                <a:spcPts val="0"/>
              </a:spcBef>
              <a:buFont typeface="Arial" panose="020B0604020202020204" pitchFamily="34" charset="0"/>
              <a:buChar char="–"/>
            </a:pPr>
            <a:r>
              <a:rPr lang="en-US" altLang="zh-CN" sz="1400" dirty="0">
                <a:solidFill>
                  <a:schemeClr val="tx1"/>
                </a:solidFill>
                <a:latin typeface="Times New Roman" pitchFamily="16" charset="0"/>
                <a:ea typeface="宋体" panose="02010600030101010101" pitchFamily="2" charset="-122"/>
              </a:rPr>
              <a:t>Beamformer and </a:t>
            </a:r>
            <a:r>
              <a:rPr lang="en-US" altLang="zh-CN" sz="1400" dirty="0" err="1">
                <a:solidFill>
                  <a:schemeClr val="tx1"/>
                </a:solidFill>
                <a:latin typeface="Times New Roman" pitchFamily="16" charset="0"/>
                <a:ea typeface="宋体" panose="02010600030101010101" pitchFamily="2" charset="-122"/>
              </a:rPr>
              <a:t>beamformee</a:t>
            </a:r>
            <a:r>
              <a:rPr lang="en-US" altLang="zh-CN" sz="1400" dirty="0">
                <a:solidFill>
                  <a:schemeClr val="tx1"/>
                </a:solidFill>
                <a:latin typeface="Times New Roman" pitchFamily="16" charset="0"/>
                <a:ea typeface="宋体" panose="02010600030101010101" pitchFamily="2" charset="-122"/>
              </a:rPr>
              <a:t> need to exchange and store the centroids</a:t>
            </a:r>
          </a:p>
          <a:p>
            <a:pPr lvl="1" eaLnBrk="0" hangingPunct="0">
              <a:lnSpc>
                <a:spcPct val="114000"/>
              </a:lnSpc>
              <a:spcBef>
                <a:spcPts val="0"/>
              </a:spcBef>
              <a:buFont typeface="Arial" panose="020B0604020202020204" pitchFamily="34" charset="0"/>
              <a:buChar char="–"/>
            </a:pPr>
            <a:r>
              <a:rPr lang="en-US" altLang="zh-CN" sz="1400" dirty="0">
                <a:solidFill>
                  <a:schemeClr val="tx1"/>
                </a:solidFill>
                <a:latin typeface="Times New Roman" pitchFamily="16" charset="0"/>
                <a:ea typeface="宋体" panose="02010600030101010101" pitchFamily="2" charset="-122"/>
              </a:rPr>
              <a:t>Only transmit the centroid index during inference</a:t>
            </a:r>
          </a:p>
          <a:p>
            <a:pPr lvl="1" eaLnBrk="0" hangingPunct="0">
              <a:lnSpc>
                <a:spcPct val="114000"/>
              </a:lnSpc>
              <a:spcBef>
                <a:spcPts val="0"/>
              </a:spcBef>
              <a:buFont typeface="Arial" panose="020B0604020202020204" pitchFamily="34" charset="0"/>
              <a:buChar char="–"/>
            </a:pPr>
            <a:r>
              <a:rPr lang="en-US" altLang="zh-CN" sz="1400" dirty="0">
                <a:solidFill>
                  <a:schemeClr val="tx1"/>
                </a:solidFill>
                <a:ea typeface="宋体" panose="02010600030101010101" pitchFamily="2" charset="-122"/>
              </a:rPr>
              <a:t>2dB PER loss, up to 50% goodput improvement</a:t>
            </a:r>
          </a:p>
          <a:p>
            <a:pPr lvl="1" eaLnBrk="0" hangingPunct="0">
              <a:lnSpc>
                <a:spcPct val="114000"/>
              </a:lnSpc>
              <a:spcBef>
                <a:spcPts val="0"/>
              </a:spcBef>
              <a:buFont typeface="Arial" panose="020B0604020202020204" pitchFamily="34" charset="0"/>
              <a:buChar char="–"/>
            </a:pPr>
            <a:endParaRPr lang="en-US" altLang="zh-CN" sz="1600" dirty="0">
              <a:solidFill>
                <a:schemeClr val="tx1"/>
              </a:solidFill>
              <a:ea typeface="宋体" panose="02010600030101010101" pitchFamily="2" charset="-122"/>
            </a:endParaRPr>
          </a:p>
          <a:p>
            <a:pPr marL="285750" indent="-285750">
              <a:lnSpc>
                <a:spcPct val="114000"/>
              </a:lnSpc>
              <a:spcBef>
                <a:spcPts val="0"/>
              </a:spcBef>
              <a:buFont typeface="Arial" panose="020B0604020202020204" pitchFamily="34" charset="0"/>
              <a:buChar char="•"/>
            </a:pPr>
            <a:r>
              <a:rPr lang="en-US" altLang="zh-CN" sz="1800" dirty="0">
                <a:solidFill>
                  <a:schemeClr val="tx1"/>
                </a:solidFill>
                <a:ea typeface="宋体" panose="02010600030101010101" pitchFamily="2" charset="-122"/>
              </a:rPr>
              <a:t>AI solutions: use neural network</a:t>
            </a:r>
          </a:p>
          <a:p>
            <a:pPr lvl="1" eaLnBrk="0" hangingPunct="0">
              <a:lnSpc>
                <a:spcPct val="114000"/>
              </a:lnSpc>
              <a:spcBef>
                <a:spcPts val="0"/>
              </a:spcBef>
              <a:buFont typeface="Arial" panose="020B0604020202020204" pitchFamily="34" charset="0"/>
              <a:buChar char="–"/>
            </a:pPr>
            <a:r>
              <a:rPr lang="en-US" altLang="zh-CN" sz="1400" b="0" dirty="0">
                <a:solidFill>
                  <a:schemeClr val="tx1"/>
                </a:solidFill>
                <a:ea typeface="宋体" panose="02010600030101010101" pitchFamily="2" charset="-122"/>
              </a:rPr>
              <a:t>[3] adopted two autoencoders to compress two types of angles after a Givens rotation separatel</a:t>
            </a:r>
            <a:r>
              <a:rPr lang="en-US" altLang="zh-CN" sz="1400" dirty="0">
                <a:solidFill>
                  <a:schemeClr val="tx1"/>
                </a:solidFill>
                <a:ea typeface="宋体" panose="02010600030101010101" pitchFamily="2" charset="-122"/>
              </a:rPr>
              <a:t>y</a:t>
            </a:r>
          </a:p>
          <a:p>
            <a:pPr lvl="1" eaLnBrk="0" hangingPunct="0">
              <a:lnSpc>
                <a:spcPct val="114000"/>
              </a:lnSpc>
              <a:spcBef>
                <a:spcPts val="0"/>
              </a:spcBef>
              <a:buFont typeface="Arial" panose="020B0604020202020204" pitchFamily="34" charset="0"/>
              <a:buChar char="–"/>
            </a:pPr>
            <a:r>
              <a:rPr lang="en-US" altLang="zh-CN" sz="1400" dirty="0">
                <a:solidFill>
                  <a:schemeClr val="tx1"/>
                </a:solidFill>
                <a:latin typeface="Times New Roman" pitchFamily="16" charset="0"/>
                <a:ea typeface="宋体" panose="02010600030101010101" pitchFamily="2" charset="-122"/>
              </a:rPr>
              <a:t>Beamformer and </a:t>
            </a:r>
            <a:r>
              <a:rPr lang="en-US" altLang="zh-CN" sz="1400" dirty="0" err="1">
                <a:solidFill>
                  <a:schemeClr val="tx1"/>
                </a:solidFill>
                <a:latin typeface="Times New Roman" pitchFamily="16" charset="0"/>
                <a:ea typeface="宋体" panose="02010600030101010101" pitchFamily="2" charset="-122"/>
              </a:rPr>
              <a:t>beamformee</a:t>
            </a:r>
            <a:r>
              <a:rPr lang="en-US" altLang="zh-CN" sz="1400" dirty="0">
                <a:solidFill>
                  <a:schemeClr val="tx1"/>
                </a:solidFill>
                <a:latin typeface="Times New Roman" pitchFamily="16" charset="0"/>
                <a:ea typeface="宋体" panose="02010600030101010101" pitchFamily="2" charset="-122"/>
              </a:rPr>
              <a:t> need to exchange the stored neural network models</a:t>
            </a:r>
          </a:p>
          <a:p>
            <a:pPr lvl="1" eaLnBrk="0" hangingPunct="0">
              <a:lnSpc>
                <a:spcPct val="114000"/>
              </a:lnSpc>
              <a:spcBef>
                <a:spcPts val="0"/>
              </a:spcBef>
              <a:buFont typeface="Arial" panose="020B0604020202020204" pitchFamily="34" charset="0"/>
              <a:buChar char="–"/>
            </a:pPr>
            <a:r>
              <a:rPr lang="en-US" altLang="zh-CN" sz="1400" kern="1200" dirty="0">
                <a:solidFill>
                  <a:schemeClr val="tx1"/>
                </a:solidFill>
                <a:latin typeface="Times New Roman" pitchFamily="16" charset="0"/>
                <a:ea typeface="宋体" panose="02010600030101010101" pitchFamily="2" charset="-122"/>
              </a:rPr>
              <a:t>Only transmit the encoder output during inference</a:t>
            </a:r>
          </a:p>
          <a:p>
            <a:pPr lvl="1" eaLnBrk="0" hangingPunct="0">
              <a:lnSpc>
                <a:spcPct val="114000"/>
              </a:lnSpc>
              <a:spcBef>
                <a:spcPts val="0"/>
              </a:spcBef>
              <a:buFont typeface="Arial" panose="020B0604020202020204" pitchFamily="34" charset="0"/>
              <a:buChar char="–"/>
            </a:pPr>
            <a:r>
              <a:rPr lang="en-US" altLang="zh-CN" sz="1400" dirty="0">
                <a:solidFill>
                  <a:schemeClr val="tx1"/>
                </a:solidFill>
                <a:latin typeface="Times New Roman" pitchFamily="16" charset="0"/>
                <a:ea typeface="宋体" panose="02010600030101010101" pitchFamily="2" charset="-122"/>
              </a:rPr>
              <a:t>Up to 70% overhead reduction and 60% throughput gain for an 11ac system</a:t>
            </a:r>
            <a:endParaRPr lang="en-US" altLang="zh-CN" sz="1400" kern="1200" dirty="0">
              <a:solidFill>
                <a:schemeClr val="tx1"/>
              </a:solidFill>
              <a:ea typeface="宋体" panose="02010600030101010101" pitchFamily="2" charset="-122"/>
            </a:endParaRPr>
          </a:p>
          <a:p>
            <a:pPr indent="0">
              <a:lnSpc>
                <a:spcPct val="114000"/>
              </a:lnSpc>
              <a:spcBef>
                <a:spcPts val="0"/>
              </a:spcBef>
            </a:pPr>
            <a:endParaRPr lang="en-US" altLang="zh-CN" sz="1600" kern="1200" dirty="0">
              <a:solidFill>
                <a:schemeClr val="tx1"/>
              </a:solidFill>
              <a:ea typeface="宋体" panose="02010600030101010101" pitchFamily="2" charset="-122"/>
            </a:endParaRPr>
          </a:p>
          <a:p>
            <a:pPr indent="0">
              <a:lnSpc>
                <a:spcPct val="114000"/>
              </a:lnSpc>
              <a:spcBef>
                <a:spcPts val="0"/>
              </a:spcBef>
            </a:pPr>
            <a:endParaRPr lang="en-US" altLang="zh-CN" sz="1600" kern="1200" dirty="0">
              <a:solidFill>
                <a:schemeClr val="tx1"/>
              </a:solidFill>
              <a:ea typeface="宋体" panose="02010600030101010101" pitchFamily="2" charset="-122"/>
            </a:endParaRPr>
          </a:p>
          <a:p>
            <a:pPr marL="0" indent="0">
              <a:lnSpc>
                <a:spcPct val="114000"/>
              </a:lnSpc>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dirty="0">
              <a:solidFill>
                <a:schemeClr val="tx1"/>
              </a:solidFill>
              <a:latin typeface="Times New Roman"/>
              <a:ea typeface="Times New Roman"/>
              <a:cs typeface="Times New Roman"/>
              <a:sym typeface="Times New Roman"/>
            </a:endParaRPr>
          </a:p>
        </p:txBody>
      </p:sp>
      <p:pic>
        <p:nvPicPr>
          <p:cNvPr id="8" name="图片 7">
            <a:extLst>
              <a:ext uri="{FF2B5EF4-FFF2-40B4-BE49-F238E27FC236}">
                <a16:creationId xmlns:a16="http://schemas.microsoft.com/office/drawing/2014/main" id="{6E11B772-8799-445F-A39A-63A8F3ACEC23}"/>
              </a:ext>
            </a:extLst>
          </p:cNvPr>
          <p:cNvPicPr>
            <a:picLocks noChangeAspect="1"/>
          </p:cNvPicPr>
          <p:nvPr/>
        </p:nvPicPr>
        <p:blipFill>
          <a:blip r:embed="rId3"/>
          <a:stretch>
            <a:fillRect/>
          </a:stretch>
        </p:blipFill>
        <p:spPr>
          <a:xfrm>
            <a:off x="5760346" y="2176054"/>
            <a:ext cx="2989555" cy="1416367"/>
          </a:xfrm>
          <a:prstGeom prst="rect">
            <a:avLst/>
          </a:prstGeom>
        </p:spPr>
      </p:pic>
      <p:pic>
        <p:nvPicPr>
          <p:cNvPr id="9" name="图片 8">
            <a:extLst>
              <a:ext uri="{FF2B5EF4-FFF2-40B4-BE49-F238E27FC236}">
                <a16:creationId xmlns:a16="http://schemas.microsoft.com/office/drawing/2014/main" id="{E96A70B7-0D9C-4C0B-8829-95E9610B43C2}"/>
              </a:ext>
            </a:extLst>
          </p:cNvPr>
          <p:cNvPicPr>
            <a:picLocks noChangeAspect="1"/>
          </p:cNvPicPr>
          <p:nvPr/>
        </p:nvPicPr>
        <p:blipFill>
          <a:blip r:embed="rId4"/>
          <a:stretch>
            <a:fillRect/>
          </a:stretch>
        </p:blipFill>
        <p:spPr>
          <a:xfrm>
            <a:off x="5865371" y="4323540"/>
            <a:ext cx="2779507" cy="1519858"/>
          </a:xfrm>
          <a:prstGeom prst="rect">
            <a:avLst/>
          </a:prstGeom>
        </p:spPr>
      </p:pic>
    </p:spTree>
    <p:extLst>
      <p:ext uri="{BB962C8B-B14F-4D97-AF65-F5344CB8AC3E}">
        <p14:creationId xmlns:p14="http://schemas.microsoft.com/office/powerpoint/2010/main" val="71336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14</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R1 - </a:t>
            </a:r>
            <a:r>
              <a:rPr lang="en-GB" dirty="0"/>
              <a:t>Our Study</a:t>
            </a:r>
            <a:r>
              <a:rPr lang="en-GB" altLang="zh-CN" dirty="0"/>
              <a:t> on AI CSI Compression</a:t>
            </a:r>
            <a:endParaRPr lang="en-GB" dirty="0"/>
          </a:p>
        </p:txBody>
      </p:sp>
      <p:sp>
        <p:nvSpPr>
          <p:cNvPr id="3" name="内容占位符 2"/>
          <p:cNvSpPr>
            <a:spLocks noGrp="1"/>
          </p:cNvSpPr>
          <p:nvPr>
            <p:ph idx="1"/>
          </p:nvPr>
        </p:nvSpPr>
        <p:spPr>
          <a:xfrm>
            <a:off x="771525" y="1699691"/>
            <a:ext cx="7770813" cy="2593405"/>
          </a:xfrm>
        </p:spPr>
        <p:txBody>
          <a:bodyPr/>
          <a:lstStyle/>
          <a:p>
            <a:pPr>
              <a:lnSpc>
                <a:spcPct val="114000"/>
              </a:lnSpc>
              <a:spcBef>
                <a:spcPts val="0"/>
              </a:spcBef>
              <a:buFont typeface="Arial" panose="020B0604020202020204" pitchFamily="34" charset="0"/>
              <a:buChar char="•"/>
            </a:pPr>
            <a:r>
              <a:rPr lang="en-US" altLang="zh-CN" sz="1600" kern="1200" dirty="0">
                <a:solidFill>
                  <a:schemeClr val="tx1"/>
                </a:solidFill>
                <a:ea typeface="宋体" panose="02010600030101010101" pitchFamily="2" charset="-122"/>
              </a:rPr>
              <a:t>Vector quantization variational autoencoder (VQVAE) [4] is proposed for CSI compression</a:t>
            </a:r>
          </a:p>
          <a:p>
            <a:pPr lvl="1">
              <a:lnSpc>
                <a:spcPct val="114000"/>
              </a:lnSpc>
              <a:spcBef>
                <a:spcPts val="0"/>
              </a:spcBef>
              <a:buFont typeface="Times New Roman" panose="02020603050405020304" pitchFamily="18" charset="0"/>
              <a:buChar char="‒"/>
            </a:pPr>
            <a:r>
              <a:rPr lang="en-US" altLang="zh-CN" sz="1400" kern="1200" dirty="0">
                <a:solidFill>
                  <a:schemeClr val="tx1"/>
                </a:solidFill>
                <a:ea typeface="宋体" panose="02010600030101010101" pitchFamily="2" charset="-122"/>
              </a:rPr>
              <a:t>Consists of encoder, codebook, decoder</a:t>
            </a:r>
          </a:p>
          <a:p>
            <a:pPr lvl="1">
              <a:lnSpc>
                <a:spcPct val="114000"/>
              </a:lnSpc>
              <a:spcBef>
                <a:spcPts val="0"/>
              </a:spcBef>
              <a:buFont typeface="Times New Roman" panose="02020603050405020304" pitchFamily="18" charset="0"/>
              <a:buChar char="‒"/>
            </a:pPr>
            <a:r>
              <a:rPr lang="en-US" altLang="zh-CN" sz="1400" kern="1200" dirty="0">
                <a:solidFill>
                  <a:schemeClr val="tx1"/>
                </a:solidFill>
                <a:ea typeface="宋体" panose="02010600030101010101" pitchFamily="2" charset="-122"/>
              </a:rPr>
              <a:t>Learn how to compress and quantize automatically from the data</a:t>
            </a:r>
          </a:p>
          <a:p>
            <a:pPr>
              <a:lnSpc>
                <a:spcPct val="114000"/>
              </a:lnSpc>
              <a:spcBef>
                <a:spcPts val="0"/>
              </a:spcBef>
              <a:buFont typeface="Arial" panose="020B0604020202020204" pitchFamily="34" charset="0"/>
              <a:buChar char="•"/>
            </a:pPr>
            <a:r>
              <a:rPr lang="en-US" altLang="zh-CN" sz="1600" kern="1200" dirty="0">
                <a:solidFill>
                  <a:schemeClr val="tx1"/>
                </a:solidFill>
                <a:ea typeface="宋体" panose="02010600030101010101" pitchFamily="2" charset="-122"/>
              </a:rPr>
              <a:t>Convolutional neural network (CNN) or transformer could be used for both the encoder and decoder.</a:t>
            </a:r>
          </a:p>
          <a:p>
            <a:pPr>
              <a:lnSpc>
                <a:spcPct val="114000"/>
              </a:lnSpc>
              <a:spcBef>
                <a:spcPts val="0"/>
              </a:spcBef>
              <a:buFont typeface="Arial" panose="020B0604020202020204" pitchFamily="34" charset="0"/>
              <a:buChar char="•"/>
            </a:pPr>
            <a:r>
              <a:rPr lang="en-US" altLang="zh-CN" sz="1600" kern="1200" dirty="0">
                <a:solidFill>
                  <a:schemeClr val="tx1"/>
                </a:solidFill>
                <a:ea typeface="宋体" panose="02010600030101010101" pitchFamily="2" charset="-122"/>
              </a:rPr>
              <a:t>Input of NN could be the V matrix or the angles after a Givens rotation.</a:t>
            </a:r>
          </a:p>
          <a:p>
            <a:pPr>
              <a:lnSpc>
                <a:spcPct val="114000"/>
              </a:lnSpc>
              <a:spcBef>
                <a:spcPts val="0"/>
              </a:spcBef>
              <a:buFont typeface="Arial" panose="020B0604020202020204" pitchFamily="34" charset="0"/>
              <a:buChar char="•"/>
            </a:pPr>
            <a:r>
              <a:rPr lang="en-US" altLang="zh-CN" sz="1600" kern="1200" dirty="0">
                <a:solidFill>
                  <a:schemeClr val="tx1"/>
                </a:solidFill>
                <a:ea typeface="宋体" panose="02010600030101010101" pitchFamily="2" charset="-122"/>
              </a:rPr>
              <a:t>Beamformer and </a:t>
            </a:r>
            <a:r>
              <a:rPr lang="en-US" altLang="zh-CN" sz="1600" kern="1200" dirty="0" err="1">
                <a:solidFill>
                  <a:schemeClr val="tx1"/>
                </a:solidFill>
                <a:ea typeface="宋体" panose="02010600030101010101" pitchFamily="2" charset="-122"/>
              </a:rPr>
              <a:t>beamformee</a:t>
            </a:r>
            <a:r>
              <a:rPr lang="en-US" altLang="zh-CN" sz="1600" kern="1200" dirty="0">
                <a:solidFill>
                  <a:schemeClr val="tx1"/>
                </a:solidFill>
                <a:ea typeface="宋体" panose="02010600030101010101" pitchFamily="2" charset="-122"/>
              </a:rPr>
              <a:t> need to exchange and store the codebook and half of the NN model.</a:t>
            </a:r>
          </a:p>
          <a:p>
            <a:pPr>
              <a:lnSpc>
                <a:spcPct val="114000"/>
              </a:lnSpc>
              <a:spcBef>
                <a:spcPts val="0"/>
              </a:spcBef>
              <a:buFont typeface="Arial" panose="020B0604020202020204" pitchFamily="34" charset="0"/>
              <a:buChar char="•"/>
            </a:pPr>
            <a:r>
              <a:rPr lang="en-US" altLang="zh-CN" sz="1600" kern="1200" dirty="0">
                <a:solidFill>
                  <a:schemeClr val="tx1"/>
                </a:solidFill>
                <a:ea typeface="宋体" panose="02010600030101010101" pitchFamily="2" charset="-122"/>
              </a:rPr>
              <a:t>Only transmit the codeword index during inference.</a:t>
            </a:r>
          </a:p>
        </p:txBody>
      </p:sp>
      <p:pic>
        <p:nvPicPr>
          <p:cNvPr id="11" name="图片 10">
            <a:extLst>
              <a:ext uri="{FF2B5EF4-FFF2-40B4-BE49-F238E27FC236}">
                <a16:creationId xmlns:a16="http://schemas.microsoft.com/office/drawing/2014/main" id="{8651FA51-E15E-4580-8FB5-08D30C954968}"/>
              </a:ext>
            </a:extLst>
          </p:cNvPr>
          <p:cNvPicPr>
            <a:picLocks noChangeAspect="1"/>
          </p:cNvPicPr>
          <p:nvPr/>
        </p:nvPicPr>
        <p:blipFill rotWithShape="1">
          <a:blip r:embed="rId3"/>
          <a:srcRect r="22822"/>
          <a:stretch/>
        </p:blipFill>
        <p:spPr>
          <a:xfrm>
            <a:off x="2223528" y="4473189"/>
            <a:ext cx="4696944" cy="1902183"/>
          </a:xfrm>
          <a:prstGeom prst="rect">
            <a:avLst/>
          </a:prstGeom>
        </p:spPr>
      </p:pic>
    </p:spTree>
    <p:extLst>
      <p:ext uri="{BB962C8B-B14F-4D97-AF65-F5344CB8AC3E}">
        <p14:creationId xmlns:p14="http://schemas.microsoft.com/office/powerpoint/2010/main" val="3929470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2"/>
              <p:cNvSpPr txBox="1">
                <a:spLocks noChangeArrowheads="1"/>
              </p:cNvSpPr>
              <p:nvPr/>
            </p:nvSpPr>
            <p:spPr bwMode="auto">
              <a:xfrm>
                <a:off x="284986" y="1648177"/>
                <a:ext cx="8131272" cy="397989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628650" indent="-285750">
                  <a:spcBef>
                    <a:spcPts val="0"/>
                  </a:spcBef>
                  <a:spcAft>
                    <a:spcPts val="0"/>
                  </a:spcAft>
                  <a:buFont typeface="Arial" panose="020B0604020202020204" pitchFamily="34" charset="0"/>
                  <a:buChar char="•"/>
                </a:pPr>
                <a:r>
                  <a:rPr lang="en-US" altLang="zh-CN" sz="1800" dirty="0">
                    <a:solidFill>
                      <a:schemeClr val="tx1"/>
                    </a:solidFill>
                    <a:ea typeface="宋体" panose="02010600030101010101" pitchFamily="2" charset="-122"/>
                  </a:rPr>
                  <a:t>Simulation setup: </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Training data are generated under SU MIMO,</a:t>
                </a:r>
                <a:r>
                  <a:rPr lang="zh-CN" altLang="en-US" sz="1600" dirty="0">
                    <a:solidFill>
                      <a:schemeClr val="tx1"/>
                    </a:solidFill>
                    <a:latin typeface="Times New Roman" pitchFamily="16" charset="0"/>
                    <a:ea typeface="MS Gothic" charset="-128"/>
                  </a:rPr>
                  <a:t> </a:t>
                </a:r>
                <a:r>
                  <a:rPr lang="en-US" altLang="zh-CN" sz="1600" dirty="0">
                    <a:solidFill>
                      <a:schemeClr val="tx1"/>
                    </a:solidFill>
                    <a:latin typeface="Times New Roman" pitchFamily="16" charset="0"/>
                    <a:ea typeface="MS Gothic" charset="-128"/>
                  </a:rPr>
                  <a:t>channel D NLOS, BW=80MHz, </a:t>
                </a:r>
                <a:r>
                  <a:rPr lang="en-US" altLang="zh-CN" sz="1600" dirty="0" err="1">
                    <a:solidFill>
                      <a:schemeClr val="tx1"/>
                    </a:solidFill>
                    <a:latin typeface="Times New Roman" pitchFamily="16" charset="0"/>
                    <a:ea typeface="MS Gothic" charset="-128"/>
                  </a:rPr>
                  <a:t>Ntx</a:t>
                </a:r>
                <a:r>
                  <a:rPr lang="en-US" altLang="zh-CN" sz="1600" dirty="0">
                    <a:solidFill>
                      <a:schemeClr val="tx1"/>
                    </a:solidFill>
                    <a:latin typeface="Times New Roman" pitchFamily="16" charset="0"/>
                    <a:ea typeface="MS Gothic" charset="-128"/>
                  </a:rPr>
                  <a:t>=8, </a:t>
                </a:r>
                <a:r>
                  <a:rPr lang="en-US" altLang="zh-CN" sz="1600" dirty="0" err="1">
                    <a:solidFill>
                      <a:schemeClr val="tx1"/>
                    </a:solidFill>
                    <a:latin typeface="Times New Roman" pitchFamily="16" charset="0"/>
                    <a:ea typeface="MS Gothic" charset="-128"/>
                  </a:rPr>
                  <a:t>Nrx</a:t>
                </a:r>
                <a:r>
                  <a:rPr lang="en-US" altLang="zh-CN" sz="1600" dirty="0">
                    <a:solidFill>
                      <a:schemeClr val="tx1"/>
                    </a:solidFill>
                    <a:latin typeface="Times New Roman" pitchFamily="16" charset="0"/>
                    <a:ea typeface="MS Gothic" charset="-128"/>
                  </a:rPr>
                  <a:t>=2, </a:t>
                </a:r>
                <a:r>
                  <a:rPr lang="en-US" altLang="zh-CN" sz="1600" dirty="0" err="1">
                    <a:solidFill>
                      <a:schemeClr val="tx1"/>
                    </a:solidFill>
                    <a:latin typeface="Times New Roman" pitchFamily="16" charset="0"/>
                    <a:ea typeface="MS Gothic" charset="-128"/>
                  </a:rPr>
                  <a:t>Nss</a:t>
                </a:r>
                <a:r>
                  <a:rPr lang="en-US" altLang="zh-CN" sz="1600" dirty="0">
                    <a:solidFill>
                      <a:schemeClr val="tx1"/>
                    </a:solidFill>
                    <a:latin typeface="Times New Roman" pitchFamily="16" charset="0"/>
                    <a:ea typeface="MS Gothic" charset="-128"/>
                  </a:rPr>
                  <a:t>=2, Ng=4</a:t>
                </a:r>
              </a:p>
              <a:p>
                <a:pPr marL="1028700" lvl="1">
                  <a:spcBef>
                    <a:spcPts val="0"/>
                  </a:spcBef>
                  <a:spcAft>
                    <a:spcPts val="600"/>
                  </a:spcAft>
                  <a:buFont typeface="Times New Roman" panose="02020603050405020304" pitchFamily="18" charset="0"/>
                  <a:buChar char="‒"/>
                </a:pPr>
                <a:r>
                  <a:rPr lang="en-US" altLang="zh-CN" sz="1600" dirty="0">
                    <a:solidFill>
                      <a:schemeClr val="tx1"/>
                    </a:solidFill>
                    <a:latin typeface="Times New Roman" pitchFamily="16" charset="0"/>
                    <a:ea typeface="MS Gothic" charset="-128"/>
                  </a:rPr>
                  <a:t>T</a:t>
                </a:r>
                <a:r>
                  <a:rPr lang="en-US" altLang="zh-CN" sz="1600" baseline="-25000" dirty="0">
                    <a:solidFill>
                      <a:schemeClr val="tx1"/>
                    </a:solidFill>
                    <a:latin typeface="Times New Roman" pitchFamily="16" charset="0"/>
                    <a:ea typeface="MS Gothic" charset="-128"/>
                  </a:rPr>
                  <a:t>NDPA</a:t>
                </a:r>
                <a:r>
                  <a:rPr lang="en-US" altLang="zh-CN" sz="1600" dirty="0">
                    <a:solidFill>
                      <a:schemeClr val="tx1"/>
                    </a:solidFill>
                    <a:latin typeface="Times New Roman" pitchFamily="16" charset="0"/>
                    <a:ea typeface="MS Gothic" charset="-128"/>
                  </a:rPr>
                  <a:t>=28us, T</a:t>
                </a:r>
                <a:r>
                  <a:rPr lang="en-US" altLang="zh-CN" sz="1600" baseline="-25000" dirty="0">
                    <a:solidFill>
                      <a:schemeClr val="tx1"/>
                    </a:solidFill>
                    <a:latin typeface="Times New Roman" pitchFamily="16" charset="0"/>
                    <a:ea typeface="MS Gothic" charset="-128"/>
                  </a:rPr>
                  <a:t>NDP</a:t>
                </a:r>
                <a:r>
                  <a:rPr lang="en-US" altLang="zh-CN" sz="1600" dirty="0">
                    <a:solidFill>
                      <a:schemeClr val="tx1"/>
                    </a:solidFill>
                    <a:latin typeface="Times New Roman" pitchFamily="16" charset="0"/>
                    <a:ea typeface="MS Gothic" charset="-128"/>
                  </a:rPr>
                  <a:t>=112us, T</a:t>
                </a:r>
                <a:r>
                  <a:rPr lang="en-US" altLang="zh-CN" sz="1600" baseline="-25000" dirty="0">
                    <a:solidFill>
                      <a:schemeClr val="tx1"/>
                    </a:solidFill>
                    <a:latin typeface="Times New Roman" pitchFamily="16" charset="0"/>
                    <a:ea typeface="MS Gothic" charset="-128"/>
                  </a:rPr>
                  <a:t>SIFS</a:t>
                </a:r>
                <a:r>
                  <a:rPr lang="en-US" altLang="zh-CN" sz="1600" dirty="0">
                    <a:solidFill>
                      <a:schemeClr val="tx1"/>
                    </a:solidFill>
                    <a:latin typeface="Times New Roman" pitchFamily="16" charset="0"/>
                    <a:ea typeface="MS Gothic" charset="-128"/>
                  </a:rPr>
                  <a:t>=16us, </a:t>
                </a:r>
                <a:r>
                  <a:rPr lang="en-US" altLang="zh-CN" sz="1600" dirty="0" err="1">
                    <a:solidFill>
                      <a:schemeClr val="tx1"/>
                    </a:solidFill>
                    <a:latin typeface="Times New Roman" pitchFamily="16" charset="0"/>
                    <a:ea typeface="MS Gothic" charset="-128"/>
                  </a:rPr>
                  <a:t>T</a:t>
                </a:r>
                <a:r>
                  <a:rPr lang="en-US" altLang="zh-CN" sz="1600" baseline="-25000" dirty="0" err="1">
                    <a:solidFill>
                      <a:schemeClr val="tx1"/>
                    </a:solidFill>
                    <a:latin typeface="Times New Roman" pitchFamily="16" charset="0"/>
                    <a:ea typeface="MS Gothic" charset="-128"/>
                  </a:rPr>
                  <a:t>preamble</a:t>
                </a:r>
                <a:r>
                  <a:rPr lang="en-US" altLang="zh-CN" sz="1600" dirty="0">
                    <a:solidFill>
                      <a:schemeClr val="tx1"/>
                    </a:solidFill>
                    <a:latin typeface="Times New Roman" pitchFamily="16" charset="0"/>
                    <a:ea typeface="MS Gothic" charset="-128"/>
                  </a:rPr>
                  <a:t>=64us, MCS=1 for BF report, MCS=7 for data, payload length=1000Bytes</a:t>
                </a:r>
              </a:p>
              <a:p>
                <a:pPr marL="628650" lvl="1">
                  <a:spcBef>
                    <a:spcPts val="600"/>
                  </a:spcBef>
                  <a:spcAft>
                    <a:spcPts val="0"/>
                  </a:spcAft>
                  <a:buFont typeface="Arial" panose="020B0604020202020204" pitchFamily="34" charset="0"/>
                  <a:buChar char="•"/>
                </a:pPr>
                <a:r>
                  <a:rPr lang="en-US" altLang="zh-CN" sz="1800" b="1" dirty="0">
                    <a:solidFill>
                      <a:schemeClr val="tx1"/>
                    </a:solidFill>
                    <a:ea typeface="宋体" panose="02010600030101010101" pitchFamily="2" charset="-122"/>
                  </a:rPr>
                  <a:t>Comparison Baseline: </a:t>
                </a:r>
              </a:p>
              <a:p>
                <a:pPr marL="1085850" lvl="2" indent="-285750">
                  <a:spcBef>
                    <a:spcPts val="0"/>
                  </a:spcBef>
                  <a:spcAft>
                    <a:spcPts val="600"/>
                  </a:spcAft>
                  <a:buFont typeface="Times New Roman" panose="02020603050405020304" pitchFamily="18" charset="0"/>
                  <a:buChar char="‒"/>
                </a:pPr>
                <a:r>
                  <a:rPr lang="en-US" altLang="zh-CN" sz="1600" dirty="0">
                    <a:solidFill>
                      <a:schemeClr val="tx1"/>
                    </a:solidFill>
                    <a:latin typeface="Times New Roman" pitchFamily="16" charset="0"/>
                    <a:ea typeface="MS Gothic" charset="-128"/>
                  </a:rPr>
                  <a:t>current methods in the standard, Ng=4 (250 subcarriers) and Ng=16 (64 subcarriers) with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𝜙</m:t>
                        </m:r>
                      </m:sub>
                    </m:sSub>
                    <m:r>
                      <a:rPr lang="en-US" altLang="zh-CN" sz="1600" i="1" dirty="0">
                        <a:solidFill>
                          <a:schemeClr val="tx1"/>
                        </a:solidFill>
                        <a:latin typeface="Cambria Math" panose="02040503050406030204" pitchFamily="18" charset="0"/>
                        <a:ea typeface="MS Gothic" charset="-128"/>
                      </a:rPr>
                      <m:t>=6</m:t>
                    </m:r>
                  </m:oMath>
                </a14:m>
                <a:r>
                  <a:rPr lang="en-US" altLang="zh-CN" sz="1600" dirty="0">
                    <a:solidFill>
                      <a:schemeClr val="tx1"/>
                    </a:solidFill>
                    <a:ea typeface="宋体" panose="02010600030101010101" pitchFamily="2" charset="-122"/>
                  </a:rPr>
                  <a:t> and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𝜓</m:t>
                        </m:r>
                      </m:sub>
                    </m:sSub>
                    <m:r>
                      <a:rPr lang="en-US" altLang="zh-CN" sz="1600" i="1" dirty="0">
                        <a:solidFill>
                          <a:schemeClr val="tx1"/>
                        </a:solidFill>
                        <a:latin typeface="Cambria Math" panose="02040503050406030204" pitchFamily="18" charset="0"/>
                        <a:ea typeface="MS Gothic" charset="-128"/>
                      </a:rPr>
                      <m:t>=4</m:t>
                    </m:r>
                  </m:oMath>
                </a14:m>
                <a:endParaRPr lang="en-US" altLang="zh-CN" sz="1600" dirty="0">
                  <a:solidFill>
                    <a:schemeClr val="tx1"/>
                  </a:solidFill>
                  <a:ea typeface="宋体" panose="02010600030101010101" pitchFamily="2" charset="-122"/>
                </a:endParaRPr>
              </a:p>
              <a:p>
                <a:pPr marL="628650" indent="-285750">
                  <a:spcAft>
                    <a:spcPts val="600"/>
                  </a:spcAft>
                  <a:buFont typeface="Arial" panose="020B0604020202020204" pitchFamily="34" charset="0"/>
                  <a:buChar char="•"/>
                </a:pPr>
                <a:r>
                  <a:rPr lang="en-US" altLang="zh-CN" sz="1800" dirty="0">
                    <a:solidFill>
                      <a:schemeClr val="tx1"/>
                    </a:solidFill>
                    <a:ea typeface="宋体" panose="02010600030101010101" pitchFamily="2" charset="-122"/>
                  </a:rPr>
                  <a:t>Performance Metric:</a:t>
                </a:r>
              </a:p>
              <a:p>
                <a:pPr marL="1028700" lvl="1">
                  <a:spcBef>
                    <a:spcPts val="0"/>
                  </a:spcBef>
                  <a:spcAft>
                    <a:spcPts val="600"/>
                  </a:spcAft>
                  <a:buFont typeface="Times New Roman" panose="02020603050405020304" pitchFamily="18" charset="0"/>
                  <a:buChar char="‒"/>
                </a:pPr>
                <a:r>
                  <a:rPr lang="en-US" altLang="zh-CN" sz="1600" dirty="0">
                    <a:solidFill>
                      <a:schemeClr val="tx1"/>
                    </a:solidFill>
                  </a:rPr>
                  <a:t>Goodput: GP = </a:t>
                </a:r>
                <a14:m>
                  <m:oMath xmlns:m="http://schemas.openxmlformats.org/officeDocument/2006/math">
                    <m:f>
                      <m:fPr>
                        <m:ctrlPr>
                          <a:rPr lang="en-US" altLang="zh-CN" sz="1500" i="1" smtClean="0">
                            <a:solidFill>
                              <a:schemeClr val="tx1"/>
                            </a:solidFill>
                            <a:latin typeface="Cambria Math" panose="02040503050406030204" pitchFamily="18" charset="0"/>
                          </a:rPr>
                        </m:ctrlPr>
                      </m:fPr>
                      <m:num>
                        <m:r>
                          <m:rPr>
                            <m:nor/>
                          </m:rPr>
                          <a:rPr lang="en-US" altLang="zh-CN" sz="1500" dirty="0">
                            <a:solidFill>
                              <a:schemeClr val="tx1"/>
                            </a:solidFill>
                          </a:rPr>
                          <m:t>successful</m:t>
                        </m:r>
                        <m:r>
                          <m:rPr>
                            <m:nor/>
                          </m:rPr>
                          <a:rPr lang="en-US" altLang="zh-CN" sz="1500" dirty="0">
                            <a:solidFill>
                              <a:schemeClr val="tx1"/>
                            </a:solidFill>
                          </a:rPr>
                          <m:t> </m:t>
                        </m:r>
                        <m:r>
                          <m:rPr>
                            <m:nor/>
                          </m:rPr>
                          <a:rPr lang="en-US" altLang="zh-CN" sz="1500" dirty="0">
                            <a:solidFill>
                              <a:schemeClr val="tx1"/>
                            </a:solidFill>
                          </a:rPr>
                          <m:t>data</m:t>
                        </m:r>
                        <m:r>
                          <m:rPr>
                            <m:nor/>
                          </m:rPr>
                          <a:rPr lang="en-US" altLang="zh-CN" sz="1500" dirty="0">
                            <a:solidFill>
                              <a:schemeClr val="tx1"/>
                            </a:solidFill>
                          </a:rPr>
                          <m:t> </m:t>
                        </m:r>
                        <m:r>
                          <m:rPr>
                            <m:nor/>
                          </m:rPr>
                          <a:rPr lang="en-US" altLang="zh-CN" sz="1500" dirty="0">
                            <a:solidFill>
                              <a:schemeClr val="tx1"/>
                            </a:solidFill>
                          </a:rPr>
                          <m:t>transmitted</m:t>
                        </m:r>
                      </m:num>
                      <m:den>
                        <m:r>
                          <m:rPr>
                            <m:nor/>
                          </m:rPr>
                          <a:rPr lang="en-US" altLang="zh-CN" sz="1500" dirty="0">
                            <a:solidFill>
                              <a:schemeClr val="tx1"/>
                            </a:solidFill>
                          </a:rPr>
                          <m:t>total</m:t>
                        </m:r>
                        <m:r>
                          <m:rPr>
                            <m:nor/>
                          </m:rPr>
                          <a:rPr lang="en-US" altLang="zh-CN" sz="1500" dirty="0">
                            <a:solidFill>
                              <a:schemeClr val="tx1"/>
                            </a:solidFill>
                          </a:rPr>
                          <m:t> </m:t>
                        </m:r>
                        <m:r>
                          <m:rPr>
                            <m:nor/>
                          </m:rPr>
                          <a:rPr lang="en-US" altLang="zh-CN" sz="1500" dirty="0">
                            <a:solidFill>
                              <a:schemeClr val="tx1"/>
                            </a:solidFill>
                          </a:rPr>
                          <m:t>time</m:t>
                        </m:r>
                        <m:r>
                          <m:rPr>
                            <m:nor/>
                          </m:rPr>
                          <a:rPr lang="en-US" altLang="zh-CN" sz="1500" dirty="0">
                            <a:solidFill>
                              <a:schemeClr val="tx1"/>
                            </a:solidFill>
                          </a:rPr>
                          <m:t> </m:t>
                        </m:r>
                        <m:r>
                          <m:rPr>
                            <m:nor/>
                          </m:rPr>
                          <a:rPr lang="en-US" altLang="zh-CN" sz="1500" dirty="0">
                            <a:solidFill>
                              <a:schemeClr val="tx1"/>
                            </a:solidFill>
                          </a:rPr>
                          <m:t>duration</m:t>
                        </m:r>
                      </m:den>
                    </m:f>
                    <m:r>
                      <a:rPr lang="en-US" altLang="zh-CN" sz="1500" b="0" i="0" smtClean="0">
                        <a:solidFill>
                          <a:schemeClr val="tx1"/>
                        </a:solidFill>
                        <a:latin typeface="Cambria Math" panose="02040503050406030204" pitchFamily="18" charset="0"/>
                      </a:rPr>
                      <m:t>=</m:t>
                    </m:r>
                    <m:f>
                      <m:fPr>
                        <m:ctrlPr>
                          <a:rPr lang="en-US" altLang="zh-CN" sz="1500" b="0" i="1" smtClean="0">
                            <a:solidFill>
                              <a:schemeClr val="tx1"/>
                            </a:solidFill>
                            <a:latin typeface="Cambria Math" panose="02040503050406030204" pitchFamily="18" charset="0"/>
                          </a:rPr>
                        </m:ctrlPr>
                      </m:fPr>
                      <m:num>
                        <m:r>
                          <a:rPr lang="en-US" altLang="zh-CN" sz="1500" b="0" i="1" smtClean="0">
                            <a:solidFill>
                              <a:schemeClr val="tx1"/>
                            </a:solidFill>
                            <a:latin typeface="Cambria Math" panose="02040503050406030204" pitchFamily="18" charset="0"/>
                          </a:rPr>
                          <m:t>𝐿</m:t>
                        </m:r>
                        <m:r>
                          <a:rPr lang="en-US" altLang="zh-CN" sz="1500" b="0" i="1" smtClean="0">
                            <a:solidFill>
                              <a:schemeClr val="tx1"/>
                            </a:solidFill>
                            <a:latin typeface="Cambria Math" panose="02040503050406030204" pitchFamily="18" charset="0"/>
                          </a:rPr>
                          <m:t> (1−</m:t>
                        </m:r>
                        <m:r>
                          <a:rPr lang="en-US" altLang="zh-CN" sz="1500" b="0" i="1" smtClean="0">
                            <a:solidFill>
                              <a:schemeClr val="tx1"/>
                            </a:solidFill>
                            <a:latin typeface="Cambria Math" panose="02040503050406030204" pitchFamily="18" charset="0"/>
                          </a:rPr>
                          <m:t>𝑃𝐸𝑅</m:t>
                        </m:r>
                        <m:r>
                          <a:rPr lang="en-US" altLang="zh-CN" sz="1500" b="0" i="1" smtClean="0">
                            <a:solidFill>
                              <a:schemeClr val="tx1"/>
                            </a:solidFill>
                            <a:latin typeface="Cambria Math" panose="02040503050406030204" pitchFamily="18" charset="0"/>
                          </a:rPr>
                          <m:t>)</m:t>
                        </m:r>
                      </m:num>
                      <m:den>
                        <m:sSub>
                          <m:sSubPr>
                            <m:ctrlPr>
                              <a:rPr lang="en-US" altLang="zh-CN" sz="1500" b="0" i="1" smtClean="0">
                                <a:solidFill>
                                  <a:schemeClr val="tx1"/>
                                </a:solidFill>
                                <a:latin typeface="Cambria Math" panose="02040503050406030204" pitchFamily="18" charset="0"/>
                              </a:rPr>
                            </m:ctrlPr>
                          </m:sSubPr>
                          <m:e>
                            <m:r>
                              <a:rPr lang="en-US" altLang="zh-CN" sz="1500" b="0" i="1" smtClean="0">
                                <a:solidFill>
                                  <a:schemeClr val="tx1"/>
                                </a:solidFill>
                                <a:latin typeface="Cambria Math" panose="02040503050406030204" pitchFamily="18" charset="0"/>
                              </a:rPr>
                              <m:t>𝑇</m:t>
                            </m:r>
                          </m:e>
                          <m:sub>
                            <m:r>
                              <a:rPr lang="en-US" altLang="zh-CN" sz="1500" b="0" i="1" smtClean="0">
                                <a:solidFill>
                                  <a:schemeClr val="tx1"/>
                                </a:solidFill>
                                <a:latin typeface="Cambria Math" panose="02040503050406030204" pitchFamily="18" charset="0"/>
                              </a:rPr>
                              <m:t>𝑁𝐷𝑃𝐴</m:t>
                            </m:r>
                          </m:sub>
                        </m:sSub>
                        <m:r>
                          <a:rPr lang="en-US" altLang="zh-CN" sz="1500" b="0" i="1" smtClean="0">
                            <a:solidFill>
                              <a:schemeClr val="tx1"/>
                            </a:solidFill>
                            <a:latin typeface="Cambria Math" panose="02040503050406030204" pitchFamily="18" charset="0"/>
                          </a:rPr>
                          <m:t>+</m:t>
                        </m:r>
                        <m:sSub>
                          <m:sSubPr>
                            <m:ctrlPr>
                              <a:rPr lang="en-US" altLang="zh-CN" sz="1500" b="0" i="1" smtClean="0">
                                <a:solidFill>
                                  <a:schemeClr val="tx1"/>
                                </a:solidFill>
                                <a:latin typeface="Cambria Math" panose="02040503050406030204" pitchFamily="18" charset="0"/>
                              </a:rPr>
                            </m:ctrlPr>
                          </m:sSubPr>
                          <m:e>
                            <m:r>
                              <a:rPr lang="en-US" altLang="zh-CN" sz="1500" b="0" i="1" smtClean="0">
                                <a:solidFill>
                                  <a:schemeClr val="tx1"/>
                                </a:solidFill>
                                <a:latin typeface="Cambria Math" panose="02040503050406030204" pitchFamily="18" charset="0"/>
                              </a:rPr>
                              <m:t>𝑇</m:t>
                            </m:r>
                          </m:e>
                          <m:sub>
                            <m:r>
                              <a:rPr lang="en-US" altLang="zh-CN" sz="1500" b="0" i="1" smtClean="0">
                                <a:solidFill>
                                  <a:schemeClr val="tx1"/>
                                </a:solidFill>
                                <a:latin typeface="Cambria Math" panose="02040503050406030204" pitchFamily="18" charset="0"/>
                              </a:rPr>
                              <m:t>𝑁𝐷𝑃</m:t>
                            </m:r>
                          </m:sub>
                        </m:sSub>
                        <m:r>
                          <a:rPr lang="en-US" altLang="zh-CN" sz="1500" b="0" i="1" smtClean="0">
                            <a:solidFill>
                              <a:schemeClr val="tx1"/>
                            </a:solidFill>
                            <a:latin typeface="Cambria Math" panose="02040503050406030204" pitchFamily="18" charset="0"/>
                          </a:rPr>
                          <m:t>+</m:t>
                        </m:r>
                        <m:sSub>
                          <m:sSubPr>
                            <m:ctrlPr>
                              <a:rPr lang="en-US" altLang="zh-CN" sz="1500" b="0" i="1" smtClean="0">
                                <a:solidFill>
                                  <a:schemeClr val="tx1"/>
                                </a:solidFill>
                                <a:latin typeface="Cambria Math" panose="02040503050406030204" pitchFamily="18" charset="0"/>
                              </a:rPr>
                            </m:ctrlPr>
                          </m:sSubPr>
                          <m:e>
                            <m:r>
                              <a:rPr lang="en-US" altLang="zh-CN" sz="1500" b="0" i="1" smtClean="0">
                                <a:solidFill>
                                  <a:schemeClr val="tx1"/>
                                </a:solidFill>
                                <a:latin typeface="Cambria Math" panose="02040503050406030204" pitchFamily="18" charset="0"/>
                              </a:rPr>
                              <m:t>𝑇</m:t>
                            </m:r>
                          </m:e>
                          <m:sub>
                            <m:r>
                              <a:rPr lang="en-US" altLang="zh-CN" sz="1500" b="0" i="1" smtClean="0">
                                <a:solidFill>
                                  <a:schemeClr val="tx1"/>
                                </a:solidFill>
                                <a:latin typeface="Cambria Math" panose="02040503050406030204" pitchFamily="18" charset="0"/>
                              </a:rPr>
                              <m:t>𝐵𝐹</m:t>
                            </m:r>
                          </m:sub>
                        </m:sSub>
                        <m:r>
                          <a:rPr lang="en-US" altLang="zh-CN" sz="1500" b="0" i="1" smtClean="0">
                            <a:solidFill>
                              <a:schemeClr val="tx1"/>
                            </a:solidFill>
                            <a:latin typeface="Cambria Math" panose="02040503050406030204" pitchFamily="18" charset="0"/>
                          </a:rPr>
                          <m:t>+</m:t>
                        </m:r>
                        <m:sSub>
                          <m:sSubPr>
                            <m:ctrlPr>
                              <a:rPr lang="en-US" altLang="zh-CN" sz="1500" b="0" i="1" smtClean="0">
                                <a:solidFill>
                                  <a:schemeClr val="tx1"/>
                                </a:solidFill>
                                <a:latin typeface="Cambria Math" panose="02040503050406030204" pitchFamily="18" charset="0"/>
                              </a:rPr>
                            </m:ctrlPr>
                          </m:sSubPr>
                          <m:e>
                            <m:r>
                              <a:rPr lang="en-US" altLang="zh-CN" sz="1500" b="0" i="1" smtClean="0">
                                <a:solidFill>
                                  <a:schemeClr val="tx1"/>
                                </a:solidFill>
                                <a:latin typeface="Cambria Math" panose="02040503050406030204" pitchFamily="18" charset="0"/>
                              </a:rPr>
                              <m:t>𝑇</m:t>
                            </m:r>
                          </m:e>
                          <m:sub>
                            <m:r>
                              <a:rPr lang="en-US" altLang="zh-CN" sz="1500" b="0" i="1" smtClean="0">
                                <a:solidFill>
                                  <a:schemeClr val="tx1"/>
                                </a:solidFill>
                                <a:latin typeface="Cambria Math" panose="02040503050406030204" pitchFamily="18" charset="0"/>
                              </a:rPr>
                              <m:t>𝐷𝑎𝑡𝑎</m:t>
                            </m:r>
                          </m:sub>
                        </m:sSub>
                        <m:r>
                          <a:rPr lang="en-US" altLang="zh-CN" sz="1500" b="0" i="1" smtClean="0">
                            <a:solidFill>
                              <a:schemeClr val="tx1"/>
                            </a:solidFill>
                            <a:latin typeface="Cambria Math" panose="02040503050406030204" pitchFamily="18" charset="0"/>
                          </a:rPr>
                          <m:t>+</m:t>
                        </m:r>
                        <m:sSub>
                          <m:sSubPr>
                            <m:ctrlPr>
                              <a:rPr lang="en-US" altLang="zh-CN" sz="1500" b="0" i="1" smtClean="0">
                                <a:solidFill>
                                  <a:schemeClr val="tx1"/>
                                </a:solidFill>
                                <a:latin typeface="Cambria Math" panose="02040503050406030204" pitchFamily="18" charset="0"/>
                              </a:rPr>
                            </m:ctrlPr>
                          </m:sSubPr>
                          <m:e>
                            <m:r>
                              <a:rPr lang="en-US" altLang="zh-CN" sz="1500" b="0" i="1" smtClean="0">
                                <a:solidFill>
                                  <a:schemeClr val="tx1"/>
                                </a:solidFill>
                                <a:latin typeface="Cambria Math" panose="02040503050406030204" pitchFamily="18" charset="0"/>
                              </a:rPr>
                              <m:t>𝑇</m:t>
                            </m:r>
                          </m:e>
                          <m:sub>
                            <m:r>
                              <a:rPr lang="en-US" altLang="zh-CN" sz="1500" b="0" i="1" smtClean="0">
                                <a:solidFill>
                                  <a:schemeClr val="tx1"/>
                                </a:solidFill>
                                <a:latin typeface="Cambria Math" panose="02040503050406030204" pitchFamily="18" charset="0"/>
                              </a:rPr>
                              <m:t>𝐴𝐶𝐾</m:t>
                            </m:r>
                          </m:sub>
                        </m:sSub>
                        <m:r>
                          <a:rPr lang="en-US" altLang="zh-CN" sz="1500" b="0" i="1" smtClean="0">
                            <a:solidFill>
                              <a:schemeClr val="tx1"/>
                            </a:solidFill>
                            <a:latin typeface="Cambria Math" panose="02040503050406030204" pitchFamily="18" charset="0"/>
                          </a:rPr>
                          <m:t>+4∗</m:t>
                        </m:r>
                        <m:sSub>
                          <m:sSubPr>
                            <m:ctrlPr>
                              <a:rPr lang="en-US" altLang="zh-CN" sz="1500" b="0" i="1" smtClean="0">
                                <a:solidFill>
                                  <a:schemeClr val="tx1"/>
                                </a:solidFill>
                                <a:latin typeface="Cambria Math" panose="02040503050406030204" pitchFamily="18" charset="0"/>
                              </a:rPr>
                            </m:ctrlPr>
                          </m:sSubPr>
                          <m:e>
                            <m:r>
                              <a:rPr lang="en-US" altLang="zh-CN" sz="1500" b="0" i="1" smtClean="0">
                                <a:solidFill>
                                  <a:schemeClr val="tx1"/>
                                </a:solidFill>
                                <a:latin typeface="Cambria Math" panose="02040503050406030204" pitchFamily="18" charset="0"/>
                              </a:rPr>
                              <m:t>𝑇</m:t>
                            </m:r>
                          </m:e>
                          <m:sub>
                            <m:r>
                              <a:rPr lang="en-US" altLang="zh-CN" sz="1500" b="0" i="1" smtClean="0">
                                <a:solidFill>
                                  <a:schemeClr val="tx1"/>
                                </a:solidFill>
                                <a:latin typeface="Cambria Math" panose="02040503050406030204" pitchFamily="18" charset="0"/>
                              </a:rPr>
                              <m:t>𝑆𝐼𝐹𝑆</m:t>
                            </m:r>
                          </m:sub>
                        </m:sSub>
                      </m:den>
                    </m:f>
                  </m:oMath>
                </a14:m>
                <a:endParaRPr lang="en-US" altLang="zh-CN" sz="1500" dirty="0">
                  <a:solidFill>
                    <a:schemeClr val="tx1"/>
                  </a:solidFill>
                </a:endParaRPr>
              </a:p>
              <a:p>
                <a:pPr marL="1028700" lvl="1">
                  <a:spcBef>
                    <a:spcPts val="0"/>
                  </a:spcBef>
                  <a:spcAft>
                    <a:spcPts val="600"/>
                  </a:spcAft>
                  <a:buFont typeface="Times New Roman" panose="02020603050405020304" pitchFamily="18" charset="0"/>
                  <a:buChar char="‒"/>
                </a:pPr>
                <a:r>
                  <a:rPr lang="en-US" altLang="zh-CN" sz="1600" dirty="0">
                    <a:solidFill>
                      <a:schemeClr val="tx1"/>
                    </a:solidFill>
                    <a:ea typeface="宋体" panose="02010600030101010101" pitchFamily="2" charset="-122"/>
                  </a:rPr>
                  <a:t>Compression ratio: </a:t>
                </a:r>
                <a:r>
                  <a:rPr lang="en-US" altLang="zh-CN" sz="1600" dirty="0" err="1">
                    <a:solidFill>
                      <a:schemeClr val="tx1"/>
                    </a:solidFill>
                    <a:ea typeface="宋体" panose="02010600030101010101" pitchFamily="2" charset="-122"/>
                  </a:rPr>
                  <a:t>Rc</a:t>
                </a:r>
                <a:r>
                  <a:rPr lang="en-US" altLang="zh-CN" sz="1600" dirty="0">
                    <a:solidFill>
                      <a:schemeClr val="tx1"/>
                    </a:solidFill>
                    <a:ea typeface="宋体" panose="02010600030101010101" pitchFamily="2" charset="-122"/>
                  </a:rPr>
                  <a:t> = </a:t>
                </a:r>
                <a14:m>
                  <m:oMath xmlns:m="http://schemas.openxmlformats.org/officeDocument/2006/math">
                    <m:f>
                      <m:fPr>
                        <m:ctrlPr>
                          <a:rPr lang="en-US" altLang="zh-CN" sz="1400" i="1" smtClean="0">
                            <a:solidFill>
                              <a:schemeClr val="tx1"/>
                            </a:solidFill>
                            <a:latin typeface="Cambria Math" panose="02040503050406030204" pitchFamily="18" charset="0"/>
                          </a:rPr>
                        </m:ctrlPr>
                      </m:fPr>
                      <m:num>
                        <m:r>
                          <m:rPr>
                            <m:nor/>
                          </m:rPr>
                          <a:rPr lang="en-US" altLang="zh-CN" sz="1400" b="0" i="0" dirty="0" smtClean="0">
                            <a:solidFill>
                              <a:schemeClr val="tx1"/>
                            </a:solidFill>
                          </a:rPr>
                          <m:t>l</m:t>
                        </m:r>
                        <m:r>
                          <m:rPr>
                            <m:nor/>
                          </m:rPr>
                          <a:rPr lang="en-US" altLang="zh-CN" sz="1400" dirty="0">
                            <a:solidFill>
                              <a:schemeClr val="tx1"/>
                            </a:solidFill>
                          </a:rPr>
                          <m:t>egacy</m:t>
                        </m:r>
                        <m:r>
                          <m:rPr>
                            <m:nor/>
                          </m:rPr>
                          <a:rPr lang="en-US" altLang="zh-CN" sz="1400" dirty="0">
                            <a:solidFill>
                              <a:schemeClr val="tx1"/>
                            </a:solidFill>
                          </a:rPr>
                          <m:t> </m:t>
                        </m:r>
                        <m:r>
                          <m:rPr>
                            <m:nor/>
                          </m:rPr>
                          <a:rPr lang="en-US" altLang="zh-CN" sz="1400" dirty="0">
                            <a:solidFill>
                              <a:schemeClr val="tx1"/>
                            </a:solidFill>
                          </a:rPr>
                          <m:t>BF</m:t>
                        </m:r>
                        <m:r>
                          <m:rPr>
                            <m:nor/>
                          </m:rPr>
                          <a:rPr lang="en-US" altLang="zh-CN" sz="1400" dirty="0">
                            <a:solidFill>
                              <a:schemeClr val="tx1"/>
                            </a:solidFill>
                          </a:rPr>
                          <m:t> </m:t>
                        </m:r>
                        <m:r>
                          <m:rPr>
                            <m:nor/>
                          </m:rPr>
                          <a:rPr lang="en-US" altLang="zh-CN" sz="1400" dirty="0">
                            <a:solidFill>
                              <a:schemeClr val="tx1"/>
                            </a:solidFill>
                          </a:rPr>
                          <m:t>feedback</m:t>
                        </m:r>
                        <m:r>
                          <m:rPr>
                            <m:nor/>
                          </m:rPr>
                          <a:rPr lang="en-US" altLang="zh-CN" sz="1400" dirty="0">
                            <a:solidFill>
                              <a:schemeClr val="tx1"/>
                            </a:solidFill>
                          </a:rPr>
                          <m:t> </m:t>
                        </m:r>
                        <m:r>
                          <m:rPr>
                            <m:nor/>
                          </m:rPr>
                          <a:rPr lang="en-US" altLang="zh-CN" sz="1400" dirty="0">
                            <a:solidFill>
                              <a:schemeClr val="tx1"/>
                            </a:solidFill>
                          </a:rPr>
                          <m:t>bits</m:t>
                        </m:r>
                      </m:num>
                      <m:den>
                        <m:r>
                          <m:rPr>
                            <m:nor/>
                          </m:rPr>
                          <a:rPr lang="en-US" altLang="zh-CN" sz="1400">
                            <a:solidFill>
                              <a:schemeClr val="tx1"/>
                            </a:solidFill>
                          </a:rPr>
                          <m:t>AI</m:t>
                        </m:r>
                        <m:r>
                          <m:rPr>
                            <m:nor/>
                          </m:rPr>
                          <a:rPr lang="en-US" altLang="zh-CN" sz="1400" dirty="0">
                            <a:solidFill>
                              <a:schemeClr val="tx1"/>
                            </a:solidFill>
                          </a:rPr>
                          <m:t> </m:t>
                        </m:r>
                        <m:r>
                          <m:rPr>
                            <m:nor/>
                          </m:rPr>
                          <a:rPr lang="en-US" altLang="zh-CN" sz="1400" dirty="0">
                            <a:solidFill>
                              <a:schemeClr val="tx1"/>
                            </a:solidFill>
                          </a:rPr>
                          <m:t>BF</m:t>
                        </m:r>
                        <m:r>
                          <m:rPr>
                            <m:nor/>
                          </m:rPr>
                          <a:rPr lang="en-US" altLang="zh-CN" sz="1400" dirty="0">
                            <a:solidFill>
                              <a:schemeClr val="tx1"/>
                            </a:solidFill>
                          </a:rPr>
                          <m:t> </m:t>
                        </m:r>
                        <m:r>
                          <m:rPr>
                            <m:nor/>
                          </m:rPr>
                          <a:rPr lang="en-US" altLang="zh-CN" sz="1400" dirty="0">
                            <a:solidFill>
                              <a:schemeClr val="tx1"/>
                            </a:solidFill>
                          </a:rPr>
                          <m:t>feedback</m:t>
                        </m:r>
                        <m:r>
                          <m:rPr>
                            <m:nor/>
                          </m:rPr>
                          <a:rPr lang="en-US" altLang="zh-CN" sz="1400" dirty="0">
                            <a:solidFill>
                              <a:schemeClr val="tx1"/>
                            </a:solidFill>
                          </a:rPr>
                          <m:t> </m:t>
                        </m:r>
                        <m:r>
                          <m:rPr>
                            <m:nor/>
                          </m:rPr>
                          <a:rPr lang="en-US" altLang="zh-CN" sz="1400" dirty="0">
                            <a:solidFill>
                              <a:schemeClr val="tx1"/>
                            </a:solidFill>
                          </a:rPr>
                          <m:t>bits</m:t>
                        </m:r>
                      </m:den>
                    </m:f>
                  </m:oMath>
                </a14:m>
                <a:endParaRPr lang="en-US" altLang="zh-CN" sz="1500" dirty="0">
                  <a:solidFill>
                    <a:schemeClr val="tx1"/>
                  </a:solidFill>
                </a:endParaRPr>
              </a:p>
              <a:p>
                <a:pPr marL="1028700" lvl="1">
                  <a:spcBef>
                    <a:spcPts val="0"/>
                  </a:spcBef>
                  <a:spcAft>
                    <a:spcPts val="600"/>
                  </a:spcAft>
                  <a:buFont typeface="Times New Roman" panose="02020603050405020304" pitchFamily="18" charset="0"/>
                  <a:buChar char="‒"/>
                </a:pPr>
                <a:r>
                  <a:rPr lang="en-US" altLang="zh-CN" sz="1600" dirty="0">
                    <a:solidFill>
                      <a:schemeClr val="tx1"/>
                    </a:solidFill>
                  </a:rPr>
                  <a:t>SNR-PER curve</a:t>
                </a:r>
                <a:endParaRPr lang="en-US" altLang="zh-CN" sz="1800" kern="1200" dirty="0">
                  <a:solidFill>
                    <a:schemeClr val="tx1"/>
                  </a:solidFill>
                  <a:ea typeface="宋体" panose="02010600030101010101" pitchFamily="2" charset="-122"/>
                </a:endParaRPr>
              </a:p>
              <a:p>
                <a:pPr marL="0" indent="0">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800" kern="0" dirty="0">
                  <a:solidFill>
                    <a:schemeClr val="tx1"/>
                  </a:solidFill>
                  <a:latin typeface="Times New Roman"/>
                  <a:ea typeface="Times New Roman"/>
                  <a:cs typeface="Times New Roman"/>
                  <a:sym typeface="Times New Roman"/>
                </a:endParaRPr>
              </a:p>
            </p:txBody>
          </p:sp>
        </mc:Choice>
        <mc:Fallback xmlns="">
          <p:sp>
            <p:nvSpPr>
              <p:cNvPr id="7" name="Rectangle 2"/>
              <p:cNvSpPr txBox="1">
                <a:spLocks noRot="1" noChangeAspect="1" noMove="1" noResize="1" noEditPoints="1" noAdjustHandles="1" noChangeArrowheads="1" noChangeShapeType="1" noTextEdit="1"/>
              </p:cNvSpPr>
              <p:nvPr/>
            </p:nvSpPr>
            <p:spPr bwMode="auto">
              <a:xfrm>
                <a:off x="284986" y="1648177"/>
                <a:ext cx="8131272" cy="3979893"/>
              </a:xfrm>
              <a:prstGeom prst="rect">
                <a:avLst/>
              </a:prstGeom>
              <a:blipFill>
                <a:blip r:embed="rId3"/>
                <a:stretch>
                  <a:fillRect t="-766" r="-1049" b="-613"/>
                </a:stretch>
              </a:blipFill>
              <a:ln w="9525">
                <a:noFill/>
                <a:round/>
                <a:headEnd/>
                <a:tailEnd/>
              </a:ln>
              <a:effectLst/>
            </p:spPr>
            <p:txBody>
              <a:bodyPr/>
              <a:lstStyle/>
              <a:p>
                <a:r>
                  <a:rPr lang="zh-CN" altLang="en-US">
                    <a:noFill/>
                  </a:rPr>
                  <a:t> </a:t>
                </a:r>
              </a:p>
            </p:txBody>
          </p:sp>
        </mc:Fallback>
      </mc:AlternateContent>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15</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R1 - </a:t>
            </a:r>
            <a:r>
              <a:rPr lang="en-GB" dirty="0"/>
              <a:t>Performance Evaluation</a:t>
            </a:r>
          </a:p>
        </p:txBody>
      </p:sp>
      <p:grpSp>
        <p:nvGrpSpPr>
          <p:cNvPr id="4103" name="组合 4102">
            <a:extLst>
              <a:ext uri="{FF2B5EF4-FFF2-40B4-BE49-F238E27FC236}">
                <a16:creationId xmlns:a16="http://schemas.microsoft.com/office/drawing/2014/main" id="{32B00E0D-E851-488A-9FBD-85D020D36CD1}"/>
              </a:ext>
            </a:extLst>
          </p:cNvPr>
          <p:cNvGrpSpPr/>
          <p:nvPr/>
        </p:nvGrpSpPr>
        <p:grpSpPr>
          <a:xfrm>
            <a:off x="5407982" y="5018770"/>
            <a:ext cx="3227067" cy="1095075"/>
            <a:chOff x="5231133" y="5047255"/>
            <a:chExt cx="3227067" cy="1095075"/>
          </a:xfrm>
        </p:grpSpPr>
        <p:cxnSp>
          <p:nvCxnSpPr>
            <p:cNvPr id="8" name="直接连接符 7">
              <a:extLst>
                <a:ext uri="{FF2B5EF4-FFF2-40B4-BE49-F238E27FC236}">
                  <a16:creationId xmlns:a16="http://schemas.microsoft.com/office/drawing/2014/main" id="{682AE80E-23E7-4B2D-8FB9-E7A61AB8AC47}"/>
                </a:ext>
              </a:extLst>
            </p:cNvPr>
            <p:cNvCxnSpPr>
              <a:cxnSpLocks/>
            </p:cNvCxnSpPr>
            <p:nvPr/>
          </p:nvCxnSpPr>
          <p:spPr bwMode="auto">
            <a:xfrm>
              <a:off x="5231133" y="5768399"/>
              <a:ext cx="317058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 name="直接连接符 9">
              <a:extLst>
                <a:ext uri="{FF2B5EF4-FFF2-40B4-BE49-F238E27FC236}">
                  <a16:creationId xmlns:a16="http://schemas.microsoft.com/office/drawing/2014/main" id="{4BA33574-AE14-4680-8D38-70C6F9941D8C}"/>
                </a:ext>
              </a:extLst>
            </p:cNvPr>
            <p:cNvCxnSpPr>
              <a:cxnSpLocks/>
            </p:cNvCxnSpPr>
            <p:nvPr/>
          </p:nvCxnSpPr>
          <p:spPr bwMode="auto">
            <a:xfrm>
              <a:off x="5246515" y="6140818"/>
              <a:ext cx="3170584"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 name="矩形 8">
              <a:extLst>
                <a:ext uri="{FF2B5EF4-FFF2-40B4-BE49-F238E27FC236}">
                  <a16:creationId xmlns:a16="http://schemas.microsoft.com/office/drawing/2014/main" id="{C612E5C0-DEF1-450A-9899-928E941333E0}"/>
                </a:ext>
              </a:extLst>
            </p:cNvPr>
            <p:cNvSpPr/>
            <p:nvPr/>
          </p:nvSpPr>
          <p:spPr bwMode="auto">
            <a:xfrm>
              <a:off x="5377381" y="5469711"/>
              <a:ext cx="576064"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矩形 11">
              <a:extLst>
                <a:ext uri="{FF2B5EF4-FFF2-40B4-BE49-F238E27FC236}">
                  <a16:creationId xmlns:a16="http://schemas.microsoft.com/office/drawing/2014/main" id="{09F7364B-8074-4B68-892B-38023FA52F45}"/>
                </a:ext>
              </a:extLst>
            </p:cNvPr>
            <p:cNvSpPr/>
            <p:nvPr/>
          </p:nvSpPr>
          <p:spPr bwMode="auto">
            <a:xfrm>
              <a:off x="6095295" y="5469711"/>
              <a:ext cx="473364"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矩形 12">
              <a:extLst>
                <a:ext uri="{FF2B5EF4-FFF2-40B4-BE49-F238E27FC236}">
                  <a16:creationId xmlns:a16="http://schemas.microsoft.com/office/drawing/2014/main" id="{B71AD298-CA33-4CAA-90D6-045473162601}"/>
                </a:ext>
              </a:extLst>
            </p:cNvPr>
            <p:cNvSpPr/>
            <p:nvPr/>
          </p:nvSpPr>
          <p:spPr bwMode="auto">
            <a:xfrm>
              <a:off x="6734253" y="5842130"/>
              <a:ext cx="416563"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矩形 13">
              <a:extLst>
                <a:ext uri="{FF2B5EF4-FFF2-40B4-BE49-F238E27FC236}">
                  <a16:creationId xmlns:a16="http://schemas.microsoft.com/office/drawing/2014/main" id="{22B8DB10-8F7A-4465-8D21-F45DC96BD3A4}"/>
                </a:ext>
              </a:extLst>
            </p:cNvPr>
            <p:cNvSpPr/>
            <p:nvPr/>
          </p:nvSpPr>
          <p:spPr bwMode="auto">
            <a:xfrm>
              <a:off x="7304861" y="5469711"/>
              <a:ext cx="468964"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文本框 21">
              <a:extLst>
                <a:ext uri="{FF2B5EF4-FFF2-40B4-BE49-F238E27FC236}">
                  <a16:creationId xmlns:a16="http://schemas.microsoft.com/office/drawing/2014/main" id="{0D8D9C34-2D69-409A-95F9-DCD7DB346B59}"/>
                </a:ext>
              </a:extLst>
            </p:cNvPr>
            <p:cNvSpPr txBox="1"/>
            <p:nvPr/>
          </p:nvSpPr>
          <p:spPr>
            <a:xfrm>
              <a:off x="5393214" y="5489571"/>
              <a:ext cx="645389" cy="276999"/>
            </a:xfrm>
            <a:prstGeom prst="rect">
              <a:avLst/>
            </a:prstGeom>
            <a:noFill/>
          </p:spPr>
          <p:txBody>
            <a:bodyPr wrap="square" rtlCol="0">
              <a:spAutoFit/>
            </a:bodyPr>
            <a:lstStyle/>
            <a:p>
              <a:r>
                <a:rPr lang="en-US" altLang="zh-CN" sz="1200" dirty="0">
                  <a:solidFill>
                    <a:schemeClr val="tx1"/>
                  </a:solidFill>
                </a:rPr>
                <a:t>NDPA</a:t>
              </a:r>
              <a:endParaRPr lang="zh-CN" altLang="en-US" sz="1200" dirty="0">
                <a:solidFill>
                  <a:schemeClr val="tx1"/>
                </a:solidFill>
              </a:endParaRPr>
            </a:p>
          </p:txBody>
        </p:sp>
        <p:sp>
          <p:nvSpPr>
            <p:cNvPr id="24" name="文本框 23">
              <a:extLst>
                <a:ext uri="{FF2B5EF4-FFF2-40B4-BE49-F238E27FC236}">
                  <a16:creationId xmlns:a16="http://schemas.microsoft.com/office/drawing/2014/main" id="{4015C511-EE79-49A1-B663-66139B98660A}"/>
                </a:ext>
              </a:extLst>
            </p:cNvPr>
            <p:cNvSpPr txBox="1"/>
            <p:nvPr/>
          </p:nvSpPr>
          <p:spPr>
            <a:xfrm>
              <a:off x="6105923" y="5498881"/>
              <a:ext cx="645389"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sp>
          <p:nvSpPr>
            <p:cNvPr id="25" name="文本框 24">
              <a:extLst>
                <a:ext uri="{FF2B5EF4-FFF2-40B4-BE49-F238E27FC236}">
                  <a16:creationId xmlns:a16="http://schemas.microsoft.com/office/drawing/2014/main" id="{491D37EC-3589-46FF-84C1-37073B026771}"/>
                </a:ext>
              </a:extLst>
            </p:cNvPr>
            <p:cNvSpPr txBox="1"/>
            <p:nvPr/>
          </p:nvSpPr>
          <p:spPr>
            <a:xfrm>
              <a:off x="6762888" y="5848856"/>
              <a:ext cx="416563" cy="276999"/>
            </a:xfrm>
            <a:prstGeom prst="rect">
              <a:avLst/>
            </a:prstGeom>
            <a:noFill/>
          </p:spPr>
          <p:txBody>
            <a:bodyPr wrap="square" rtlCol="0">
              <a:spAutoFit/>
            </a:bodyPr>
            <a:lstStyle/>
            <a:p>
              <a:r>
                <a:rPr lang="en-US" altLang="zh-CN" sz="1200" dirty="0">
                  <a:solidFill>
                    <a:schemeClr val="tx1"/>
                  </a:solidFill>
                </a:rPr>
                <a:t>BF</a:t>
              </a:r>
              <a:endParaRPr lang="zh-CN" altLang="en-US" sz="1200" dirty="0">
                <a:solidFill>
                  <a:schemeClr val="tx1"/>
                </a:solidFill>
              </a:endParaRPr>
            </a:p>
          </p:txBody>
        </p:sp>
        <p:sp>
          <p:nvSpPr>
            <p:cNvPr id="26" name="文本框 25">
              <a:extLst>
                <a:ext uri="{FF2B5EF4-FFF2-40B4-BE49-F238E27FC236}">
                  <a16:creationId xmlns:a16="http://schemas.microsoft.com/office/drawing/2014/main" id="{753CE589-CCD1-4AA2-A8B9-2D1560111335}"/>
                </a:ext>
              </a:extLst>
            </p:cNvPr>
            <p:cNvSpPr txBox="1"/>
            <p:nvPr/>
          </p:nvSpPr>
          <p:spPr>
            <a:xfrm>
              <a:off x="7312738" y="5483919"/>
              <a:ext cx="509284" cy="276999"/>
            </a:xfrm>
            <a:prstGeom prst="rect">
              <a:avLst/>
            </a:prstGeom>
            <a:noFill/>
          </p:spPr>
          <p:txBody>
            <a:bodyPr wrap="square" rtlCol="0">
              <a:spAutoFit/>
            </a:bodyPr>
            <a:lstStyle/>
            <a:p>
              <a:r>
                <a:rPr lang="en-US" altLang="zh-CN" sz="1200" dirty="0">
                  <a:solidFill>
                    <a:schemeClr val="tx1"/>
                  </a:solidFill>
                </a:rPr>
                <a:t>Data</a:t>
              </a:r>
              <a:endParaRPr lang="zh-CN" altLang="en-US" sz="1200" dirty="0">
                <a:solidFill>
                  <a:schemeClr val="tx1"/>
                </a:solidFill>
              </a:endParaRPr>
            </a:p>
          </p:txBody>
        </p:sp>
        <p:sp>
          <p:nvSpPr>
            <p:cNvPr id="27" name="矩形 26">
              <a:extLst>
                <a:ext uri="{FF2B5EF4-FFF2-40B4-BE49-F238E27FC236}">
                  <a16:creationId xmlns:a16="http://schemas.microsoft.com/office/drawing/2014/main" id="{B6ECC2FC-6A9F-442E-96EB-31406E97C1B4}"/>
                </a:ext>
              </a:extLst>
            </p:cNvPr>
            <p:cNvSpPr/>
            <p:nvPr/>
          </p:nvSpPr>
          <p:spPr bwMode="auto">
            <a:xfrm>
              <a:off x="7933721" y="5843642"/>
              <a:ext cx="416563"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文本框 27">
              <a:extLst>
                <a:ext uri="{FF2B5EF4-FFF2-40B4-BE49-F238E27FC236}">
                  <a16:creationId xmlns:a16="http://schemas.microsoft.com/office/drawing/2014/main" id="{76EBE74C-8A76-4A6B-985B-C9CE151BE046}"/>
                </a:ext>
              </a:extLst>
            </p:cNvPr>
            <p:cNvSpPr txBox="1"/>
            <p:nvPr/>
          </p:nvSpPr>
          <p:spPr>
            <a:xfrm>
              <a:off x="7886097" y="5858354"/>
              <a:ext cx="572103" cy="276999"/>
            </a:xfrm>
            <a:prstGeom prst="rect">
              <a:avLst/>
            </a:prstGeom>
            <a:noFill/>
          </p:spPr>
          <p:txBody>
            <a:bodyPr wrap="square" rtlCol="0">
              <a:spAutoFit/>
            </a:bodyPr>
            <a:lstStyle/>
            <a:p>
              <a:r>
                <a:rPr lang="en-US" altLang="zh-CN" sz="1200" dirty="0">
                  <a:solidFill>
                    <a:schemeClr val="tx1"/>
                  </a:solidFill>
                </a:rPr>
                <a:t>ACK</a:t>
              </a:r>
              <a:endParaRPr lang="zh-CN" altLang="en-US" sz="1200" dirty="0">
                <a:solidFill>
                  <a:schemeClr val="tx1"/>
                </a:solidFill>
              </a:endParaRPr>
            </a:p>
          </p:txBody>
        </p:sp>
        <p:cxnSp>
          <p:nvCxnSpPr>
            <p:cNvPr id="29" name="直接连接符 28">
              <a:extLst>
                <a:ext uri="{FF2B5EF4-FFF2-40B4-BE49-F238E27FC236}">
                  <a16:creationId xmlns:a16="http://schemas.microsoft.com/office/drawing/2014/main" id="{AC5FF84A-2106-4D10-B2B7-5642661DFEBA}"/>
                </a:ext>
              </a:extLst>
            </p:cNvPr>
            <p:cNvCxnSpPr>
              <a:cxnSpLocks/>
            </p:cNvCxnSpPr>
            <p:nvPr/>
          </p:nvCxnSpPr>
          <p:spPr bwMode="auto">
            <a:xfrm>
              <a:off x="5953445" y="5230351"/>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31" name="直接连接符 30">
              <a:extLst>
                <a:ext uri="{FF2B5EF4-FFF2-40B4-BE49-F238E27FC236}">
                  <a16:creationId xmlns:a16="http://schemas.microsoft.com/office/drawing/2014/main" id="{49EBB33F-1F98-402F-9BA0-1F93DA7D3DE3}"/>
                </a:ext>
              </a:extLst>
            </p:cNvPr>
            <p:cNvCxnSpPr>
              <a:cxnSpLocks/>
            </p:cNvCxnSpPr>
            <p:nvPr/>
          </p:nvCxnSpPr>
          <p:spPr bwMode="auto">
            <a:xfrm>
              <a:off x="6095294" y="5230351"/>
              <a:ext cx="0" cy="618505"/>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32" name="直接连接符 31">
              <a:extLst>
                <a:ext uri="{FF2B5EF4-FFF2-40B4-BE49-F238E27FC236}">
                  <a16:creationId xmlns:a16="http://schemas.microsoft.com/office/drawing/2014/main" id="{B9273FC7-5B4B-46F8-8642-AF942119E0E8}"/>
                </a:ext>
              </a:extLst>
            </p:cNvPr>
            <p:cNvCxnSpPr>
              <a:cxnSpLocks/>
            </p:cNvCxnSpPr>
            <p:nvPr/>
          </p:nvCxnSpPr>
          <p:spPr bwMode="auto">
            <a:xfrm>
              <a:off x="6568658"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33" name="直接连接符 32">
              <a:extLst>
                <a:ext uri="{FF2B5EF4-FFF2-40B4-BE49-F238E27FC236}">
                  <a16:creationId xmlns:a16="http://schemas.microsoft.com/office/drawing/2014/main" id="{514498F2-78DB-4F92-8557-341F27B3ACF6}"/>
                </a:ext>
              </a:extLst>
            </p:cNvPr>
            <p:cNvCxnSpPr>
              <a:cxnSpLocks/>
            </p:cNvCxnSpPr>
            <p:nvPr/>
          </p:nvCxnSpPr>
          <p:spPr bwMode="auto">
            <a:xfrm>
              <a:off x="6728254"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42" name="直接连接符 41">
              <a:extLst>
                <a:ext uri="{FF2B5EF4-FFF2-40B4-BE49-F238E27FC236}">
                  <a16:creationId xmlns:a16="http://schemas.microsoft.com/office/drawing/2014/main" id="{82AE017A-A6BA-4D89-AFF0-8098BCC0AC3A}"/>
                </a:ext>
              </a:extLst>
            </p:cNvPr>
            <p:cNvCxnSpPr>
              <a:cxnSpLocks/>
            </p:cNvCxnSpPr>
            <p:nvPr/>
          </p:nvCxnSpPr>
          <p:spPr bwMode="auto">
            <a:xfrm>
              <a:off x="7150816" y="5243014"/>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43" name="直接连接符 42">
              <a:extLst>
                <a:ext uri="{FF2B5EF4-FFF2-40B4-BE49-F238E27FC236}">
                  <a16:creationId xmlns:a16="http://schemas.microsoft.com/office/drawing/2014/main" id="{603A9D0E-8396-44BE-8AA8-67C5C9EE4328}"/>
                </a:ext>
              </a:extLst>
            </p:cNvPr>
            <p:cNvCxnSpPr>
              <a:cxnSpLocks/>
            </p:cNvCxnSpPr>
            <p:nvPr/>
          </p:nvCxnSpPr>
          <p:spPr bwMode="auto">
            <a:xfrm>
              <a:off x="7304861"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44" name="直接连接符 43">
              <a:extLst>
                <a:ext uri="{FF2B5EF4-FFF2-40B4-BE49-F238E27FC236}">
                  <a16:creationId xmlns:a16="http://schemas.microsoft.com/office/drawing/2014/main" id="{95F058A8-5134-49D2-B317-FFABC741F095}"/>
                </a:ext>
              </a:extLst>
            </p:cNvPr>
            <p:cNvCxnSpPr>
              <a:cxnSpLocks/>
            </p:cNvCxnSpPr>
            <p:nvPr/>
          </p:nvCxnSpPr>
          <p:spPr bwMode="auto">
            <a:xfrm>
              <a:off x="7773824"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45" name="直接连接符 44">
              <a:extLst>
                <a:ext uri="{FF2B5EF4-FFF2-40B4-BE49-F238E27FC236}">
                  <a16:creationId xmlns:a16="http://schemas.microsoft.com/office/drawing/2014/main" id="{A2462503-AC70-40B9-98E2-C70FEFEB025F}"/>
                </a:ext>
              </a:extLst>
            </p:cNvPr>
            <p:cNvCxnSpPr>
              <a:cxnSpLocks/>
            </p:cNvCxnSpPr>
            <p:nvPr/>
          </p:nvCxnSpPr>
          <p:spPr bwMode="auto">
            <a:xfrm>
              <a:off x="7935953"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54" name="文本框 53">
              <a:extLst>
                <a:ext uri="{FF2B5EF4-FFF2-40B4-BE49-F238E27FC236}">
                  <a16:creationId xmlns:a16="http://schemas.microsoft.com/office/drawing/2014/main" id="{F2300811-99E9-4223-9F1A-79AE11F45318}"/>
                </a:ext>
              </a:extLst>
            </p:cNvPr>
            <p:cNvSpPr txBox="1"/>
            <p:nvPr/>
          </p:nvSpPr>
          <p:spPr>
            <a:xfrm>
              <a:off x="5842106" y="5047255"/>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sp>
          <p:nvSpPr>
            <p:cNvPr id="59" name="文本框 58">
              <a:extLst>
                <a:ext uri="{FF2B5EF4-FFF2-40B4-BE49-F238E27FC236}">
                  <a16:creationId xmlns:a16="http://schemas.microsoft.com/office/drawing/2014/main" id="{70AB4AAC-E209-45C3-83B3-912B220D72E8}"/>
                </a:ext>
              </a:extLst>
            </p:cNvPr>
            <p:cNvSpPr txBox="1"/>
            <p:nvPr/>
          </p:nvSpPr>
          <p:spPr>
            <a:xfrm>
              <a:off x="6466077" y="5054916"/>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sp>
          <p:nvSpPr>
            <p:cNvPr id="60" name="文本框 59">
              <a:extLst>
                <a:ext uri="{FF2B5EF4-FFF2-40B4-BE49-F238E27FC236}">
                  <a16:creationId xmlns:a16="http://schemas.microsoft.com/office/drawing/2014/main" id="{34EDB1DE-5563-4042-B191-9CCA8D782253}"/>
                </a:ext>
              </a:extLst>
            </p:cNvPr>
            <p:cNvSpPr txBox="1"/>
            <p:nvPr/>
          </p:nvSpPr>
          <p:spPr>
            <a:xfrm>
              <a:off x="7044845" y="5054916"/>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sp>
          <p:nvSpPr>
            <p:cNvPr id="61" name="文本框 60">
              <a:extLst>
                <a:ext uri="{FF2B5EF4-FFF2-40B4-BE49-F238E27FC236}">
                  <a16:creationId xmlns:a16="http://schemas.microsoft.com/office/drawing/2014/main" id="{CD989228-C828-4CD0-80C0-4CDB05A63F99}"/>
                </a:ext>
              </a:extLst>
            </p:cNvPr>
            <p:cNvSpPr txBox="1"/>
            <p:nvPr/>
          </p:nvSpPr>
          <p:spPr>
            <a:xfrm>
              <a:off x="7673038" y="5054916"/>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cxnSp>
          <p:nvCxnSpPr>
            <p:cNvPr id="62" name="直接箭头连接符 61">
              <a:extLst>
                <a:ext uri="{FF2B5EF4-FFF2-40B4-BE49-F238E27FC236}">
                  <a16:creationId xmlns:a16="http://schemas.microsoft.com/office/drawing/2014/main" id="{F6A3D942-881F-4185-961C-A0C8F81B783E}"/>
                </a:ext>
              </a:extLst>
            </p:cNvPr>
            <p:cNvCxnSpPr>
              <a:cxnSpLocks/>
            </p:cNvCxnSpPr>
            <p:nvPr/>
          </p:nvCxnSpPr>
          <p:spPr bwMode="auto">
            <a:xfrm>
              <a:off x="5801788" y="5268164"/>
              <a:ext cx="151657" cy="21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7" name="直接箭头连接符 66">
              <a:extLst>
                <a:ext uri="{FF2B5EF4-FFF2-40B4-BE49-F238E27FC236}">
                  <a16:creationId xmlns:a16="http://schemas.microsoft.com/office/drawing/2014/main" id="{6D8E7A63-6ADC-4E89-84A9-4DA4DF6451C7}"/>
                </a:ext>
              </a:extLst>
            </p:cNvPr>
            <p:cNvCxnSpPr>
              <a:cxnSpLocks/>
            </p:cNvCxnSpPr>
            <p:nvPr/>
          </p:nvCxnSpPr>
          <p:spPr bwMode="auto">
            <a:xfrm flipH="1">
              <a:off x="6095296" y="5270360"/>
              <a:ext cx="13288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9997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32CA7C9-856E-4D34-BC0E-80B9D321BED8}"/>
              </a:ext>
            </a:extLst>
          </p:cNvPr>
          <p:cNvGrpSpPr/>
          <p:nvPr/>
        </p:nvGrpSpPr>
        <p:grpSpPr>
          <a:xfrm>
            <a:off x="2123728" y="1673805"/>
            <a:ext cx="4680520" cy="3510390"/>
            <a:chOff x="2123728" y="1673805"/>
            <a:chExt cx="4680520" cy="3510390"/>
          </a:xfrm>
        </p:grpSpPr>
        <p:pic>
          <p:nvPicPr>
            <p:cNvPr id="9" name="图片 8">
              <a:extLst>
                <a:ext uri="{FF2B5EF4-FFF2-40B4-BE49-F238E27FC236}">
                  <a16:creationId xmlns:a16="http://schemas.microsoft.com/office/drawing/2014/main" id="{AE54FD1C-D9A0-4027-BDF2-8E055C381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73805"/>
              <a:ext cx="4680520" cy="3510390"/>
            </a:xfrm>
            <a:prstGeom prst="rect">
              <a:avLst/>
            </a:prstGeom>
          </p:spPr>
        </p:pic>
        <p:sp>
          <p:nvSpPr>
            <p:cNvPr id="2" name="文本框 1">
              <a:extLst>
                <a:ext uri="{FF2B5EF4-FFF2-40B4-BE49-F238E27FC236}">
                  <a16:creationId xmlns:a16="http://schemas.microsoft.com/office/drawing/2014/main" id="{EF64F038-2109-4AED-8CDB-3342FE324A0B}"/>
                </a:ext>
              </a:extLst>
            </p:cNvPr>
            <p:cNvSpPr txBox="1"/>
            <p:nvPr/>
          </p:nvSpPr>
          <p:spPr>
            <a:xfrm>
              <a:off x="4788024" y="1700808"/>
              <a:ext cx="874413" cy="246221"/>
            </a:xfrm>
            <a:prstGeom prst="rect">
              <a:avLst/>
            </a:prstGeom>
            <a:noFill/>
          </p:spPr>
          <p:txBody>
            <a:bodyPr wrap="square" rtlCol="0">
              <a:spAutoFit/>
            </a:bodyPr>
            <a:lstStyle/>
            <a:p>
              <a:r>
                <a:rPr lang="en-US" altLang="zh-CN" sz="1000" dirty="0">
                  <a:solidFill>
                    <a:schemeClr val="tx1"/>
                  </a:solidFill>
                  <a:latin typeface="Arial" panose="020B0604020202020204" pitchFamily="34" charset="0"/>
                  <a:cs typeface="Arial" panose="020B0604020202020204" pitchFamily="34" charset="0"/>
                </a:rPr>
                <a:t>,</a:t>
              </a:r>
              <a:r>
                <a:rPr lang="en-US" altLang="zh-CN" sz="1000" dirty="0">
                  <a:solidFill>
                    <a:schemeClr val="tx1"/>
                  </a:solidFill>
                  <a:latin typeface="+mn-lt"/>
                  <a:cs typeface="Arial" panose="020B0604020202020204" pitchFamily="34" charset="0"/>
                </a:rPr>
                <a:t> </a:t>
              </a:r>
              <a:r>
                <a:rPr lang="en-US" altLang="zh-CN" sz="950" dirty="0">
                  <a:solidFill>
                    <a:schemeClr val="tx1"/>
                  </a:solidFill>
                  <a:latin typeface="Arial" panose="020B0604020202020204" pitchFamily="34" charset="0"/>
                  <a:cs typeface="Arial" panose="020B0604020202020204" pitchFamily="34" charset="0"/>
                </a:rPr>
                <a:t>MCS=7</a:t>
              </a:r>
              <a:endParaRPr lang="zh-CN" altLang="en-US" sz="950" dirty="0">
                <a:solidFill>
                  <a:schemeClr val="tx1"/>
                </a:solidFill>
                <a:latin typeface="Arial" panose="020B0604020202020204" pitchFamily="34" charset="0"/>
                <a:cs typeface="Arial" panose="020B0604020202020204" pitchFamily="34" charset="0"/>
              </a:endParaRPr>
            </a:p>
          </p:txBody>
        </p:sp>
      </p:grpSp>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16</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R1 - </a:t>
            </a:r>
            <a:r>
              <a:rPr lang="en-GB" dirty="0"/>
              <a:t>Performance Evaluation</a:t>
            </a:r>
          </a:p>
        </p:txBody>
      </p:sp>
      <p:graphicFrame>
        <p:nvGraphicFramePr>
          <p:cNvPr id="15" name="内容占位符 3">
            <a:extLst>
              <a:ext uri="{FF2B5EF4-FFF2-40B4-BE49-F238E27FC236}">
                <a16:creationId xmlns:a16="http://schemas.microsoft.com/office/drawing/2014/main" id="{12F16642-3DC4-4FFE-853A-EF915EDF20EA}"/>
              </a:ext>
            </a:extLst>
          </p:cNvPr>
          <p:cNvGraphicFramePr>
            <a:graphicFrameLocks/>
          </p:cNvGraphicFramePr>
          <p:nvPr>
            <p:extLst/>
          </p:nvPr>
        </p:nvGraphicFramePr>
        <p:xfrm>
          <a:off x="235306" y="5329238"/>
          <a:ext cx="8748000" cy="920709"/>
        </p:xfrm>
        <a:graphic>
          <a:graphicData uri="http://schemas.openxmlformats.org/drawingml/2006/table">
            <a:tbl>
              <a:tblPr/>
              <a:tblGrid>
                <a:gridCol w="648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20008"/>
                    </a:ext>
                  </a:extLst>
                </a:gridCol>
                <a:gridCol w="756000">
                  <a:extLst>
                    <a:ext uri="{9D8B030D-6E8A-4147-A177-3AD203B41FA5}">
                      <a16:colId xmlns:a16="http://schemas.microsoft.com/office/drawing/2014/main" val="20011"/>
                    </a:ext>
                  </a:extLst>
                </a:gridCol>
                <a:gridCol w="756000">
                  <a:extLst>
                    <a:ext uri="{9D8B030D-6E8A-4147-A177-3AD203B41FA5}">
                      <a16:colId xmlns:a16="http://schemas.microsoft.com/office/drawing/2014/main" val="20012"/>
                    </a:ext>
                  </a:extLst>
                </a:gridCol>
                <a:gridCol w="612000">
                  <a:extLst>
                    <a:ext uri="{9D8B030D-6E8A-4147-A177-3AD203B41FA5}">
                      <a16:colId xmlns:a16="http://schemas.microsoft.com/office/drawing/2014/main" val="20013"/>
                    </a:ext>
                  </a:extLst>
                </a:gridCol>
                <a:gridCol w="612000">
                  <a:extLst>
                    <a:ext uri="{9D8B030D-6E8A-4147-A177-3AD203B41FA5}">
                      <a16:colId xmlns:a16="http://schemas.microsoft.com/office/drawing/2014/main" val="20014"/>
                    </a:ext>
                  </a:extLst>
                </a:gridCol>
                <a:gridCol w="612000">
                  <a:extLst>
                    <a:ext uri="{9D8B030D-6E8A-4147-A177-3AD203B41FA5}">
                      <a16:colId xmlns:a16="http://schemas.microsoft.com/office/drawing/2014/main" val="20015"/>
                    </a:ext>
                  </a:extLst>
                </a:gridCol>
                <a:gridCol w="684000">
                  <a:extLst>
                    <a:ext uri="{9D8B030D-6E8A-4147-A177-3AD203B41FA5}">
                      <a16:colId xmlns:a16="http://schemas.microsoft.com/office/drawing/2014/main" val="20016"/>
                    </a:ext>
                  </a:extLst>
                </a:gridCol>
                <a:gridCol w="684000">
                  <a:extLst>
                    <a:ext uri="{9D8B030D-6E8A-4147-A177-3AD203B41FA5}">
                      <a16:colId xmlns:a16="http://schemas.microsoft.com/office/drawing/2014/main" val="20017"/>
                    </a:ext>
                  </a:extLst>
                </a:gridCol>
              </a:tblGrid>
              <a:tr h="3970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effectLst/>
                        </a:rPr>
                        <a:t>Method</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effectLst/>
                        </a:rPr>
                        <a:t>overhead</a:t>
                      </a:r>
                    </a:p>
                    <a:p>
                      <a:pPr algn="ctr" fontAlgn="ctr"/>
                      <a:r>
                        <a:rPr lang="en-US" sz="1100" b="0" u="none" strike="noStrike" dirty="0">
                          <a:effectLst/>
                        </a:rPr>
                        <a:t>Ng=4 (bits)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effectLst/>
                        </a:rPr>
                        <a:t>overhead</a:t>
                      </a:r>
                    </a:p>
                    <a:p>
                      <a:pPr algn="ctr" fontAlgn="ctr"/>
                      <a:r>
                        <a:rPr lang="en-US" sz="1100" b="0" u="none" strike="noStrike" dirty="0">
                          <a:effectLst/>
                        </a:rPr>
                        <a:t>Ng=16 </a:t>
                      </a:r>
                      <a:r>
                        <a:rPr lang="en-US" altLang="zh-CN" sz="1100" b="0" u="none" strike="noStrike" dirty="0">
                          <a:effectLst/>
                        </a:rPr>
                        <a:t>(bits)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dk1"/>
                          </a:solidFill>
                          <a:effectLst/>
                          <a:latin typeface="Calibri" panose="020F0502020204030204"/>
                          <a:ea typeface="+mn-ea"/>
                          <a:cs typeface="+mn-cs"/>
                        </a:rPr>
                        <a:t>overhead</a:t>
                      </a:r>
                    </a:p>
                    <a:p>
                      <a:pPr algn="ctr" fontAlgn="ctr"/>
                      <a:r>
                        <a:rPr lang="en-US" sz="1100" b="0" u="none" strike="noStrike" kern="1200" dirty="0">
                          <a:solidFill>
                            <a:schemeClr val="dk1"/>
                          </a:solidFill>
                          <a:effectLst/>
                          <a:latin typeface="Calibri" panose="020F0502020204030204"/>
                          <a:ea typeface="+mn-ea"/>
                          <a:cs typeface="+mn-cs"/>
                        </a:rPr>
                        <a:t>VQVAE </a:t>
                      </a:r>
                      <a:r>
                        <a:rPr lang="en-US" altLang="zh-CN" sz="1100" b="0" u="none" strike="noStrike" dirty="0">
                          <a:effectLst/>
                        </a:rPr>
                        <a:t>(bits)</a:t>
                      </a:r>
                      <a:endParaRPr lang="en-US" sz="1100" b="0" u="none" strike="noStrike" kern="1200" dirty="0">
                        <a:solidFill>
                          <a:schemeClr val="dk1"/>
                        </a:solidFill>
                        <a:effectLst/>
                        <a:latin typeface="Calibri" panose="020F0502020204030204"/>
                        <a:ea typeface="+mn-ea"/>
                        <a:cs typeface="+mn-cs"/>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err="1">
                          <a:solidFill>
                            <a:srgbClr val="C00000"/>
                          </a:solidFill>
                          <a:effectLst/>
                        </a:rPr>
                        <a:t>Rc</a:t>
                      </a:r>
                      <a:endParaRPr lang="en-US" sz="1100" b="0" u="none" strike="noStrike" dirty="0">
                        <a:solidFill>
                          <a:srgbClr val="C00000"/>
                        </a:solidFill>
                        <a:effectLst/>
                      </a:endParaRP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Ng=4</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err="1">
                          <a:solidFill>
                            <a:srgbClr val="C00000"/>
                          </a:solidFill>
                          <a:effectLst/>
                        </a:rPr>
                        <a:t>Rc</a:t>
                      </a:r>
                      <a:endParaRPr lang="en-US" sz="1100" b="0" u="none" strike="noStrike" dirty="0">
                        <a:solidFill>
                          <a:srgbClr val="C00000"/>
                        </a:solidFill>
                        <a:effectLst/>
                      </a:endParaRP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Ng=16</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Loss @ </a:t>
                      </a:r>
                      <a:r>
                        <a:rPr lang="en-US" altLang="zh-CN" sz="1100" dirty="0">
                          <a:solidFill>
                            <a:srgbClr val="C00000"/>
                          </a:solidFill>
                        </a:rPr>
                        <a:t>0.01 </a:t>
                      </a:r>
                      <a:r>
                        <a:rPr lang="en-US" altLang="zh-CN" sz="1100" b="0" u="none" strike="noStrike" dirty="0">
                          <a:solidFill>
                            <a:srgbClr val="C00000"/>
                          </a:solidFill>
                          <a:effectLst/>
                        </a:rPr>
                        <a:t>PER </a:t>
                      </a:r>
                      <a:r>
                        <a:rPr lang="en-US" sz="1100" b="0" u="none" strike="noStrike" dirty="0">
                          <a:solidFill>
                            <a:srgbClr val="C00000"/>
                          </a:solidFill>
                          <a:effectLst/>
                        </a:rPr>
                        <a:t>(dB)</a:t>
                      </a:r>
                    </a:p>
                    <a:p>
                      <a:pPr algn="ctr" fontAlgn="ctr"/>
                      <a:r>
                        <a:rPr lang="en-US" sz="1100" b="0" u="none" strike="noStrike" dirty="0">
                          <a:solidFill>
                            <a:srgbClr val="C00000"/>
                          </a:solidFill>
                          <a:effectLst/>
                        </a:rPr>
                        <a:t>vs Ng=4</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a:solidFill>
                            <a:srgbClr val="C00000"/>
                          </a:solidFill>
                          <a:effectLst/>
                        </a:rPr>
                        <a:t>loss @ 0.01 PER </a:t>
                      </a:r>
                      <a:r>
                        <a:rPr lang="en-US" altLang="zh-CN" sz="1100" b="0" u="none" strike="noStrike" dirty="0">
                          <a:solidFill>
                            <a:srgbClr val="C00000"/>
                          </a:solidFill>
                          <a:effectLst/>
                        </a:rPr>
                        <a:t>(dB)</a:t>
                      </a:r>
                      <a:endParaRPr lang="en-US" sz="1100" b="0" u="none" strike="noStrike" dirty="0">
                        <a:solidFill>
                          <a:srgbClr val="C00000"/>
                        </a:solidFill>
                        <a:effectLst/>
                      </a:endParaRP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Ng=16</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a:effectLst/>
                        </a:rPr>
                        <a:t>GP Ng=4 </a:t>
                      </a:r>
                      <a:r>
                        <a:rPr lang="en-US" altLang="zh-CN" sz="1100" b="0" u="none" strike="noStrike" dirty="0">
                          <a:effectLst/>
                        </a:rPr>
                        <a:t>(Mbps)</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a:effectLst/>
                        </a:rPr>
                        <a:t>GP Ng=16 </a:t>
                      </a:r>
                      <a:r>
                        <a:rPr lang="en-US" altLang="zh-CN" sz="1100" b="0" u="none" strike="noStrike" dirty="0">
                          <a:effectLst/>
                        </a:rPr>
                        <a:t>(Mbps)</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effectLst/>
                        </a:rPr>
                        <a:t>GP AI</a:t>
                      </a:r>
                    </a:p>
                    <a:p>
                      <a:pPr algn="ctr" fontAlgn="ctr"/>
                      <a:r>
                        <a:rPr lang="en-US" altLang="zh-CN" sz="1100" b="0" u="none" strike="noStrike" dirty="0">
                          <a:effectLst/>
                        </a:rPr>
                        <a:t>(Mbps)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GP gain (%)</a:t>
                      </a: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Ng=4</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GP gain (%)</a:t>
                      </a: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Ng=16</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2048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dirty="0">
                          <a:solidFill>
                            <a:schemeClr val="tx1"/>
                          </a:solidFill>
                          <a:effectLst/>
                        </a:rPr>
                        <a:t>VQVAE-1</a:t>
                      </a:r>
                      <a:endParaRPr lang="en-US" altLang="zh-CN" sz="1100" b="0" i="0" u="none" strike="noStrike" dirty="0">
                        <a:solidFill>
                          <a:schemeClr val="tx1"/>
                        </a:solidFill>
                        <a:effectLst/>
                        <a:latin typeface="宋体" panose="02010600030101010101" pitchFamily="2" charset="-122"/>
                        <a:ea typeface="+mn-ea"/>
                      </a:endParaRP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32500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8320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2560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12.70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3.25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0.16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5.07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10.77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14.70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a:solidFill>
                            <a:schemeClr val="tx1"/>
                          </a:solidFill>
                          <a:effectLst/>
                          <a:latin typeface="Calibri" panose="020F0502020204030204"/>
                          <a:ea typeface="+mn-ea"/>
                          <a:cs typeface="+mn-cs"/>
                        </a:rPr>
                        <a:t>189.64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a:solidFill>
                            <a:schemeClr val="tx1"/>
                          </a:solidFill>
                          <a:effectLst/>
                          <a:latin typeface="Calibri" panose="020F0502020204030204"/>
                          <a:ea typeface="+mn-ea"/>
                          <a:cs typeface="+mn-cs"/>
                        </a:rPr>
                        <a:t>36.48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214016978"/>
                  </a:ext>
                </a:extLst>
              </a:tr>
              <a:tr h="2048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VQVAE-2</a:t>
                      </a:r>
                    </a:p>
                  </a:txBody>
                  <a:tcPr marL="7999" marR="7999" marT="7999"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kern="1200" dirty="0">
                          <a:solidFill>
                            <a:schemeClr val="tx1"/>
                          </a:solidFill>
                          <a:effectLst/>
                          <a:latin typeface="Calibri" panose="020F0502020204030204"/>
                          <a:ea typeface="+mn-ea"/>
                          <a:cs typeface="+mn-cs"/>
                        </a:rPr>
                        <a:t>32500</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8320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1280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25.39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6.50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0.4</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a:solidFill>
                            <a:schemeClr val="tx1"/>
                          </a:solidFill>
                          <a:effectLst/>
                          <a:latin typeface="Calibri" panose="020F0502020204030204"/>
                          <a:ea typeface="+mn-ea"/>
                          <a:cs typeface="+mn-cs"/>
                        </a:rPr>
                        <a:t>5.07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a:solidFill>
                            <a:schemeClr val="tx1"/>
                          </a:solidFill>
                          <a:effectLst/>
                          <a:latin typeface="Calibri" panose="020F0502020204030204"/>
                          <a:ea typeface="+mn-ea"/>
                          <a:cs typeface="+mn-cs"/>
                        </a:rPr>
                        <a:t>10.77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16.00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215.20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48.53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10917398"/>
                  </a:ext>
                </a:extLst>
              </a:tr>
            </a:tbl>
          </a:graphicData>
        </a:graphic>
      </p:graphicFrame>
      <p:sp>
        <p:nvSpPr>
          <p:cNvPr id="8" name="文本框 7">
            <a:extLst>
              <a:ext uri="{FF2B5EF4-FFF2-40B4-BE49-F238E27FC236}">
                <a16:creationId xmlns:a16="http://schemas.microsoft.com/office/drawing/2014/main" id="{07AA3866-5A56-4E52-AE0E-20BDFA6EDA2E}"/>
              </a:ext>
            </a:extLst>
          </p:cNvPr>
          <p:cNvSpPr txBox="1"/>
          <p:nvPr/>
        </p:nvSpPr>
        <p:spPr>
          <a:xfrm>
            <a:off x="5724750" y="3254787"/>
            <a:ext cx="1439538" cy="246221"/>
          </a:xfrm>
          <a:prstGeom prst="rect">
            <a:avLst/>
          </a:prstGeom>
          <a:noFill/>
          <a:ln>
            <a:noFill/>
          </a:ln>
        </p:spPr>
        <p:txBody>
          <a:bodyPr wrap="square" rtlCol="0">
            <a:spAutoFit/>
          </a:bodyPr>
          <a:lstStyle/>
          <a:p>
            <a:r>
              <a:rPr lang="en-US" altLang="zh-CN" sz="1000" dirty="0">
                <a:solidFill>
                  <a:srgbClr val="00B050"/>
                </a:solidFill>
              </a:rPr>
              <a:t>Rc=25 (CB size 1024)</a:t>
            </a:r>
            <a:endParaRPr lang="zh-CN" altLang="en-US" sz="1000" dirty="0">
              <a:solidFill>
                <a:srgbClr val="00B050"/>
              </a:solidFill>
            </a:endParaRPr>
          </a:p>
        </p:txBody>
      </p:sp>
      <p:sp>
        <p:nvSpPr>
          <p:cNvPr id="10" name="文本框 9">
            <a:extLst>
              <a:ext uri="{FF2B5EF4-FFF2-40B4-BE49-F238E27FC236}">
                <a16:creationId xmlns:a16="http://schemas.microsoft.com/office/drawing/2014/main" id="{B4305EB1-BAA0-4054-B73D-3909707A46AF}"/>
              </a:ext>
            </a:extLst>
          </p:cNvPr>
          <p:cNvSpPr txBox="1"/>
          <p:nvPr/>
        </p:nvSpPr>
        <p:spPr>
          <a:xfrm>
            <a:off x="5464581" y="3016553"/>
            <a:ext cx="1555691" cy="246221"/>
          </a:xfrm>
          <a:prstGeom prst="rect">
            <a:avLst/>
          </a:prstGeom>
          <a:noFill/>
        </p:spPr>
        <p:txBody>
          <a:bodyPr wrap="square" rtlCol="0">
            <a:spAutoFit/>
          </a:bodyPr>
          <a:lstStyle/>
          <a:p>
            <a:r>
              <a:rPr lang="en-US" altLang="zh-CN" sz="1000" dirty="0">
                <a:solidFill>
                  <a:srgbClr val="E70502"/>
                </a:solidFill>
              </a:rPr>
              <a:t>Rc=12 (CB size 1024)</a:t>
            </a:r>
            <a:endParaRPr lang="zh-CN" altLang="en-US" sz="1000" dirty="0">
              <a:solidFill>
                <a:srgbClr val="E70502"/>
              </a:solidFill>
            </a:endParaRPr>
          </a:p>
        </p:txBody>
      </p:sp>
      <p:cxnSp>
        <p:nvCxnSpPr>
          <p:cNvPr id="11" name="直接箭头连接符 10">
            <a:extLst>
              <a:ext uri="{FF2B5EF4-FFF2-40B4-BE49-F238E27FC236}">
                <a16:creationId xmlns:a16="http://schemas.microsoft.com/office/drawing/2014/main" id="{0471CAD2-ADF2-4F07-AA34-CCA6916A4C4C}"/>
              </a:ext>
            </a:extLst>
          </p:cNvPr>
          <p:cNvCxnSpPr>
            <a:cxnSpLocks/>
            <a:stCxn id="10" idx="1"/>
          </p:cNvCxnSpPr>
          <p:nvPr/>
        </p:nvCxnSpPr>
        <p:spPr bwMode="auto">
          <a:xfrm flipH="1">
            <a:off x="5252025" y="3139664"/>
            <a:ext cx="212556" cy="145320"/>
          </a:xfrm>
          <a:prstGeom prst="straightConnector1">
            <a:avLst/>
          </a:prstGeom>
          <a:solidFill>
            <a:srgbClr val="00B8FF"/>
          </a:solidFill>
          <a:ln w="9525" cap="flat" cmpd="sng" algn="ctr">
            <a:solidFill>
              <a:srgbClr val="E70502"/>
            </a:solidFill>
            <a:prstDash val="solid"/>
            <a:round/>
            <a:headEnd type="none" w="med" len="med"/>
            <a:tailEnd type="triangle"/>
          </a:ln>
          <a:effectLst/>
        </p:spPr>
      </p:cxnSp>
      <p:cxnSp>
        <p:nvCxnSpPr>
          <p:cNvPr id="12" name="直接箭头连接符 11">
            <a:extLst>
              <a:ext uri="{FF2B5EF4-FFF2-40B4-BE49-F238E27FC236}">
                <a16:creationId xmlns:a16="http://schemas.microsoft.com/office/drawing/2014/main" id="{92CE747A-3A2D-4CC7-9EC2-DD8DD39491D9}"/>
              </a:ext>
            </a:extLst>
          </p:cNvPr>
          <p:cNvCxnSpPr>
            <a:cxnSpLocks/>
            <a:stCxn id="8" idx="1"/>
          </p:cNvCxnSpPr>
          <p:nvPr/>
        </p:nvCxnSpPr>
        <p:spPr bwMode="auto">
          <a:xfrm flipH="1">
            <a:off x="5502138" y="3377898"/>
            <a:ext cx="222612" cy="178230"/>
          </a:xfrm>
          <a:prstGeom prst="straightConnector1">
            <a:avLst/>
          </a:prstGeom>
          <a:ln>
            <a:solidFill>
              <a:srgbClr val="00B050"/>
            </a:solidFill>
            <a:headEnd type="none" w="med"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27985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834EC-ACCC-4845-B96F-9B8F7FBCE2B3}"/>
              </a:ext>
            </a:extLst>
          </p:cNvPr>
          <p:cNvSpPr>
            <a:spLocks noGrp="1"/>
          </p:cNvSpPr>
          <p:nvPr>
            <p:ph type="title"/>
          </p:nvPr>
        </p:nvSpPr>
        <p:spPr/>
        <p:txBody>
          <a:bodyPr/>
          <a:lstStyle/>
          <a:p>
            <a:r>
              <a:rPr lang="en-US" altLang="zh-CN" dirty="0"/>
              <a:t>R1 - Summary</a:t>
            </a:r>
            <a:endParaRPr lang="zh-CN" altLang="en-US" dirty="0"/>
          </a:p>
        </p:txBody>
      </p:sp>
      <p:sp>
        <p:nvSpPr>
          <p:cNvPr id="3" name="内容占位符 2">
            <a:extLst>
              <a:ext uri="{FF2B5EF4-FFF2-40B4-BE49-F238E27FC236}">
                <a16:creationId xmlns:a16="http://schemas.microsoft.com/office/drawing/2014/main" id="{4EC0C358-E2C9-4E6B-B2FB-AF82B9496475}"/>
              </a:ext>
            </a:extLst>
          </p:cNvPr>
          <p:cNvSpPr>
            <a:spLocks noGrp="1"/>
          </p:cNvSpPr>
          <p:nvPr>
            <p:ph idx="1"/>
          </p:nvPr>
        </p:nvSpPr>
        <p:spPr/>
        <p:txBody>
          <a:bodyPr/>
          <a:lstStyle/>
          <a:p>
            <a:pPr>
              <a:spcAft>
                <a:spcPts val="0"/>
              </a:spcAft>
              <a:buSzPts val="1400"/>
              <a:buFont typeface="Wingdings" panose="05000000000000000000" pitchFamily="2" charset="2"/>
              <a:buChar char="l"/>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2000" dirty="0">
                <a:solidFill>
                  <a:schemeClr val="tx1"/>
                </a:solidFill>
                <a:ea typeface="Times New Roman"/>
                <a:cs typeface="Times New Roman"/>
                <a:sym typeface="Times New Roman"/>
              </a:rPr>
              <a:t>In R1, we </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kern="1200" dirty="0">
                <a:solidFill>
                  <a:schemeClr val="tx1"/>
                </a:solidFill>
                <a:sym typeface="Times New Roman"/>
              </a:rPr>
              <a:t>reviewed </a:t>
            </a:r>
            <a:r>
              <a:rPr lang="en-GB" altLang="zh-CN" kern="1200" dirty="0">
                <a:solidFill>
                  <a:schemeClr val="tx1"/>
                </a:solidFill>
                <a:sym typeface="Times New Roman"/>
              </a:rPr>
              <a:t>the existing works on </a:t>
            </a:r>
            <a:r>
              <a:rPr lang="en-US" altLang="zh-CN" kern="1200" dirty="0">
                <a:solidFill>
                  <a:schemeClr val="tx1"/>
                </a:solidFill>
                <a:sym typeface="Times New Roman"/>
              </a:rPr>
              <a:t>AI CSI compression</a:t>
            </a:r>
            <a:r>
              <a:rPr lang="en-GB" altLang="zh-CN" dirty="0">
                <a:solidFill>
                  <a:schemeClr val="tx1"/>
                </a:solidFill>
                <a:sym typeface="Times New Roman"/>
              </a:rPr>
              <a:t>,</a:t>
            </a:r>
            <a:endParaRPr lang="en-GB" altLang="zh-CN" kern="1200" dirty="0">
              <a:solidFill>
                <a:schemeClr val="tx1"/>
              </a:solidFill>
              <a:sym typeface="Times New Roman"/>
            </a:endParaRP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kern="1200" dirty="0">
                <a:solidFill>
                  <a:schemeClr val="tx1"/>
                </a:solidFill>
                <a:sym typeface="Times New Roman"/>
              </a:rPr>
              <a:t>introduced a new VQVAE CSI compression scheme,</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kern="1200" dirty="0">
                <a:solidFill>
                  <a:schemeClr val="tx1"/>
                </a:solidFill>
                <a:sym typeface="Times New Roman"/>
              </a:rPr>
              <a:t>showed its performance gain,</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kern="1200" dirty="0">
                <a:solidFill>
                  <a:schemeClr val="tx1"/>
                </a:solidFill>
                <a:sym typeface="Times New Roman"/>
              </a:rPr>
              <a:t>and discussed possible future work to further improve the goodput and reduce the feedback overhead.</a:t>
            </a:r>
          </a:p>
          <a:p>
            <a:endParaRPr lang="zh-CN" altLang="en-US" sz="2000" dirty="0"/>
          </a:p>
        </p:txBody>
      </p:sp>
      <p:sp>
        <p:nvSpPr>
          <p:cNvPr id="4" name="日期占位符 3">
            <a:extLst>
              <a:ext uri="{FF2B5EF4-FFF2-40B4-BE49-F238E27FC236}">
                <a16:creationId xmlns:a16="http://schemas.microsoft.com/office/drawing/2014/main" id="{12B624CC-7851-496D-8537-2DAB2F76D6BD}"/>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613CEEE9-A382-4AF8-A3DC-6F4DE0D6C3A6}"/>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81EAA4C7-FD11-41B5-AF42-5DBD9436BF00}"/>
              </a:ext>
            </a:extLst>
          </p:cNvPr>
          <p:cNvSpPr>
            <a:spLocks noGrp="1"/>
          </p:cNvSpPr>
          <p:nvPr>
            <p:ph type="sldNum" idx="12"/>
          </p:nvPr>
        </p:nvSpPr>
        <p:spPr/>
        <p:txBody>
          <a:bodyPr/>
          <a:lstStyle/>
          <a:p>
            <a:r>
              <a:rPr lang="en-GB"/>
              <a:t>Slide </a:t>
            </a:r>
            <a:fld id="{D09C756B-EB39-4236-ADBB-73052B179AE4}" type="slidenum">
              <a:rPr lang="en-GB" smtClean="0"/>
              <a:pPr/>
              <a:t>17</a:t>
            </a:fld>
            <a:endParaRPr lang="en-GB"/>
          </a:p>
        </p:txBody>
      </p:sp>
    </p:spTree>
    <p:extLst>
      <p:ext uri="{BB962C8B-B14F-4D97-AF65-F5344CB8AC3E}">
        <p14:creationId xmlns:p14="http://schemas.microsoft.com/office/powerpoint/2010/main" val="420569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Study </a:t>
            </a:r>
            <a:r>
              <a:rPr lang="en-US" altLang="zh-CN" dirty="0">
                <a:solidFill>
                  <a:schemeClr val="tx1"/>
                </a:solidFill>
              </a:rPr>
              <a:t>in R2</a:t>
            </a:r>
            <a:endParaRPr lang="zh-CN" altLang="en-US" dirty="0">
              <a:solidFill>
                <a:schemeClr val="tx1"/>
              </a:solidFill>
            </a:endParaRPr>
          </a:p>
        </p:txBody>
      </p:sp>
      <p:sp>
        <p:nvSpPr>
          <p:cNvPr id="4" name="灯片编号占位符 3"/>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页脚占位符 4"/>
          <p:cNvSpPr>
            <a:spLocks noGrp="1"/>
          </p:cNvSpPr>
          <p:nvPr>
            <p:ph type="ftr" idx="11"/>
          </p:nvPr>
        </p:nvSpPr>
        <p:spPr>
          <a:xfrm>
            <a:off x="5357818" y="6475413"/>
            <a:ext cx="3184520" cy="180975"/>
          </a:xfrm>
        </p:spPr>
        <p:txBody>
          <a:bodyPr/>
          <a:lstStyle/>
          <a:p>
            <a:r>
              <a:rPr lang="en-GB"/>
              <a:t>Ziyang Guo (Huawei)</a:t>
            </a:r>
            <a:endParaRPr lang="en-GB" dirty="0"/>
          </a:p>
        </p:txBody>
      </p:sp>
      <p:sp>
        <p:nvSpPr>
          <p:cNvPr id="6" name="日期占位符 5"/>
          <p:cNvSpPr>
            <a:spLocks noGrp="1"/>
          </p:cNvSpPr>
          <p:nvPr>
            <p:ph type="dt" idx="10"/>
          </p:nvPr>
        </p:nvSpPr>
        <p:spPr>
          <a:xfrm>
            <a:off x="696912" y="333375"/>
            <a:ext cx="1874823" cy="273050"/>
          </a:xfrm>
        </p:spPr>
        <p:txBody>
          <a:bodyPr/>
          <a:lstStyle/>
          <a:p>
            <a:r>
              <a:rPr lang="en-US" altLang="zh-CN"/>
              <a:t>Sep 2023</a:t>
            </a:r>
            <a:endParaRPr lang="en-GB" dirty="0"/>
          </a:p>
        </p:txBody>
      </p:sp>
      <p:sp>
        <p:nvSpPr>
          <p:cNvPr id="12" name="Rectangle 2">
            <a:extLst>
              <a:ext uri="{FF2B5EF4-FFF2-40B4-BE49-F238E27FC236}">
                <a16:creationId xmlns:a16="http://schemas.microsoft.com/office/drawing/2014/main" id="{ACD055A6-AEFB-4F2B-B45F-48F597C2ADC1}"/>
              </a:ext>
            </a:extLst>
          </p:cNvPr>
          <p:cNvSpPr txBox="1">
            <a:spLocks noChangeArrowheads="1"/>
          </p:cNvSpPr>
          <p:nvPr/>
        </p:nvSpPr>
        <p:spPr bwMode="auto">
          <a:xfrm>
            <a:off x="696912" y="1988840"/>
            <a:ext cx="8134672" cy="403244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150000"/>
              </a:lnSpc>
              <a:spcBef>
                <a:spcPts val="0"/>
              </a:spcBef>
              <a:buFont typeface="Arial" panose="020B0604020202020204" pitchFamily="34" charset="0"/>
              <a:buChar char="•"/>
            </a:pPr>
            <a:r>
              <a:rPr lang="en-US" altLang="zh-CN" sz="1800" kern="0" dirty="0">
                <a:solidFill>
                  <a:schemeClr val="tx1"/>
                </a:solidFill>
              </a:rPr>
              <a:t>Reduce the feedback overhead and improve the goodput </a:t>
            </a:r>
          </a:p>
          <a:p>
            <a:pPr lvl="1">
              <a:lnSpc>
                <a:spcPct val="150000"/>
              </a:lnSpc>
              <a:spcBef>
                <a:spcPts val="0"/>
              </a:spcBef>
              <a:buFont typeface="Times New Roman" panose="02020603050405020304" pitchFamily="18" charset="0"/>
              <a:buChar char="‒"/>
            </a:pPr>
            <a:r>
              <a:rPr lang="en-US" altLang="zh-CN" sz="1600" kern="0" dirty="0">
                <a:solidFill>
                  <a:schemeClr val="tx1"/>
                </a:solidFill>
              </a:rPr>
              <a:t>Different neural network architecture</a:t>
            </a:r>
          </a:p>
          <a:p>
            <a:pPr lvl="1">
              <a:lnSpc>
                <a:spcPct val="150000"/>
              </a:lnSpc>
              <a:spcBef>
                <a:spcPts val="0"/>
              </a:spcBef>
              <a:buFont typeface="Wingdings" panose="05000000000000000000" pitchFamily="2" charset="2"/>
              <a:buChar char="ü"/>
            </a:pPr>
            <a:r>
              <a:rPr lang="en-US" altLang="zh-CN" sz="1600" b="1" kern="0" dirty="0">
                <a:solidFill>
                  <a:schemeClr val="tx1"/>
                </a:solidFill>
              </a:rPr>
              <a:t>Reduce codebook size and dimension</a:t>
            </a:r>
          </a:p>
          <a:p>
            <a:pPr>
              <a:lnSpc>
                <a:spcPct val="150000"/>
              </a:lnSpc>
              <a:spcBef>
                <a:spcPts val="0"/>
              </a:spcBef>
              <a:buFont typeface="Arial" panose="020B0604020202020204" pitchFamily="34" charset="0"/>
              <a:buChar char="•"/>
            </a:pPr>
            <a:r>
              <a:rPr lang="en-US" altLang="zh-CN" sz="1800" kern="0" dirty="0">
                <a:solidFill>
                  <a:schemeClr val="tx1"/>
                </a:solidFill>
              </a:rPr>
              <a:t>More complex scenarios</a:t>
            </a:r>
          </a:p>
          <a:p>
            <a:pPr lvl="1" eaLnBrk="0" hangingPunct="0">
              <a:lnSpc>
                <a:spcPct val="150000"/>
              </a:lnSpc>
              <a:spcBef>
                <a:spcPts val="0"/>
              </a:spcBef>
              <a:buFont typeface="Wingdings" panose="05000000000000000000" pitchFamily="2" charset="2"/>
              <a:buChar char="ü"/>
            </a:pPr>
            <a:r>
              <a:rPr lang="en-US" altLang="zh-CN" sz="1600" b="1" kern="0" dirty="0">
                <a:solidFill>
                  <a:schemeClr val="tx1"/>
                </a:solidFill>
                <a:latin typeface="Times New Roman" pitchFamily="16" charset="0"/>
                <a:ea typeface="MS Gothic" charset="-128"/>
              </a:rPr>
              <a:t>More simulations under different configurations</a:t>
            </a:r>
          </a:p>
          <a:p>
            <a:pPr lvl="1" eaLnBrk="0" hangingPunct="0">
              <a:lnSpc>
                <a:spcPct val="150000"/>
              </a:lnSpc>
              <a:spcBef>
                <a:spcPts val="0"/>
              </a:spcBef>
              <a:buFont typeface="Times New Roman" panose="02020603050405020304" pitchFamily="18" charset="0"/>
              <a:buChar char="‒"/>
            </a:pPr>
            <a:r>
              <a:rPr lang="en-US" altLang="zh-CN" sz="1600" kern="0" dirty="0">
                <a:solidFill>
                  <a:schemeClr val="tx1"/>
                </a:solidFill>
                <a:latin typeface="Times New Roman" pitchFamily="16" charset="0"/>
                <a:ea typeface="MS Gothic" charset="-128"/>
              </a:rPr>
              <a:t>MU-MIMO scenarios</a:t>
            </a:r>
          </a:p>
          <a:p>
            <a:pPr>
              <a:lnSpc>
                <a:spcPct val="150000"/>
              </a:lnSpc>
              <a:spcBef>
                <a:spcPts val="0"/>
              </a:spcBef>
              <a:buFont typeface="Arial" panose="020B0604020202020204" pitchFamily="34" charset="0"/>
              <a:buChar char="•"/>
            </a:pPr>
            <a:r>
              <a:rPr lang="en-US" altLang="zh-CN" sz="1800" kern="0" dirty="0">
                <a:solidFill>
                  <a:schemeClr val="tx1"/>
                </a:solidFill>
              </a:rPr>
              <a:t>Increase m</a:t>
            </a:r>
            <a:r>
              <a:rPr lang="en-US" sz="1800" kern="0" dirty="0">
                <a:solidFill>
                  <a:schemeClr val="tx1"/>
                </a:solidFill>
              </a:rPr>
              <a:t>odel generalization</a:t>
            </a:r>
          </a:p>
          <a:p>
            <a:pPr lvl="1" eaLnBrk="0" hangingPunct="0">
              <a:lnSpc>
                <a:spcPct val="150000"/>
              </a:lnSpc>
              <a:spcBef>
                <a:spcPts val="0"/>
              </a:spcBef>
              <a:buFont typeface="Wingdings" panose="05000000000000000000" pitchFamily="2" charset="2"/>
              <a:buChar char="ü"/>
            </a:pPr>
            <a:r>
              <a:rPr lang="en-US" altLang="zh-CN" sz="1600" b="1" kern="0" dirty="0">
                <a:solidFill>
                  <a:schemeClr val="tx1"/>
                </a:solidFill>
                <a:latin typeface="Times New Roman" pitchFamily="16" charset="0"/>
                <a:ea typeface="MS Gothic" charset="-128"/>
              </a:rPr>
              <a:t>One neural network can </a:t>
            </a:r>
            <a:r>
              <a:rPr lang="en-US" altLang="zh-CN" sz="1600" b="1" dirty="0">
                <a:solidFill>
                  <a:schemeClr val="tx1"/>
                </a:solidFill>
              </a:rPr>
              <a:t>exhibit robustness </a:t>
            </a:r>
            <a:r>
              <a:rPr lang="en-US" altLang="zh-CN" sz="1600" b="1" kern="0" dirty="0">
                <a:solidFill>
                  <a:schemeClr val="tx1"/>
                </a:solidFill>
                <a:latin typeface="Times New Roman" pitchFamily="16" charset="0"/>
                <a:ea typeface="MS Gothic" charset="-128"/>
              </a:rPr>
              <a:t>to different channel models</a:t>
            </a:r>
          </a:p>
          <a:p>
            <a:pPr lvl="1" eaLnBrk="0" hangingPunct="0">
              <a:lnSpc>
                <a:spcPct val="150000"/>
              </a:lnSpc>
              <a:spcBef>
                <a:spcPts val="0"/>
              </a:spcBef>
              <a:buFont typeface="Times New Roman" panose="02020603050405020304" pitchFamily="18" charset="0"/>
              <a:buChar char="‒"/>
            </a:pPr>
            <a:r>
              <a:rPr lang="en-US" altLang="zh-CN" sz="1600" kern="0" dirty="0">
                <a:solidFill>
                  <a:schemeClr val="tx1"/>
                </a:solidFill>
                <a:latin typeface="Times New Roman" pitchFamily="16" charset="0"/>
                <a:ea typeface="MS Gothic" charset="-128"/>
              </a:rPr>
              <a:t>One neural network can </a:t>
            </a:r>
            <a:r>
              <a:rPr lang="en-US" altLang="zh-CN" sz="1600" dirty="0">
                <a:solidFill>
                  <a:schemeClr val="tx1"/>
                </a:solidFill>
              </a:rPr>
              <a:t>exhibit robustness</a:t>
            </a:r>
            <a:r>
              <a:rPr lang="en-US" altLang="zh-CN" sz="1600" kern="0" dirty="0">
                <a:solidFill>
                  <a:schemeClr val="tx1"/>
                </a:solidFill>
                <a:latin typeface="Times New Roman" pitchFamily="16" charset="0"/>
                <a:ea typeface="MS Gothic" charset="-128"/>
              </a:rPr>
              <a:t> to a different bandwidth</a:t>
            </a:r>
          </a:p>
          <a:p>
            <a:pPr lvl="1" eaLnBrk="0" hangingPunct="0">
              <a:lnSpc>
                <a:spcPct val="150000"/>
              </a:lnSpc>
              <a:spcBef>
                <a:spcPts val="0"/>
              </a:spcBef>
              <a:buFont typeface="Wingdings" panose="05000000000000000000" pitchFamily="2" charset="2"/>
              <a:buChar char="ü"/>
            </a:pPr>
            <a:r>
              <a:rPr lang="en-US" altLang="zh-CN" sz="1600" b="1" kern="0" dirty="0">
                <a:solidFill>
                  <a:schemeClr val="tx1"/>
                </a:solidFill>
                <a:latin typeface="Times New Roman" pitchFamily="16" charset="0"/>
                <a:ea typeface="MS Gothic" charset="-128"/>
              </a:rPr>
              <a:t>One neural network can </a:t>
            </a:r>
            <a:r>
              <a:rPr lang="en-US" altLang="zh-CN" sz="1600" b="1" dirty="0">
                <a:solidFill>
                  <a:schemeClr val="tx1"/>
                </a:solidFill>
              </a:rPr>
              <a:t>exhibit robustness</a:t>
            </a:r>
            <a:r>
              <a:rPr lang="en-US" altLang="zh-CN" sz="1600" b="1" kern="0" dirty="0">
                <a:solidFill>
                  <a:schemeClr val="tx1"/>
                </a:solidFill>
                <a:latin typeface="Times New Roman" pitchFamily="16" charset="0"/>
                <a:ea typeface="MS Gothic" charset="-128"/>
              </a:rPr>
              <a:t> to a number of antennas</a:t>
            </a:r>
          </a:p>
        </p:txBody>
      </p:sp>
    </p:spTree>
    <p:extLst>
      <p:ext uri="{BB962C8B-B14F-4D97-AF65-F5344CB8AC3E}">
        <p14:creationId xmlns:p14="http://schemas.microsoft.com/office/powerpoint/2010/main" val="378901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19</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R2 - Feedback overhead reduction and </a:t>
            </a:r>
            <a:br>
              <a:rPr lang="en-US" dirty="0"/>
            </a:br>
            <a:r>
              <a:rPr lang="en-US" altLang="zh-CN" dirty="0"/>
              <a:t>goodput improvement</a:t>
            </a:r>
            <a:endParaRPr lang="en-US" dirty="0"/>
          </a:p>
        </p:txBody>
      </p:sp>
      <mc:AlternateContent xmlns:mc="http://schemas.openxmlformats.org/markup-compatibility/2006" xmlns:a14="http://schemas.microsoft.com/office/drawing/2010/main">
        <mc:Choice Requires="a14">
          <p:sp>
            <p:nvSpPr>
              <p:cNvPr id="8" name="Rectangle 2">
                <a:extLst>
                  <a:ext uri="{FF2B5EF4-FFF2-40B4-BE49-F238E27FC236}">
                    <a16:creationId xmlns:a16="http://schemas.microsoft.com/office/drawing/2014/main" id="{6D14A62A-43DA-482F-8585-8F9C7F41D21A}"/>
                  </a:ext>
                </a:extLst>
              </p:cNvPr>
              <p:cNvSpPr txBox="1">
                <a:spLocks noChangeArrowheads="1"/>
              </p:cNvSpPr>
              <p:nvPr/>
            </p:nvSpPr>
            <p:spPr bwMode="auto">
              <a:xfrm>
                <a:off x="323528" y="1916832"/>
                <a:ext cx="8496944" cy="402278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Simulation setup: </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SU MIMO, channel D NLOS, BW=80MHz, </a:t>
                </a:r>
                <a:r>
                  <a:rPr lang="en-US" altLang="zh-CN" sz="1600" dirty="0" err="1">
                    <a:solidFill>
                      <a:schemeClr val="tx1"/>
                    </a:solidFill>
                    <a:latin typeface="Times New Roman" pitchFamily="16" charset="0"/>
                    <a:ea typeface="MS Gothic" charset="-128"/>
                  </a:rPr>
                  <a:t>Ntx</a:t>
                </a:r>
                <a:r>
                  <a:rPr lang="en-US" altLang="zh-CN" sz="1600" dirty="0">
                    <a:solidFill>
                      <a:schemeClr val="tx1"/>
                    </a:solidFill>
                    <a:latin typeface="Times New Roman" pitchFamily="16" charset="0"/>
                    <a:ea typeface="MS Gothic" charset="-128"/>
                  </a:rPr>
                  <a:t>=8, </a:t>
                </a:r>
                <a:r>
                  <a:rPr lang="en-US" altLang="zh-CN" sz="1600" dirty="0" err="1">
                    <a:solidFill>
                      <a:schemeClr val="tx1"/>
                    </a:solidFill>
                    <a:latin typeface="Times New Roman" pitchFamily="16" charset="0"/>
                    <a:ea typeface="MS Gothic" charset="-128"/>
                  </a:rPr>
                  <a:t>Nrx</a:t>
                </a:r>
                <a:r>
                  <a:rPr lang="en-US" altLang="zh-CN" sz="1600" dirty="0">
                    <a:solidFill>
                      <a:schemeClr val="tx1"/>
                    </a:solidFill>
                    <a:latin typeface="Times New Roman" pitchFamily="16" charset="0"/>
                    <a:ea typeface="MS Gothic" charset="-128"/>
                  </a:rPr>
                  <a:t>=</a:t>
                </a:r>
                <a:r>
                  <a:rPr lang="en-US" altLang="zh-CN" sz="1600" dirty="0" err="1">
                    <a:solidFill>
                      <a:schemeClr val="tx1"/>
                    </a:solidFill>
                    <a:latin typeface="Times New Roman" pitchFamily="16" charset="0"/>
                    <a:ea typeface="MS Gothic" charset="-128"/>
                  </a:rPr>
                  <a:t>Nss</a:t>
                </a:r>
                <a:r>
                  <a:rPr lang="en-US" altLang="zh-CN" sz="1600" dirty="0">
                    <a:solidFill>
                      <a:schemeClr val="tx1"/>
                    </a:solidFill>
                    <a:latin typeface="Times New Roman" pitchFamily="16" charset="0"/>
                    <a:ea typeface="MS Gothic" charset="-128"/>
                  </a:rPr>
                  <a:t>=2</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Higher compression ratio and more MCS are considered</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Comparison baseline</a:t>
                </a:r>
                <a:r>
                  <a:rPr lang="zh-CN" altLang="en-US" sz="1600" dirty="0">
                    <a:solidFill>
                      <a:schemeClr val="tx1"/>
                    </a:solidFill>
                    <a:ea typeface="宋体" panose="02010600030101010101" pitchFamily="2" charset="-122"/>
                  </a:rPr>
                  <a:t>：</a:t>
                </a:r>
                <a:endParaRPr lang="en-US" altLang="zh-CN" sz="1600" dirty="0">
                  <a:solidFill>
                    <a:schemeClr val="tx1"/>
                  </a:solidFill>
                  <a:ea typeface="宋体" panose="02010600030101010101" pitchFamily="2" charset="-122"/>
                </a:endParaRP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Standard: Givens, Ng=4/16,</a:t>
                </a:r>
                <a:r>
                  <a:rPr lang="en-US" altLang="zh-CN" sz="1600" dirty="0">
                    <a:solidFill>
                      <a:schemeClr val="tx1"/>
                    </a:solidFill>
                    <a:ea typeface="MS Gothic" charset="-128"/>
                  </a:rPr>
                  <a:t>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𝜙</m:t>
                        </m:r>
                      </m:sub>
                    </m:sSub>
                  </m:oMath>
                </a14:m>
                <a:r>
                  <a:rPr lang="en-US" altLang="zh-CN" sz="1600" dirty="0">
                    <a:solidFill>
                      <a:schemeClr val="tx1"/>
                    </a:solidFill>
                    <a:ea typeface="宋体" panose="02010600030101010101" pitchFamily="2" charset="-122"/>
                  </a:rPr>
                  <a:t>=6,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𝜓</m:t>
                        </m:r>
                      </m:sub>
                    </m:sSub>
                  </m:oMath>
                </a14:m>
                <a:r>
                  <a:rPr lang="en-US" altLang="zh-CN" sz="1600" dirty="0">
                    <a:solidFill>
                      <a:schemeClr val="tx1"/>
                    </a:solidFill>
                    <a:ea typeface="宋体" panose="02010600030101010101" pitchFamily="2" charset="-122"/>
                  </a:rPr>
                  <a:t>=4</a:t>
                </a:r>
              </a:p>
              <a:p>
                <a:pPr marL="628650">
                  <a:spcBef>
                    <a:spcPts val="0"/>
                  </a:spcBef>
                  <a:buFont typeface="Arial" panose="020B0604020202020204" pitchFamily="34" charset="0"/>
                  <a:buChar char="•"/>
                </a:pPr>
                <a:r>
                  <a:rPr lang="en-US" altLang="zh-CN" sz="1600" dirty="0">
                    <a:solidFill>
                      <a:schemeClr val="tx1"/>
                    </a:solidFill>
                    <a:ea typeface="宋体" panose="02010600030101010101" pitchFamily="2" charset="-122"/>
                  </a:rPr>
                  <a:t>VQVAEs with different compression ratios achieve less than 1dB PER loss compared with the standard method.</a:t>
                </a:r>
              </a:p>
              <a:p>
                <a:pPr marL="1028700" lvl="1">
                  <a:spcBef>
                    <a:spcPts val="0"/>
                  </a:spcBef>
                  <a:buFont typeface="Times New Roman" panose="02020603050405020304" pitchFamily="18" charset="0"/>
                  <a:buChar char="‒"/>
                </a:pPr>
                <a:endParaRPr lang="en-US" altLang="zh-CN" sz="1600" dirty="0">
                  <a:solidFill>
                    <a:schemeClr val="tx1"/>
                  </a:solidFill>
                  <a:latin typeface="Times New Roman" pitchFamily="16" charset="0"/>
                  <a:ea typeface="MS Gothic" charset="-128"/>
                </a:endParaRPr>
              </a:p>
              <a:p>
                <a:pPr marL="0" indent="0">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dirty="0">
                  <a:solidFill>
                    <a:schemeClr val="tx1"/>
                  </a:solidFill>
                  <a:latin typeface="Times New Roman"/>
                  <a:ea typeface="Times New Roman"/>
                  <a:cs typeface="Times New Roman"/>
                  <a:sym typeface="Times New Roman"/>
                </a:endParaRPr>
              </a:p>
            </p:txBody>
          </p:sp>
        </mc:Choice>
        <mc:Fallback xmlns="">
          <p:sp>
            <p:nvSpPr>
              <p:cNvPr id="8" name="Rectangle 2">
                <a:extLst>
                  <a:ext uri="{FF2B5EF4-FFF2-40B4-BE49-F238E27FC236}">
                    <a16:creationId xmlns:a16="http://schemas.microsoft.com/office/drawing/2014/main" id="{6D14A62A-43DA-482F-8585-8F9C7F41D21A}"/>
                  </a:ext>
                </a:extLst>
              </p:cNvPr>
              <p:cNvSpPr txBox="1">
                <a:spLocks noRot="1" noChangeAspect="1" noMove="1" noResize="1" noEditPoints="1" noAdjustHandles="1" noChangeArrowheads="1" noChangeShapeType="1" noTextEdit="1"/>
              </p:cNvSpPr>
              <p:nvPr/>
            </p:nvSpPr>
            <p:spPr bwMode="auto">
              <a:xfrm>
                <a:off x="323528" y="1916832"/>
                <a:ext cx="8496944" cy="4022780"/>
              </a:xfrm>
              <a:prstGeom prst="rect">
                <a:avLst/>
              </a:prstGeom>
              <a:blipFill>
                <a:blip r:embed="rId3"/>
                <a:stretch>
                  <a:fillRect t="-303"/>
                </a:stretch>
              </a:blipFill>
              <a:ln w="9525">
                <a:noFill/>
                <a:round/>
                <a:headEnd/>
                <a:tailEnd/>
              </a:ln>
              <a:effectLst/>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4DDA9CDD-B9BB-42A6-BDC7-FDDACF80A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696431"/>
            <a:ext cx="3682222" cy="2761667"/>
          </a:xfrm>
          <a:prstGeom prst="rect">
            <a:avLst/>
          </a:prstGeom>
        </p:spPr>
      </p:pic>
      <p:pic>
        <p:nvPicPr>
          <p:cNvPr id="9" name="图片 8">
            <a:extLst>
              <a:ext uri="{FF2B5EF4-FFF2-40B4-BE49-F238E27FC236}">
                <a16:creationId xmlns:a16="http://schemas.microsoft.com/office/drawing/2014/main" id="{3956A65E-D6CE-4232-939A-A2B3EAA4C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28" y="3696432"/>
            <a:ext cx="3675872" cy="2756904"/>
          </a:xfrm>
          <a:prstGeom prst="rect">
            <a:avLst/>
          </a:prstGeom>
        </p:spPr>
      </p:pic>
      <p:sp>
        <p:nvSpPr>
          <p:cNvPr id="10" name="文本框 9">
            <a:extLst>
              <a:ext uri="{FF2B5EF4-FFF2-40B4-BE49-F238E27FC236}">
                <a16:creationId xmlns:a16="http://schemas.microsoft.com/office/drawing/2014/main" id="{5777B7F7-492F-4ED7-AEC4-563FD6AEFDC7}"/>
              </a:ext>
            </a:extLst>
          </p:cNvPr>
          <p:cNvSpPr txBox="1"/>
          <p:nvPr/>
        </p:nvSpPr>
        <p:spPr>
          <a:xfrm>
            <a:off x="3370378" y="4796792"/>
            <a:ext cx="1439538" cy="246221"/>
          </a:xfrm>
          <a:prstGeom prst="rect">
            <a:avLst/>
          </a:prstGeom>
          <a:noFill/>
        </p:spPr>
        <p:txBody>
          <a:bodyPr wrap="square" rtlCol="0">
            <a:spAutoFit/>
          </a:bodyPr>
          <a:lstStyle/>
          <a:p>
            <a:r>
              <a:rPr lang="en-US" altLang="zh-CN" sz="1000" dirty="0">
                <a:solidFill>
                  <a:srgbClr val="1214D2"/>
                </a:solidFill>
              </a:rPr>
              <a:t>Rc=25 (CB size 1024)</a:t>
            </a:r>
            <a:endParaRPr lang="zh-CN" altLang="en-US" sz="1000" dirty="0">
              <a:solidFill>
                <a:srgbClr val="1214D2"/>
              </a:solidFill>
            </a:endParaRPr>
          </a:p>
        </p:txBody>
      </p:sp>
      <p:sp>
        <p:nvSpPr>
          <p:cNvPr id="14" name="文本框 13">
            <a:extLst>
              <a:ext uri="{FF2B5EF4-FFF2-40B4-BE49-F238E27FC236}">
                <a16:creationId xmlns:a16="http://schemas.microsoft.com/office/drawing/2014/main" id="{DB9B32A6-6D1C-479C-B97B-5D78794C7FA1}"/>
              </a:ext>
            </a:extLst>
          </p:cNvPr>
          <p:cNvSpPr txBox="1"/>
          <p:nvPr/>
        </p:nvSpPr>
        <p:spPr>
          <a:xfrm>
            <a:off x="3598966" y="5027278"/>
            <a:ext cx="1618635" cy="246221"/>
          </a:xfrm>
          <a:prstGeom prst="rect">
            <a:avLst/>
          </a:prstGeom>
          <a:noFill/>
        </p:spPr>
        <p:txBody>
          <a:bodyPr wrap="square" rtlCol="0">
            <a:spAutoFit/>
          </a:bodyPr>
          <a:lstStyle/>
          <a:p>
            <a:r>
              <a:rPr lang="en-US" altLang="zh-CN" sz="1000" dirty="0">
                <a:solidFill>
                  <a:srgbClr val="00B0F0"/>
                </a:solidFill>
              </a:rPr>
              <a:t>Rc=36 (CB size 128) </a:t>
            </a:r>
            <a:endParaRPr lang="zh-CN" altLang="en-US" sz="1000" dirty="0">
              <a:solidFill>
                <a:srgbClr val="00B0F0"/>
              </a:solidFill>
            </a:endParaRPr>
          </a:p>
        </p:txBody>
      </p:sp>
      <p:sp>
        <p:nvSpPr>
          <p:cNvPr id="15" name="文本框 14">
            <a:extLst>
              <a:ext uri="{FF2B5EF4-FFF2-40B4-BE49-F238E27FC236}">
                <a16:creationId xmlns:a16="http://schemas.microsoft.com/office/drawing/2014/main" id="{3C8FAC9D-0CD3-4712-ADCC-21DE26CE0E26}"/>
              </a:ext>
            </a:extLst>
          </p:cNvPr>
          <p:cNvSpPr txBox="1"/>
          <p:nvPr/>
        </p:nvSpPr>
        <p:spPr>
          <a:xfrm>
            <a:off x="3135267" y="4566306"/>
            <a:ext cx="1555691" cy="246221"/>
          </a:xfrm>
          <a:prstGeom prst="rect">
            <a:avLst/>
          </a:prstGeom>
          <a:noFill/>
        </p:spPr>
        <p:txBody>
          <a:bodyPr wrap="square" rtlCol="0">
            <a:spAutoFit/>
          </a:bodyPr>
          <a:lstStyle/>
          <a:p>
            <a:r>
              <a:rPr lang="en-US" altLang="zh-CN" sz="1000" dirty="0">
                <a:solidFill>
                  <a:srgbClr val="E70502"/>
                </a:solidFill>
              </a:rPr>
              <a:t>Rc=12 (CB size 1024)</a:t>
            </a:r>
            <a:endParaRPr lang="zh-CN" altLang="en-US" sz="1000" dirty="0">
              <a:solidFill>
                <a:srgbClr val="E70502"/>
              </a:solidFill>
            </a:endParaRPr>
          </a:p>
        </p:txBody>
      </p:sp>
      <p:cxnSp>
        <p:nvCxnSpPr>
          <p:cNvPr id="12" name="直接箭头连接符 11">
            <a:extLst>
              <a:ext uri="{FF2B5EF4-FFF2-40B4-BE49-F238E27FC236}">
                <a16:creationId xmlns:a16="http://schemas.microsoft.com/office/drawing/2014/main" id="{3926075E-13B5-4EB9-9D02-EDDD209A648D}"/>
              </a:ext>
            </a:extLst>
          </p:cNvPr>
          <p:cNvCxnSpPr>
            <a:cxnSpLocks/>
            <a:stCxn id="15" idx="1"/>
          </p:cNvCxnSpPr>
          <p:nvPr/>
        </p:nvCxnSpPr>
        <p:spPr bwMode="auto">
          <a:xfrm flipH="1">
            <a:off x="2922711" y="4689417"/>
            <a:ext cx="212556" cy="145320"/>
          </a:xfrm>
          <a:prstGeom prst="straightConnector1">
            <a:avLst/>
          </a:prstGeom>
          <a:solidFill>
            <a:srgbClr val="00B8FF"/>
          </a:solidFill>
          <a:ln w="9525" cap="flat" cmpd="sng" algn="ctr">
            <a:solidFill>
              <a:srgbClr val="E70502"/>
            </a:solidFill>
            <a:prstDash val="solid"/>
            <a:round/>
            <a:headEnd type="none" w="med" len="med"/>
            <a:tailEnd type="triangle"/>
          </a:ln>
          <a:effectLst/>
        </p:spPr>
      </p:cxnSp>
      <p:cxnSp>
        <p:nvCxnSpPr>
          <p:cNvPr id="20" name="直接箭头连接符 19">
            <a:extLst>
              <a:ext uri="{FF2B5EF4-FFF2-40B4-BE49-F238E27FC236}">
                <a16:creationId xmlns:a16="http://schemas.microsoft.com/office/drawing/2014/main" id="{078D1626-F262-41DF-9702-9AA2F1E89B04}"/>
              </a:ext>
            </a:extLst>
          </p:cNvPr>
          <p:cNvCxnSpPr>
            <a:cxnSpLocks/>
            <a:stCxn id="10" idx="1"/>
          </p:cNvCxnSpPr>
          <p:nvPr/>
        </p:nvCxnSpPr>
        <p:spPr bwMode="auto">
          <a:xfrm flipH="1">
            <a:off x="3147766" y="4919903"/>
            <a:ext cx="222612" cy="178230"/>
          </a:xfrm>
          <a:prstGeom prst="straightConnector1">
            <a:avLst/>
          </a:prstGeom>
          <a:ln>
            <a:solidFill>
              <a:srgbClr val="1214D2"/>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22" name="直接箭头连接符 21">
            <a:extLst>
              <a:ext uri="{FF2B5EF4-FFF2-40B4-BE49-F238E27FC236}">
                <a16:creationId xmlns:a16="http://schemas.microsoft.com/office/drawing/2014/main" id="{D353D215-5D39-4EAB-AAB3-774B2204FB30}"/>
              </a:ext>
            </a:extLst>
          </p:cNvPr>
          <p:cNvCxnSpPr>
            <a:cxnSpLocks/>
            <a:stCxn id="14" idx="1"/>
          </p:cNvCxnSpPr>
          <p:nvPr/>
        </p:nvCxnSpPr>
        <p:spPr bwMode="auto">
          <a:xfrm flipH="1">
            <a:off x="3358776" y="5150389"/>
            <a:ext cx="240190" cy="151010"/>
          </a:xfrm>
          <a:prstGeom prst="straightConnector1">
            <a:avLst/>
          </a:prstGeom>
          <a:solidFill>
            <a:srgbClr val="00B8FF"/>
          </a:solidFill>
          <a:ln w="9525"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14184037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Revision History</a:t>
            </a:r>
            <a:endParaRPr lang="en-GB" dirty="0"/>
          </a:p>
        </p:txBody>
      </p:sp>
      <p:sp>
        <p:nvSpPr>
          <p:cNvPr id="8" name="Rectangle 2"/>
          <p:cNvSpPr txBox="1">
            <a:spLocks noChangeArrowheads="1"/>
          </p:cNvSpPr>
          <p:nvPr/>
        </p:nvSpPr>
        <p:spPr bwMode="auto">
          <a:xfrm>
            <a:off x="570606" y="1752600"/>
            <a:ext cx="8033841" cy="45567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120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kern="0" dirty="0">
                <a:solidFill>
                  <a:schemeClr val="tx1"/>
                </a:solidFill>
                <a:latin typeface="Times New Roman"/>
                <a:ea typeface="Times New Roman"/>
                <a:cs typeface="Times New Roman"/>
                <a:sym typeface="Times New Roman"/>
              </a:rPr>
              <a:t>DCN0290r</a:t>
            </a:r>
            <a:r>
              <a:rPr lang="en-GB" sz="1800" kern="0" dirty="0">
                <a:solidFill>
                  <a:schemeClr val="tx1"/>
                </a:solidFill>
                <a:latin typeface="Times New Roman"/>
                <a:ea typeface="Times New Roman"/>
                <a:cs typeface="Times New Roman"/>
                <a:sym typeface="Times New Roman"/>
              </a:rPr>
              <a:t>1</a:t>
            </a:r>
            <a:r>
              <a:rPr lang="en-GB" altLang="zh-CN" sz="1800" kern="0" dirty="0">
                <a:solidFill>
                  <a:schemeClr val="tx1"/>
                </a:solidFill>
                <a:latin typeface="Times New Roman"/>
                <a:ea typeface="Times New Roman"/>
                <a:cs typeface="Times New Roman"/>
                <a:sym typeface="Times New Roman"/>
              </a:rPr>
              <a:t>: </a:t>
            </a: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600" kern="0" dirty="0">
                <a:solidFill>
                  <a:schemeClr val="tx1"/>
                </a:solidFill>
                <a:latin typeface="Times New Roman"/>
                <a:ea typeface="Times New Roman"/>
                <a:cs typeface="Times New Roman"/>
                <a:sym typeface="Times New Roman"/>
              </a:rPr>
              <a:t>Proposed the </a:t>
            </a:r>
            <a:r>
              <a:rPr lang="en-GB" altLang="zh-CN" sz="1600" dirty="0">
                <a:solidFill>
                  <a:schemeClr val="tx1"/>
                </a:solidFill>
                <a:sym typeface="Times New Roman"/>
              </a:rPr>
              <a:t>vector quantized variational autoencoder (VQVAE) method for CSI compression</a:t>
            </a: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600" dirty="0">
                <a:solidFill>
                  <a:schemeClr val="tx1"/>
                </a:solidFill>
                <a:sym typeface="Times New Roman"/>
              </a:rPr>
              <a:t>Showed the performance gain</a:t>
            </a:r>
            <a:endParaRPr lang="en-GB" sz="1600" kern="0" dirty="0">
              <a:solidFill>
                <a:schemeClr val="tx1"/>
              </a:solidFill>
              <a:latin typeface="Times New Roman"/>
              <a:ea typeface="Times New Roman"/>
              <a:cs typeface="Times New Roman"/>
              <a:sym typeface="Times New Roman"/>
            </a:endParaRPr>
          </a:p>
          <a:p>
            <a:pPr>
              <a:lnSpc>
                <a:spcPct val="120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kern="0" dirty="0">
                <a:solidFill>
                  <a:schemeClr val="tx1"/>
                </a:solidFill>
                <a:ea typeface="Times New Roman"/>
                <a:cs typeface="Times New Roman"/>
                <a:sym typeface="Times New Roman"/>
              </a:rPr>
              <a:t>DCN0290r</a:t>
            </a:r>
            <a:r>
              <a:rPr lang="en-GB" altLang="zh-CN" sz="1800" kern="0" dirty="0">
                <a:solidFill>
                  <a:schemeClr val="tx1"/>
                </a:solidFill>
                <a:ea typeface="Times New Roman"/>
                <a:cs typeface="Times New Roman"/>
                <a:sym typeface="Times New Roman"/>
              </a:rPr>
              <a:t>2 :</a:t>
            </a: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600" dirty="0">
                <a:solidFill>
                  <a:schemeClr val="tx1"/>
                </a:solidFill>
                <a:sym typeface="Times New Roman"/>
              </a:rPr>
              <a:t>Showed further overhead reduction and goodput improvement</a:t>
            </a: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600" dirty="0">
                <a:solidFill>
                  <a:schemeClr val="tx1"/>
                </a:solidFill>
                <a:sym typeface="Times New Roman"/>
              </a:rPr>
              <a:t>Studied neural network (NN) model generalization under different channel models and different numbers of spatial streams</a:t>
            </a:r>
            <a:endParaRPr lang="en-US" altLang="zh-CN" sz="1600" dirty="0">
              <a:solidFill>
                <a:schemeClr val="tx1"/>
              </a:solidFill>
              <a:sym typeface="Times New Roman"/>
            </a:endParaRP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a:solidFill>
                  <a:schemeClr val="tx1"/>
                </a:solidFill>
                <a:sym typeface="Times New Roman"/>
              </a:rPr>
              <a:t>Discussed the workflow of the </a:t>
            </a:r>
            <a:r>
              <a:rPr lang="en-GB" altLang="zh-CN" sz="1600" dirty="0">
                <a:solidFill>
                  <a:schemeClr val="tx1"/>
                </a:solidFill>
                <a:sym typeface="Times New Roman"/>
              </a:rPr>
              <a:t>VQVAE based CSI compression</a:t>
            </a:r>
          </a:p>
          <a:p>
            <a:pPr>
              <a:lnSpc>
                <a:spcPct val="120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kern="0" dirty="0">
                <a:solidFill>
                  <a:schemeClr val="tx1"/>
                </a:solidFill>
                <a:ea typeface="Times New Roman"/>
                <a:cs typeface="Times New Roman"/>
                <a:sym typeface="Times New Roman"/>
              </a:rPr>
              <a:t>DCN0290r</a:t>
            </a:r>
            <a:r>
              <a:rPr lang="en-GB" altLang="zh-CN" sz="1800" kern="0" dirty="0">
                <a:solidFill>
                  <a:schemeClr val="tx1"/>
                </a:solidFill>
                <a:ea typeface="Times New Roman"/>
                <a:cs typeface="Times New Roman"/>
                <a:sym typeface="Times New Roman"/>
              </a:rPr>
              <a:t>3 </a:t>
            </a:r>
            <a:r>
              <a:rPr lang="en-GB" altLang="zh-CN" sz="1800" kern="0" dirty="0">
                <a:solidFill>
                  <a:schemeClr val="tx1"/>
                </a:solidFill>
                <a:cs typeface="Times New Roman"/>
                <a:sym typeface="Times New Roman"/>
              </a:rPr>
              <a:t>:</a:t>
            </a: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600" dirty="0">
                <a:solidFill>
                  <a:schemeClr val="tx1"/>
                </a:solidFill>
                <a:sym typeface="Times New Roman"/>
              </a:rPr>
              <a:t>Studied NN model generalization under different bandwidths</a:t>
            </a:r>
            <a:endParaRPr lang="en-US" altLang="zh-CN" sz="1600" dirty="0">
              <a:solidFill>
                <a:schemeClr val="tx1"/>
              </a:solidFill>
              <a:sym typeface="Times New Roman"/>
            </a:endParaRP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a:solidFill>
                  <a:schemeClr val="tx1"/>
                </a:solidFill>
                <a:sym typeface="Times New Roman"/>
              </a:rPr>
              <a:t>Proposed the </a:t>
            </a:r>
            <a:r>
              <a:rPr lang="en-GB" altLang="zh-CN" sz="1600" dirty="0">
                <a:solidFill>
                  <a:schemeClr val="tx1"/>
                </a:solidFill>
                <a:sym typeface="Times New Roman"/>
              </a:rPr>
              <a:t>lightweight encoder without codebook to reduce computation complexity and model deployment overhead while maintaining the goodput performance</a:t>
            </a:r>
          </a:p>
          <a:p>
            <a:pPr lvl="1">
              <a:lnSpc>
                <a:spcPct val="120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a:solidFill>
                  <a:schemeClr val="tx1"/>
                </a:solidFill>
                <a:sym typeface="Times New Roman"/>
              </a:rPr>
              <a:t>Discussed the workflow of the autoencoder based </a:t>
            </a:r>
            <a:r>
              <a:rPr lang="en-GB" altLang="zh-CN" sz="1600" dirty="0">
                <a:solidFill>
                  <a:schemeClr val="tx1"/>
                </a:solidFill>
                <a:sym typeface="Times New Roman"/>
              </a:rPr>
              <a:t>CSI compression</a:t>
            </a:r>
          </a:p>
        </p:txBody>
      </p:sp>
    </p:spTree>
    <p:extLst>
      <p:ext uri="{BB962C8B-B14F-4D97-AF65-F5344CB8AC3E}">
        <p14:creationId xmlns:p14="http://schemas.microsoft.com/office/powerpoint/2010/main" val="26352777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7FE0A-876F-4D2B-861D-53448E00C582}"/>
              </a:ext>
            </a:extLst>
          </p:cNvPr>
          <p:cNvSpPr>
            <a:spLocks noGrp="1"/>
          </p:cNvSpPr>
          <p:nvPr>
            <p:ph type="title"/>
          </p:nvPr>
        </p:nvSpPr>
        <p:spPr/>
        <p:txBody>
          <a:bodyPr/>
          <a:lstStyle/>
          <a:p>
            <a:r>
              <a:rPr lang="en-US" altLang="zh-CN" dirty="0"/>
              <a:t>R2 - Goodput improvement and feedback overhead reduction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8A2684B-7654-4033-BB50-29E3E8070E0B}"/>
                  </a:ext>
                </a:extLst>
              </p:cNvPr>
              <p:cNvSpPr>
                <a:spLocks noGrp="1"/>
              </p:cNvSpPr>
              <p:nvPr>
                <p:ph idx="1"/>
              </p:nvPr>
            </p:nvSpPr>
            <p:spPr>
              <a:xfrm>
                <a:off x="12358" y="2121875"/>
                <a:ext cx="8748000" cy="4113213"/>
              </a:xfrm>
            </p:spPr>
            <p:txBody>
              <a:bodyPr/>
              <a:lstStyle/>
              <a:p>
                <a:pPr marL="628650" lvl="0" indent="-285750" eaLnBrk="0" hangingPunct="0">
                  <a:spcBef>
                    <a:spcPct val="0"/>
                  </a:spcBef>
                  <a:spcAft>
                    <a:spcPts val="600"/>
                  </a:spcAft>
                  <a:buFont typeface="Arial" panose="020B0604020202020204" pitchFamily="34" charset="0"/>
                  <a:buChar char="•"/>
                </a:pPr>
                <a:r>
                  <a:rPr lang="en-US" altLang="zh-CN" sz="1600" kern="1200" dirty="0">
                    <a:latin typeface="Times New Roman" pitchFamily="16" charset="0"/>
                    <a:ea typeface="宋体" panose="02010600030101010101" pitchFamily="2" charset="-122"/>
                  </a:rPr>
                  <a:t>Performance Metric:</a:t>
                </a:r>
              </a:p>
              <a:p>
                <a:pPr marL="1028700" lvl="1" eaLnBrk="0" hangingPunct="0">
                  <a:spcBef>
                    <a:spcPts val="0"/>
                  </a:spcBef>
                  <a:spcAft>
                    <a:spcPts val="600"/>
                  </a:spcAft>
                  <a:buFont typeface="Times New Roman" panose="02020603050405020304" pitchFamily="18" charset="0"/>
                  <a:buChar char="‒"/>
                </a:pPr>
                <a:r>
                  <a:rPr lang="en-US" altLang="zh-CN" sz="1600" kern="1200" dirty="0">
                    <a:latin typeface="Times New Roman" pitchFamily="16" charset="0"/>
                    <a:ea typeface="MS Gothic" charset="-128"/>
                    <a:cs typeface="+mn-cs"/>
                  </a:rPr>
                  <a:t>Goodput: GP = </a:t>
                </a:r>
                <a14:m>
                  <m:oMath xmlns:m="http://schemas.openxmlformats.org/officeDocument/2006/math">
                    <m:f>
                      <m:fPr>
                        <m:ctrlPr>
                          <a:rPr lang="en-US" altLang="zh-CN" sz="1500" i="1" kern="1200">
                            <a:latin typeface="Cambria Math" panose="02040503050406030204" pitchFamily="18" charset="0"/>
                            <a:cs typeface="+mn-cs"/>
                          </a:rPr>
                        </m:ctrlPr>
                      </m:fPr>
                      <m:num>
                        <m:r>
                          <m:rPr>
                            <m:nor/>
                          </m:rPr>
                          <a:rPr lang="en-US" altLang="zh-CN" sz="1500" kern="1200" dirty="0">
                            <a:latin typeface="Times New Roman" pitchFamily="16" charset="0"/>
                            <a:ea typeface="MS Gothic" charset="-128"/>
                            <a:cs typeface="+mn-cs"/>
                          </a:rPr>
                          <m:t>successful</m:t>
                        </m:r>
                        <m:r>
                          <m:rPr>
                            <m:nor/>
                          </m:rPr>
                          <a:rPr lang="en-US" altLang="zh-CN" sz="1500" kern="1200" dirty="0">
                            <a:latin typeface="Times New Roman" pitchFamily="16" charset="0"/>
                            <a:ea typeface="MS Gothic" charset="-128"/>
                            <a:cs typeface="+mn-cs"/>
                          </a:rPr>
                          <m:t> </m:t>
                        </m:r>
                        <m:r>
                          <m:rPr>
                            <m:nor/>
                          </m:rPr>
                          <a:rPr lang="en-US" altLang="zh-CN" sz="1500" kern="1200" dirty="0">
                            <a:latin typeface="Times New Roman" pitchFamily="16" charset="0"/>
                            <a:ea typeface="MS Gothic" charset="-128"/>
                            <a:cs typeface="+mn-cs"/>
                          </a:rPr>
                          <m:t>data</m:t>
                        </m:r>
                        <m:r>
                          <m:rPr>
                            <m:nor/>
                          </m:rPr>
                          <a:rPr lang="en-US" altLang="zh-CN" sz="1500" kern="1200" dirty="0">
                            <a:latin typeface="Times New Roman" pitchFamily="16" charset="0"/>
                            <a:ea typeface="MS Gothic" charset="-128"/>
                            <a:cs typeface="+mn-cs"/>
                          </a:rPr>
                          <m:t> </m:t>
                        </m:r>
                        <m:r>
                          <m:rPr>
                            <m:nor/>
                          </m:rPr>
                          <a:rPr lang="en-US" altLang="zh-CN" sz="1500" kern="1200" dirty="0">
                            <a:latin typeface="Times New Roman" pitchFamily="16" charset="0"/>
                            <a:ea typeface="MS Gothic" charset="-128"/>
                            <a:cs typeface="+mn-cs"/>
                          </a:rPr>
                          <m:t>transmitted</m:t>
                        </m:r>
                      </m:num>
                      <m:den>
                        <m:r>
                          <m:rPr>
                            <m:nor/>
                          </m:rPr>
                          <a:rPr lang="en-US" altLang="zh-CN" sz="1500" kern="1200" dirty="0">
                            <a:latin typeface="Times New Roman" pitchFamily="16" charset="0"/>
                            <a:ea typeface="MS Gothic" charset="-128"/>
                            <a:cs typeface="+mn-cs"/>
                          </a:rPr>
                          <m:t>total</m:t>
                        </m:r>
                        <m:r>
                          <m:rPr>
                            <m:nor/>
                          </m:rPr>
                          <a:rPr lang="en-US" altLang="zh-CN" sz="1500" kern="1200" dirty="0">
                            <a:latin typeface="Times New Roman" pitchFamily="16" charset="0"/>
                            <a:ea typeface="MS Gothic" charset="-128"/>
                            <a:cs typeface="+mn-cs"/>
                          </a:rPr>
                          <m:t> </m:t>
                        </m:r>
                        <m:r>
                          <m:rPr>
                            <m:nor/>
                          </m:rPr>
                          <a:rPr lang="en-US" altLang="zh-CN" sz="1500" kern="1200" dirty="0">
                            <a:latin typeface="Times New Roman" pitchFamily="16" charset="0"/>
                            <a:ea typeface="MS Gothic" charset="-128"/>
                            <a:cs typeface="+mn-cs"/>
                          </a:rPr>
                          <m:t>time</m:t>
                        </m:r>
                        <m:r>
                          <m:rPr>
                            <m:nor/>
                          </m:rPr>
                          <a:rPr lang="en-US" altLang="zh-CN" sz="1500" kern="1200" dirty="0">
                            <a:latin typeface="Times New Roman" pitchFamily="16" charset="0"/>
                            <a:ea typeface="MS Gothic" charset="-128"/>
                            <a:cs typeface="+mn-cs"/>
                          </a:rPr>
                          <m:t> </m:t>
                        </m:r>
                        <m:r>
                          <m:rPr>
                            <m:nor/>
                          </m:rPr>
                          <a:rPr lang="en-US" altLang="zh-CN" sz="1500" kern="1200" dirty="0">
                            <a:latin typeface="Times New Roman" pitchFamily="16" charset="0"/>
                            <a:ea typeface="MS Gothic" charset="-128"/>
                            <a:cs typeface="+mn-cs"/>
                          </a:rPr>
                          <m:t>duration</m:t>
                        </m:r>
                      </m:den>
                    </m:f>
                  </m:oMath>
                </a14:m>
                <a:endParaRPr lang="en-US" altLang="zh-CN" sz="1500" i="1" kern="1200" dirty="0">
                  <a:latin typeface="Cambria Math" panose="02040503050406030204" pitchFamily="18" charset="0"/>
                  <a:cs typeface="+mn-cs"/>
                </a:endParaRPr>
              </a:p>
              <a:p>
                <a:pPr lvl="1" indent="0" eaLnBrk="0" hangingPunct="0">
                  <a:spcBef>
                    <a:spcPts val="0"/>
                  </a:spcBef>
                  <a:spcAft>
                    <a:spcPts val="600"/>
                  </a:spcAft>
                </a:pPr>
                <a:r>
                  <a:rPr lang="en-US" altLang="zh-CN" sz="1500" kern="1200" dirty="0">
                    <a:cs typeface="+mn-cs"/>
                  </a:rPr>
                  <a:t>			       </a:t>
                </a:r>
                <a14:m>
                  <m:oMath xmlns:m="http://schemas.openxmlformats.org/officeDocument/2006/math">
                    <m:r>
                      <a:rPr lang="en-US" altLang="zh-CN" sz="1500" kern="1200">
                        <a:latin typeface="Cambria Math" panose="02040503050406030204" pitchFamily="18" charset="0"/>
                        <a:cs typeface="+mn-cs"/>
                      </a:rPr>
                      <m:t>=</m:t>
                    </m:r>
                    <m:f>
                      <m:fPr>
                        <m:ctrlPr>
                          <a:rPr lang="en-US" altLang="zh-CN" sz="1500" i="1" kern="1200">
                            <a:latin typeface="Cambria Math" panose="02040503050406030204" pitchFamily="18" charset="0"/>
                            <a:cs typeface="+mn-cs"/>
                          </a:rPr>
                        </m:ctrlPr>
                      </m:fPr>
                      <m:num>
                        <m:r>
                          <a:rPr lang="en-US" altLang="zh-CN" sz="1500" i="1" kern="1200">
                            <a:latin typeface="Cambria Math" panose="02040503050406030204" pitchFamily="18" charset="0"/>
                            <a:cs typeface="+mn-cs"/>
                          </a:rPr>
                          <m:t>𝐿</m:t>
                        </m:r>
                        <m:r>
                          <a:rPr lang="en-US" altLang="zh-CN" sz="1500" i="1" kern="1200">
                            <a:latin typeface="Cambria Math" panose="02040503050406030204" pitchFamily="18" charset="0"/>
                            <a:cs typeface="+mn-cs"/>
                          </a:rPr>
                          <m:t> (1−</m:t>
                        </m:r>
                        <m:r>
                          <a:rPr lang="en-US" altLang="zh-CN" sz="1500" i="1" kern="1200">
                            <a:latin typeface="Cambria Math" panose="02040503050406030204" pitchFamily="18" charset="0"/>
                            <a:cs typeface="+mn-cs"/>
                          </a:rPr>
                          <m:t>𝑃𝐸𝑅</m:t>
                        </m:r>
                        <m:r>
                          <a:rPr lang="en-US" altLang="zh-CN" sz="1500" i="1" kern="1200">
                            <a:latin typeface="Cambria Math" panose="02040503050406030204" pitchFamily="18" charset="0"/>
                            <a:cs typeface="+mn-cs"/>
                          </a:rPr>
                          <m:t>)</m:t>
                        </m:r>
                      </m:num>
                      <m:den>
                        <m:sSub>
                          <m:sSubPr>
                            <m:ctrlPr>
                              <a:rPr lang="en-US" altLang="zh-CN" sz="1500" i="1" kern="1200">
                                <a:latin typeface="Cambria Math" panose="02040503050406030204" pitchFamily="18" charset="0"/>
                                <a:cs typeface="+mn-cs"/>
                              </a:rPr>
                            </m:ctrlPr>
                          </m:sSubPr>
                          <m:e>
                            <m:r>
                              <a:rPr lang="en-US" altLang="zh-CN" sz="1500" i="1" kern="1200">
                                <a:latin typeface="Cambria Math" panose="02040503050406030204" pitchFamily="18" charset="0"/>
                                <a:cs typeface="+mn-cs"/>
                              </a:rPr>
                              <m:t>𝑇</m:t>
                            </m:r>
                          </m:e>
                          <m:sub>
                            <m:r>
                              <a:rPr lang="en-US" altLang="zh-CN" sz="1500" i="1" kern="1200">
                                <a:latin typeface="Cambria Math" panose="02040503050406030204" pitchFamily="18" charset="0"/>
                                <a:cs typeface="+mn-cs"/>
                              </a:rPr>
                              <m:t>𝑁𝐷𝑃𝐴</m:t>
                            </m:r>
                          </m:sub>
                        </m:sSub>
                        <m:r>
                          <a:rPr lang="en-US" altLang="zh-CN" sz="1500" i="1" kern="1200">
                            <a:latin typeface="Cambria Math" panose="02040503050406030204" pitchFamily="18" charset="0"/>
                            <a:cs typeface="+mn-cs"/>
                          </a:rPr>
                          <m:t>+</m:t>
                        </m:r>
                        <m:sSub>
                          <m:sSubPr>
                            <m:ctrlPr>
                              <a:rPr lang="en-US" altLang="zh-CN" sz="1500" i="1" kern="1200">
                                <a:latin typeface="Cambria Math" panose="02040503050406030204" pitchFamily="18" charset="0"/>
                                <a:cs typeface="+mn-cs"/>
                              </a:rPr>
                            </m:ctrlPr>
                          </m:sSubPr>
                          <m:e>
                            <m:r>
                              <a:rPr lang="en-US" altLang="zh-CN" sz="1500" i="1" kern="1200">
                                <a:latin typeface="Cambria Math" panose="02040503050406030204" pitchFamily="18" charset="0"/>
                                <a:cs typeface="+mn-cs"/>
                              </a:rPr>
                              <m:t>𝑇</m:t>
                            </m:r>
                          </m:e>
                          <m:sub>
                            <m:r>
                              <a:rPr lang="en-US" altLang="zh-CN" sz="1500" i="1" kern="1200">
                                <a:latin typeface="Cambria Math" panose="02040503050406030204" pitchFamily="18" charset="0"/>
                                <a:cs typeface="+mn-cs"/>
                              </a:rPr>
                              <m:t>𝑁𝐷𝑃</m:t>
                            </m:r>
                          </m:sub>
                        </m:sSub>
                        <m:r>
                          <a:rPr lang="en-US" altLang="zh-CN" sz="1500" i="1" kern="1200">
                            <a:latin typeface="Cambria Math" panose="02040503050406030204" pitchFamily="18" charset="0"/>
                            <a:cs typeface="+mn-cs"/>
                          </a:rPr>
                          <m:t>+</m:t>
                        </m:r>
                        <m:sSub>
                          <m:sSubPr>
                            <m:ctrlPr>
                              <a:rPr lang="en-US" altLang="zh-CN" sz="1500" i="1" kern="1200">
                                <a:latin typeface="Cambria Math" panose="02040503050406030204" pitchFamily="18" charset="0"/>
                                <a:cs typeface="+mn-cs"/>
                              </a:rPr>
                            </m:ctrlPr>
                          </m:sSubPr>
                          <m:e>
                            <m:r>
                              <a:rPr lang="en-US" altLang="zh-CN" sz="1500" i="1" kern="1200">
                                <a:latin typeface="Cambria Math" panose="02040503050406030204" pitchFamily="18" charset="0"/>
                                <a:cs typeface="+mn-cs"/>
                              </a:rPr>
                              <m:t>𝑇</m:t>
                            </m:r>
                          </m:e>
                          <m:sub>
                            <m:r>
                              <a:rPr lang="en-US" altLang="zh-CN" sz="1500" i="1" kern="1200">
                                <a:latin typeface="Cambria Math" panose="02040503050406030204" pitchFamily="18" charset="0"/>
                                <a:cs typeface="+mn-cs"/>
                              </a:rPr>
                              <m:t>𝐵𝐹</m:t>
                            </m:r>
                          </m:sub>
                        </m:sSub>
                        <m:r>
                          <a:rPr lang="en-US" altLang="zh-CN" sz="1500" i="1" kern="1200">
                            <a:latin typeface="Cambria Math" panose="02040503050406030204" pitchFamily="18" charset="0"/>
                            <a:cs typeface="+mn-cs"/>
                          </a:rPr>
                          <m:t>+</m:t>
                        </m:r>
                        <m:sSub>
                          <m:sSubPr>
                            <m:ctrlPr>
                              <a:rPr lang="en-US" altLang="zh-CN" sz="1500" i="1" kern="1200">
                                <a:latin typeface="Cambria Math" panose="02040503050406030204" pitchFamily="18" charset="0"/>
                                <a:cs typeface="+mn-cs"/>
                              </a:rPr>
                            </m:ctrlPr>
                          </m:sSubPr>
                          <m:e>
                            <m:r>
                              <a:rPr lang="en-US" altLang="zh-CN" sz="1500" i="1" kern="1200">
                                <a:latin typeface="Cambria Math" panose="02040503050406030204" pitchFamily="18" charset="0"/>
                                <a:cs typeface="+mn-cs"/>
                              </a:rPr>
                              <m:t>𝑇</m:t>
                            </m:r>
                          </m:e>
                          <m:sub>
                            <m:r>
                              <a:rPr lang="en-US" altLang="zh-CN" sz="1500" i="1" kern="1200">
                                <a:latin typeface="Cambria Math" panose="02040503050406030204" pitchFamily="18" charset="0"/>
                                <a:cs typeface="+mn-cs"/>
                              </a:rPr>
                              <m:t>𝐷𝑎𝑡𝑎</m:t>
                            </m:r>
                          </m:sub>
                        </m:sSub>
                        <m:r>
                          <a:rPr lang="en-US" altLang="zh-CN" sz="1500" i="1" kern="1200">
                            <a:latin typeface="Cambria Math" panose="02040503050406030204" pitchFamily="18" charset="0"/>
                            <a:cs typeface="+mn-cs"/>
                          </a:rPr>
                          <m:t>+</m:t>
                        </m:r>
                        <m:sSub>
                          <m:sSubPr>
                            <m:ctrlPr>
                              <a:rPr lang="en-US" altLang="zh-CN" sz="1500" i="1" kern="1200">
                                <a:latin typeface="Cambria Math" panose="02040503050406030204" pitchFamily="18" charset="0"/>
                                <a:cs typeface="+mn-cs"/>
                              </a:rPr>
                            </m:ctrlPr>
                          </m:sSubPr>
                          <m:e>
                            <m:r>
                              <a:rPr lang="en-US" altLang="zh-CN" sz="1500" i="1" kern="1200">
                                <a:latin typeface="Cambria Math" panose="02040503050406030204" pitchFamily="18" charset="0"/>
                                <a:cs typeface="+mn-cs"/>
                              </a:rPr>
                              <m:t>𝑇</m:t>
                            </m:r>
                          </m:e>
                          <m:sub>
                            <m:r>
                              <a:rPr lang="en-US" altLang="zh-CN" sz="1500" i="1" kern="1200">
                                <a:latin typeface="Cambria Math" panose="02040503050406030204" pitchFamily="18" charset="0"/>
                                <a:cs typeface="+mn-cs"/>
                              </a:rPr>
                              <m:t>𝐴𝐶𝐾</m:t>
                            </m:r>
                          </m:sub>
                        </m:sSub>
                        <m:r>
                          <a:rPr lang="en-US" altLang="zh-CN" sz="1500" i="1" kern="1200">
                            <a:latin typeface="Cambria Math" panose="02040503050406030204" pitchFamily="18" charset="0"/>
                            <a:cs typeface="+mn-cs"/>
                          </a:rPr>
                          <m:t>+4∗</m:t>
                        </m:r>
                        <m:sSub>
                          <m:sSubPr>
                            <m:ctrlPr>
                              <a:rPr lang="en-US" altLang="zh-CN" sz="1500" i="1" kern="1200">
                                <a:latin typeface="Cambria Math" panose="02040503050406030204" pitchFamily="18" charset="0"/>
                                <a:cs typeface="+mn-cs"/>
                              </a:rPr>
                            </m:ctrlPr>
                          </m:sSubPr>
                          <m:e>
                            <m:r>
                              <a:rPr lang="en-US" altLang="zh-CN" sz="1500" i="1" kern="1200">
                                <a:latin typeface="Cambria Math" panose="02040503050406030204" pitchFamily="18" charset="0"/>
                                <a:cs typeface="+mn-cs"/>
                              </a:rPr>
                              <m:t>𝑇</m:t>
                            </m:r>
                          </m:e>
                          <m:sub>
                            <m:r>
                              <a:rPr lang="en-US" altLang="zh-CN" sz="1500" i="1" kern="1200">
                                <a:latin typeface="Cambria Math" panose="02040503050406030204" pitchFamily="18" charset="0"/>
                                <a:cs typeface="+mn-cs"/>
                              </a:rPr>
                              <m:t>𝑆𝐼𝐹𝑆</m:t>
                            </m:r>
                          </m:sub>
                        </m:sSub>
                      </m:den>
                    </m:f>
                  </m:oMath>
                </a14:m>
                <a:endParaRPr lang="en-US" altLang="zh-CN" sz="1500" kern="1200" dirty="0">
                  <a:latin typeface="Times New Roman" pitchFamily="16" charset="0"/>
                  <a:ea typeface="MS Gothic" charset="-128"/>
                  <a:cs typeface="+mn-cs"/>
                </a:endParaRPr>
              </a:p>
              <a:p>
                <a:pPr marL="1028700" lvl="1" eaLnBrk="0" hangingPunct="0">
                  <a:spcBef>
                    <a:spcPts val="600"/>
                  </a:spcBef>
                  <a:spcAft>
                    <a:spcPts val="600"/>
                  </a:spcAft>
                  <a:buFont typeface="Times New Roman" panose="02020603050405020304" pitchFamily="18" charset="0"/>
                  <a:buChar char="‒"/>
                </a:pPr>
                <a:r>
                  <a:rPr lang="en-US" altLang="zh-CN" sz="1600" kern="1200" dirty="0">
                    <a:latin typeface="Times New Roman" pitchFamily="16" charset="0"/>
                    <a:ea typeface="宋体" panose="02010600030101010101" pitchFamily="2" charset="-122"/>
                    <a:cs typeface="+mn-cs"/>
                  </a:rPr>
                  <a:t>Compression ratio: Rc = </a:t>
                </a:r>
                <a14:m>
                  <m:oMath xmlns:m="http://schemas.openxmlformats.org/officeDocument/2006/math">
                    <m:f>
                      <m:fPr>
                        <m:ctrlPr>
                          <a:rPr lang="en-US" altLang="zh-CN" sz="1400" i="1" kern="1200">
                            <a:latin typeface="Cambria Math" panose="02040503050406030204" pitchFamily="18" charset="0"/>
                            <a:cs typeface="+mn-cs"/>
                          </a:rPr>
                        </m:ctrlPr>
                      </m:fPr>
                      <m:num>
                        <m:r>
                          <m:rPr>
                            <m:nor/>
                          </m:rPr>
                          <a:rPr lang="en-US" altLang="zh-CN" sz="1400" kern="1200" dirty="0">
                            <a:latin typeface="Times New Roman" pitchFamily="16" charset="0"/>
                            <a:ea typeface="MS Gothic" charset="-128"/>
                            <a:cs typeface="+mn-cs"/>
                          </a:rPr>
                          <m:t>legacy</m:t>
                        </m:r>
                        <m:r>
                          <m:rPr>
                            <m:nor/>
                          </m:rPr>
                          <a:rPr lang="en-US" altLang="zh-CN" sz="1400" kern="1200" dirty="0">
                            <a:latin typeface="Times New Roman" pitchFamily="16" charset="0"/>
                            <a:ea typeface="MS Gothic" charset="-128"/>
                            <a:cs typeface="+mn-cs"/>
                          </a:rPr>
                          <m:t> </m:t>
                        </m:r>
                        <m:r>
                          <m:rPr>
                            <m:nor/>
                          </m:rPr>
                          <a:rPr lang="en-US" altLang="zh-CN" sz="1400" kern="1200" dirty="0">
                            <a:latin typeface="Times New Roman" pitchFamily="16" charset="0"/>
                            <a:ea typeface="MS Gothic" charset="-128"/>
                            <a:cs typeface="+mn-cs"/>
                          </a:rPr>
                          <m:t>BF</m:t>
                        </m:r>
                        <m:r>
                          <m:rPr>
                            <m:nor/>
                          </m:rPr>
                          <a:rPr lang="en-US" altLang="zh-CN" sz="1400" kern="1200" dirty="0">
                            <a:latin typeface="Times New Roman" pitchFamily="16" charset="0"/>
                            <a:ea typeface="MS Gothic" charset="-128"/>
                            <a:cs typeface="+mn-cs"/>
                          </a:rPr>
                          <m:t> </m:t>
                        </m:r>
                        <m:r>
                          <m:rPr>
                            <m:nor/>
                          </m:rPr>
                          <a:rPr lang="en-US" altLang="zh-CN" sz="1400" kern="1200" dirty="0">
                            <a:latin typeface="Times New Roman" pitchFamily="16" charset="0"/>
                            <a:ea typeface="MS Gothic" charset="-128"/>
                            <a:cs typeface="+mn-cs"/>
                          </a:rPr>
                          <m:t>feedback</m:t>
                        </m:r>
                        <m:r>
                          <m:rPr>
                            <m:nor/>
                          </m:rPr>
                          <a:rPr lang="en-US" altLang="zh-CN" sz="1400" kern="1200" dirty="0">
                            <a:latin typeface="Times New Roman" pitchFamily="16" charset="0"/>
                            <a:ea typeface="MS Gothic" charset="-128"/>
                            <a:cs typeface="+mn-cs"/>
                          </a:rPr>
                          <m:t> </m:t>
                        </m:r>
                        <m:r>
                          <m:rPr>
                            <m:nor/>
                          </m:rPr>
                          <a:rPr lang="en-US" altLang="zh-CN" sz="1400" kern="1200" dirty="0">
                            <a:latin typeface="Times New Roman" pitchFamily="16" charset="0"/>
                            <a:ea typeface="MS Gothic" charset="-128"/>
                            <a:cs typeface="+mn-cs"/>
                          </a:rPr>
                          <m:t>bits</m:t>
                        </m:r>
                      </m:num>
                      <m:den>
                        <m:r>
                          <m:rPr>
                            <m:nor/>
                          </m:rPr>
                          <a:rPr lang="en-US" altLang="zh-CN" sz="1400" kern="1200">
                            <a:latin typeface="Times New Roman" pitchFamily="16" charset="0"/>
                            <a:ea typeface="MS Gothic" charset="-128"/>
                            <a:cs typeface="+mn-cs"/>
                          </a:rPr>
                          <m:t>AI</m:t>
                        </m:r>
                        <m:r>
                          <m:rPr>
                            <m:nor/>
                          </m:rPr>
                          <a:rPr lang="en-US" altLang="zh-CN" sz="1400" kern="1200" dirty="0">
                            <a:latin typeface="Times New Roman" pitchFamily="16" charset="0"/>
                            <a:ea typeface="MS Gothic" charset="-128"/>
                            <a:cs typeface="+mn-cs"/>
                          </a:rPr>
                          <m:t> </m:t>
                        </m:r>
                        <m:r>
                          <m:rPr>
                            <m:nor/>
                          </m:rPr>
                          <a:rPr lang="en-US" altLang="zh-CN" sz="1400" kern="1200" dirty="0">
                            <a:latin typeface="Times New Roman" pitchFamily="16" charset="0"/>
                            <a:ea typeface="MS Gothic" charset="-128"/>
                            <a:cs typeface="+mn-cs"/>
                          </a:rPr>
                          <m:t>BF</m:t>
                        </m:r>
                        <m:r>
                          <m:rPr>
                            <m:nor/>
                          </m:rPr>
                          <a:rPr lang="en-US" altLang="zh-CN" sz="1400" kern="1200" dirty="0">
                            <a:latin typeface="Times New Roman" pitchFamily="16" charset="0"/>
                            <a:ea typeface="MS Gothic" charset="-128"/>
                            <a:cs typeface="+mn-cs"/>
                          </a:rPr>
                          <m:t> </m:t>
                        </m:r>
                        <m:r>
                          <m:rPr>
                            <m:nor/>
                          </m:rPr>
                          <a:rPr lang="en-US" altLang="zh-CN" sz="1400" kern="1200" dirty="0">
                            <a:latin typeface="Times New Roman" pitchFamily="16" charset="0"/>
                            <a:ea typeface="MS Gothic" charset="-128"/>
                            <a:cs typeface="+mn-cs"/>
                          </a:rPr>
                          <m:t>feedback</m:t>
                        </m:r>
                        <m:r>
                          <m:rPr>
                            <m:nor/>
                          </m:rPr>
                          <a:rPr lang="en-US" altLang="zh-CN" sz="1400" kern="1200" dirty="0">
                            <a:latin typeface="Times New Roman" pitchFamily="16" charset="0"/>
                            <a:ea typeface="MS Gothic" charset="-128"/>
                            <a:cs typeface="+mn-cs"/>
                          </a:rPr>
                          <m:t> </m:t>
                        </m:r>
                        <m:r>
                          <m:rPr>
                            <m:nor/>
                          </m:rPr>
                          <a:rPr lang="en-US" altLang="zh-CN" sz="1400" kern="1200" dirty="0">
                            <a:latin typeface="Times New Roman" pitchFamily="16" charset="0"/>
                            <a:ea typeface="MS Gothic" charset="-128"/>
                            <a:cs typeface="+mn-cs"/>
                          </a:rPr>
                          <m:t>bits</m:t>
                        </m:r>
                      </m:den>
                    </m:f>
                  </m:oMath>
                </a14:m>
                <a:endParaRPr lang="en-US" altLang="zh-CN" sz="1500" kern="1200" dirty="0">
                  <a:latin typeface="Times New Roman" pitchFamily="16" charset="0"/>
                  <a:ea typeface="MS Gothic" charset="-128"/>
                  <a:cs typeface="+mn-cs"/>
                </a:endParaRPr>
              </a:p>
              <a:p>
                <a:pPr marL="1028700" lvl="1" eaLnBrk="0" hangingPunct="0">
                  <a:spcBef>
                    <a:spcPts val="0"/>
                  </a:spcBef>
                  <a:spcAft>
                    <a:spcPts val="600"/>
                  </a:spcAft>
                  <a:buFont typeface="Times New Roman" panose="02020603050405020304" pitchFamily="18" charset="0"/>
                  <a:buChar char="‒"/>
                </a:pPr>
                <a:r>
                  <a:rPr lang="en-US" altLang="zh-CN" sz="1600" kern="1200" dirty="0">
                    <a:latin typeface="Times New Roman" pitchFamily="16" charset="0"/>
                    <a:ea typeface="MS Gothic" charset="-128"/>
                    <a:cs typeface="+mn-cs"/>
                  </a:rPr>
                  <a:t>Parameters for goodput calculation: T</a:t>
                </a:r>
                <a:r>
                  <a:rPr lang="en-US" altLang="zh-CN" sz="1600" kern="1200" baseline="-25000" dirty="0">
                    <a:latin typeface="Times New Roman" pitchFamily="16" charset="0"/>
                    <a:ea typeface="MS Gothic" charset="-128"/>
                    <a:cs typeface="+mn-cs"/>
                  </a:rPr>
                  <a:t>NDPA</a:t>
                </a:r>
                <a:r>
                  <a:rPr lang="en-US" altLang="zh-CN" sz="1600" kern="1200" dirty="0">
                    <a:latin typeface="Times New Roman" pitchFamily="16" charset="0"/>
                    <a:ea typeface="MS Gothic" charset="-128"/>
                    <a:cs typeface="+mn-cs"/>
                  </a:rPr>
                  <a:t>=28us, T</a:t>
                </a:r>
                <a:r>
                  <a:rPr lang="en-US" altLang="zh-CN" sz="1600" kern="1200" baseline="-25000" dirty="0">
                    <a:latin typeface="Times New Roman" pitchFamily="16" charset="0"/>
                    <a:ea typeface="MS Gothic" charset="-128"/>
                    <a:cs typeface="+mn-cs"/>
                  </a:rPr>
                  <a:t>NDP</a:t>
                </a:r>
                <a:r>
                  <a:rPr lang="en-US" altLang="zh-CN" sz="1600" kern="1200" dirty="0">
                    <a:latin typeface="Times New Roman" pitchFamily="16" charset="0"/>
                    <a:ea typeface="MS Gothic" charset="-128"/>
                    <a:cs typeface="+mn-cs"/>
                  </a:rPr>
                  <a:t>=112us, T</a:t>
                </a:r>
                <a:r>
                  <a:rPr lang="en-US" altLang="zh-CN" sz="1600" kern="1200" baseline="-25000" dirty="0">
                    <a:latin typeface="Times New Roman" pitchFamily="16" charset="0"/>
                    <a:ea typeface="MS Gothic" charset="-128"/>
                    <a:cs typeface="+mn-cs"/>
                  </a:rPr>
                  <a:t>SIFS</a:t>
                </a:r>
                <a:r>
                  <a:rPr lang="en-US" altLang="zh-CN" sz="1600" kern="1200" dirty="0">
                    <a:latin typeface="Times New Roman" pitchFamily="16" charset="0"/>
                    <a:ea typeface="MS Gothic" charset="-128"/>
                    <a:cs typeface="+mn-cs"/>
                  </a:rPr>
                  <a:t>=16us, </a:t>
                </a:r>
                <a:r>
                  <a:rPr lang="en-US" altLang="zh-CN" sz="1600" kern="1200" dirty="0" err="1">
                    <a:latin typeface="Times New Roman" pitchFamily="16" charset="0"/>
                    <a:ea typeface="MS Gothic" charset="-128"/>
                    <a:cs typeface="+mn-cs"/>
                  </a:rPr>
                  <a:t>T</a:t>
                </a:r>
                <a:r>
                  <a:rPr lang="en-US" altLang="zh-CN" sz="1600" kern="1200" baseline="-25000" dirty="0" err="1">
                    <a:latin typeface="Times New Roman" pitchFamily="16" charset="0"/>
                    <a:ea typeface="MS Gothic" charset="-128"/>
                    <a:cs typeface="+mn-cs"/>
                  </a:rPr>
                  <a:t>preamble</a:t>
                </a:r>
                <a:r>
                  <a:rPr lang="en-US" altLang="zh-CN" sz="1600" kern="1200" dirty="0">
                    <a:latin typeface="Times New Roman" pitchFamily="16" charset="0"/>
                    <a:ea typeface="MS Gothic" charset="-128"/>
                    <a:cs typeface="+mn-cs"/>
                  </a:rPr>
                  <a:t>=64us, MCS=1 for BF report, MCS=7 for data, L=1000Bytes, PER=0.01</a:t>
                </a:r>
              </a:p>
              <a:p>
                <a:pPr marL="1028700" lvl="1" eaLnBrk="0" hangingPunct="0">
                  <a:spcBef>
                    <a:spcPts val="0"/>
                  </a:spcBef>
                  <a:spcAft>
                    <a:spcPts val="600"/>
                  </a:spcAft>
                  <a:buFont typeface="Times New Roman" panose="02020603050405020304" pitchFamily="18" charset="0"/>
                  <a:buChar char="‒"/>
                </a:pPr>
                <a:endParaRPr lang="en-US" altLang="zh-CN" sz="1800" kern="1200" dirty="0">
                  <a:latin typeface="Times New Roman" pitchFamily="16" charset="0"/>
                  <a:ea typeface="宋体" panose="02010600030101010101" pitchFamily="2" charset="-122"/>
                  <a:cs typeface="+mn-cs"/>
                </a:endParaRPr>
              </a:p>
              <a:p>
                <a:endParaRPr lang="zh-CN" altLang="en-US" dirty="0"/>
              </a:p>
            </p:txBody>
          </p:sp>
        </mc:Choice>
        <mc:Fallback xmlns="">
          <p:sp>
            <p:nvSpPr>
              <p:cNvPr id="3" name="内容占位符 2">
                <a:extLst>
                  <a:ext uri="{FF2B5EF4-FFF2-40B4-BE49-F238E27FC236}">
                    <a16:creationId xmlns:a16="http://schemas.microsoft.com/office/drawing/2014/main" id="{48A2684B-7654-4033-BB50-29E3E8070E0B}"/>
                  </a:ext>
                </a:extLst>
              </p:cNvPr>
              <p:cNvSpPr>
                <a:spLocks noGrp="1" noRot="1" noChangeAspect="1" noMove="1" noResize="1" noEditPoints="1" noAdjustHandles="1" noChangeArrowheads="1" noChangeShapeType="1" noTextEdit="1"/>
              </p:cNvSpPr>
              <p:nvPr>
                <p:ph idx="1"/>
              </p:nvPr>
            </p:nvSpPr>
            <p:spPr>
              <a:xfrm>
                <a:off x="12358" y="2121875"/>
                <a:ext cx="8748000" cy="4113213"/>
              </a:xfrm>
              <a:blipFill>
                <a:blip r:embed="rId2"/>
                <a:stretch>
                  <a:fillRect t="-44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6849014-AF3E-414B-B06E-9C599D091712}"/>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B02EC55B-09FA-491A-A582-AD36904BA64C}"/>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50E6F555-73DB-42FC-85F9-61A14CE8B9B2}"/>
              </a:ext>
            </a:extLst>
          </p:cNvPr>
          <p:cNvSpPr>
            <a:spLocks noGrp="1"/>
          </p:cNvSpPr>
          <p:nvPr>
            <p:ph type="sldNum" idx="12"/>
          </p:nvPr>
        </p:nvSpPr>
        <p:spPr/>
        <p:txBody>
          <a:bodyPr/>
          <a:lstStyle/>
          <a:p>
            <a:r>
              <a:rPr lang="en-GB"/>
              <a:t>Slide </a:t>
            </a:r>
            <a:fld id="{D09C756B-EB39-4236-ADBB-73052B179AE4}" type="slidenum">
              <a:rPr lang="en-GB" smtClean="0"/>
              <a:pPr/>
              <a:t>20</a:t>
            </a:fld>
            <a:endParaRPr lang="en-GB"/>
          </a:p>
        </p:txBody>
      </p:sp>
      <p:graphicFrame>
        <p:nvGraphicFramePr>
          <p:cNvPr id="7" name="内容占位符 3">
            <a:extLst>
              <a:ext uri="{FF2B5EF4-FFF2-40B4-BE49-F238E27FC236}">
                <a16:creationId xmlns:a16="http://schemas.microsoft.com/office/drawing/2014/main" id="{639C1479-B1B1-4A38-8E6F-81559E3E35D7}"/>
              </a:ext>
            </a:extLst>
          </p:cNvPr>
          <p:cNvGraphicFramePr>
            <a:graphicFrameLocks/>
          </p:cNvGraphicFramePr>
          <p:nvPr>
            <p:extLst>
              <p:ext uri="{D42A27DB-BD31-4B8C-83A1-F6EECF244321}">
                <p14:modId xmlns:p14="http://schemas.microsoft.com/office/powerpoint/2010/main" val="2392930574"/>
              </p:ext>
            </p:extLst>
          </p:nvPr>
        </p:nvGraphicFramePr>
        <p:xfrm>
          <a:off x="258882" y="4869160"/>
          <a:ext cx="8748000" cy="1125604"/>
        </p:xfrm>
        <a:graphic>
          <a:graphicData uri="http://schemas.openxmlformats.org/drawingml/2006/table">
            <a:tbl>
              <a:tblPr/>
              <a:tblGrid>
                <a:gridCol w="603310">
                  <a:extLst>
                    <a:ext uri="{9D8B030D-6E8A-4147-A177-3AD203B41FA5}">
                      <a16:colId xmlns:a16="http://schemas.microsoft.com/office/drawing/2014/main" val="20000"/>
                    </a:ext>
                  </a:extLst>
                </a:gridCol>
                <a:gridCol w="603310">
                  <a:extLst>
                    <a:ext uri="{9D8B030D-6E8A-4147-A177-3AD203B41FA5}">
                      <a16:colId xmlns:a16="http://schemas.microsoft.com/office/drawing/2014/main" val="3193320875"/>
                    </a:ext>
                  </a:extLst>
                </a:gridCol>
                <a:gridCol w="670345">
                  <a:extLst>
                    <a:ext uri="{9D8B030D-6E8A-4147-A177-3AD203B41FA5}">
                      <a16:colId xmlns:a16="http://schemas.microsoft.com/office/drawing/2014/main" val="20004"/>
                    </a:ext>
                  </a:extLst>
                </a:gridCol>
                <a:gridCol w="670345">
                  <a:extLst>
                    <a:ext uri="{9D8B030D-6E8A-4147-A177-3AD203B41FA5}">
                      <a16:colId xmlns:a16="http://schemas.microsoft.com/office/drawing/2014/main" val="20005"/>
                    </a:ext>
                  </a:extLst>
                </a:gridCol>
                <a:gridCol w="670345">
                  <a:extLst>
                    <a:ext uri="{9D8B030D-6E8A-4147-A177-3AD203B41FA5}">
                      <a16:colId xmlns:a16="http://schemas.microsoft.com/office/drawing/2014/main" val="20006"/>
                    </a:ext>
                  </a:extLst>
                </a:gridCol>
                <a:gridCol w="569793">
                  <a:extLst>
                    <a:ext uri="{9D8B030D-6E8A-4147-A177-3AD203B41FA5}">
                      <a16:colId xmlns:a16="http://schemas.microsoft.com/office/drawing/2014/main" val="20007"/>
                    </a:ext>
                  </a:extLst>
                </a:gridCol>
                <a:gridCol w="569793">
                  <a:extLst>
                    <a:ext uri="{9D8B030D-6E8A-4147-A177-3AD203B41FA5}">
                      <a16:colId xmlns:a16="http://schemas.microsoft.com/office/drawing/2014/main" val="20008"/>
                    </a:ext>
                  </a:extLst>
                </a:gridCol>
                <a:gridCol w="699533">
                  <a:extLst>
                    <a:ext uri="{9D8B030D-6E8A-4147-A177-3AD203B41FA5}">
                      <a16:colId xmlns:a16="http://schemas.microsoft.com/office/drawing/2014/main" val="20011"/>
                    </a:ext>
                  </a:extLst>
                </a:gridCol>
                <a:gridCol w="708191">
                  <a:extLst>
                    <a:ext uri="{9D8B030D-6E8A-4147-A177-3AD203B41FA5}">
                      <a16:colId xmlns:a16="http://schemas.microsoft.com/office/drawing/2014/main" val="20012"/>
                    </a:ext>
                  </a:extLst>
                </a:gridCol>
                <a:gridCol w="569793">
                  <a:extLst>
                    <a:ext uri="{9D8B030D-6E8A-4147-A177-3AD203B41FA5}">
                      <a16:colId xmlns:a16="http://schemas.microsoft.com/office/drawing/2014/main" val="20013"/>
                    </a:ext>
                  </a:extLst>
                </a:gridCol>
                <a:gridCol w="569793">
                  <a:extLst>
                    <a:ext uri="{9D8B030D-6E8A-4147-A177-3AD203B41FA5}">
                      <a16:colId xmlns:a16="http://schemas.microsoft.com/office/drawing/2014/main" val="20014"/>
                    </a:ext>
                  </a:extLst>
                </a:gridCol>
                <a:gridCol w="569793">
                  <a:extLst>
                    <a:ext uri="{9D8B030D-6E8A-4147-A177-3AD203B41FA5}">
                      <a16:colId xmlns:a16="http://schemas.microsoft.com/office/drawing/2014/main" val="20015"/>
                    </a:ext>
                  </a:extLst>
                </a:gridCol>
                <a:gridCol w="636828">
                  <a:extLst>
                    <a:ext uri="{9D8B030D-6E8A-4147-A177-3AD203B41FA5}">
                      <a16:colId xmlns:a16="http://schemas.microsoft.com/office/drawing/2014/main" val="20016"/>
                    </a:ext>
                  </a:extLst>
                </a:gridCol>
                <a:gridCol w="636828">
                  <a:extLst>
                    <a:ext uri="{9D8B030D-6E8A-4147-A177-3AD203B41FA5}">
                      <a16:colId xmlns:a16="http://schemas.microsoft.com/office/drawing/2014/main" val="20017"/>
                    </a:ext>
                  </a:extLst>
                </a:gridCol>
              </a:tblGrid>
              <a:tr h="3970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Method</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VQ size</a:t>
                      </a:r>
                    </a:p>
                  </a:txBody>
                  <a:tcPr marL="7999" marR="7999" marT="7999"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effectLst/>
                        </a:rPr>
                        <a:t>overhead</a:t>
                      </a:r>
                    </a:p>
                    <a:p>
                      <a:pPr algn="ctr" fontAlgn="ctr"/>
                      <a:r>
                        <a:rPr lang="en-US" sz="1100" b="0" u="none" strike="noStrike" dirty="0">
                          <a:effectLst/>
                        </a:rPr>
                        <a:t>Ng=4 (bits)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effectLst/>
                        </a:rPr>
                        <a:t>overhead</a:t>
                      </a:r>
                    </a:p>
                    <a:p>
                      <a:pPr algn="ctr" fontAlgn="ctr"/>
                      <a:r>
                        <a:rPr lang="en-US" sz="1100" b="0" u="none" strike="noStrike" dirty="0">
                          <a:effectLst/>
                        </a:rPr>
                        <a:t>Ng=16 </a:t>
                      </a:r>
                      <a:r>
                        <a:rPr lang="en-US" altLang="zh-CN" sz="1100" b="0" u="none" strike="noStrike" dirty="0">
                          <a:effectLst/>
                        </a:rPr>
                        <a:t>(bits)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dk1"/>
                          </a:solidFill>
                          <a:effectLst/>
                          <a:latin typeface="Calibri" panose="020F0502020204030204"/>
                          <a:ea typeface="+mn-ea"/>
                          <a:cs typeface="+mn-cs"/>
                        </a:rPr>
                        <a:t>overhead</a:t>
                      </a:r>
                    </a:p>
                    <a:p>
                      <a:pPr algn="ctr" fontAlgn="ctr"/>
                      <a:r>
                        <a:rPr lang="en-US" sz="1100" b="0" u="none" strike="noStrike" kern="1200" dirty="0">
                          <a:solidFill>
                            <a:schemeClr val="dk1"/>
                          </a:solidFill>
                          <a:effectLst/>
                          <a:latin typeface="Calibri" panose="020F0502020204030204"/>
                          <a:ea typeface="+mn-ea"/>
                          <a:cs typeface="+mn-cs"/>
                        </a:rPr>
                        <a:t>VQVAE </a:t>
                      </a:r>
                      <a:r>
                        <a:rPr lang="en-US" altLang="zh-CN" sz="1100" b="0" u="none" strike="noStrike" dirty="0">
                          <a:effectLst/>
                        </a:rPr>
                        <a:t>(bits)</a:t>
                      </a:r>
                      <a:endParaRPr lang="en-US" sz="1100" b="0" u="none" strike="noStrike" kern="1200" dirty="0">
                        <a:solidFill>
                          <a:schemeClr val="dk1"/>
                        </a:solidFill>
                        <a:effectLst/>
                        <a:latin typeface="Calibri" panose="020F0502020204030204"/>
                        <a:ea typeface="+mn-ea"/>
                        <a:cs typeface="+mn-cs"/>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Rc</a:t>
                      </a: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Ng=4</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Rc</a:t>
                      </a: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Ng=16</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Loss @ </a:t>
                      </a:r>
                      <a:r>
                        <a:rPr lang="en-US" altLang="zh-CN" sz="1100" dirty="0">
                          <a:solidFill>
                            <a:srgbClr val="C00000"/>
                          </a:solidFill>
                        </a:rPr>
                        <a:t>0.01 </a:t>
                      </a:r>
                      <a:r>
                        <a:rPr lang="en-US" altLang="zh-CN" sz="1100" b="0" u="none" strike="noStrike" dirty="0">
                          <a:solidFill>
                            <a:srgbClr val="C00000"/>
                          </a:solidFill>
                          <a:effectLst/>
                        </a:rPr>
                        <a:t>PER </a:t>
                      </a:r>
                      <a:r>
                        <a:rPr lang="en-US" sz="1100" b="0" u="none" strike="noStrike" dirty="0">
                          <a:solidFill>
                            <a:srgbClr val="C00000"/>
                          </a:solidFill>
                          <a:effectLst/>
                        </a:rPr>
                        <a:t>(dB)</a:t>
                      </a:r>
                    </a:p>
                    <a:p>
                      <a:pPr algn="ctr" fontAlgn="ctr"/>
                      <a:r>
                        <a:rPr lang="en-US" sz="1100" b="0" u="none" strike="noStrike" dirty="0">
                          <a:solidFill>
                            <a:srgbClr val="C00000"/>
                          </a:solidFill>
                          <a:effectLst/>
                        </a:rPr>
                        <a:t>vs Ng=4</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a:solidFill>
                            <a:srgbClr val="C00000"/>
                          </a:solidFill>
                          <a:effectLst/>
                        </a:rPr>
                        <a:t>loss @ 0.01 PER </a:t>
                      </a:r>
                      <a:r>
                        <a:rPr lang="en-US" altLang="zh-CN" sz="1100" b="0" u="none" strike="noStrike" dirty="0">
                          <a:solidFill>
                            <a:srgbClr val="C00000"/>
                          </a:solidFill>
                          <a:effectLst/>
                        </a:rPr>
                        <a:t>(dB)</a:t>
                      </a:r>
                      <a:endParaRPr lang="en-US" sz="1100" b="0" u="none" strike="noStrike" dirty="0">
                        <a:solidFill>
                          <a:srgbClr val="C00000"/>
                        </a:solidFill>
                        <a:effectLst/>
                      </a:endParaRP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Ng=16</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a:effectLst/>
                        </a:rPr>
                        <a:t>GP Ng=4 </a:t>
                      </a:r>
                      <a:r>
                        <a:rPr lang="en-US" altLang="zh-CN" sz="1100" b="0" u="none" strike="noStrike" dirty="0">
                          <a:effectLst/>
                        </a:rPr>
                        <a:t>(Mbps)</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a:effectLst/>
                        </a:rPr>
                        <a:t>GP Ng=16 </a:t>
                      </a:r>
                      <a:r>
                        <a:rPr lang="en-US" altLang="zh-CN" sz="1100" b="0" u="none" strike="noStrike" dirty="0">
                          <a:effectLst/>
                        </a:rPr>
                        <a:t>(Mbps)</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effectLst/>
                        </a:rPr>
                        <a:t>GP AI</a:t>
                      </a:r>
                    </a:p>
                    <a:p>
                      <a:pPr algn="ctr" fontAlgn="ctr"/>
                      <a:r>
                        <a:rPr lang="en-US" altLang="zh-CN" sz="1100" b="0" u="none" strike="noStrike" dirty="0">
                          <a:effectLst/>
                        </a:rPr>
                        <a:t>(Mbps)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GP gain (%)</a:t>
                      </a: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Ng=4</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solidFill>
                            <a:srgbClr val="C00000"/>
                          </a:solidFill>
                          <a:effectLst/>
                        </a:rPr>
                        <a:t>GP gain (%)</a:t>
                      </a:r>
                    </a:p>
                    <a:p>
                      <a:pPr algn="ctr" fontAlgn="ctr"/>
                      <a:r>
                        <a:rPr lang="en-US" altLang="zh-CN" sz="1100" b="0" u="none" strike="noStrike" dirty="0">
                          <a:solidFill>
                            <a:srgbClr val="C00000"/>
                          </a:solidFill>
                          <a:effectLst/>
                        </a:rPr>
                        <a:t>vs </a:t>
                      </a:r>
                      <a:r>
                        <a:rPr lang="en-US" sz="1100" b="0" u="none" strike="noStrike" dirty="0">
                          <a:solidFill>
                            <a:srgbClr val="C00000"/>
                          </a:solidFill>
                          <a:effectLst/>
                        </a:rPr>
                        <a:t>Ng=16</a:t>
                      </a:r>
                      <a:endParaRPr lang="en-US" sz="1100" b="0" i="0" u="none" strike="noStrike" dirty="0">
                        <a:solidFill>
                          <a:srgbClr val="C00000"/>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0"/>
                  </a:ext>
                </a:extLst>
              </a:tr>
              <a:tr h="2048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VQVAE-1</a:t>
                      </a: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1024</a:t>
                      </a: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32500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8320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2560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12.70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3.25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0.16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5.07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10.77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14.70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189.64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36.48</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214016978"/>
                  </a:ext>
                </a:extLst>
              </a:tr>
              <a:tr h="2048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VQVAE-2</a:t>
                      </a:r>
                    </a:p>
                  </a:txBody>
                  <a:tcPr marL="7999" marR="7999" marT="7999"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1024</a:t>
                      </a:r>
                    </a:p>
                  </a:txBody>
                  <a:tcPr marL="7999" marR="7999" marT="7999"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kern="1200" dirty="0">
                          <a:solidFill>
                            <a:schemeClr val="tx1"/>
                          </a:solidFill>
                          <a:effectLst/>
                          <a:latin typeface="Calibri" panose="020F0502020204030204"/>
                          <a:ea typeface="+mn-ea"/>
                          <a:cs typeface="+mn-cs"/>
                        </a:rPr>
                        <a:t>32500</a:t>
                      </a: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8320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1280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25.39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6.50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0.4</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5.07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10.77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16.00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215.20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48.53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10917398"/>
                  </a:ext>
                </a:extLst>
              </a:tr>
              <a:tr h="2048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VQVAE-3</a:t>
                      </a:r>
                    </a:p>
                  </a:txBody>
                  <a:tcPr marL="7999" marR="7999" marT="7999"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100" b="0" u="none" strike="noStrike" kern="1200" dirty="0">
                          <a:solidFill>
                            <a:schemeClr val="tx1"/>
                          </a:solidFill>
                          <a:effectLst/>
                          <a:latin typeface="Calibri" panose="020F0502020204030204"/>
                          <a:ea typeface="+mn-ea"/>
                          <a:cs typeface="+mn-cs"/>
                        </a:rPr>
                        <a:t>128</a:t>
                      </a: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kern="1200" dirty="0">
                          <a:solidFill>
                            <a:schemeClr val="tx1"/>
                          </a:solidFill>
                          <a:effectLst/>
                          <a:latin typeface="Calibri" panose="020F0502020204030204"/>
                          <a:ea typeface="+mn-ea"/>
                          <a:cs typeface="+mn-cs"/>
                        </a:rPr>
                        <a:t>32500</a:t>
                      </a: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altLang="zh-CN" sz="1100" b="0" u="none" strike="noStrike" dirty="0">
                          <a:solidFill>
                            <a:schemeClr val="tx1"/>
                          </a:solidFill>
                          <a:effectLst/>
                        </a:rPr>
                        <a:t>8320</a:t>
                      </a:r>
                      <a:endParaRPr lang="en-US" altLang="zh-CN" sz="1100" b="0" i="0" u="none" strike="noStrike" dirty="0">
                        <a:solidFill>
                          <a:schemeClr val="tx1"/>
                        </a:solidFill>
                        <a:effectLst/>
                        <a:latin typeface="宋体" panose="02010600030101010101" pitchFamily="2" charset="-122"/>
                        <a:ea typeface="宋体" panose="02010600030101010101" pitchFamily="2" charset="-122"/>
                      </a:endParaRPr>
                    </a:p>
                  </a:txBody>
                  <a:tcPr marL="7999" marR="7999" marT="7999"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896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36.27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9.29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0.8</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5.07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10.77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16.43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223.77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52.57</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67632280"/>
                  </a:ext>
                </a:extLst>
              </a:tr>
            </a:tbl>
          </a:graphicData>
        </a:graphic>
      </p:graphicFrame>
      <p:grpSp>
        <p:nvGrpSpPr>
          <p:cNvPr id="9" name="组合 8">
            <a:extLst>
              <a:ext uri="{FF2B5EF4-FFF2-40B4-BE49-F238E27FC236}">
                <a16:creationId xmlns:a16="http://schemas.microsoft.com/office/drawing/2014/main" id="{87210B1F-667D-444F-8F50-4EEC06359773}"/>
              </a:ext>
            </a:extLst>
          </p:cNvPr>
          <p:cNvGrpSpPr/>
          <p:nvPr/>
        </p:nvGrpSpPr>
        <p:grpSpPr>
          <a:xfrm>
            <a:off x="5724128" y="2121875"/>
            <a:ext cx="3185966" cy="1095075"/>
            <a:chOff x="5301848" y="5047255"/>
            <a:chExt cx="3185966" cy="1095075"/>
          </a:xfrm>
        </p:grpSpPr>
        <p:cxnSp>
          <p:nvCxnSpPr>
            <p:cNvPr id="10" name="直接连接符 9">
              <a:extLst>
                <a:ext uri="{FF2B5EF4-FFF2-40B4-BE49-F238E27FC236}">
                  <a16:creationId xmlns:a16="http://schemas.microsoft.com/office/drawing/2014/main" id="{0D2B675F-EBE9-4351-8201-3D03AC767CD1}"/>
                </a:ext>
              </a:extLst>
            </p:cNvPr>
            <p:cNvCxnSpPr>
              <a:cxnSpLocks/>
            </p:cNvCxnSpPr>
            <p:nvPr/>
          </p:nvCxnSpPr>
          <p:spPr bwMode="auto">
            <a:xfrm>
              <a:off x="5301848" y="5768399"/>
              <a:ext cx="317058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直接连接符 10">
              <a:extLst>
                <a:ext uri="{FF2B5EF4-FFF2-40B4-BE49-F238E27FC236}">
                  <a16:creationId xmlns:a16="http://schemas.microsoft.com/office/drawing/2014/main" id="{82AE021B-5BC1-4A24-974B-28EA8E1A67C1}"/>
                </a:ext>
              </a:extLst>
            </p:cNvPr>
            <p:cNvCxnSpPr>
              <a:cxnSpLocks/>
            </p:cNvCxnSpPr>
            <p:nvPr/>
          </p:nvCxnSpPr>
          <p:spPr bwMode="auto">
            <a:xfrm>
              <a:off x="5317230" y="6140818"/>
              <a:ext cx="3170584"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2" name="矩形 11">
              <a:extLst>
                <a:ext uri="{FF2B5EF4-FFF2-40B4-BE49-F238E27FC236}">
                  <a16:creationId xmlns:a16="http://schemas.microsoft.com/office/drawing/2014/main" id="{B9954859-B967-4EA1-B380-9CFC991E7BC2}"/>
                </a:ext>
              </a:extLst>
            </p:cNvPr>
            <p:cNvSpPr/>
            <p:nvPr/>
          </p:nvSpPr>
          <p:spPr bwMode="auto">
            <a:xfrm>
              <a:off x="5377381" y="5469711"/>
              <a:ext cx="576064"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矩形 12">
              <a:extLst>
                <a:ext uri="{FF2B5EF4-FFF2-40B4-BE49-F238E27FC236}">
                  <a16:creationId xmlns:a16="http://schemas.microsoft.com/office/drawing/2014/main" id="{914236FF-C160-45FE-AE2A-3C038C37E22C}"/>
                </a:ext>
              </a:extLst>
            </p:cNvPr>
            <p:cNvSpPr/>
            <p:nvPr/>
          </p:nvSpPr>
          <p:spPr bwMode="auto">
            <a:xfrm>
              <a:off x="6095295" y="5469711"/>
              <a:ext cx="473364"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矩形 13">
              <a:extLst>
                <a:ext uri="{FF2B5EF4-FFF2-40B4-BE49-F238E27FC236}">
                  <a16:creationId xmlns:a16="http://schemas.microsoft.com/office/drawing/2014/main" id="{E584AC92-8EF2-4C8B-86E7-0467CF2103AA}"/>
                </a:ext>
              </a:extLst>
            </p:cNvPr>
            <p:cNvSpPr/>
            <p:nvPr/>
          </p:nvSpPr>
          <p:spPr bwMode="auto">
            <a:xfrm>
              <a:off x="6734253" y="5842130"/>
              <a:ext cx="416563"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矩形 14">
              <a:extLst>
                <a:ext uri="{FF2B5EF4-FFF2-40B4-BE49-F238E27FC236}">
                  <a16:creationId xmlns:a16="http://schemas.microsoft.com/office/drawing/2014/main" id="{D850B466-1E52-45B2-9408-594F6BA69329}"/>
                </a:ext>
              </a:extLst>
            </p:cNvPr>
            <p:cNvSpPr/>
            <p:nvPr/>
          </p:nvSpPr>
          <p:spPr bwMode="auto">
            <a:xfrm>
              <a:off x="7312737" y="5469711"/>
              <a:ext cx="451849"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文本框 15">
              <a:extLst>
                <a:ext uri="{FF2B5EF4-FFF2-40B4-BE49-F238E27FC236}">
                  <a16:creationId xmlns:a16="http://schemas.microsoft.com/office/drawing/2014/main" id="{95ED76F7-B42D-474D-ABE5-1309D7202649}"/>
                </a:ext>
              </a:extLst>
            </p:cNvPr>
            <p:cNvSpPr txBox="1"/>
            <p:nvPr/>
          </p:nvSpPr>
          <p:spPr>
            <a:xfrm>
              <a:off x="5393214" y="5489571"/>
              <a:ext cx="645389" cy="276999"/>
            </a:xfrm>
            <a:prstGeom prst="rect">
              <a:avLst/>
            </a:prstGeom>
            <a:noFill/>
          </p:spPr>
          <p:txBody>
            <a:bodyPr wrap="square" rtlCol="0">
              <a:spAutoFit/>
            </a:bodyPr>
            <a:lstStyle/>
            <a:p>
              <a:r>
                <a:rPr lang="en-US" altLang="zh-CN" sz="1200" dirty="0">
                  <a:solidFill>
                    <a:schemeClr val="tx1"/>
                  </a:solidFill>
                </a:rPr>
                <a:t>NDPA</a:t>
              </a:r>
              <a:endParaRPr lang="zh-CN" altLang="en-US" sz="1200" dirty="0">
                <a:solidFill>
                  <a:schemeClr val="tx1"/>
                </a:solidFill>
              </a:endParaRPr>
            </a:p>
          </p:txBody>
        </p:sp>
        <p:sp>
          <p:nvSpPr>
            <p:cNvPr id="17" name="文本框 16">
              <a:extLst>
                <a:ext uri="{FF2B5EF4-FFF2-40B4-BE49-F238E27FC236}">
                  <a16:creationId xmlns:a16="http://schemas.microsoft.com/office/drawing/2014/main" id="{88C3ED58-F3D3-4EA7-9B94-7EA3FEEE4EA3}"/>
                </a:ext>
              </a:extLst>
            </p:cNvPr>
            <p:cNvSpPr txBox="1"/>
            <p:nvPr/>
          </p:nvSpPr>
          <p:spPr>
            <a:xfrm>
              <a:off x="6105923" y="5498881"/>
              <a:ext cx="645389"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sp>
          <p:nvSpPr>
            <p:cNvPr id="18" name="文本框 17">
              <a:extLst>
                <a:ext uri="{FF2B5EF4-FFF2-40B4-BE49-F238E27FC236}">
                  <a16:creationId xmlns:a16="http://schemas.microsoft.com/office/drawing/2014/main" id="{2609E461-F8E1-45E9-8D95-C04D2967B11B}"/>
                </a:ext>
              </a:extLst>
            </p:cNvPr>
            <p:cNvSpPr txBox="1"/>
            <p:nvPr/>
          </p:nvSpPr>
          <p:spPr>
            <a:xfrm>
              <a:off x="6762888" y="5848856"/>
              <a:ext cx="416563" cy="276999"/>
            </a:xfrm>
            <a:prstGeom prst="rect">
              <a:avLst/>
            </a:prstGeom>
            <a:noFill/>
          </p:spPr>
          <p:txBody>
            <a:bodyPr wrap="square" rtlCol="0">
              <a:spAutoFit/>
            </a:bodyPr>
            <a:lstStyle/>
            <a:p>
              <a:r>
                <a:rPr lang="en-US" altLang="zh-CN" sz="1200" dirty="0">
                  <a:solidFill>
                    <a:schemeClr val="tx1"/>
                  </a:solidFill>
                </a:rPr>
                <a:t>BF</a:t>
              </a:r>
              <a:endParaRPr lang="zh-CN" altLang="en-US" sz="1200" dirty="0">
                <a:solidFill>
                  <a:schemeClr val="tx1"/>
                </a:solidFill>
              </a:endParaRPr>
            </a:p>
          </p:txBody>
        </p:sp>
        <p:sp>
          <p:nvSpPr>
            <p:cNvPr id="19" name="文本框 18">
              <a:extLst>
                <a:ext uri="{FF2B5EF4-FFF2-40B4-BE49-F238E27FC236}">
                  <a16:creationId xmlns:a16="http://schemas.microsoft.com/office/drawing/2014/main" id="{65E12158-100B-4B58-A594-EAF45D95765B}"/>
                </a:ext>
              </a:extLst>
            </p:cNvPr>
            <p:cNvSpPr txBox="1"/>
            <p:nvPr/>
          </p:nvSpPr>
          <p:spPr>
            <a:xfrm>
              <a:off x="7312738" y="5483919"/>
              <a:ext cx="509284" cy="276999"/>
            </a:xfrm>
            <a:prstGeom prst="rect">
              <a:avLst/>
            </a:prstGeom>
            <a:noFill/>
          </p:spPr>
          <p:txBody>
            <a:bodyPr wrap="square" rtlCol="0">
              <a:spAutoFit/>
            </a:bodyPr>
            <a:lstStyle/>
            <a:p>
              <a:r>
                <a:rPr lang="en-US" altLang="zh-CN" sz="1200" dirty="0">
                  <a:solidFill>
                    <a:schemeClr val="tx1"/>
                  </a:solidFill>
                </a:rPr>
                <a:t>Data</a:t>
              </a:r>
              <a:endParaRPr lang="zh-CN" altLang="en-US" sz="1200" dirty="0">
                <a:solidFill>
                  <a:schemeClr val="tx1"/>
                </a:solidFill>
              </a:endParaRPr>
            </a:p>
          </p:txBody>
        </p:sp>
        <p:sp>
          <p:nvSpPr>
            <p:cNvPr id="20" name="矩形 19">
              <a:extLst>
                <a:ext uri="{FF2B5EF4-FFF2-40B4-BE49-F238E27FC236}">
                  <a16:creationId xmlns:a16="http://schemas.microsoft.com/office/drawing/2014/main" id="{FAED66A9-D665-4488-BB44-D09E42C2DF66}"/>
                </a:ext>
              </a:extLst>
            </p:cNvPr>
            <p:cNvSpPr/>
            <p:nvPr/>
          </p:nvSpPr>
          <p:spPr bwMode="auto">
            <a:xfrm>
              <a:off x="7907932" y="5843642"/>
              <a:ext cx="437030" cy="2986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文本框 20">
              <a:extLst>
                <a:ext uri="{FF2B5EF4-FFF2-40B4-BE49-F238E27FC236}">
                  <a16:creationId xmlns:a16="http://schemas.microsoft.com/office/drawing/2014/main" id="{F3E88486-9346-4A72-867F-E5FFD28B41BD}"/>
                </a:ext>
              </a:extLst>
            </p:cNvPr>
            <p:cNvSpPr txBox="1"/>
            <p:nvPr/>
          </p:nvSpPr>
          <p:spPr>
            <a:xfrm>
              <a:off x="7876858" y="5860981"/>
              <a:ext cx="550269" cy="276999"/>
            </a:xfrm>
            <a:prstGeom prst="rect">
              <a:avLst/>
            </a:prstGeom>
            <a:noFill/>
          </p:spPr>
          <p:txBody>
            <a:bodyPr wrap="square" rtlCol="0">
              <a:spAutoFit/>
            </a:bodyPr>
            <a:lstStyle/>
            <a:p>
              <a:r>
                <a:rPr lang="en-US" altLang="zh-CN" sz="1200" dirty="0">
                  <a:solidFill>
                    <a:schemeClr val="tx1"/>
                  </a:solidFill>
                </a:rPr>
                <a:t>ACK</a:t>
              </a:r>
              <a:endParaRPr lang="zh-CN" altLang="en-US" sz="1200" dirty="0">
                <a:solidFill>
                  <a:schemeClr val="tx1"/>
                </a:solidFill>
              </a:endParaRPr>
            </a:p>
          </p:txBody>
        </p:sp>
        <p:cxnSp>
          <p:nvCxnSpPr>
            <p:cNvPr id="22" name="直接连接符 21">
              <a:extLst>
                <a:ext uri="{FF2B5EF4-FFF2-40B4-BE49-F238E27FC236}">
                  <a16:creationId xmlns:a16="http://schemas.microsoft.com/office/drawing/2014/main" id="{A4019A49-E667-488C-BF48-3B991F81F3E6}"/>
                </a:ext>
              </a:extLst>
            </p:cNvPr>
            <p:cNvCxnSpPr>
              <a:cxnSpLocks/>
            </p:cNvCxnSpPr>
            <p:nvPr/>
          </p:nvCxnSpPr>
          <p:spPr bwMode="auto">
            <a:xfrm>
              <a:off x="5953445" y="5230351"/>
              <a:ext cx="0" cy="611779"/>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3" name="直接连接符 22">
              <a:extLst>
                <a:ext uri="{FF2B5EF4-FFF2-40B4-BE49-F238E27FC236}">
                  <a16:creationId xmlns:a16="http://schemas.microsoft.com/office/drawing/2014/main" id="{FA484CD2-47E7-4719-8988-924835A7F609}"/>
                </a:ext>
              </a:extLst>
            </p:cNvPr>
            <p:cNvCxnSpPr>
              <a:cxnSpLocks/>
            </p:cNvCxnSpPr>
            <p:nvPr/>
          </p:nvCxnSpPr>
          <p:spPr bwMode="auto">
            <a:xfrm>
              <a:off x="6095294" y="5230351"/>
              <a:ext cx="0" cy="618505"/>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4" name="直接连接符 23">
              <a:extLst>
                <a:ext uri="{FF2B5EF4-FFF2-40B4-BE49-F238E27FC236}">
                  <a16:creationId xmlns:a16="http://schemas.microsoft.com/office/drawing/2014/main" id="{1DC6E773-ED15-4EC4-B91F-8DE898198B98}"/>
                </a:ext>
              </a:extLst>
            </p:cNvPr>
            <p:cNvCxnSpPr>
              <a:cxnSpLocks/>
            </p:cNvCxnSpPr>
            <p:nvPr/>
          </p:nvCxnSpPr>
          <p:spPr bwMode="auto">
            <a:xfrm>
              <a:off x="6568658"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5" name="直接连接符 24">
              <a:extLst>
                <a:ext uri="{FF2B5EF4-FFF2-40B4-BE49-F238E27FC236}">
                  <a16:creationId xmlns:a16="http://schemas.microsoft.com/office/drawing/2014/main" id="{F10B779C-D494-4E2B-9318-2DA1E70A96D7}"/>
                </a:ext>
              </a:extLst>
            </p:cNvPr>
            <p:cNvCxnSpPr>
              <a:cxnSpLocks/>
            </p:cNvCxnSpPr>
            <p:nvPr/>
          </p:nvCxnSpPr>
          <p:spPr bwMode="auto">
            <a:xfrm>
              <a:off x="6728254"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6" name="直接连接符 25">
              <a:extLst>
                <a:ext uri="{FF2B5EF4-FFF2-40B4-BE49-F238E27FC236}">
                  <a16:creationId xmlns:a16="http://schemas.microsoft.com/office/drawing/2014/main" id="{6B53361A-975D-4E4E-A68F-D4C408CC430E}"/>
                </a:ext>
              </a:extLst>
            </p:cNvPr>
            <p:cNvCxnSpPr>
              <a:cxnSpLocks/>
            </p:cNvCxnSpPr>
            <p:nvPr/>
          </p:nvCxnSpPr>
          <p:spPr bwMode="auto">
            <a:xfrm>
              <a:off x="7150816" y="5243014"/>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7" name="直接连接符 26">
              <a:extLst>
                <a:ext uri="{FF2B5EF4-FFF2-40B4-BE49-F238E27FC236}">
                  <a16:creationId xmlns:a16="http://schemas.microsoft.com/office/drawing/2014/main" id="{90A08443-05DD-4064-A14B-B97A06445763}"/>
                </a:ext>
              </a:extLst>
            </p:cNvPr>
            <p:cNvCxnSpPr>
              <a:cxnSpLocks/>
            </p:cNvCxnSpPr>
            <p:nvPr/>
          </p:nvCxnSpPr>
          <p:spPr bwMode="auto">
            <a:xfrm>
              <a:off x="7312738"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8" name="直接连接符 27">
              <a:extLst>
                <a:ext uri="{FF2B5EF4-FFF2-40B4-BE49-F238E27FC236}">
                  <a16:creationId xmlns:a16="http://schemas.microsoft.com/office/drawing/2014/main" id="{24359A8D-8E1E-4EB5-B9AE-A3D60CB8E8EC}"/>
                </a:ext>
              </a:extLst>
            </p:cNvPr>
            <p:cNvCxnSpPr>
              <a:cxnSpLocks/>
            </p:cNvCxnSpPr>
            <p:nvPr/>
          </p:nvCxnSpPr>
          <p:spPr bwMode="auto">
            <a:xfrm>
              <a:off x="7764586"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29" name="直接连接符 28">
              <a:extLst>
                <a:ext uri="{FF2B5EF4-FFF2-40B4-BE49-F238E27FC236}">
                  <a16:creationId xmlns:a16="http://schemas.microsoft.com/office/drawing/2014/main" id="{0312FA07-019F-466D-B9C2-A20A2816D5F7}"/>
                </a:ext>
              </a:extLst>
            </p:cNvPr>
            <p:cNvCxnSpPr>
              <a:cxnSpLocks/>
            </p:cNvCxnSpPr>
            <p:nvPr/>
          </p:nvCxnSpPr>
          <p:spPr bwMode="auto">
            <a:xfrm>
              <a:off x="7914500" y="5249740"/>
              <a:ext cx="0" cy="599116"/>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30" name="文本框 29">
              <a:extLst>
                <a:ext uri="{FF2B5EF4-FFF2-40B4-BE49-F238E27FC236}">
                  <a16:creationId xmlns:a16="http://schemas.microsoft.com/office/drawing/2014/main" id="{116BACA8-169A-41EA-BE13-A212C18E4D3E}"/>
                </a:ext>
              </a:extLst>
            </p:cNvPr>
            <p:cNvSpPr txBox="1"/>
            <p:nvPr/>
          </p:nvSpPr>
          <p:spPr>
            <a:xfrm>
              <a:off x="5842106" y="5047255"/>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sp>
          <p:nvSpPr>
            <p:cNvPr id="31" name="文本框 30">
              <a:extLst>
                <a:ext uri="{FF2B5EF4-FFF2-40B4-BE49-F238E27FC236}">
                  <a16:creationId xmlns:a16="http://schemas.microsoft.com/office/drawing/2014/main" id="{BD3E7EA3-22C3-4319-BF64-81B28EB26CC0}"/>
                </a:ext>
              </a:extLst>
            </p:cNvPr>
            <p:cNvSpPr txBox="1"/>
            <p:nvPr/>
          </p:nvSpPr>
          <p:spPr>
            <a:xfrm>
              <a:off x="6466077" y="5054916"/>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sp>
          <p:nvSpPr>
            <p:cNvPr id="32" name="文本框 31">
              <a:extLst>
                <a:ext uri="{FF2B5EF4-FFF2-40B4-BE49-F238E27FC236}">
                  <a16:creationId xmlns:a16="http://schemas.microsoft.com/office/drawing/2014/main" id="{EA8E9317-57B4-4951-93E9-D125979B52CB}"/>
                </a:ext>
              </a:extLst>
            </p:cNvPr>
            <p:cNvSpPr txBox="1"/>
            <p:nvPr/>
          </p:nvSpPr>
          <p:spPr>
            <a:xfrm>
              <a:off x="7044845" y="5054916"/>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sp>
          <p:nvSpPr>
            <p:cNvPr id="33" name="文本框 32">
              <a:extLst>
                <a:ext uri="{FF2B5EF4-FFF2-40B4-BE49-F238E27FC236}">
                  <a16:creationId xmlns:a16="http://schemas.microsoft.com/office/drawing/2014/main" id="{7B87E5DA-23EE-421D-8438-7C7016023D03}"/>
                </a:ext>
              </a:extLst>
            </p:cNvPr>
            <p:cNvSpPr txBox="1"/>
            <p:nvPr/>
          </p:nvSpPr>
          <p:spPr>
            <a:xfrm>
              <a:off x="7673038" y="5054916"/>
              <a:ext cx="468964" cy="215444"/>
            </a:xfrm>
            <a:prstGeom prst="rect">
              <a:avLst/>
            </a:prstGeom>
            <a:noFill/>
          </p:spPr>
          <p:txBody>
            <a:bodyPr wrap="square" rtlCol="0">
              <a:spAutoFit/>
            </a:bodyPr>
            <a:lstStyle/>
            <a:p>
              <a:r>
                <a:rPr lang="en-US" altLang="zh-CN" sz="800" dirty="0">
                  <a:solidFill>
                    <a:schemeClr val="tx1"/>
                  </a:solidFill>
                </a:rPr>
                <a:t>SIFS</a:t>
              </a:r>
              <a:endParaRPr lang="zh-CN" altLang="en-US" sz="800" dirty="0">
                <a:solidFill>
                  <a:schemeClr val="tx1"/>
                </a:solidFill>
              </a:endParaRPr>
            </a:p>
          </p:txBody>
        </p:sp>
        <p:cxnSp>
          <p:nvCxnSpPr>
            <p:cNvPr id="34" name="直接箭头连接符 33">
              <a:extLst>
                <a:ext uri="{FF2B5EF4-FFF2-40B4-BE49-F238E27FC236}">
                  <a16:creationId xmlns:a16="http://schemas.microsoft.com/office/drawing/2014/main" id="{22B4ED35-5A02-4455-88C5-2C7A64ACA8C9}"/>
                </a:ext>
              </a:extLst>
            </p:cNvPr>
            <p:cNvCxnSpPr>
              <a:cxnSpLocks/>
            </p:cNvCxnSpPr>
            <p:nvPr/>
          </p:nvCxnSpPr>
          <p:spPr bwMode="auto">
            <a:xfrm>
              <a:off x="5801788" y="5268164"/>
              <a:ext cx="151657" cy="21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5" name="直接箭头连接符 34">
              <a:extLst>
                <a:ext uri="{FF2B5EF4-FFF2-40B4-BE49-F238E27FC236}">
                  <a16:creationId xmlns:a16="http://schemas.microsoft.com/office/drawing/2014/main" id="{2715BE61-C8D3-43DC-8BA4-3B1C379D13B1}"/>
                </a:ext>
              </a:extLst>
            </p:cNvPr>
            <p:cNvCxnSpPr>
              <a:cxnSpLocks/>
            </p:cNvCxnSpPr>
            <p:nvPr/>
          </p:nvCxnSpPr>
          <p:spPr bwMode="auto">
            <a:xfrm flipH="1">
              <a:off x="6095296" y="5270360"/>
              <a:ext cx="13288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8499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8E443C-D569-4737-98C9-D38724A972AE}"/>
              </a:ext>
            </a:extLst>
          </p:cNvPr>
          <p:cNvSpPr>
            <a:spLocks noGrp="1"/>
          </p:cNvSpPr>
          <p:nvPr>
            <p:ph type="title"/>
          </p:nvPr>
        </p:nvSpPr>
        <p:spPr/>
        <p:txBody>
          <a:bodyPr/>
          <a:lstStyle/>
          <a:p>
            <a:r>
              <a:rPr lang="en-US" altLang="zh-CN" dirty="0"/>
              <a:t>R2 - Generalization of different channel models</a:t>
            </a:r>
            <a:endParaRPr lang="zh-CN" altLang="en-US" dirty="0"/>
          </a:p>
        </p:txBody>
      </p:sp>
      <p:sp>
        <p:nvSpPr>
          <p:cNvPr id="4" name="日期占位符 3">
            <a:extLst>
              <a:ext uri="{FF2B5EF4-FFF2-40B4-BE49-F238E27FC236}">
                <a16:creationId xmlns:a16="http://schemas.microsoft.com/office/drawing/2014/main" id="{2234FA46-EDD4-42CA-8A1A-F8F12A469783}"/>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55278EC8-421E-4EA5-A4AE-8DC93097EDB4}"/>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EA1AF5D5-730A-473A-9C96-20EF599AD60F}"/>
              </a:ext>
            </a:extLst>
          </p:cNvPr>
          <p:cNvSpPr>
            <a:spLocks noGrp="1"/>
          </p:cNvSpPr>
          <p:nvPr>
            <p:ph type="sldNum" idx="12"/>
          </p:nvPr>
        </p:nvSpPr>
        <p:spPr/>
        <p:txBody>
          <a:bodyPr/>
          <a:lstStyle/>
          <a:p>
            <a:r>
              <a:rPr lang="en-GB"/>
              <a:t>Slide </a:t>
            </a:r>
            <a:fld id="{D09C756B-EB39-4236-ADBB-73052B179AE4}" type="slidenum">
              <a:rPr lang="en-GB" smtClean="0"/>
              <a:pPr/>
              <a:t>21</a:t>
            </a:fld>
            <a:endParaRPr lang="en-GB"/>
          </a:p>
        </p:txBody>
      </p:sp>
      <mc:AlternateContent xmlns:mc="http://schemas.openxmlformats.org/markup-compatibility/2006" xmlns:a14="http://schemas.microsoft.com/office/drawing/2010/main">
        <mc:Choice Requires="a14">
          <p:sp>
            <p:nvSpPr>
              <p:cNvPr id="9" name="Rectangle 2">
                <a:extLst>
                  <a:ext uri="{FF2B5EF4-FFF2-40B4-BE49-F238E27FC236}">
                    <a16:creationId xmlns:a16="http://schemas.microsoft.com/office/drawing/2014/main" id="{8D2600CB-4F1D-4AD9-9387-DB1B0B81B4F0}"/>
                  </a:ext>
                </a:extLst>
              </p:cNvPr>
              <p:cNvSpPr txBox="1">
                <a:spLocks noChangeArrowheads="1"/>
              </p:cNvSpPr>
              <p:nvPr/>
            </p:nvSpPr>
            <p:spPr bwMode="auto">
              <a:xfrm>
                <a:off x="310547" y="1925100"/>
                <a:ext cx="4549485" cy="437622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Simulation setup: </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Training data are a combination of V matrices generated under channel models B, C, and D</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The trained model is tested by data of channel B, C, and D, respectively</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Comparison baseline</a:t>
                </a:r>
                <a:r>
                  <a:rPr lang="zh-CN" altLang="en-US" sz="1600" dirty="0">
                    <a:solidFill>
                      <a:schemeClr val="tx1"/>
                    </a:solidFill>
                    <a:ea typeface="宋体" panose="02010600030101010101" pitchFamily="2" charset="-122"/>
                  </a:rPr>
                  <a:t>：</a:t>
                </a:r>
                <a:endParaRPr lang="en-US" altLang="zh-CN" sz="1600" dirty="0">
                  <a:solidFill>
                    <a:schemeClr val="tx1"/>
                  </a:solidFill>
                  <a:ea typeface="宋体" panose="02010600030101010101" pitchFamily="2" charset="-122"/>
                </a:endParaRP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VQVAE-</a:t>
                </a:r>
                <a:r>
                  <a:rPr lang="en-US" altLang="zh-CN" sz="1600" dirty="0" err="1">
                    <a:solidFill>
                      <a:schemeClr val="tx1"/>
                    </a:solidFill>
                    <a:latin typeface="Times New Roman" pitchFamily="16" charset="0"/>
                    <a:ea typeface="MS Gothic" charset="-128"/>
                  </a:rPr>
                  <a:t>chX</a:t>
                </a:r>
                <a:r>
                  <a:rPr lang="en-US" altLang="zh-CN" sz="1600" dirty="0">
                    <a:solidFill>
                      <a:schemeClr val="tx1"/>
                    </a:solidFill>
                    <a:latin typeface="Times New Roman" pitchFamily="16" charset="0"/>
                    <a:ea typeface="MS Gothic" charset="-128"/>
                  </a:rPr>
                  <a:t>:</a:t>
                </a:r>
                <a:r>
                  <a:rPr lang="zh-CN" altLang="en-US" sz="1600" dirty="0">
                    <a:solidFill>
                      <a:schemeClr val="tx1"/>
                    </a:solidFill>
                    <a:latin typeface="Times New Roman" pitchFamily="16" charset="0"/>
                    <a:ea typeface="MS Gothic" charset="-128"/>
                  </a:rPr>
                  <a:t> </a:t>
                </a:r>
                <a:r>
                  <a:rPr lang="en-US" altLang="zh-CN" sz="1600" dirty="0">
                    <a:solidFill>
                      <a:schemeClr val="tx1"/>
                    </a:solidFill>
                    <a:latin typeface="Times New Roman" pitchFamily="16" charset="0"/>
                    <a:ea typeface="MS Gothic" charset="-128"/>
                  </a:rPr>
                  <a:t>NN model is trained and tested using data of channel X</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Standard-</a:t>
                </a:r>
                <a:r>
                  <a:rPr lang="en-US" altLang="zh-CN" sz="1600" dirty="0" err="1">
                    <a:solidFill>
                      <a:schemeClr val="tx1"/>
                    </a:solidFill>
                    <a:latin typeface="Times New Roman" pitchFamily="16" charset="0"/>
                    <a:ea typeface="MS Gothic" charset="-128"/>
                  </a:rPr>
                  <a:t>chX</a:t>
                </a:r>
                <a:r>
                  <a:rPr lang="en-US" altLang="zh-CN" sz="1600" dirty="0">
                    <a:solidFill>
                      <a:schemeClr val="tx1"/>
                    </a:solidFill>
                    <a:latin typeface="Times New Roman" pitchFamily="16" charset="0"/>
                    <a:ea typeface="MS Gothic" charset="-128"/>
                  </a:rPr>
                  <a:t>: Ng=4,</a:t>
                </a:r>
                <a:r>
                  <a:rPr lang="en-US" altLang="zh-CN" sz="1600" dirty="0">
                    <a:solidFill>
                      <a:schemeClr val="tx1"/>
                    </a:solidFill>
                    <a:ea typeface="MS Gothic" charset="-128"/>
                  </a:rPr>
                  <a:t>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𝜙</m:t>
                        </m:r>
                      </m:sub>
                    </m:sSub>
                  </m:oMath>
                </a14:m>
                <a:r>
                  <a:rPr lang="en-US" altLang="zh-CN" sz="1600" dirty="0">
                    <a:solidFill>
                      <a:schemeClr val="tx1"/>
                    </a:solidFill>
                    <a:ea typeface="宋体" panose="02010600030101010101" pitchFamily="2" charset="-122"/>
                  </a:rPr>
                  <a:t>=6,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𝜓</m:t>
                        </m:r>
                      </m:sub>
                    </m:sSub>
                  </m:oMath>
                </a14:m>
                <a:r>
                  <a:rPr lang="en-US" altLang="zh-CN" sz="1600" dirty="0">
                    <a:solidFill>
                      <a:schemeClr val="tx1"/>
                    </a:solidFill>
                    <a:ea typeface="宋体" panose="02010600030101010101" pitchFamily="2" charset="-122"/>
                  </a:rPr>
                  <a:t>=4</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Compared with the standard method, the generalized NN model has no PER loss for channel B and C, and 0.5dB PER loss for channel D.</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A well-trained neural network model is robust to different channel conditions. </a:t>
                </a:r>
                <a:endParaRPr lang="en-US" altLang="zh-CN" sz="1600" dirty="0">
                  <a:solidFill>
                    <a:schemeClr val="tx1"/>
                  </a:solidFill>
                  <a:latin typeface="Times New Roman" pitchFamily="16" charset="0"/>
                  <a:ea typeface="MS Gothic" charset="-128"/>
                </a:endParaRPr>
              </a:p>
              <a:p>
                <a:pPr marL="0" indent="0">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dirty="0">
                  <a:solidFill>
                    <a:schemeClr val="tx1"/>
                  </a:solidFill>
                  <a:latin typeface="Times New Roman"/>
                  <a:ea typeface="Times New Roman"/>
                  <a:cs typeface="Times New Roman"/>
                  <a:sym typeface="Times New Roman"/>
                </a:endParaRPr>
              </a:p>
            </p:txBody>
          </p:sp>
        </mc:Choice>
        <mc:Fallback xmlns="">
          <p:sp>
            <p:nvSpPr>
              <p:cNvPr id="9" name="Rectangle 2">
                <a:extLst>
                  <a:ext uri="{FF2B5EF4-FFF2-40B4-BE49-F238E27FC236}">
                    <a16:creationId xmlns:a16="http://schemas.microsoft.com/office/drawing/2014/main" id="{8D2600CB-4F1D-4AD9-9387-DB1B0B81B4F0}"/>
                  </a:ext>
                </a:extLst>
              </p:cNvPr>
              <p:cNvSpPr txBox="1">
                <a:spLocks noRot="1" noChangeAspect="1" noMove="1" noResize="1" noEditPoints="1" noAdjustHandles="1" noChangeArrowheads="1" noChangeShapeType="1" noTextEdit="1"/>
              </p:cNvSpPr>
              <p:nvPr/>
            </p:nvSpPr>
            <p:spPr bwMode="auto">
              <a:xfrm>
                <a:off x="310547" y="1925100"/>
                <a:ext cx="4549485" cy="4376225"/>
              </a:xfrm>
              <a:prstGeom prst="rect">
                <a:avLst/>
              </a:prstGeom>
              <a:blipFill>
                <a:blip r:embed="rId2"/>
                <a:stretch>
                  <a:fillRect t="-418" r="-268"/>
                </a:stretch>
              </a:blipFill>
              <a:ln w="9525">
                <a:noFill/>
                <a:round/>
                <a:headEnd/>
                <a:tailEnd/>
              </a:ln>
              <a:effectLst/>
            </p:spPr>
            <p:txBody>
              <a:bodyPr/>
              <a:lstStyle/>
              <a:p>
                <a:r>
                  <a:rPr lang="zh-CN" altLang="en-US">
                    <a:noFill/>
                  </a:rPr>
                  <a:t> </a:t>
                </a:r>
              </a:p>
            </p:txBody>
          </p:sp>
        </mc:Fallback>
      </mc:AlternateContent>
      <p:graphicFrame>
        <p:nvGraphicFramePr>
          <p:cNvPr id="8" name="表格 7">
            <a:extLst>
              <a:ext uri="{FF2B5EF4-FFF2-40B4-BE49-F238E27FC236}">
                <a16:creationId xmlns:a16="http://schemas.microsoft.com/office/drawing/2014/main" id="{320C4077-9759-4FF3-B45B-E0A7036C02BD}"/>
              </a:ext>
            </a:extLst>
          </p:cNvPr>
          <p:cNvGraphicFramePr>
            <a:graphicFrameLocks noGrp="1"/>
          </p:cNvGraphicFramePr>
          <p:nvPr>
            <p:extLst>
              <p:ext uri="{D42A27DB-BD31-4B8C-83A1-F6EECF244321}">
                <p14:modId xmlns:p14="http://schemas.microsoft.com/office/powerpoint/2010/main" val="2845851434"/>
              </p:ext>
            </p:extLst>
          </p:nvPr>
        </p:nvGraphicFramePr>
        <p:xfrm>
          <a:off x="5508104" y="4980012"/>
          <a:ext cx="3158489" cy="1257300"/>
        </p:xfrm>
        <a:graphic>
          <a:graphicData uri="http://schemas.openxmlformats.org/drawingml/2006/table">
            <a:tbl>
              <a:tblPr firstRow="1" bandRow="1">
                <a:tableStyleId>{5C22544A-7EE6-4342-B048-85BDC9FD1C3A}</a:tableStyleId>
              </a:tblPr>
              <a:tblGrid>
                <a:gridCol w="1584642">
                  <a:extLst>
                    <a:ext uri="{9D8B030D-6E8A-4147-A177-3AD203B41FA5}">
                      <a16:colId xmlns:a16="http://schemas.microsoft.com/office/drawing/2014/main" val="3626184064"/>
                    </a:ext>
                  </a:extLst>
                </a:gridCol>
                <a:gridCol w="827405">
                  <a:extLst>
                    <a:ext uri="{9D8B030D-6E8A-4147-A177-3AD203B41FA5}">
                      <a16:colId xmlns:a16="http://schemas.microsoft.com/office/drawing/2014/main" val="1962415129"/>
                    </a:ext>
                  </a:extLst>
                </a:gridCol>
                <a:gridCol w="746442">
                  <a:extLst>
                    <a:ext uri="{9D8B030D-6E8A-4147-A177-3AD203B41FA5}">
                      <a16:colId xmlns:a16="http://schemas.microsoft.com/office/drawing/2014/main" val="3143723243"/>
                    </a:ext>
                  </a:extLst>
                </a:gridCol>
              </a:tblGrid>
              <a:tr h="0">
                <a:tc>
                  <a:txBody>
                    <a:bodyPr/>
                    <a:lstStyle/>
                    <a:p>
                      <a:pPr algn="ctr"/>
                      <a:r>
                        <a:rPr lang="en-US" altLang="zh-CN" sz="1050" dirty="0"/>
                        <a:t>Legend</a:t>
                      </a:r>
                      <a:endParaRPr lang="zh-CN" altLang="en-US" sz="1050" dirty="0"/>
                    </a:p>
                  </a:txBody>
                  <a:tcPr anchor="ctr"/>
                </a:tc>
                <a:tc>
                  <a:txBody>
                    <a:bodyPr/>
                    <a:lstStyle/>
                    <a:p>
                      <a:pPr algn="ctr"/>
                      <a:r>
                        <a:rPr lang="en-US" altLang="zh-CN" sz="1050" dirty="0"/>
                        <a:t>Train data</a:t>
                      </a:r>
                      <a:endParaRPr lang="zh-CN" altLang="en-US" sz="1050" dirty="0"/>
                    </a:p>
                  </a:txBody>
                  <a:tcPr anchor="ctr"/>
                </a:tc>
                <a:tc>
                  <a:txBody>
                    <a:bodyPr/>
                    <a:lstStyle/>
                    <a:p>
                      <a:pPr algn="ctr"/>
                      <a:r>
                        <a:rPr lang="en-US" altLang="zh-CN" sz="1050" dirty="0"/>
                        <a:t>Test data</a:t>
                      </a:r>
                      <a:endParaRPr lang="zh-CN" altLang="en-US" sz="1050" dirty="0"/>
                    </a:p>
                  </a:txBody>
                  <a:tcPr anchor="ctr"/>
                </a:tc>
                <a:extLst>
                  <a:ext uri="{0D108BD9-81ED-4DB2-BD59-A6C34878D82A}">
                    <a16:rowId xmlns:a16="http://schemas.microsoft.com/office/drawing/2014/main" val="4082433647"/>
                  </a:ext>
                </a:extLst>
              </a:tr>
              <a:tr h="0">
                <a:tc>
                  <a:txBody>
                    <a:bodyPr/>
                    <a:lstStyle/>
                    <a:p>
                      <a:pPr algn="ctr"/>
                      <a:r>
                        <a:rPr lang="en-US" altLang="zh-CN" sz="1050" dirty="0"/>
                        <a:t>VQVAE-generalized-</a:t>
                      </a:r>
                      <a:r>
                        <a:rPr lang="en-US" altLang="zh-CN" sz="1050" dirty="0" err="1"/>
                        <a:t>chB</a:t>
                      </a:r>
                      <a:endParaRPr lang="zh-CN" altLang="en-US" sz="1050" dirty="0"/>
                    </a:p>
                  </a:txBody>
                  <a:tcPr anchor="ctr"/>
                </a:tc>
                <a:tc>
                  <a:txBody>
                    <a:bodyPr/>
                    <a:lstStyle/>
                    <a:p>
                      <a:pPr algn="ctr"/>
                      <a:r>
                        <a:rPr lang="en-US" altLang="zh-CN" sz="1050" dirty="0"/>
                        <a:t>B, C,</a:t>
                      </a:r>
                      <a:r>
                        <a:rPr lang="zh-CN" altLang="en-US" sz="1050" dirty="0"/>
                        <a:t> </a:t>
                      </a:r>
                      <a:r>
                        <a:rPr lang="en-US" altLang="zh-CN" sz="1050" dirty="0"/>
                        <a:t>D</a:t>
                      </a:r>
                      <a:endParaRPr lang="zh-CN" altLang="en-US" sz="1050" dirty="0"/>
                    </a:p>
                  </a:txBody>
                  <a:tcPr anchor="ctr"/>
                </a:tc>
                <a:tc>
                  <a:txBody>
                    <a:bodyPr/>
                    <a:lstStyle/>
                    <a:p>
                      <a:pPr algn="ctr"/>
                      <a:r>
                        <a:rPr lang="en-US" altLang="zh-CN" sz="1050" dirty="0"/>
                        <a:t>B</a:t>
                      </a:r>
                      <a:endParaRPr lang="zh-CN" altLang="en-US" sz="1050" dirty="0"/>
                    </a:p>
                  </a:txBody>
                  <a:tcPr anchor="ctr"/>
                </a:tc>
                <a:extLst>
                  <a:ext uri="{0D108BD9-81ED-4DB2-BD59-A6C34878D82A}">
                    <a16:rowId xmlns:a16="http://schemas.microsoft.com/office/drawing/2014/main" val="2804092796"/>
                  </a:ext>
                </a:extLst>
              </a:tr>
              <a:tr h="0">
                <a:tc>
                  <a:txBody>
                    <a:bodyPr/>
                    <a:lstStyle/>
                    <a:p>
                      <a:pPr algn="ctr"/>
                      <a:r>
                        <a:rPr lang="en-US" altLang="zh-CN" sz="1050" dirty="0"/>
                        <a:t>VQVAE-</a:t>
                      </a:r>
                      <a:r>
                        <a:rPr lang="en-US" altLang="zh-CN" sz="1050" dirty="0" err="1"/>
                        <a:t>chB</a:t>
                      </a:r>
                      <a:endParaRPr lang="zh-CN" altLang="en-US" sz="1050" dirty="0"/>
                    </a:p>
                  </a:txBody>
                  <a:tcPr anchor="ctr"/>
                </a:tc>
                <a:tc>
                  <a:txBody>
                    <a:bodyPr/>
                    <a:lstStyle/>
                    <a:p>
                      <a:pPr algn="ctr"/>
                      <a:r>
                        <a:rPr lang="en-US" altLang="zh-CN" sz="1050" dirty="0"/>
                        <a:t>B</a:t>
                      </a:r>
                      <a:endParaRPr lang="zh-CN" altLang="en-US" sz="1050" dirty="0"/>
                    </a:p>
                  </a:txBody>
                  <a:tcPr anchor="ctr"/>
                </a:tc>
                <a:tc>
                  <a:txBody>
                    <a:bodyPr/>
                    <a:lstStyle/>
                    <a:p>
                      <a:pPr algn="ctr"/>
                      <a:r>
                        <a:rPr lang="en-US" altLang="zh-CN" sz="1050" dirty="0"/>
                        <a:t>B</a:t>
                      </a:r>
                      <a:endParaRPr lang="zh-CN" altLang="en-US" sz="1050" dirty="0"/>
                    </a:p>
                  </a:txBody>
                  <a:tcPr anchor="ctr"/>
                </a:tc>
                <a:extLst>
                  <a:ext uri="{0D108BD9-81ED-4DB2-BD59-A6C34878D82A}">
                    <a16:rowId xmlns:a16="http://schemas.microsoft.com/office/drawing/2014/main" val="3961278351"/>
                  </a:ext>
                </a:extLst>
              </a:tr>
              <a:tr h="0">
                <a:tc>
                  <a:txBody>
                    <a:bodyPr/>
                    <a:lstStyle/>
                    <a:p>
                      <a:pPr algn="ctr"/>
                      <a:r>
                        <a:rPr lang="en-US" altLang="zh-CN" sz="1050" dirty="0"/>
                        <a:t>VQVAE-generalized-</a:t>
                      </a:r>
                      <a:r>
                        <a:rPr lang="en-US" altLang="zh-CN" sz="1050" dirty="0" err="1"/>
                        <a:t>chC</a:t>
                      </a:r>
                      <a:endParaRPr lang="zh-CN" altLang="en-US"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a:t>B, C, D</a:t>
                      </a:r>
                      <a:endParaRPr lang="zh-CN" altLang="en-US" sz="1050" dirty="0"/>
                    </a:p>
                  </a:txBody>
                  <a:tcPr anchor="ctr"/>
                </a:tc>
                <a:tc>
                  <a:txBody>
                    <a:bodyPr/>
                    <a:lstStyle/>
                    <a:p>
                      <a:pPr algn="ctr"/>
                      <a:r>
                        <a:rPr lang="en-US" altLang="zh-CN" sz="1050" dirty="0"/>
                        <a:t>C</a:t>
                      </a:r>
                      <a:endParaRPr lang="zh-CN" altLang="en-US" sz="1050" dirty="0"/>
                    </a:p>
                  </a:txBody>
                  <a:tcPr anchor="ctr"/>
                </a:tc>
                <a:extLst>
                  <a:ext uri="{0D108BD9-81ED-4DB2-BD59-A6C34878D82A}">
                    <a16:rowId xmlns:a16="http://schemas.microsoft.com/office/drawing/2014/main" val="2234341763"/>
                  </a:ext>
                </a:extLst>
              </a:tr>
              <a:tr h="0">
                <a:tc>
                  <a:txBody>
                    <a:bodyPr/>
                    <a:lstStyle/>
                    <a:p>
                      <a:pPr algn="ctr"/>
                      <a:r>
                        <a:rPr lang="en-US" altLang="zh-CN" sz="1050" dirty="0"/>
                        <a:t>VQVAE-</a:t>
                      </a:r>
                      <a:r>
                        <a:rPr lang="en-US" altLang="zh-CN" sz="1050" dirty="0" err="1"/>
                        <a:t>chC</a:t>
                      </a:r>
                      <a:endParaRPr lang="zh-CN" altLang="en-US" sz="1050" dirty="0"/>
                    </a:p>
                  </a:txBody>
                  <a:tcPr anchor="ctr"/>
                </a:tc>
                <a:tc>
                  <a:txBody>
                    <a:bodyPr/>
                    <a:lstStyle/>
                    <a:p>
                      <a:pPr algn="ctr"/>
                      <a:r>
                        <a:rPr lang="en-US" altLang="zh-CN" sz="1050" dirty="0"/>
                        <a:t>C</a:t>
                      </a:r>
                      <a:endParaRPr lang="zh-CN" altLang="en-US" sz="1050" dirty="0"/>
                    </a:p>
                  </a:txBody>
                  <a:tcPr anchor="ctr"/>
                </a:tc>
                <a:tc>
                  <a:txBody>
                    <a:bodyPr/>
                    <a:lstStyle/>
                    <a:p>
                      <a:pPr algn="ctr"/>
                      <a:r>
                        <a:rPr lang="en-US" altLang="zh-CN" sz="1050" dirty="0"/>
                        <a:t>C</a:t>
                      </a:r>
                      <a:endParaRPr lang="zh-CN" altLang="en-US" sz="1050" dirty="0"/>
                    </a:p>
                  </a:txBody>
                  <a:tcPr anchor="ctr"/>
                </a:tc>
                <a:extLst>
                  <a:ext uri="{0D108BD9-81ED-4DB2-BD59-A6C34878D82A}">
                    <a16:rowId xmlns:a16="http://schemas.microsoft.com/office/drawing/2014/main" val="1062814648"/>
                  </a:ext>
                </a:extLst>
              </a:tr>
            </a:tbl>
          </a:graphicData>
        </a:graphic>
      </p:graphicFrame>
      <p:pic>
        <p:nvPicPr>
          <p:cNvPr id="7" name="图片 6">
            <a:extLst>
              <a:ext uri="{FF2B5EF4-FFF2-40B4-BE49-F238E27FC236}">
                <a16:creationId xmlns:a16="http://schemas.microsoft.com/office/drawing/2014/main" id="{CFE5EFBF-DFA4-4807-B25B-9B2F0473B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638" y="1734616"/>
            <a:ext cx="4234879" cy="3176159"/>
          </a:xfrm>
          <a:prstGeom prst="rect">
            <a:avLst/>
          </a:prstGeom>
        </p:spPr>
      </p:pic>
    </p:spTree>
    <p:extLst>
      <p:ext uri="{BB962C8B-B14F-4D97-AF65-F5344CB8AC3E}">
        <p14:creationId xmlns:p14="http://schemas.microsoft.com/office/powerpoint/2010/main" val="415863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7FAD4-1F3E-4EB3-ACE7-00FC0DD6C60E}"/>
              </a:ext>
            </a:extLst>
          </p:cNvPr>
          <p:cNvSpPr>
            <a:spLocks noGrp="1"/>
          </p:cNvSpPr>
          <p:nvPr>
            <p:ph type="title"/>
          </p:nvPr>
        </p:nvSpPr>
        <p:spPr/>
        <p:txBody>
          <a:bodyPr/>
          <a:lstStyle/>
          <a:p>
            <a:r>
              <a:rPr lang="en-US" altLang="zh-CN" dirty="0"/>
              <a:t>R2 - Generalization of different </a:t>
            </a:r>
            <a:r>
              <a:rPr lang="en-US" altLang="zh-CN" dirty="0" err="1"/>
              <a:t>Nrx</a:t>
            </a:r>
            <a:r>
              <a:rPr lang="en-US" altLang="zh-CN" dirty="0">
                <a:solidFill>
                  <a:schemeClr val="tx1"/>
                </a:solidFill>
              </a:rPr>
              <a:t>/</a:t>
            </a:r>
            <a:r>
              <a:rPr lang="en-US" altLang="zh-CN" dirty="0" err="1">
                <a:solidFill>
                  <a:schemeClr val="tx1"/>
                </a:solidFill>
              </a:rPr>
              <a:t>Nss</a:t>
            </a:r>
            <a:endParaRPr lang="zh-CN" altLang="en-US" dirty="0">
              <a:solidFill>
                <a:schemeClr val="tx1"/>
              </a:solidFill>
            </a:endParaRPr>
          </a:p>
        </p:txBody>
      </p:sp>
      <p:sp>
        <p:nvSpPr>
          <p:cNvPr id="4" name="日期占位符 3">
            <a:extLst>
              <a:ext uri="{FF2B5EF4-FFF2-40B4-BE49-F238E27FC236}">
                <a16:creationId xmlns:a16="http://schemas.microsoft.com/office/drawing/2014/main" id="{3332DF66-19A8-4288-A346-62E98FDA033C}"/>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DF00CD87-F3B1-48AF-BFBC-12DC6A556658}"/>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7B6CB442-7C48-4061-8E55-A12FA643151A}"/>
              </a:ext>
            </a:extLst>
          </p:cNvPr>
          <p:cNvSpPr>
            <a:spLocks noGrp="1"/>
          </p:cNvSpPr>
          <p:nvPr>
            <p:ph type="sldNum" idx="12"/>
          </p:nvPr>
        </p:nvSpPr>
        <p:spPr/>
        <p:txBody>
          <a:bodyPr/>
          <a:lstStyle/>
          <a:p>
            <a:r>
              <a:rPr lang="en-GB"/>
              <a:t>Slide </a:t>
            </a:r>
            <a:fld id="{D09C756B-EB39-4236-ADBB-73052B179AE4}" type="slidenum">
              <a:rPr lang="en-GB" smtClean="0"/>
              <a:pPr/>
              <a:t>22</a:t>
            </a:fld>
            <a:endParaRPr lang="en-GB"/>
          </a:p>
        </p:txBody>
      </p:sp>
      <mc:AlternateContent xmlns:mc="http://schemas.openxmlformats.org/markup-compatibility/2006" xmlns:a14="http://schemas.microsoft.com/office/drawing/2010/main">
        <mc:Choice Requires="a14">
          <p:sp>
            <p:nvSpPr>
              <p:cNvPr id="13" name="Rectangle 2">
                <a:extLst>
                  <a:ext uri="{FF2B5EF4-FFF2-40B4-BE49-F238E27FC236}">
                    <a16:creationId xmlns:a16="http://schemas.microsoft.com/office/drawing/2014/main" id="{215BE95B-3AC2-438E-A759-DB1CEEF83BF2}"/>
                  </a:ext>
                </a:extLst>
              </p:cNvPr>
              <p:cNvSpPr txBox="1">
                <a:spLocks noChangeArrowheads="1"/>
              </p:cNvSpPr>
              <p:nvPr/>
            </p:nvSpPr>
            <p:spPr bwMode="auto">
              <a:xfrm>
                <a:off x="403721" y="1830388"/>
                <a:ext cx="4384303" cy="397989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Simulation setup: </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Training data are a combination of V matrices of different </a:t>
                </a:r>
                <a:r>
                  <a:rPr lang="en-US" altLang="zh-CN" sz="1600" dirty="0" err="1">
                    <a:solidFill>
                      <a:schemeClr val="tx1"/>
                    </a:solidFill>
                    <a:latin typeface="Times New Roman" pitchFamily="16" charset="0"/>
                    <a:ea typeface="MS Gothic" charset="-128"/>
                  </a:rPr>
                  <a:t>Nrx</a:t>
                </a:r>
                <a:r>
                  <a:rPr lang="en-US" altLang="zh-CN" sz="1600" dirty="0">
                    <a:solidFill>
                      <a:schemeClr val="tx1"/>
                    </a:solidFill>
                    <a:latin typeface="Times New Roman" pitchFamily="16" charset="0"/>
                    <a:ea typeface="MS Gothic" charset="-128"/>
                  </a:rPr>
                  <a:t> (i.e., </a:t>
                </a:r>
                <a:r>
                  <a:rPr lang="en-US" altLang="zh-CN" sz="1600" dirty="0" err="1">
                    <a:solidFill>
                      <a:schemeClr val="tx1"/>
                    </a:solidFill>
                    <a:latin typeface="Times New Roman" pitchFamily="16" charset="0"/>
                    <a:ea typeface="MS Gothic" charset="-128"/>
                  </a:rPr>
                  <a:t>Nrx</a:t>
                </a:r>
                <a:r>
                  <a:rPr lang="en-US" altLang="zh-CN" sz="1600" dirty="0">
                    <a:solidFill>
                      <a:schemeClr val="tx1"/>
                    </a:solidFill>
                    <a:latin typeface="Times New Roman" pitchFamily="16" charset="0"/>
                    <a:ea typeface="MS Gothic" charset="-128"/>
                  </a:rPr>
                  <a:t>=2 and 4) </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The trained model is tested by data of </a:t>
                </a:r>
                <a:r>
                  <a:rPr lang="en-US" altLang="zh-CN" sz="1600" dirty="0" err="1">
                    <a:solidFill>
                      <a:schemeClr val="tx1"/>
                    </a:solidFill>
                    <a:latin typeface="Times New Roman" pitchFamily="16" charset="0"/>
                    <a:ea typeface="MS Gothic" charset="-128"/>
                  </a:rPr>
                  <a:t>Nrx</a:t>
                </a:r>
                <a:r>
                  <a:rPr lang="en-US" altLang="zh-CN" sz="1600" dirty="0">
                    <a:solidFill>
                      <a:schemeClr val="tx1"/>
                    </a:solidFill>
                    <a:latin typeface="Times New Roman" pitchFamily="16" charset="0"/>
                    <a:ea typeface="MS Gothic" charset="-128"/>
                  </a:rPr>
                  <a:t>=2 and </a:t>
                </a:r>
                <a:r>
                  <a:rPr lang="en-US" altLang="zh-CN" sz="1600" dirty="0" err="1">
                    <a:solidFill>
                      <a:schemeClr val="tx1"/>
                    </a:solidFill>
                    <a:latin typeface="Times New Roman" pitchFamily="16" charset="0"/>
                    <a:ea typeface="MS Gothic" charset="-128"/>
                  </a:rPr>
                  <a:t>Nrx</a:t>
                </a:r>
                <a:r>
                  <a:rPr lang="en-US" altLang="zh-CN" sz="1600" dirty="0">
                    <a:solidFill>
                      <a:schemeClr val="tx1"/>
                    </a:solidFill>
                    <a:latin typeface="Times New Roman" pitchFamily="16" charset="0"/>
                    <a:ea typeface="MS Gothic" charset="-128"/>
                  </a:rPr>
                  <a:t>=4</a:t>
                </a:r>
                <a:endParaRPr lang="en-US" altLang="zh-CN" sz="1600" strike="sngStrike" dirty="0">
                  <a:solidFill>
                    <a:schemeClr val="tx1"/>
                  </a:solidFill>
                  <a:latin typeface="Times New Roman" pitchFamily="16" charset="0"/>
                  <a:ea typeface="MS Gothic" charset="-128"/>
                </a:endParaRP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Comparison baseline</a:t>
                </a:r>
                <a:r>
                  <a:rPr lang="zh-CN" altLang="en-US" sz="1600" dirty="0">
                    <a:solidFill>
                      <a:schemeClr val="tx1"/>
                    </a:solidFill>
                    <a:ea typeface="宋体" panose="02010600030101010101" pitchFamily="2" charset="-122"/>
                  </a:rPr>
                  <a:t>：</a:t>
                </a:r>
                <a:endParaRPr lang="en-US" altLang="zh-CN" sz="1600" dirty="0">
                  <a:solidFill>
                    <a:schemeClr val="tx1"/>
                  </a:solidFill>
                  <a:ea typeface="宋体" panose="02010600030101010101" pitchFamily="2" charset="-122"/>
                </a:endParaRP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VQVAE:</a:t>
                </a:r>
                <a:r>
                  <a:rPr lang="zh-CN" altLang="en-US" sz="1600" dirty="0">
                    <a:solidFill>
                      <a:schemeClr val="tx1"/>
                    </a:solidFill>
                    <a:latin typeface="Times New Roman" pitchFamily="16" charset="0"/>
                    <a:ea typeface="MS Gothic" charset="-128"/>
                  </a:rPr>
                  <a:t> </a:t>
                </a:r>
                <a:r>
                  <a:rPr lang="en-US" altLang="zh-CN" sz="1600" dirty="0">
                    <a:solidFill>
                      <a:schemeClr val="tx1"/>
                    </a:solidFill>
                    <a:latin typeface="Times New Roman" pitchFamily="16" charset="0"/>
                    <a:ea typeface="MS Gothic" charset="-128"/>
                  </a:rPr>
                  <a:t>NN model is trained and tested using data of certain </a:t>
                </a:r>
                <a:r>
                  <a:rPr lang="en-US" altLang="zh-CN" sz="1600" dirty="0" err="1">
                    <a:solidFill>
                      <a:schemeClr val="tx1"/>
                    </a:solidFill>
                    <a:latin typeface="Times New Roman" pitchFamily="16" charset="0"/>
                    <a:ea typeface="MS Gothic" charset="-128"/>
                  </a:rPr>
                  <a:t>Nrx</a:t>
                </a:r>
                <a:endParaRPr lang="en-US" altLang="zh-CN" sz="1600" dirty="0">
                  <a:solidFill>
                    <a:schemeClr val="tx1"/>
                  </a:solidFill>
                  <a:latin typeface="Times New Roman" pitchFamily="16" charset="0"/>
                  <a:ea typeface="MS Gothic" charset="-128"/>
                </a:endParaRP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Standard: Ng=4,</a:t>
                </a:r>
                <a:r>
                  <a:rPr lang="en-US" altLang="zh-CN" sz="1600" dirty="0">
                    <a:solidFill>
                      <a:schemeClr val="tx1"/>
                    </a:solidFill>
                    <a:ea typeface="MS Gothic" charset="-128"/>
                  </a:rPr>
                  <a:t>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𝜙</m:t>
                        </m:r>
                      </m:sub>
                    </m:sSub>
                    <m:r>
                      <a:rPr lang="en-US" altLang="zh-CN" sz="1600" i="1" dirty="0">
                        <a:solidFill>
                          <a:schemeClr val="tx1"/>
                        </a:solidFill>
                        <a:latin typeface="Cambria Math" panose="02040503050406030204" pitchFamily="18" charset="0"/>
                        <a:ea typeface="MS Gothic" charset="-128"/>
                      </a:rPr>
                      <m:t>=6</m:t>
                    </m:r>
                  </m:oMath>
                </a14:m>
                <a:r>
                  <a:rPr lang="en-US" altLang="zh-CN" sz="1600" dirty="0">
                    <a:solidFill>
                      <a:schemeClr val="tx1"/>
                    </a:solidFill>
                    <a:ea typeface="宋体" panose="02010600030101010101" pitchFamily="2" charset="-122"/>
                  </a:rPr>
                  <a:t>,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𝜓</m:t>
                        </m:r>
                      </m:sub>
                    </m:sSub>
                    <m:r>
                      <a:rPr lang="en-US" altLang="zh-CN" sz="1600" i="1" dirty="0">
                        <a:solidFill>
                          <a:schemeClr val="tx1"/>
                        </a:solidFill>
                        <a:latin typeface="Cambria Math" panose="02040503050406030204" pitchFamily="18" charset="0"/>
                        <a:ea typeface="MS Gothic" charset="-128"/>
                      </a:rPr>
                      <m:t>=4</m:t>
                    </m:r>
                  </m:oMath>
                </a14:m>
                <a:endParaRPr lang="en-US" altLang="zh-CN" sz="1600" dirty="0">
                  <a:solidFill>
                    <a:schemeClr val="tx1"/>
                  </a:solidFill>
                  <a:ea typeface="宋体" panose="02010600030101010101" pitchFamily="2" charset="-122"/>
                </a:endParaRP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Compared with the standard method, the generalized NN model has 0.2/0.8dB PER loss for </a:t>
                </a:r>
                <a:r>
                  <a:rPr lang="en-US" altLang="zh-CN" sz="1600" dirty="0" err="1">
                    <a:solidFill>
                      <a:schemeClr val="tx1"/>
                    </a:solidFill>
                    <a:ea typeface="宋体" panose="02010600030101010101" pitchFamily="2" charset="-122"/>
                  </a:rPr>
                  <a:t>Nrx</a:t>
                </a:r>
                <a:r>
                  <a:rPr lang="en-US" altLang="zh-CN" sz="1600" dirty="0">
                    <a:solidFill>
                      <a:schemeClr val="tx1"/>
                    </a:solidFill>
                    <a:ea typeface="宋体" panose="02010600030101010101" pitchFamily="2" charset="-122"/>
                  </a:rPr>
                  <a:t>=2/4.</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A well-trained neural network model is robust to a different number of receive antennas. </a:t>
                </a:r>
              </a:p>
              <a:p>
                <a:pPr marL="1028700" lvl="1">
                  <a:spcBef>
                    <a:spcPts val="0"/>
                  </a:spcBef>
                  <a:buFont typeface="Times New Roman" panose="02020603050405020304" pitchFamily="18" charset="0"/>
                  <a:buChar char="‒"/>
                </a:pPr>
                <a:endParaRPr lang="en-US" altLang="zh-CN" sz="1600" dirty="0">
                  <a:solidFill>
                    <a:schemeClr val="tx1"/>
                  </a:solidFill>
                  <a:latin typeface="Times New Roman" pitchFamily="16" charset="0"/>
                  <a:ea typeface="MS Gothic" charset="-128"/>
                </a:endParaRPr>
              </a:p>
              <a:p>
                <a:pPr marL="1028700" lvl="1">
                  <a:spcBef>
                    <a:spcPts val="0"/>
                  </a:spcBef>
                  <a:buFont typeface="Times New Roman" panose="02020603050405020304" pitchFamily="18" charset="0"/>
                  <a:buChar char="‒"/>
                </a:pPr>
                <a:endParaRPr lang="en-US" altLang="zh-CN" sz="1600" dirty="0">
                  <a:solidFill>
                    <a:schemeClr val="tx1"/>
                  </a:solidFill>
                  <a:latin typeface="Times New Roman" pitchFamily="16" charset="0"/>
                  <a:ea typeface="MS Gothic" charset="-128"/>
                </a:endParaRPr>
              </a:p>
              <a:p>
                <a:pPr marL="0" indent="0">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dirty="0">
                  <a:solidFill>
                    <a:schemeClr val="tx1"/>
                  </a:solidFill>
                  <a:latin typeface="Times New Roman"/>
                  <a:ea typeface="Times New Roman"/>
                  <a:cs typeface="Times New Roman"/>
                  <a:sym typeface="Times New Roman"/>
                </a:endParaRPr>
              </a:p>
            </p:txBody>
          </p:sp>
        </mc:Choice>
        <mc:Fallback xmlns="">
          <p:sp>
            <p:nvSpPr>
              <p:cNvPr id="13" name="Rectangle 2">
                <a:extLst>
                  <a:ext uri="{FF2B5EF4-FFF2-40B4-BE49-F238E27FC236}">
                    <a16:creationId xmlns:a16="http://schemas.microsoft.com/office/drawing/2014/main" id="{215BE95B-3AC2-438E-A759-DB1CEEF83BF2}"/>
                  </a:ext>
                </a:extLst>
              </p:cNvPr>
              <p:cNvSpPr txBox="1">
                <a:spLocks noRot="1" noChangeAspect="1" noMove="1" noResize="1" noEditPoints="1" noAdjustHandles="1" noChangeArrowheads="1" noChangeShapeType="1" noTextEdit="1"/>
              </p:cNvSpPr>
              <p:nvPr/>
            </p:nvSpPr>
            <p:spPr bwMode="auto">
              <a:xfrm>
                <a:off x="403721" y="1830388"/>
                <a:ext cx="4384303" cy="3979893"/>
              </a:xfrm>
              <a:prstGeom prst="rect">
                <a:avLst/>
              </a:prstGeom>
              <a:blipFill>
                <a:blip r:embed="rId2"/>
                <a:stretch>
                  <a:fillRect t="-459" b="-2910"/>
                </a:stretch>
              </a:blipFill>
              <a:ln w="9525">
                <a:noFill/>
                <a:round/>
                <a:headEnd/>
                <a:tailEnd/>
              </a:ln>
              <a:effectLst/>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1205202E-218D-4708-9D6A-8ED2320254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7926" y="1701991"/>
            <a:ext cx="4384303" cy="3288227"/>
          </a:xfrm>
        </p:spPr>
      </p:pic>
      <p:graphicFrame>
        <p:nvGraphicFramePr>
          <p:cNvPr id="3" name="表格 2">
            <a:extLst>
              <a:ext uri="{FF2B5EF4-FFF2-40B4-BE49-F238E27FC236}">
                <a16:creationId xmlns:a16="http://schemas.microsoft.com/office/drawing/2014/main" id="{24DCEE9A-93A9-41F4-BCF0-AA814D322942}"/>
              </a:ext>
            </a:extLst>
          </p:cNvPr>
          <p:cNvGraphicFramePr>
            <a:graphicFrameLocks noGrp="1"/>
          </p:cNvGraphicFramePr>
          <p:nvPr>
            <p:extLst>
              <p:ext uri="{D42A27DB-BD31-4B8C-83A1-F6EECF244321}">
                <p14:modId xmlns:p14="http://schemas.microsoft.com/office/powerpoint/2010/main" val="2012585361"/>
              </p:ext>
            </p:extLst>
          </p:nvPr>
        </p:nvGraphicFramePr>
        <p:xfrm>
          <a:off x="5508104" y="5052020"/>
          <a:ext cx="3158489" cy="1257300"/>
        </p:xfrm>
        <a:graphic>
          <a:graphicData uri="http://schemas.openxmlformats.org/drawingml/2006/table">
            <a:tbl>
              <a:tblPr firstRow="1" bandRow="1">
                <a:tableStyleId>{5C22544A-7EE6-4342-B048-85BDC9FD1C3A}</a:tableStyleId>
              </a:tblPr>
              <a:tblGrid>
                <a:gridCol w="1584642">
                  <a:extLst>
                    <a:ext uri="{9D8B030D-6E8A-4147-A177-3AD203B41FA5}">
                      <a16:colId xmlns:a16="http://schemas.microsoft.com/office/drawing/2014/main" val="3626184064"/>
                    </a:ext>
                  </a:extLst>
                </a:gridCol>
                <a:gridCol w="827405">
                  <a:extLst>
                    <a:ext uri="{9D8B030D-6E8A-4147-A177-3AD203B41FA5}">
                      <a16:colId xmlns:a16="http://schemas.microsoft.com/office/drawing/2014/main" val="1962415129"/>
                    </a:ext>
                  </a:extLst>
                </a:gridCol>
                <a:gridCol w="746442">
                  <a:extLst>
                    <a:ext uri="{9D8B030D-6E8A-4147-A177-3AD203B41FA5}">
                      <a16:colId xmlns:a16="http://schemas.microsoft.com/office/drawing/2014/main" val="3143723243"/>
                    </a:ext>
                  </a:extLst>
                </a:gridCol>
              </a:tblGrid>
              <a:tr h="0">
                <a:tc>
                  <a:txBody>
                    <a:bodyPr/>
                    <a:lstStyle/>
                    <a:p>
                      <a:pPr algn="ctr"/>
                      <a:r>
                        <a:rPr lang="en-US" altLang="zh-CN" sz="1050" dirty="0"/>
                        <a:t>Legend</a:t>
                      </a:r>
                      <a:endParaRPr lang="zh-CN" altLang="en-US" sz="1050" dirty="0"/>
                    </a:p>
                  </a:txBody>
                  <a:tcPr anchor="ctr"/>
                </a:tc>
                <a:tc>
                  <a:txBody>
                    <a:bodyPr/>
                    <a:lstStyle/>
                    <a:p>
                      <a:pPr algn="ctr"/>
                      <a:r>
                        <a:rPr lang="en-US" altLang="zh-CN" sz="1050" dirty="0"/>
                        <a:t>Train data</a:t>
                      </a:r>
                      <a:endParaRPr lang="zh-CN" altLang="en-US" sz="1050" dirty="0"/>
                    </a:p>
                  </a:txBody>
                  <a:tcPr anchor="ctr"/>
                </a:tc>
                <a:tc>
                  <a:txBody>
                    <a:bodyPr/>
                    <a:lstStyle/>
                    <a:p>
                      <a:pPr algn="ctr"/>
                      <a:r>
                        <a:rPr lang="en-US" altLang="zh-CN" sz="1050" dirty="0"/>
                        <a:t>Test data</a:t>
                      </a:r>
                      <a:endParaRPr lang="zh-CN" altLang="en-US" sz="1050" dirty="0"/>
                    </a:p>
                  </a:txBody>
                  <a:tcPr anchor="ctr"/>
                </a:tc>
                <a:extLst>
                  <a:ext uri="{0D108BD9-81ED-4DB2-BD59-A6C34878D82A}">
                    <a16:rowId xmlns:a16="http://schemas.microsoft.com/office/drawing/2014/main" val="4082433647"/>
                  </a:ext>
                </a:extLst>
              </a:tr>
              <a:tr h="0">
                <a:tc>
                  <a:txBody>
                    <a:bodyPr/>
                    <a:lstStyle/>
                    <a:p>
                      <a:pPr algn="ctr"/>
                      <a:r>
                        <a:rPr lang="en-US" altLang="zh-CN" sz="1050" dirty="0"/>
                        <a:t>VQVAE-generalized-8x4</a:t>
                      </a:r>
                      <a:endParaRPr lang="zh-CN" altLang="en-US" sz="1050" dirty="0"/>
                    </a:p>
                  </a:txBody>
                  <a:tcPr anchor="ctr"/>
                </a:tc>
                <a:tc>
                  <a:txBody>
                    <a:bodyPr/>
                    <a:lstStyle/>
                    <a:p>
                      <a:pPr algn="ctr"/>
                      <a:r>
                        <a:rPr lang="en-US" altLang="zh-CN" sz="1050" dirty="0"/>
                        <a:t>8x2 + 8x4</a:t>
                      </a:r>
                      <a:endParaRPr lang="zh-CN" altLang="en-US" sz="1050" dirty="0"/>
                    </a:p>
                  </a:txBody>
                  <a:tcPr anchor="ctr"/>
                </a:tc>
                <a:tc>
                  <a:txBody>
                    <a:bodyPr/>
                    <a:lstStyle/>
                    <a:p>
                      <a:pPr algn="ctr"/>
                      <a:r>
                        <a:rPr lang="en-US" altLang="zh-CN" sz="1050" dirty="0"/>
                        <a:t>8x4</a:t>
                      </a:r>
                      <a:endParaRPr lang="zh-CN" altLang="en-US" sz="1050" dirty="0"/>
                    </a:p>
                  </a:txBody>
                  <a:tcPr anchor="ctr"/>
                </a:tc>
                <a:extLst>
                  <a:ext uri="{0D108BD9-81ED-4DB2-BD59-A6C34878D82A}">
                    <a16:rowId xmlns:a16="http://schemas.microsoft.com/office/drawing/2014/main" val="2804092796"/>
                  </a:ext>
                </a:extLst>
              </a:tr>
              <a:tr h="0">
                <a:tc>
                  <a:txBody>
                    <a:bodyPr/>
                    <a:lstStyle/>
                    <a:p>
                      <a:pPr algn="ctr"/>
                      <a:r>
                        <a:rPr lang="en-US" altLang="zh-CN" sz="1050" dirty="0"/>
                        <a:t>VQVAE-8x4</a:t>
                      </a:r>
                      <a:endParaRPr lang="zh-CN" altLang="en-US" sz="1050" dirty="0"/>
                    </a:p>
                  </a:txBody>
                  <a:tcPr anchor="ctr"/>
                </a:tc>
                <a:tc>
                  <a:txBody>
                    <a:bodyPr/>
                    <a:lstStyle/>
                    <a:p>
                      <a:pPr algn="ctr"/>
                      <a:r>
                        <a:rPr lang="en-US" altLang="zh-CN" sz="1050" dirty="0"/>
                        <a:t>8x4</a:t>
                      </a:r>
                      <a:endParaRPr lang="zh-CN" altLang="en-US" sz="1050" dirty="0"/>
                    </a:p>
                  </a:txBody>
                  <a:tcPr anchor="ctr"/>
                </a:tc>
                <a:tc>
                  <a:txBody>
                    <a:bodyPr/>
                    <a:lstStyle/>
                    <a:p>
                      <a:pPr algn="ctr"/>
                      <a:r>
                        <a:rPr lang="en-US" altLang="zh-CN" sz="1050" dirty="0"/>
                        <a:t>8x4</a:t>
                      </a:r>
                      <a:endParaRPr lang="zh-CN" altLang="en-US" sz="1050" dirty="0"/>
                    </a:p>
                  </a:txBody>
                  <a:tcPr anchor="ctr"/>
                </a:tc>
                <a:extLst>
                  <a:ext uri="{0D108BD9-81ED-4DB2-BD59-A6C34878D82A}">
                    <a16:rowId xmlns:a16="http://schemas.microsoft.com/office/drawing/2014/main" val="3961278351"/>
                  </a:ext>
                </a:extLst>
              </a:tr>
              <a:tr h="0">
                <a:tc>
                  <a:txBody>
                    <a:bodyPr/>
                    <a:lstStyle/>
                    <a:p>
                      <a:pPr algn="ctr"/>
                      <a:r>
                        <a:rPr lang="en-US" altLang="zh-CN" sz="1050" dirty="0"/>
                        <a:t>VQVAE-generalized-8x2</a:t>
                      </a:r>
                      <a:endParaRPr lang="zh-CN" altLang="en-US"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a:t>8x2 + 8x4</a:t>
                      </a:r>
                      <a:endParaRPr lang="zh-CN" altLang="en-US" sz="1050" dirty="0"/>
                    </a:p>
                  </a:txBody>
                  <a:tcPr anchor="ctr"/>
                </a:tc>
                <a:tc>
                  <a:txBody>
                    <a:bodyPr/>
                    <a:lstStyle/>
                    <a:p>
                      <a:pPr algn="ctr"/>
                      <a:r>
                        <a:rPr lang="en-US" altLang="zh-CN" sz="1050" dirty="0"/>
                        <a:t>8x2</a:t>
                      </a:r>
                      <a:endParaRPr lang="zh-CN" altLang="en-US" sz="1050" dirty="0"/>
                    </a:p>
                  </a:txBody>
                  <a:tcPr anchor="ctr"/>
                </a:tc>
                <a:extLst>
                  <a:ext uri="{0D108BD9-81ED-4DB2-BD59-A6C34878D82A}">
                    <a16:rowId xmlns:a16="http://schemas.microsoft.com/office/drawing/2014/main" val="2234341763"/>
                  </a:ext>
                </a:extLst>
              </a:tr>
              <a:tr h="0">
                <a:tc>
                  <a:txBody>
                    <a:bodyPr/>
                    <a:lstStyle/>
                    <a:p>
                      <a:pPr algn="ctr"/>
                      <a:r>
                        <a:rPr lang="en-US" altLang="zh-CN" sz="1050" dirty="0"/>
                        <a:t>VQVAE-8x2</a:t>
                      </a:r>
                      <a:endParaRPr lang="zh-CN" altLang="en-US" sz="1050" dirty="0"/>
                    </a:p>
                  </a:txBody>
                  <a:tcPr anchor="ctr"/>
                </a:tc>
                <a:tc>
                  <a:txBody>
                    <a:bodyPr/>
                    <a:lstStyle/>
                    <a:p>
                      <a:pPr algn="ctr"/>
                      <a:r>
                        <a:rPr lang="en-US" altLang="zh-CN" sz="1050" dirty="0"/>
                        <a:t>8x2</a:t>
                      </a:r>
                      <a:endParaRPr lang="zh-CN" altLang="en-US" sz="1050" dirty="0"/>
                    </a:p>
                  </a:txBody>
                  <a:tcPr anchor="ctr"/>
                </a:tc>
                <a:tc>
                  <a:txBody>
                    <a:bodyPr/>
                    <a:lstStyle/>
                    <a:p>
                      <a:pPr algn="ctr"/>
                      <a:r>
                        <a:rPr lang="en-US" altLang="zh-CN" sz="1050" dirty="0"/>
                        <a:t>8x2</a:t>
                      </a:r>
                      <a:endParaRPr lang="zh-CN" altLang="en-US" sz="1050" dirty="0"/>
                    </a:p>
                  </a:txBody>
                  <a:tcPr anchor="ctr"/>
                </a:tc>
                <a:extLst>
                  <a:ext uri="{0D108BD9-81ED-4DB2-BD59-A6C34878D82A}">
                    <a16:rowId xmlns:a16="http://schemas.microsoft.com/office/drawing/2014/main" val="1062814648"/>
                  </a:ext>
                </a:extLst>
              </a:tr>
            </a:tbl>
          </a:graphicData>
        </a:graphic>
      </p:graphicFrame>
    </p:spTree>
    <p:extLst>
      <p:ext uri="{BB962C8B-B14F-4D97-AF65-F5344CB8AC3E}">
        <p14:creationId xmlns:p14="http://schemas.microsoft.com/office/powerpoint/2010/main" val="265866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a:stCxn id="9" idx="2"/>
          </p:cNvCxnSpPr>
          <p:nvPr/>
        </p:nvCxnSpPr>
        <p:spPr bwMode="auto">
          <a:xfrm>
            <a:off x="6044817" y="2234360"/>
            <a:ext cx="11651" cy="246058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 name="日期占位符 3"/>
          <p:cNvSpPr>
            <a:spLocks noGrp="1"/>
          </p:cNvSpPr>
          <p:nvPr>
            <p:ph type="dt" idx="10"/>
          </p:nvPr>
        </p:nvSpPr>
        <p:spPr/>
        <p:txBody>
          <a:bodyPr/>
          <a:lstStyle/>
          <a:p>
            <a:r>
              <a:rPr lang="en-US" altLang="zh-CN"/>
              <a:t>Sep 2023</a:t>
            </a:r>
            <a:endParaRPr lang="en-GB" dirty="0"/>
          </a:p>
        </p:txBody>
      </p:sp>
      <p:sp>
        <p:nvSpPr>
          <p:cNvPr id="5" name="页脚占位符 4"/>
          <p:cNvSpPr>
            <a:spLocks noGrp="1"/>
          </p:cNvSpPr>
          <p:nvPr>
            <p:ph type="ftr" idx="11"/>
          </p:nvPr>
        </p:nvSpPr>
        <p:spPr/>
        <p:txBody>
          <a:bodyPr/>
          <a:lstStyle/>
          <a:p>
            <a:r>
              <a:rPr lang="en-GB"/>
              <a:t>Ziyang Guo (Huawei)</a:t>
            </a:r>
            <a:endParaRPr lang="en-GB" dirty="0"/>
          </a:p>
        </p:txBody>
      </p:sp>
      <p:sp>
        <p:nvSpPr>
          <p:cNvPr id="6" name="灯片编号占位符 5"/>
          <p:cNvSpPr>
            <a:spLocks noGrp="1"/>
          </p:cNvSpPr>
          <p:nvPr>
            <p:ph type="sldNum" idx="12"/>
          </p:nvPr>
        </p:nvSpPr>
        <p:spPr/>
        <p:txBody>
          <a:bodyPr/>
          <a:lstStyle/>
          <a:p>
            <a:r>
              <a:rPr lang="en-GB"/>
              <a:t>Slide </a:t>
            </a:r>
            <a:fld id="{D09C756B-EB39-4236-ADBB-73052B179AE4}" type="slidenum">
              <a:rPr lang="en-GB" smtClean="0"/>
              <a:pPr/>
              <a:t>23</a:t>
            </a:fld>
            <a:endParaRPr lang="en-GB"/>
          </a:p>
        </p:txBody>
      </p:sp>
      <p:cxnSp>
        <p:nvCxnSpPr>
          <p:cNvPr id="8" name="直接连接符 7"/>
          <p:cNvCxnSpPr>
            <a:cxnSpLocks/>
          </p:cNvCxnSpPr>
          <p:nvPr/>
        </p:nvCxnSpPr>
        <p:spPr bwMode="auto">
          <a:xfrm>
            <a:off x="1606261" y="2216049"/>
            <a:ext cx="0" cy="3517207"/>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 name="文本框 8"/>
          <p:cNvSpPr txBox="1"/>
          <p:nvPr/>
        </p:nvSpPr>
        <p:spPr>
          <a:xfrm>
            <a:off x="5755314" y="1772695"/>
            <a:ext cx="579005" cy="461665"/>
          </a:xfrm>
          <a:prstGeom prst="rect">
            <a:avLst/>
          </a:prstGeom>
          <a:noFill/>
        </p:spPr>
        <p:txBody>
          <a:bodyPr wrap="none" rtlCol="0">
            <a:spAutoFit/>
          </a:bodyPr>
          <a:lstStyle/>
          <a:p>
            <a:r>
              <a:rPr lang="en-US" altLang="zh-CN" dirty="0">
                <a:solidFill>
                  <a:schemeClr val="tx1"/>
                </a:solidFill>
              </a:rPr>
              <a:t>AP</a:t>
            </a:r>
            <a:endParaRPr lang="zh-CN" altLang="en-US" dirty="0">
              <a:solidFill>
                <a:schemeClr val="tx1"/>
              </a:solidFill>
            </a:endParaRPr>
          </a:p>
        </p:txBody>
      </p:sp>
      <p:sp>
        <p:nvSpPr>
          <p:cNvPr id="10" name="文本框 9"/>
          <p:cNvSpPr txBox="1"/>
          <p:nvPr/>
        </p:nvSpPr>
        <p:spPr>
          <a:xfrm>
            <a:off x="7121234" y="1772695"/>
            <a:ext cx="741934" cy="461665"/>
          </a:xfrm>
          <a:prstGeom prst="rect">
            <a:avLst/>
          </a:prstGeom>
          <a:noFill/>
        </p:spPr>
        <p:txBody>
          <a:bodyPr wrap="none" rtlCol="0">
            <a:spAutoFit/>
          </a:bodyPr>
          <a:lstStyle/>
          <a:p>
            <a:r>
              <a:rPr lang="en-US" altLang="zh-CN" dirty="0">
                <a:solidFill>
                  <a:schemeClr val="tx1"/>
                </a:solidFill>
              </a:rPr>
              <a:t>STA</a:t>
            </a:r>
            <a:endParaRPr lang="zh-CN" altLang="en-US" dirty="0">
              <a:solidFill>
                <a:schemeClr val="tx1"/>
              </a:solidFill>
            </a:endParaRPr>
          </a:p>
        </p:txBody>
      </p:sp>
      <p:cxnSp>
        <p:nvCxnSpPr>
          <p:cNvPr id="11" name="直接连接符 10"/>
          <p:cNvCxnSpPr/>
          <p:nvPr/>
        </p:nvCxnSpPr>
        <p:spPr bwMode="auto">
          <a:xfrm>
            <a:off x="3057348" y="2216049"/>
            <a:ext cx="0" cy="35661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直接箭头连接符 12"/>
          <p:cNvCxnSpPr/>
          <p:nvPr/>
        </p:nvCxnSpPr>
        <p:spPr bwMode="auto">
          <a:xfrm>
            <a:off x="6056468" y="2598737"/>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6519057" y="2343070"/>
            <a:ext cx="936104"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cxnSp>
        <p:nvCxnSpPr>
          <p:cNvPr id="15" name="直接箭头连接符 14"/>
          <p:cNvCxnSpPr/>
          <p:nvPr/>
        </p:nvCxnSpPr>
        <p:spPr bwMode="auto">
          <a:xfrm flipH="1">
            <a:off x="6063509" y="3419446"/>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7" name="文本框 16"/>
              <p:cNvSpPr txBox="1"/>
              <p:nvPr/>
            </p:nvSpPr>
            <p:spPr>
              <a:xfrm>
                <a:off x="6378291" y="3174467"/>
                <a:ext cx="936104" cy="276999"/>
              </a:xfrm>
              <a:prstGeom prst="rect">
                <a:avLst/>
              </a:prstGeom>
              <a:noFill/>
            </p:spPr>
            <p:txBody>
              <a:bodyPr wrap="square" rtlCol="0">
                <a:spAutoFit/>
              </a:bodyPr>
              <a:lstStyle/>
              <a:p>
                <a:r>
                  <a:rPr lang="en-US" altLang="zh-CN" sz="1200" dirty="0">
                    <a:solidFill>
                      <a:schemeClr val="tx1"/>
                    </a:solidFill>
                  </a:rPr>
                  <a:t>V or</a:t>
                </a:r>
                <a14:m>
                  <m:oMath xmlns:m="http://schemas.openxmlformats.org/officeDocument/2006/math">
                    <m:r>
                      <a:rPr lang="en-US" altLang="zh-CN" sz="1200" b="0" i="0" dirty="0" smtClean="0">
                        <a:solidFill>
                          <a:schemeClr val="tx1"/>
                        </a:solidFill>
                        <a:latin typeface="Cambria Math" panose="02040503050406030204" pitchFamily="18" charset="0"/>
                      </a:rPr>
                      <m:t> </m:t>
                    </m:r>
                    <m:r>
                      <a:rPr lang="zh-CN" altLang="en-US" sz="1200" i="1" dirty="0">
                        <a:solidFill>
                          <a:schemeClr val="tx1"/>
                        </a:solidFill>
                        <a:latin typeface="Cambria Math" panose="02040503050406030204" pitchFamily="18" charset="0"/>
                      </a:rPr>
                      <m:t>𝜙</m:t>
                    </m:r>
                    <m:r>
                      <a:rPr lang="en-US" altLang="zh-CN" sz="1200" b="0" i="1" dirty="0" smtClean="0">
                        <a:solidFill>
                          <a:schemeClr val="tx1"/>
                        </a:solidFill>
                        <a:latin typeface="Cambria Math" panose="02040503050406030204" pitchFamily="18" charset="0"/>
                      </a:rPr>
                      <m:t>,</m:t>
                    </m:r>
                    <m:r>
                      <a:rPr lang="zh-CN" altLang="en-US" sz="1200" i="1" dirty="0">
                        <a:solidFill>
                          <a:schemeClr val="tx1"/>
                        </a:solidFill>
                        <a:latin typeface="Cambria Math" panose="02040503050406030204" pitchFamily="18" charset="0"/>
                      </a:rPr>
                      <m:t>𝜓</m:t>
                    </m:r>
                  </m:oMath>
                </a14:m>
                <a:endParaRPr lang="zh-CN" altLang="en-US" sz="1200" dirty="0">
                  <a:solidFill>
                    <a:schemeClr val="tx1"/>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6378291" y="3174467"/>
                <a:ext cx="936104" cy="276999"/>
              </a:xfrm>
              <a:prstGeom prst="rect">
                <a:avLst/>
              </a:prstGeom>
              <a:blipFill>
                <a:blip r:embed="rId2"/>
                <a:stretch>
                  <a:fillRect t="-2222" b="-17778"/>
                </a:stretch>
              </a:blipFill>
            </p:spPr>
            <p:txBody>
              <a:bodyPr/>
              <a:lstStyle/>
              <a:p>
                <a:r>
                  <a:rPr lang="zh-CN" altLang="en-US">
                    <a:noFill/>
                  </a:rPr>
                  <a:t> </a:t>
                </a:r>
              </a:p>
            </p:txBody>
          </p:sp>
        </mc:Fallback>
      </mc:AlternateContent>
      <p:cxnSp>
        <p:nvCxnSpPr>
          <p:cNvPr id="19" name="直接箭头连接符 18"/>
          <p:cNvCxnSpPr/>
          <p:nvPr/>
        </p:nvCxnSpPr>
        <p:spPr bwMode="auto">
          <a:xfrm>
            <a:off x="6063847" y="4365104"/>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文本框 22"/>
          <p:cNvSpPr txBox="1"/>
          <p:nvPr/>
        </p:nvSpPr>
        <p:spPr>
          <a:xfrm>
            <a:off x="5999240" y="4088105"/>
            <a:ext cx="1572866" cy="276999"/>
          </a:xfrm>
          <a:prstGeom prst="rect">
            <a:avLst/>
          </a:prstGeom>
          <a:noFill/>
        </p:spPr>
        <p:txBody>
          <a:bodyPr wrap="none" rtlCol="0">
            <a:spAutoFit/>
          </a:bodyPr>
          <a:lstStyle/>
          <a:p>
            <a:r>
              <a:rPr lang="en-US" altLang="zh-CN" sz="1200" dirty="0">
                <a:solidFill>
                  <a:schemeClr val="tx1"/>
                </a:solidFill>
              </a:rPr>
              <a:t>encoder and codebook</a:t>
            </a:r>
            <a:endParaRPr lang="zh-CN" altLang="en-US" sz="1200" dirty="0">
              <a:solidFill>
                <a:schemeClr val="tx1"/>
              </a:solidFill>
            </a:endParaRPr>
          </a:p>
        </p:txBody>
      </p:sp>
      <p:sp>
        <p:nvSpPr>
          <p:cNvPr id="18" name="文本框 17"/>
          <p:cNvSpPr txBox="1"/>
          <p:nvPr/>
        </p:nvSpPr>
        <p:spPr>
          <a:xfrm>
            <a:off x="5279160" y="3586581"/>
            <a:ext cx="1481627" cy="430887"/>
          </a:xfrm>
          <a:prstGeom prst="rect">
            <a:avLst/>
          </a:prstGeom>
          <a:solidFill>
            <a:srgbClr val="FFFFFF"/>
          </a:solidFill>
          <a:ln>
            <a:solidFill>
              <a:schemeClr val="tx1"/>
            </a:solidFill>
          </a:ln>
        </p:spPr>
        <p:txBody>
          <a:bodyPr wrap="square" rtlCol="0">
            <a:spAutoFit/>
          </a:bodyPr>
          <a:lstStyle/>
          <a:p>
            <a:pPr algn="ctr"/>
            <a:r>
              <a:rPr lang="en-US" altLang="zh-CN" sz="1100" dirty="0">
                <a:solidFill>
                  <a:schemeClr val="tx1"/>
                </a:solidFill>
              </a:rPr>
              <a:t>Train the encoder,</a:t>
            </a:r>
            <a:r>
              <a:rPr lang="zh-CN" altLang="en-US" sz="1100" dirty="0">
                <a:solidFill>
                  <a:schemeClr val="tx1"/>
                </a:solidFill>
              </a:rPr>
              <a:t> </a:t>
            </a:r>
            <a:r>
              <a:rPr lang="en-US" altLang="zh-CN" sz="1100" dirty="0">
                <a:solidFill>
                  <a:schemeClr val="tx1"/>
                </a:solidFill>
              </a:rPr>
              <a:t>codebook and decoder</a:t>
            </a:r>
            <a:endParaRPr lang="zh-CN" altLang="en-US" sz="1100" dirty="0">
              <a:solidFill>
                <a:schemeClr val="tx1"/>
              </a:solidFill>
            </a:endParaRPr>
          </a:p>
        </p:txBody>
      </p:sp>
      <p:sp>
        <p:nvSpPr>
          <p:cNvPr id="30" name="文本框 29"/>
          <p:cNvSpPr txBox="1"/>
          <p:nvPr/>
        </p:nvSpPr>
        <p:spPr>
          <a:xfrm>
            <a:off x="4716016" y="4852898"/>
            <a:ext cx="4282662" cy="1600438"/>
          </a:xfrm>
          <a:prstGeom prst="rect">
            <a:avLst/>
          </a:prstGeom>
          <a:noFill/>
        </p:spPr>
        <p:txBody>
          <a:bodyPr wrap="square" rtlCol="0">
            <a:spAutoFit/>
          </a:bodyPr>
          <a:lstStyle/>
          <a:p>
            <a:r>
              <a:rPr lang="en-US" altLang="zh-CN" sz="1400" b="1" dirty="0">
                <a:solidFill>
                  <a:schemeClr val="tx1"/>
                </a:solidFill>
              </a:rPr>
              <a:t>NN model training and sharing</a:t>
            </a:r>
          </a:p>
          <a:p>
            <a:pPr marL="285750" indent="-285750">
              <a:buFont typeface="Arial" panose="020B0604020202020204" pitchFamily="34" charset="0"/>
              <a:buChar char="•"/>
            </a:pPr>
            <a:r>
              <a:rPr lang="en-US" altLang="zh-CN" sz="1400" b="1" dirty="0">
                <a:solidFill>
                  <a:schemeClr val="tx1"/>
                </a:solidFill>
              </a:rPr>
              <a:t>Infrequently</a:t>
            </a:r>
            <a:r>
              <a:rPr lang="en-US" altLang="zh-CN" sz="1400" dirty="0">
                <a:solidFill>
                  <a:schemeClr val="tx1"/>
                </a:solidFill>
              </a:rPr>
              <a:t>: hours, days or even months</a:t>
            </a:r>
          </a:p>
          <a:p>
            <a:pPr marL="285750" indent="-285750">
              <a:buFont typeface="Arial" panose="020B0604020202020204" pitchFamily="34" charset="0"/>
              <a:buChar char="•"/>
            </a:pPr>
            <a:r>
              <a:rPr lang="en-US" altLang="zh-CN" sz="1400" b="1" dirty="0">
                <a:solidFill>
                  <a:schemeClr val="tx1"/>
                </a:solidFill>
              </a:rPr>
              <a:t>Original V</a:t>
            </a:r>
            <a:r>
              <a:rPr lang="en-US" altLang="zh-CN" sz="1400" dirty="0">
                <a:solidFill>
                  <a:schemeClr val="tx1"/>
                </a:solidFill>
              </a:rPr>
              <a:t> matrix can be fed back to facilitate training if possible</a:t>
            </a:r>
          </a:p>
          <a:p>
            <a:pPr marL="285750" indent="-285750">
              <a:buFont typeface="Arial" panose="020B0604020202020204" pitchFamily="34" charset="0"/>
              <a:buChar char="•"/>
            </a:pPr>
            <a:r>
              <a:rPr lang="en-US" altLang="zh-CN" sz="1400" b="1" dirty="0">
                <a:solidFill>
                  <a:schemeClr val="tx1"/>
                </a:solidFill>
              </a:rPr>
              <a:t>Standardize the encoder architecture</a:t>
            </a:r>
            <a:r>
              <a:rPr lang="en-US" altLang="zh-CN" sz="1400" dirty="0">
                <a:solidFill>
                  <a:schemeClr val="tx1"/>
                </a:solidFill>
              </a:rPr>
              <a:t>; </a:t>
            </a:r>
            <a:r>
              <a:rPr lang="en-US" altLang="zh-CN" sz="1400" b="1" dirty="0">
                <a:solidFill>
                  <a:schemeClr val="tx1"/>
                </a:solidFill>
              </a:rPr>
              <a:t>alternatively, negotiate encoder architecture using existing formats such as NNEF[6] and ONNX[7] </a:t>
            </a:r>
          </a:p>
        </p:txBody>
      </p:sp>
      <p:cxnSp>
        <p:nvCxnSpPr>
          <p:cNvPr id="33" name="直接箭头连接符 32"/>
          <p:cNvCxnSpPr/>
          <p:nvPr/>
        </p:nvCxnSpPr>
        <p:spPr bwMode="auto">
          <a:xfrm>
            <a:off x="1606261" y="3607405"/>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4" name="文本框 33"/>
          <p:cNvSpPr txBox="1"/>
          <p:nvPr/>
        </p:nvSpPr>
        <p:spPr>
          <a:xfrm>
            <a:off x="2068850" y="3370476"/>
            <a:ext cx="936104"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sp>
        <p:nvSpPr>
          <p:cNvPr id="35" name="文本框 34"/>
          <p:cNvSpPr txBox="1"/>
          <p:nvPr/>
        </p:nvSpPr>
        <p:spPr>
          <a:xfrm>
            <a:off x="2301180" y="3824590"/>
            <a:ext cx="1620264" cy="261610"/>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Channel estimation, SVD</a:t>
            </a:r>
            <a:endParaRPr lang="zh-CN" altLang="en-US" sz="1100" dirty="0">
              <a:solidFill>
                <a:schemeClr val="tx1"/>
              </a:solidFill>
            </a:endParaRPr>
          </a:p>
        </p:txBody>
      </p:sp>
      <p:sp>
        <p:nvSpPr>
          <p:cNvPr id="36" name="文本框 35"/>
          <p:cNvSpPr txBox="1"/>
          <p:nvPr/>
        </p:nvSpPr>
        <p:spPr>
          <a:xfrm>
            <a:off x="3053827" y="4438273"/>
            <a:ext cx="809799" cy="430887"/>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Encoder,</a:t>
            </a:r>
          </a:p>
          <a:p>
            <a:r>
              <a:rPr lang="en-US" altLang="zh-CN" sz="1100" dirty="0">
                <a:solidFill>
                  <a:schemeClr val="tx1"/>
                </a:solidFill>
              </a:rPr>
              <a:t>codebook</a:t>
            </a:r>
          </a:p>
        </p:txBody>
      </p:sp>
      <p:cxnSp>
        <p:nvCxnSpPr>
          <p:cNvPr id="38" name="肘形连接符 37"/>
          <p:cNvCxnSpPr>
            <a:cxnSpLocks/>
            <a:stCxn id="35" idx="3"/>
            <a:endCxn id="36" idx="3"/>
          </p:cNvCxnSpPr>
          <p:nvPr/>
        </p:nvCxnSpPr>
        <p:spPr bwMode="auto">
          <a:xfrm flipH="1">
            <a:off x="3863626" y="3955395"/>
            <a:ext cx="57818" cy="698322"/>
          </a:xfrm>
          <a:prstGeom prst="bentConnector3">
            <a:avLst>
              <a:gd name="adj1" fmla="val -395379"/>
            </a:avLst>
          </a:prstGeom>
          <a:solidFill>
            <a:srgbClr val="00B8FF"/>
          </a:solidFill>
          <a:ln w="9525" cap="flat" cmpd="sng" algn="ctr">
            <a:solidFill>
              <a:schemeClr val="tx1"/>
            </a:solidFill>
            <a:prstDash val="solid"/>
            <a:round/>
            <a:headEnd type="none" w="med" len="med"/>
            <a:tailEnd type="triangle"/>
          </a:ln>
          <a:effectLst/>
        </p:spPr>
      </p:cxnSp>
      <p:sp>
        <p:nvSpPr>
          <p:cNvPr id="40" name="矩形 39"/>
          <p:cNvSpPr/>
          <p:nvPr/>
        </p:nvSpPr>
        <p:spPr>
          <a:xfrm>
            <a:off x="4166754" y="4141044"/>
            <a:ext cx="295274" cy="276999"/>
          </a:xfrm>
          <a:prstGeom prst="rect">
            <a:avLst/>
          </a:prstGeom>
        </p:spPr>
        <p:txBody>
          <a:bodyPr wrap="none">
            <a:spAutoFit/>
          </a:bodyPr>
          <a:lstStyle/>
          <a:p>
            <a:r>
              <a:rPr lang="en-US" altLang="zh-CN" sz="1200" dirty="0">
                <a:solidFill>
                  <a:schemeClr val="tx1"/>
                </a:solidFill>
              </a:rPr>
              <a:t>V</a:t>
            </a:r>
            <a:endParaRPr lang="zh-CN" altLang="en-US" sz="1200" dirty="0"/>
          </a:p>
        </p:txBody>
      </p:sp>
      <p:sp>
        <p:nvSpPr>
          <p:cNvPr id="44" name="文本框 43"/>
          <p:cNvSpPr txBox="1"/>
          <p:nvPr/>
        </p:nvSpPr>
        <p:spPr>
          <a:xfrm>
            <a:off x="2063721" y="4420879"/>
            <a:ext cx="616516" cy="276999"/>
          </a:xfrm>
          <a:prstGeom prst="rect">
            <a:avLst/>
          </a:prstGeom>
          <a:noFill/>
        </p:spPr>
        <p:txBody>
          <a:bodyPr wrap="square" rtlCol="0">
            <a:spAutoFit/>
          </a:bodyPr>
          <a:lstStyle/>
          <a:p>
            <a:r>
              <a:rPr lang="en-US" altLang="zh-CN" sz="1200" dirty="0">
                <a:solidFill>
                  <a:schemeClr val="tx1"/>
                </a:solidFill>
              </a:rPr>
              <a:t>Index</a:t>
            </a:r>
            <a:endParaRPr lang="zh-CN" altLang="en-US" sz="1200" dirty="0">
              <a:solidFill>
                <a:schemeClr val="tx1"/>
              </a:solidFill>
            </a:endParaRPr>
          </a:p>
        </p:txBody>
      </p:sp>
      <p:sp>
        <p:nvSpPr>
          <p:cNvPr id="45" name="文本框 44"/>
          <p:cNvSpPr txBox="1"/>
          <p:nvPr/>
        </p:nvSpPr>
        <p:spPr>
          <a:xfrm>
            <a:off x="864004" y="4437112"/>
            <a:ext cx="742258" cy="430887"/>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Decoder,</a:t>
            </a:r>
          </a:p>
          <a:p>
            <a:r>
              <a:rPr lang="en-US" altLang="zh-CN" sz="1100" dirty="0">
                <a:solidFill>
                  <a:schemeClr val="tx1"/>
                </a:solidFill>
              </a:rPr>
              <a:t>codebook</a:t>
            </a:r>
          </a:p>
        </p:txBody>
      </p:sp>
      <mc:AlternateContent xmlns:mc="http://schemas.openxmlformats.org/markup-compatibility/2006" xmlns:a14="http://schemas.microsoft.com/office/drawing/2010/main">
        <mc:Choice Requires="a14">
          <p:sp>
            <p:nvSpPr>
              <p:cNvPr id="58" name="矩形 57"/>
              <p:cNvSpPr/>
              <p:nvPr/>
            </p:nvSpPr>
            <p:spPr>
              <a:xfrm>
                <a:off x="546243" y="4381538"/>
                <a:ext cx="359393" cy="344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1600" i="1" dirty="0" smtClean="0">
                              <a:solidFill>
                                <a:schemeClr val="tx1"/>
                              </a:solidFill>
                              <a:latin typeface="Cambria Math" panose="02040503050406030204" pitchFamily="18" charset="0"/>
                            </a:rPr>
                          </m:ctrlPr>
                        </m:accPr>
                        <m:e>
                          <m:r>
                            <m:rPr>
                              <m:sty m:val="p"/>
                            </m:rPr>
                            <a:rPr lang="en-US" altLang="zh-CN" sz="1600" i="1" dirty="0">
                              <a:solidFill>
                                <a:schemeClr val="tx1"/>
                              </a:solidFill>
                              <a:latin typeface="Cambria Math" panose="02040503050406030204" pitchFamily="18" charset="0"/>
                            </a:rPr>
                            <m:t>V</m:t>
                          </m:r>
                        </m:e>
                      </m:acc>
                    </m:oMath>
                  </m:oMathPara>
                </a14:m>
                <a:endParaRPr lang="zh-CN" altLang="en-US" sz="1600" dirty="0"/>
              </a:p>
            </p:txBody>
          </p:sp>
        </mc:Choice>
        <mc:Fallback xmlns="">
          <p:sp>
            <p:nvSpPr>
              <p:cNvPr id="58" name="矩形 57"/>
              <p:cNvSpPr>
                <a:spLocks noRot="1" noChangeAspect="1" noMove="1" noResize="1" noEditPoints="1" noAdjustHandles="1" noChangeArrowheads="1" noChangeShapeType="1" noTextEdit="1"/>
              </p:cNvSpPr>
              <p:nvPr/>
            </p:nvSpPr>
            <p:spPr>
              <a:xfrm>
                <a:off x="546243" y="4381538"/>
                <a:ext cx="359393" cy="344710"/>
              </a:xfrm>
              <a:prstGeom prst="rect">
                <a:avLst/>
              </a:prstGeom>
              <a:blipFill>
                <a:blip r:embed="rId3"/>
                <a:stretch>
                  <a:fillRect/>
                </a:stretch>
              </a:blipFill>
            </p:spPr>
            <p:txBody>
              <a:bodyPr/>
              <a:lstStyle/>
              <a:p>
                <a:r>
                  <a:rPr lang="zh-CN" altLang="en-US">
                    <a:noFill/>
                  </a:rPr>
                  <a:t> </a:t>
                </a:r>
              </a:p>
            </p:txBody>
          </p:sp>
        </mc:Fallback>
      </mc:AlternateContent>
      <p:sp>
        <p:nvSpPr>
          <p:cNvPr id="59" name="文本框 58"/>
          <p:cNvSpPr txBox="1"/>
          <p:nvPr/>
        </p:nvSpPr>
        <p:spPr>
          <a:xfrm>
            <a:off x="872489" y="4994427"/>
            <a:ext cx="1003137" cy="261610"/>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beamforming</a:t>
            </a:r>
            <a:endParaRPr lang="zh-CN" altLang="en-US" sz="1100" dirty="0">
              <a:solidFill>
                <a:schemeClr val="tx1"/>
              </a:solidFill>
            </a:endParaRPr>
          </a:p>
        </p:txBody>
      </p:sp>
      <p:cxnSp>
        <p:nvCxnSpPr>
          <p:cNvPr id="61" name="肘形连接符 60"/>
          <p:cNvCxnSpPr>
            <a:stCxn id="45" idx="1"/>
            <a:endCxn id="59" idx="1"/>
          </p:cNvCxnSpPr>
          <p:nvPr/>
        </p:nvCxnSpPr>
        <p:spPr bwMode="auto">
          <a:xfrm rot="10800000" flipH="1" flipV="1">
            <a:off x="864003" y="4652556"/>
            <a:ext cx="8485" cy="472676"/>
          </a:xfrm>
          <a:prstGeom prst="bentConnector3">
            <a:avLst>
              <a:gd name="adj1" fmla="val -2694166"/>
            </a:avLst>
          </a:prstGeom>
          <a:solidFill>
            <a:srgbClr val="00B8FF"/>
          </a:solidFill>
          <a:ln w="9525" cap="flat" cmpd="sng" algn="ctr">
            <a:solidFill>
              <a:schemeClr val="tx1"/>
            </a:solidFill>
            <a:prstDash val="solid"/>
            <a:round/>
            <a:headEnd type="none" w="med" len="med"/>
            <a:tailEnd type="triangle"/>
          </a:ln>
          <a:effectLst/>
        </p:spPr>
      </p:cxnSp>
      <p:cxnSp>
        <p:nvCxnSpPr>
          <p:cNvPr id="63" name="直接箭头连接符 62"/>
          <p:cNvCxnSpPr/>
          <p:nvPr/>
        </p:nvCxnSpPr>
        <p:spPr bwMode="auto">
          <a:xfrm>
            <a:off x="1606261" y="5472060"/>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7" name="文本框 76"/>
          <p:cNvSpPr txBox="1"/>
          <p:nvPr/>
        </p:nvSpPr>
        <p:spPr>
          <a:xfrm>
            <a:off x="2112626" y="5212706"/>
            <a:ext cx="476412" cy="276999"/>
          </a:xfrm>
          <a:prstGeom prst="rect">
            <a:avLst/>
          </a:prstGeom>
          <a:noFill/>
        </p:spPr>
        <p:txBody>
          <a:bodyPr wrap="none" rtlCol="0">
            <a:spAutoFit/>
          </a:bodyPr>
          <a:lstStyle/>
          <a:p>
            <a:r>
              <a:rPr lang="en-US" altLang="zh-CN" sz="1200" dirty="0">
                <a:solidFill>
                  <a:schemeClr val="tx1"/>
                </a:solidFill>
              </a:rPr>
              <a:t>Data</a:t>
            </a:r>
            <a:endParaRPr lang="zh-CN" altLang="en-US" sz="1200" dirty="0">
              <a:solidFill>
                <a:schemeClr val="tx1"/>
              </a:solidFill>
            </a:endParaRPr>
          </a:p>
        </p:txBody>
      </p:sp>
      <p:cxnSp>
        <p:nvCxnSpPr>
          <p:cNvPr id="39" name="直接连接符 38"/>
          <p:cNvCxnSpPr/>
          <p:nvPr/>
        </p:nvCxnSpPr>
        <p:spPr bwMode="auto">
          <a:xfrm>
            <a:off x="7511408" y="2194290"/>
            <a:ext cx="11651" cy="246058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1" name="左右箭头 20"/>
          <p:cNvSpPr/>
          <p:nvPr/>
        </p:nvSpPr>
        <p:spPr bwMode="auto">
          <a:xfrm>
            <a:off x="1666004" y="2692630"/>
            <a:ext cx="1337264" cy="288032"/>
          </a:xfrm>
          <a:prstGeom prst="lef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文本框 41"/>
          <p:cNvSpPr txBox="1"/>
          <p:nvPr/>
        </p:nvSpPr>
        <p:spPr>
          <a:xfrm>
            <a:off x="1316758" y="1743656"/>
            <a:ext cx="579005" cy="461665"/>
          </a:xfrm>
          <a:prstGeom prst="rect">
            <a:avLst/>
          </a:prstGeom>
          <a:noFill/>
        </p:spPr>
        <p:txBody>
          <a:bodyPr wrap="none" rtlCol="0">
            <a:spAutoFit/>
          </a:bodyPr>
          <a:lstStyle/>
          <a:p>
            <a:r>
              <a:rPr lang="en-US" altLang="zh-CN" dirty="0">
                <a:solidFill>
                  <a:schemeClr val="tx1"/>
                </a:solidFill>
              </a:rPr>
              <a:t>AP</a:t>
            </a:r>
            <a:endParaRPr lang="zh-CN" altLang="en-US" dirty="0">
              <a:solidFill>
                <a:schemeClr val="tx1"/>
              </a:solidFill>
            </a:endParaRPr>
          </a:p>
        </p:txBody>
      </p:sp>
      <p:sp>
        <p:nvSpPr>
          <p:cNvPr id="46" name="文本框 45"/>
          <p:cNvSpPr txBox="1"/>
          <p:nvPr/>
        </p:nvSpPr>
        <p:spPr>
          <a:xfrm>
            <a:off x="2682860" y="1750488"/>
            <a:ext cx="741934" cy="461665"/>
          </a:xfrm>
          <a:prstGeom prst="rect">
            <a:avLst/>
          </a:prstGeom>
          <a:noFill/>
        </p:spPr>
        <p:txBody>
          <a:bodyPr wrap="none" rtlCol="0">
            <a:spAutoFit/>
          </a:bodyPr>
          <a:lstStyle/>
          <a:p>
            <a:r>
              <a:rPr lang="en-US" altLang="zh-CN" dirty="0">
                <a:solidFill>
                  <a:schemeClr val="tx1"/>
                </a:solidFill>
              </a:rPr>
              <a:t>STA</a:t>
            </a:r>
            <a:endParaRPr lang="zh-CN" altLang="en-US" dirty="0">
              <a:solidFill>
                <a:schemeClr val="tx1"/>
              </a:solidFill>
            </a:endParaRPr>
          </a:p>
        </p:txBody>
      </p:sp>
      <p:sp>
        <p:nvSpPr>
          <p:cNvPr id="22" name="文本框 21"/>
          <p:cNvSpPr txBox="1"/>
          <p:nvPr/>
        </p:nvSpPr>
        <p:spPr>
          <a:xfrm>
            <a:off x="1724726" y="2193439"/>
            <a:ext cx="1368152" cy="523220"/>
          </a:xfrm>
          <a:prstGeom prst="rect">
            <a:avLst/>
          </a:prstGeom>
          <a:noFill/>
        </p:spPr>
        <p:txBody>
          <a:bodyPr wrap="square" rtlCol="0">
            <a:spAutoFit/>
          </a:bodyPr>
          <a:lstStyle/>
          <a:p>
            <a:r>
              <a:rPr lang="en-US" altLang="zh-CN" sz="1400" b="1" dirty="0">
                <a:solidFill>
                  <a:schemeClr val="tx1"/>
                </a:solidFill>
              </a:rPr>
              <a:t>Training and model sharing</a:t>
            </a:r>
            <a:endParaRPr lang="zh-CN" altLang="en-US" sz="1400" b="1" dirty="0">
              <a:solidFill>
                <a:schemeClr val="tx1"/>
              </a:solidFill>
            </a:endParaRPr>
          </a:p>
        </p:txBody>
      </p:sp>
      <p:sp>
        <p:nvSpPr>
          <p:cNvPr id="47" name="标题 1">
            <a:extLst>
              <a:ext uri="{FF2B5EF4-FFF2-40B4-BE49-F238E27FC236}">
                <a16:creationId xmlns:a16="http://schemas.microsoft.com/office/drawing/2014/main" id="{E4D7FAD4-1F3E-4EB3-ACE7-00FC0DD6C60E}"/>
              </a:ext>
            </a:extLst>
          </p:cNvPr>
          <p:cNvSpPr>
            <a:spLocks noGrp="1"/>
          </p:cNvSpPr>
          <p:nvPr>
            <p:ph type="title"/>
          </p:nvPr>
        </p:nvSpPr>
        <p:spPr>
          <a:xfrm>
            <a:off x="685800" y="685800"/>
            <a:ext cx="7770813" cy="1065213"/>
          </a:xfrm>
        </p:spPr>
        <p:txBody>
          <a:bodyPr/>
          <a:lstStyle/>
          <a:p>
            <a:r>
              <a:rPr lang="en-US" altLang="zh-CN" dirty="0"/>
              <a:t>R2 - Workflow of AI CSI compression using autoencoder</a:t>
            </a:r>
            <a:endParaRPr lang="zh-CN" altLang="en-US" dirty="0"/>
          </a:p>
        </p:txBody>
      </p:sp>
      <p:sp>
        <p:nvSpPr>
          <p:cNvPr id="26" name="右箭头 25"/>
          <p:cNvSpPr/>
          <p:nvPr/>
        </p:nvSpPr>
        <p:spPr bwMode="auto">
          <a:xfrm>
            <a:off x="3779912" y="2446086"/>
            <a:ext cx="826051"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文本框 24"/>
          <p:cNvSpPr txBox="1"/>
          <p:nvPr/>
        </p:nvSpPr>
        <p:spPr>
          <a:xfrm>
            <a:off x="6794749" y="2699636"/>
            <a:ext cx="1451088" cy="430887"/>
          </a:xfrm>
          <a:prstGeom prst="rect">
            <a:avLst/>
          </a:prstGeom>
          <a:solidFill>
            <a:srgbClr val="FFFFFF"/>
          </a:solidFill>
          <a:ln>
            <a:solidFill>
              <a:schemeClr val="tx1"/>
            </a:solidFill>
          </a:ln>
        </p:spPr>
        <p:txBody>
          <a:bodyPr wrap="square" rtlCol="0">
            <a:spAutoFit/>
          </a:bodyPr>
          <a:lstStyle/>
          <a:p>
            <a:pPr algn="ctr"/>
            <a:r>
              <a:rPr lang="en-US" altLang="zh-CN" sz="1100" dirty="0">
                <a:solidFill>
                  <a:schemeClr val="tx1"/>
                </a:solidFill>
              </a:rPr>
              <a:t>Channel estimation, SVD, Givens rotation</a:t>
            </a:r>
            <a:endParaRPr lang="zh-CN" altLang="en-US" sz="1100" dirty="0">
              <a:solidFill>
                <a:schemeClr val="tx1"/>
              </a:solidFill>
            </a:endParaRPr>
          </a:p>
        </p:txBody>
      </p:sp>
      <p:cxnSp>
        <p:nvCxnSpPr>
          <p:cNvPr id="55" name="直接箭头连接符 54">
            <a:extLst>
              <a:ext uri="{FF2B5EF4-FFF2-40B4-BE49-F238E27FC236}">
                <a16:creationId xmlns:a16="http://schemas.microsoft.com/office/drawing/2014/main" id="{DC9B6FA4-7C73-49F6-8735-383113C4B869}"/>
              </a:ext>
            </a:extLst>
          </p:cNvPr>
          <p:cNvCxnSpPr/>
          <p:nvPr/>
        </p:nvCxnSpPr>
        <p:spPr bwMode="auto">
          <a:xfrm flipH="1">
            <a:off x="1606261" y="4666130"/>
            <a:ext cx="144756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 name="矩形: 圆角 1">
            <a:extLst>
              <a:ext uri="{FF2B5EF4-FFF2-40B4-BE49-F238E27FC236}">
                <a16:creationId xmlns:a16="http://schemas.microsoft.com/office/drawing/2014/main" id="{2C41EB2E-2508-4728-B65E-333EAF6D6D2C}"/>
              </a:ext>
            </a:extLst>
          </p:cNvPr>
          <p:cNvSpPr/>
          <p:nvPr/>
        </p:nvSpPr>
        <p:spPr bwMode="auto">
          <a:xfrm>
            <a:off x="1312332" y="2167727"/>
            <a:ext cx="2050413" cy="892642"/>
          </a:xfrm>
          <a:prstGeom prst="roundRect">
            <a:avLst/>
          </a:prstGeom>
          <a:noFill/>
          <a:ln w="19050">
            <a:solidFill>
              <a:schemeClr val="accent5">
                <a:lumMod val="75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矩形: 圆角 47">
            <a:extLst>
              <a:ext uri="{FF2B5EF4-FFF2-40B4-BE49-F238E27FC236}">
                <a16:creationId xmlns:a16="http://schemas.microsoft.com/office/drawing/2014/main" id="{73C4E3CF-63E7-49B5-907E-09AA3E838EED}"/>
              </a:ext>
            </a:extLst>
          </p:cNvPr>
          <p:cNvSpPr/>
          <p:nvPr/>
        </p:nvSpPr>
        <p:spPr bwMode="auto">
          <a:xfrm>
            <a:off x="5076056" y="2163508"/>
            <a:ext cx="3436771" cy="2633644"/>
          </a:xfrm>
          <a:prstGeom prst="roundRect">
            <a:avLst>
              <a:gd name="adj" fmla="val 14417"/>
            </a:avLst>
          </a:prstGeom>
          <a:noFill/>
          <a:ln w="19050">
            <a:solidFill>
              <a:schemeClr val="accent5">
                <a:lumMod val="75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87639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32163-8EDE-49CA-8CBA-9A72A076016D}"/>
              </a:ext>
            </a:extLst>
          </p:cNvPr>
          <p:cNvSpPr>
            <a:spLocks noGrp="1"/>
          </p:cNvSpPr>
          <p:nvPr>
            <p:ph type="title"/>
          </p:nvPr>
        </p:nvSpPr>
        <p:spPr/>
        <p:txBody>
          <a:bodyPr/>
          <a:lstStyle/>
          <a:p>
            <a:r>
              <a:rPr lang="en-US" altLang="zh-CN" dirty="0"/>
              <a:t>R2 - Summary</a:t>
            </a:r>
            <a:endParaRPr lang="zh-CN" altLang="en-US" dirty="0"/>
          </a:p>
        </p:txBody>
      </p:sp>
      <p:sp>
        <p:nvSpPr>
          <p:cNvPr id="3" name="内容占位符 2">
            <a:extLst>
              <a:ext uri="{FF2B5EF4-FFF2-40B4-BE49-F238E27FC236}">
                <a16:creationId xmlns:a16="http://schemas.microsoft.com/office/drawing/2014/main" id="{E110F706-8D7B-4CAD-9425-56A25CBDE53B}"/>
              </a:ext>
            </a:extLst>
          </p:cNvPr>
          <p:cNvSpPr>
            <a:spLocks noGrp="1"/>
          </p:cNvSpPr>
          <p:nvPr>
            <p:ph idx="1"/>
          </p:nvPr>
        </p:nvSpPr>
        <p:spPr/>
        <p:txBody>
          <a:bodyPr/>
          <a:lstStyle/>
          <a:p>
            <a:pPr>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2000" dirty="0">
                <a:solidFill>
                  <a:schemeClr val="tx1"/>
                </a:solidFill>
                <a:ea typeface="Times New Roman"/>
                <a:cs typeface="Times New Roman"/>
                <a:sym typeface="Times New Roman"/>
              </a:rPr>
              <a:t>In R2, we showed performance enhancement for VQVAE-based CSI compression scheme proposed in [5], including</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kern="1200" dirty="0">
                <a:solidFill>
                  <a:schemeClr val="tx1"/>
                </a:solidFill>
                <a:sym typeface="Times New Roman"/>
              </a:rPr>
              <a:t>Further feedback overhead reduction and goodput improvement,</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kern="1200" dirty="0">
                <a:solidFill>
                  <a:schemeClr val="tx1"/>
                </a:solidFill>
                <a:sym typeface="Times New Roman"/>
              </a:rPr>
              <a:t>NN model generalization of different channel models,</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kern="1200" dirty="0">
                <a:solidFill>
                  <a:schemeClr val="tx1"/>
                </a:solidFill>
                <a:sym typeface="Times New Roman"/>
              </a:rPr>
              <a:t>NN model generalization of different numbers of receive antennas.</a:t>
            </a:r>
          </a:p>
          <a:p>
            <a:pPr>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kern="1200" dirty="0">
                <a:solidFill>
                  <a:schemeClr val="tx1"/>
                </a:solidFill>
                <a:sym typeface="Times New Roman"/>
              </a:rPr>
              <a:t>We also presented the workflow of AI CSI compression using autoencoder.</a:t>
            </a:r>
          </a:p>
          <a:p>
            <a:endParaRPr lang="zh-CN" altLang="en-US" sz="2000" dirty="0"/>
          </a:p>
        </p:txBody>
      </p:sp>
      <p:sp>
        <p:nvSpPr>
          <p:cNvPr id="4" name="日期占位符 3">
            <a:extLst>
              <a:ext uri="{FF2B5EF4-FFF2-40B4-BE49-F238E27FC236}">
                <a16:creationId xmlns:a16="http://schemas.microsoft.com/office/drawing/2014/main" id="{37AA31E4-3AF8-4BE2-B941-A8B0A994BC8A}"/>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A8CC8DC3-7586-4056-B423-E7F3A29D5CE2}"/>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D4D30C34-B945-481C-888A-967F1A5D2C20}"/>
              </a:ext>
            </a:extLst>
          </p:cNvPr>
          <p:cNvSpPr>
            <a:spLocks noGrp="1"/>
          </p:cNvSpPr>
          <p:nvPr>
            <p:ph type="sldNum" idx="12"/>
          </p:nvPr>
        </p:nvSpPr>
        <p:spPr/>
        <p:txBody>
          <a:bodyPr/>
          <a:lstStyle/>
          <a:p>
            <a:r>
              <a:rPr lang="en-GB"/>
              <a:t>Slide </a:t>
            </a:r>
            <a:fld id="{D09C756B-EB39-4236-ADBB-73052B179AE4}" type="slidenum">
              <a:rPr lang="en-GB" smtClean="0"/>
              <a:pPr/>
              <a:t>24</a:t>
            </a:fld>
            <a:endParaRPr lang="en-GB"/>
          </a:p>
        </p:txBody>
      </p:sp>
    </p:spTree>
    <p:extLst>
      <p:ext uri="{BB962C8B-B14F-4D97-AF65-F5344CB8AC3E}">
        <p14:creationId xmlns:p14="http://schemas.microsoft.com/office/powerpoint/2010/main" val="362887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F54967-0914-4BDA-97E4-0B8B72FF3CE2}"/>
              </a:ext>
            </a:extLst>
          </p:cNvPr>
          <p:cNvSpPr>
            <a:spLocks noGrp="1"/>
          </p:cNvSpPr>
          <p:nvPr>
            <p:ph type="title"/>
          </p:nvPr>
        </p:nvSpPr>
        <p:spPr/>
        <p:txBody>
          <a:bodyPr/>
          <a:lstStyle/>
          <a:p>
            <a:r>
              <a:rPr lang="en-US" altLang="zh-CN" dirty="0"/>
              <a:t>Study </a:t>
            </a:r>
            <a:r>
              <a:rPr lang="en-US" altLang="zh-CN" dirty="0">
                <a:solidFill>
                  <a:schemeClr val="tx1"/>
                </a:solidFill>
              </a:rPr>
              <a:t>in R3</a:t>
            </a:r>
            <a:endParaRPr lang="zh-CN" altLang="en-US" dirty="0"/>
          </a:p>
        </p:txBody>
      </p:sp>
      <p:sp>
        <p:nvSpPr>
          <p:cNvPr id="4" name="日期占位符 3">
            <a:extLst>
              <a:ext uri="{FF2B5EF4-FFF2-40B4-BE49-F238E27FC236}">
                <a16:creationId xmlns:a16="http://schemas.microsoft.com/office/drawing/2014/main" id="{24E127AD-408D-4758-9D81-0E2091A98841}"/>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3AFB33CC-BBCE-4479-8ABE-322886413782}"/>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EA300FA5-67F3-4D6D-A4C6-A0A091409F6F}"/>
              </a:ext>
            </a:extLst>
          </p:cNvPr>
          <p:cNvSpPr>
            <a:spLocks noGrp="1"/>
          </p:cNvSpPr>
          <p:nvPr>
            <p:ph type="sldNum" idx="12"/>
          </p:nvPr>
        </p:nvSpPr>
        <p:spPr/>
        <p:txBody>
          <a:bodyPr/>
          <a:lstStyle/>
          <a:p>
            <a:r>
              <a:rPr lang="en-GB"/>
              <a:t>Slide </a:t>
            </a:r>
            <a:fld id="{D09C756B-EB39-4236-ADBB-73052B179AE4}" type="slidenum">
              <a:rPr lang="en-GB" smtClean="0"/>
              <a:pPr/>
              <a:t>25</a:t>
            </a:fld>
            <a:endParaRPr lang="en-GB"/>
          </a:p>
        </p:txBody>
      </p:sp>
      <p:sp>
        <p:nvSpPr>
          <p:cNvPr id="8" name="Rectangle 2">
            <a:extLst>
              <a:ext uri="{FF2B5EF4-FFF2-40B4-BE49-F238E27FC236}">
                <a16:creationId xmlns:a16="http://schemas.microsoft.com/office/drawing/2014/main" id="{35B09E30-3AE7-467A-9C53-82AB37B437CA}"/>
              </a:ext>
            </a:extLst>
          </p:cNvPr>
          <p:cNvSpPr txBox="1">
            <a:spLocks noChangeArrowheads="1"/>
          </p:cNvSpPr>
          <p:nvPr/>
        </p:nvSpPr>
        <p:spPr bwMode="auto">
          <a:xfrm>
            <a:off x="696912" y="1830388"/>
            <a:ext cx="7619504" cy="43418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kern="0" dirty="0">
                <a:solidFill>
                  <a:schemeClr val="tx1"/>
                </a:solidFill>
                <a:latin typeface="Times New Roman"/>
                <a:cs typeface="Times New Roman"/>
              </a:rPr>
              <a:t>For AIML based CSI compression, if one AIML model, e.g., a set of parameters, is required for one specific scenario, e.g., bandwidth, channel condition or spatial stream, it will bring challenges for </a:t>
            </a:r>
            <a:r>
              <a:rPr lang="en-US" altLang="zh-CN" sz="1800" strike="sngStrike" kern="0" dirty="0">
                <a:solidFill>
                  <a:schemeClr val="tx1"/>
                </a:solidFill>
                <a:latin typeface="Times New Roman"/>
                <a:cs typeface="Times New Roman"/>
              </a:rPr>
              <a:t>the</a:t>
            </a:r>
            <a:r>
              <a:rPr lang="en-US" altLang="zh-CN" sz="1800" kern="0" dirty="0">
                <a:solidFill>
                  <a:schemeClr val="tx1"/>
                </a:solidFill>
                <a:latin typeface="Times New Roman"/>
                <a:cs typeface="Times New Roman"/>
              </a:rPr>
              <a:t> practical implementations. </a:t>
            </a:r>
          </a:p>
          <a:p>
            <a:pPr>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kern="0" dirty="0">
                <a:solidFill>
                  <a:schemeClr val="tx1"/>
                </a:solidFill>
                <a:latin typeface="Times New Roman"/>
                <a:cs typeface="Times New Roman"/>
              </a:rPr>
              <a:t>AIML model generalization is one of the key factors needed to be considered. </a:t>
            </a:r>
            <a:r>
              <a:rPr lang="en-GB" altLang="zh-CN" sz="1800" kern="0" dirty="0">
                <a:solidFill>
                  <a:schemeClr val="tx1"/>
                </a:solidFill>
                <a:cs typeface="Times New Roman"/>
                <a:sym typeface="Times New Roman"/>
              </a:rPr>
              <a:t>In R2, we have studied the model generalization of different channel conditions and different number of spatial streams. In this </a:t>
            </a:r>
            <a:r>
              <a:rPr lang="en-US" altLang="zh-CN" sz="1800" kern="0" dirty="0">
                <a:solidFill>
                  <a:schemeClr val="tx1"/>
                </a:solidFill>
                <a:cs typeface="Times New Roman"/>
                <a:sym typeface="Times New Roman"/>
              </a:rPr>
              <a:t>version,</a:t>
            </a:r>
            <a:r>
              <a:rPr lang="en-GB" altLang="zh-CN" sz="1800" kern="0" dirty="0">
                <a:solidFill>
                  <a:schemeClr val="tx1"/>
                </a:solidFill>
                <a:cs typeface="Times New Roman"/>
                <a:sym typeface="Times New Roman"/>
              </a:rPr>
              <a:t> we continue to study the</a:t>
            </a:r>
            <a:r>
              <a:rPr lang="en-US" altLang="zh-CN" sz="1800" kern="0" dirty="0">
                <a:solidFill>
                  <a:schemeClr val="tx1"/>
                </a:solidFill>
                <a:cs typeface="Times New Roman"/>
              </a:rPr>
              <a:t> model generalization</a:t>
            </a:r>
            <a:r>
              <a:rPr lang="en-GB" altLang="zh-CN" sz="1800" kern="0" dirty="0">
                <a:solidFill>
                  <a:schemeClr val="tx1"/>
                </a:solidFill>
                <a:cs typeface="Times New Roman"/>
                <a:sym typeface="Times New Roman"/>
              </a:rPr>
              <a:t> of different bandwidths.</a:t>
            </a:r>
          </a:p>
          <a:p>
            <a:pPr>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kern="0" dirty="0">
                <a:solidFill>
                  <a:schemeClr val="tx1"/>
                </a:solidFill>
                <a:latin typeface="Times New Roman"/>
                <a:cs typeface="Times New Roman"/>
                <a:sym typeface="Times New Roman"/>
              </a:rPr>
              <a:t>As discussed in [8][9], complexity reduction is discussed as another objective for the CSI compression use case</a:t>
            </a:r>
            <a:r>
              <a:rPr lang="en-GB" altLang="zh-CN" sz="1800" kern="0" dirty="0">
                <a:solidFill>
                  <a:schemeClr val="tx1"/>
                </a:solidFill>
                <a:cs typeface="Times New Roman"/>
                <a:sym typeface="Times New Roman"/>
              </a:rPr>
              <a:t>. In this </a:t>
            </a:r>
            <a:r>
              <a:rPr lang="en-US" altLang="zh-CN" sz="1800" kern="0" dirty="0">
                <a:solidFill>
                  <a:schemeClr val="tx1"/>
                </a:solidFill>
                <a:cs typeface="Times New Roman"/>
                <a:sym typeface="Times New Roman"/>
              </a:rPr>
              <a:t>contribution</a:t>
            </a:r>
            <a:r>
              <a:rPr lang="en-GB" altLang="zh-CN" sz="1800" kern="0" dirty="0">
                <a:solidFill>
                  <a:schemeClr val="tx1"/>
                </a:solidFill>
                <a:cs typeface="Times New Roman"/>
                <a:sym typeface="Times New Roman"/>
              </a:rPr>
              <a:t>, </a:t>
            </a:r>
            <a:r>
              <a:rPr lang="en-GB" sz="1800" kern="0" dirty="0">
                <a:solidFill>
                  <a:schemeClr val="tx1"/>
                </a:solidFill>
                <a:latin typeface="Times New Roman"/>
                <a:cs typeface="Times New Roman"/>
                <a:sym typeface="Times New Roman"/>
              </a:rPr>
              <a:t>we also </a:t>
            </a:r>
            <a:r>
              <a:rPr lang="en-US" altLang="zh-CN" sz="1800" kern="0" dirty="0">
                <a:solidFill>
                  <a:schemeClr val="tx1"/>
                </a:solidFill>
                <a:latin typeface="Times New Roman"/>
                <a:cs typeface="Times New Roman"/>
                <a:sym typeface="Times New Roman"/>
              </a:rPr>
              <a:t>introduce our study on </a:t>
            </a:r>
            <a:r>
              <a:rPr lang="en-GB" sz="1800" kern="0" dirty="0">
                <a:solidFill>
                  <a:schemeClr val="tx1"/>
                </a:solidFill>
                <a:latin typeface="Times New Roman"/>
                <a:cs typeface="Times New Roman"/>
                <a:sym typeface="Times New Roman"/>
              </a:rPr>
              <a:t>lightweight encoders, which</a:t>
            </a:r>
            <a:r>
              <a:rPr lang="en-GB" altLang="zh-CN" sz="1800" dirty="0">
                <a:solidFill>
                  <a:schemeClr val="tx1"/>
                </a:solidFill>
                <a:sym typeface="Times New Roman"/>
              </a:rPr>
              <a:t> significantly reduces the computation complexity and model deployment overhead, while maintaining the goodput performance.</a:t>
            </a:r>
            <a:endParaRPr lang="en-GB" sz="1800" kern="0" dirty="0">
              <a:solidFill>
                <a:schemeClr val="tx1"/>
              </a:solidFill>
              <a:latin typeface="Times New Roman"/>
              <a:cs typeface="Times New Roman"/>
              <a:sym typeface="Times New Roman"/>
            </a:endParaRPr>
          </a:p>
        </p:txBody>
      </p:sp>
    </p:spTree>
    <p:extLst>
      <p:ext uri="{BB962C8B-B14F-4D97-AF65-F5344CB8AC3E}">
        <p14:creationId xmlns:p14="http://schemas.microsoft.com/office/powerpoint/2010/main" val="164808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9D295-542E-42E6-A0D3-24D18A1971E1}"/>
              </a:ext>
            </a:extLst>
          </p:cNvPr>
          <p:cNvSpPr>
            <a:spLocks noGrp="1"/>
          </p:cNvSpPr>
          <p:nvPr>
            <p:ph type="title"/>
          </p:nvPr>
        </p:nvSpPr>
        <p:spPr/>
        <p:txBody>
          <a:bodyPr/>
          <a:lstStyle/>
          <a:p>
            <a:r>
              <a:rPr lang="en-US" altLang="zh-CN" dirty="0"/>
              <a:t>R3 - Generalization of different bandwidth</a:t>
            </a:r>
            <a:endParaRPr lang="zh-CN" altLang="en-US" dirty="0"/>
          </a:p>
        </p:txBody>
      </p:sp>
      <p:sp>
        <p:nvSpPr>
          <p:cNvPr id="4" name="日期占位符 3">
            <a:extLst>
              <a:ext uri="{FF2B5EF4-FFF2-40B4-BE49-F238E27FC236}">
                <a16:creationId xmlns:a16="http://schemas.microsoft.com/office/drawing/2014/main" id="{AC82A458-2AB7-4662-B6BB-1B338FAA956F}"/>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2E33DE3F-3011-434B-B9BB-C21086C89907}"/>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31793DA3-5B7F-46F0-AA45-1C5249982DD2}"/>
              </a:ext>
            </a:extLst>
          </p:cNvPr>
          <p:cNvSpPr>
            <a:spLocks noGrp="1"/>
          </p:cNvSpPr>
          <p:nvPr>
            <p:ph type="sldNum" idx="12"/>
          </p:nvPr>
        </p:nvSpPr>
        <p:spPr/>
        <p:txBody>
          <a:bodyPr/>
          <a:lstStyle/>
          <a:p>
            <a:r>
              <a:rPr lang="en-GB"/>
              <a:t>Slide </a:t>
            </a:r>
            <a:fld id="{D09C756B-EB39-4236-ADBB-73052B179AE4}" type="slidenum">
              <a:rPr lang="en-GB" smtClean="0"/>
              <a:pPr/>
              <a:t>26</a:t>
            </a:fld>
            <a:endParaRPr lang="en-GB"/>
          </a:p>
        </p:txBody>
      </p:sp>
      <mc:AlternateContent xmlns:mc="http://schemas.openxmlformats.org/markup-compatibility/2006" xmlns:a14="http://schemas.microsoft.com/office/drawing/2010/main">
        <mc:Choice Requires="a14">
          <p:sp>
            <p:nvSpPr>
              <p:cNvPr id="7" name="Rectangle 2">
                <a:extLst>
                  <a:ext uri="{FF2B5EF4-FFF2-40B4-BE49-F238E27FC236}">
                    <a16:creationId xmlns:a16="http://schemas.microsoft.com/office/drawing/2014/main" id="{CB34379E-18FD-424B-957A-AD6C1DB582C4}"/>
                  </a:ext>
                </a:extLst>
              </p:cNvPr>
              <p:cNvSpPr txBox="1">
                <a:spLocks noChangeArrowheads="1"/>
              </p:cNvSpPr>
              <p:nvPr/>
            </p:nvSpPr>
            <p:spPr bwMode="auto">
              <a:xfrm>
                <a:off x="403722" y="1830388"/>
                <a:ext cx="4773122" cy="43418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 Simulation setup: </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The training data contain only V matrices of BW=160MHz</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After training, the model is tested by data of BW=20MHz, 40MHz, 80MHz, 160MHz, respectively</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Comparison baseline</a:t>
                </a:r>
                <a:r>
                  <a:rPr lang="zh-CN" altLang="en-US" sz="1600" dirty="0">
                    <a:solidFill>
                      <a:schemeClr val="tx1"/>
                    </a:solidFill>
                    <a:ea typeface="宋体" panose="02010600030101010101" pitchFamily="2" charset="-122"/>
                  </a:rPr>
                  <a:t>：</a:t>
                </a:r>
                <a:endParaRPr lang="en-US" altLang="zh-CN" sz="1600" dirty="0">
                  <a:solidFill>
                    <a:schemeClr val="tx1"/>
                  </a:solidFill>
                  <a:ea typeface="宋体" panose="02010600030101010101" pitchFamily="2" charset="-122"/>
                </a:endParaRP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VQVAE:</a:t>
                </a:r>
                <a:r>
                  <a:rPr lang="zh-CN" altLang="en-US" sz="1600" dirty="0">
                    <a:solidFill>
                      <a:schemeClr val="tx1"/>
                    </a:solidFill>
                    <a:latin typeface="Times New Roman" pitchFamily="16" charset="0"/>
                    <a:ea typeface="MS Gothic" charset="-128"/>
                  </a:rPr>
                  <a:t> </a:t>
                </a:r>
                <a:r>
                  <a:rPr lang="en-US" altLang="zh-CN" sz="1600" dirty="0">
                    <a:solidFill>
                      <a:schemeClr val="tx1"/>
                    </a:solidFill>
                    <a:latin typeface="Times New Roman" pitchFamily="16" charset="0"/>
                    <a:ea typeface="MS Gothic" charset="-128"/>
                  </a:rPr>
                  <a:t>the NN model is trained and tested using data of certain BW</a:t>
                </a:r>
              </a:p>
              <a:p>
                <a:pPr marL="1028700" lvl="1">
                  <a:spcBef>
                    <a:spcPts val="0"/>
                  </a:spcBef>
                  <a:buFont typeface="Times New Roman" panose="02020603050405020304" pitchFamily="18" charset="0"/>
                  <a:buChar char="‒"/>
                </a:pPr>
                <a:r>
                  <a:rPr lang="en-US" altLang="zh-CN" sz="1600" dirty="0">
                    <a:solidFill>
                      <a:schemeClr val="tx1"/>
                    </a:solidFill>
                    <a:latin typeface="Times New Roman" pitchFamily="16" charset="0"/>
                    <a:ea typeface="MS Gothic" charset="-128"/>
                  </a:rPr>
                  <a:t>Standard: Ng=4,</a:t>
                </a:r>
                <a:r>
                  <a:rPr lang="en-US" altLang="zh-CN" sz="1600" dirty="0">
                    <a:solidFill>
                      <a:schemeClr val="tx1"/>
                    </a:solidFill>
                    <a:ea typeface="MS Gothic" charset="-128"/>
                  </a:rPr>
                  <a:t>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𝜙</m:t>
                        </m:r>
                      </m:sub>
                    </m:sSub>
                    <m:r>
                      <a:rPr lang="en-US" altLang="zh-CN" sz="1600" i="1" dirty="0">
                        <a:solidFill>
                          <a:schemeClr val="tx1"/>
                        </a:solidFill>
                        <a:latin typeface="Cambria Math" panose="02040503050406030204" pitchFamily="18" charset="0"/>
                        <a:ea typeface="MS Gothic" charset="-128"/>
                      </a:rPr>
                      <m:t>=6</m:t>
                    </m:r>
                  </m:oMath>
                </a14:m>
                <a:r>
                  <a:rPr lang="en-US" altLang="zh-CN" sz="1600" dirty="0">
                    <a:solidFill>
                      <a:schemeClr val="tx1"/>
                    </a:solidFill>
                    <a:ea typeface="宋体" panose="02010600030101010101" pitchFamily="2" charset="-122"/>
                  </a:rPr>
                  <a:t>, </a:t>
                </a:r>
                <a14:m>
                  <m:oMath xmlns:m="http://schemas.openxmlformats.org/officeDocument/2006/math">
                    <m:sSub>
                      <m:sSubPr>
                        <m:ctrlPr>
                          <a:rPr lang="en-US" altLang="zh-CN" sz="1600" i="1" dirty="0">
                            <a:solidFill>
                              <a:schemeClr val="tx1"/>
                            </a:solidFill>
                            <a:latin typeface="Cambria Math" panose="02040503050406030204" pitchFamily="18" charset="0"/>
                            <a:ea typeface="MS Gothic" charset="-128"/>
                          </a:rPr>
                        </m:ctrlPr>
                      </m:sSubPr>
                      <m:e>
                        <m:r>
                          <a:rPr lang="en-US" altLang="zh-CN" sz="1600" i="1" dirty="0">
                            <a:solidFill>
                              <a:schemeClr val="tx1"/>
                            </a:solidFill>
                            <a:latin typeface="Cambria Math" panose="02040503050406030204" pitchFamily="18" charset="0"/>
                            <a:ea typeface="MS Gothic" charset="-128"/>
                          </a:rPr>
                          <m:t>𝑏</m:t>
                        </m:r>
                      </m:e>
                      <m:sub>
                        <m:r>
                          <a:rPr lang="zh-CN" altLang="en-US" sz="1600" i="1" dirty="0">
                            <a:solidFill>
                              <a:schemeClr val="tx1"/>
                            </a:solidFill>
                            <a:latin typeface="Cambria Math" panose="02040503050406030204" pitchFamily="18" charset="0"/>
                            <a:ea typeface="MS Gothic" charset="-128"/>
                          </a:rPr>
                          <m:t>𝜓</m:t>
                        </m:r>
                      </m:sub>
                    </m:sSub>
                    <m:r>
                      <a:rPr lang="en-US" altLang="zh-CN" sz="1600" i="1" dirty="0">
                        <a:solidFill>
                          <a:schemeClr val="tx1"/>
                        </a:solidFill>
                        <a:latin typeface="Cambria Math" panose="02040503050406030204" pitchFamily="18" charset="0"/>
                        <a:ea typeface="MS Gothic" charset="-128"/>
                      </a:rPr>
                      <m:t>=4</m:t>
                    </m:r>
                  </m:oMath>
                </a14:m>
                <a:endParaRPr lang="en-US" altLang="zh-CN" sz="1600" dirty="0">
                  <a:solidFill>
                    <a:schemeClr val="tx1"/>
                  </a:solidFill>
                  <a:ea typeface="宋体" panose="02010600030101010101" pitchFamily="2" charset="-122"/>
                </a:endParaRP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Compared with the standard method, the generalized model achieves similar performance (less than 1dB loss and 12 times overhead reduction).</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A single neural network model can effectively handle the inputs of different bandwidths.</a:t>
                </a:r>
                <a:endParaRPr lang="en-US" altLang="zh-CN" sz="1600" dirty="0">
                  <a:solidFill>
                    <a:schemeClr val="tx1"/>
                  </a:solidFill>
                  <a:latin typeface="Times New Roman" pitchFamily="16" charset="0"/>
                  <a:ea typeface="MS Gothic" charset="-128"/>
                </a:endParaRPr>
              </a:p>
              <a:p>
                <a:pPr marL="1028700" lvl="1">
                  <a:spcBef>
                    <a:spcPts val="0"/>
                  </a:spcBef>
                  <a:buFont typeface="Times New Roman" panose="02020603050405020304" pitchFamily="18" charset="0"/>
                  <a:buChar char="‒"/>
                </a:pPr>
                <a:endParaRPr lang="en-US" altLang="zh-CN" sz="1600" dirty="0">
                  <a:solidFill>
                    <a:schemeClr val="tx1"/>
                  </a:solidFill>
                  <a:latin typeface="Times New Roman" pitchFamily="16" charset="0"/>
                  <a:ea typeface="MS Gothic" charset="-128"/>
                </a:endParaRPr>
              </a:p>
              <a:p>
                <a:pPr marL="0" indent="0">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dirty="0">
                  <a:solidFill>
                    <a:schemeClr val="tx1"/>
                  </a:solidFill>
                  <a:latin typeface="Times New Roman"/>
                  <a:ea typeface="Times New Roman"/>
                  <a:cs typeface="Times New Roman"/>
                  <a:sym typeface="Times New Roman"/>
                </a:endParaRPr>
              </a:p>
            </p:txBody>
          </p:sp>
        </mc:Choice>
        <mc:Fallback xmlns="">
          <p:sp>
            <p:nvSpPr>
              <p:cNvPr id="7" name="Rectangle 2">
                <a:extLst>
                  <a:ext uri="{FF2B5EF4-FFF2-40B4-BE49-F238E27FC236}">
                    <a16:creationId xmlns:a16="http://schemas.microsoft.com/office/drawing/2014/main" id="{CB34379E-18FD-424B-957A-AD6C1DB582C4}"/>
                  </a:ext>
                </a:extLst>
              </p:cNvPr>
              <p:cNvSpPr txBox="1">
                <a:spLocks noRot="1" noChangeAspect="1" noMove="1" noResize="1" noEditPoints="1" noAdjustHandles="1" noChangeArrowheads="1" noChangeShapeType="1" noTextEdit="1"/>
              </p:cNvSpPr>
              <p:nvPr/>
            </p:nvSpPr>
            <p:spPr bwMode="auto">
              <a:xfrm>
                <a:off x="403722" y="1830388"/>
                <a:ext cx="4773122" cy="4341812"/>
              </a:xfrm>
              <a:prstGeom prst="rect">
                <a:avLst/>
              </a:prstGeom>
              <a:blipFill>
                <a:blip r:embed="rId2"/>
                <a:stretch>
                  <a:fillRect t="-421" r="-2682"/>
                </a:stretch>
              </a:blipFill>
              <a:ln w="9525">
                <a:noFill/>
                <a:round/>
                <a:headEnd/>
                <a:tailEnd/>
              </a:ln>
              <a:effectLst/>
            </p:spPr>
            <p:txBody>
              <a:bodyPr/>
              <a:lstStyle/>
              <a:p>
                <a:r>
                  <a:rPr lang="zh-CN" altLang="en-US">
                    <a:noFill/>
                  </a:rPr>
                  <a:t> </a:t>
                </a:r>
              </a:p>
            </p:txBody>
          </p:sp>
        </mc:Fallback>
      </mc:AlternateContent>
      <p:graphicFrame>
        <p:nvGraphicFramePr>
          <p:cNvPr id="8" name="表格 7">
            <a:extLst>
              <a:ext uri="{FF2B5EF4-FFF2-40B4-BE49-F238E27FC236}">
                <a16:creationId xmlns:a16="http://schemas.microsoft.com/office/drawing/2014/main" id="{101EA065-121F-4CFF-B486-8B712BD604C6}"/>
              </a:ext>
            </a:extLst>
          </p:cNvPr>
          <p:cNvGraphicFramePr>
            <a:graphicFrameLocks noGrp="1"/>
          </p:cNvGraphicFramePr>
          <p:nvPr>
            <p:extLst>
              <p:ext uri="{D42A27DB-BD31-4B8C-83A1-F6EECF244321}">
                <p14:modId xmlns:p14="http://schemas.microsoft.com/office/powerpoint/2010/main" val="741483243"/>
              </p:ext>
            </p:extLst>
          </p:nvPr>
        </p:nvGraphicFramePr>
        <p:xfrm>
          <a:off x="5644279" y="4724147"/>
          <a:ext cx="3096000" cy="125730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3626184064"/>
                    </a:ext>
                  </a:extLst>
                </a:gridCol>
                <a:gridCol w="900000">
                  <a:extLst>
                    <a:ext uri="{9D8B030D-6E8A-4147-A177-3AD203B41FA5}">
                      <a16:colId xmlns:a16="http://schemas.microsoft.com/office/drawing/2014/main" val="1962415129"/>
                    </a:ext>
                  </a:extLst>
                </a:gridCol>
                <a:gridCol w="900000">
                  <a:extLst>
                    <a:ext uri="{9D8B030D-6E8A-4147-A177-3AD203B41FA5}">
                      <a16:colId xmlns:a16="http://schemas.microsoft.com/office/drawing/2014/main" val="3143723243"/>
                    </a:ext>
                  </a:extLst>
                </a:gridCol>
              </a:tblGrid>
              <a:tr h="0">
                <a:tc>
                  <a:txBody>
                    <a:bodyPr/>
                    <a:lstStyle/>
                    <a:p>
                      <a:pPr algn="ctr"/>
                      <a:r>
                        <a:rPr lang="en-US" altLang="zh-CN" sz="1050" dirty="0"/>
                        <a:t>Legend</a:t>
                      </a:r>
                      <a:endParaRPr lang="zh-CN" altLang="en-US" sz="1050" dirty="0"/>
                    </a:p>
                  </a:txBody>
                  <a:tcPr anchor="ctr"/>
                </a:tc>
                <a:tc>
                  <a:txBody>
                    <a:bodyPr/>
                    <a:lstStyle/>
                    <a:p>
                      <a:pPr algn="ctr"/>
                      <a:r>
                        <a:rPr lang="en-US" altLang="zh-CN" sz="1050" dirty="0"/>
                        <a:t>Train data</a:t>
                      </a:r>
                      <a:endParaRPr lang="zh-CN" altLang="en-US" sz="1050" dirty="0"/>
                    </a:p>
                  </a:txBody>
                  <a:tcPr anchor="ctr"/>
                </a:tc>
                <a:tc>
                  <a:txBody>
                    <a:bodyPr/>
                    <a:lstStyle/>
                    <a:p>
                      <a:pPr algn="ctr"/>
                      <a:r>
                        <a:rPr lang="en-US" altLang="zh-CN" sz="1050" dirty="0"/>
                        <a:t>Test data</a:t>
                      </a:r>
                      <a:endParaRPr lang="zh-CN" altLang="en-US" sz="1050" dirty="0"/>
                    </a:p>
                  </a:txBody>
                  <a:tcPr anchor="ctr"/>
                </a:tc>
                <a:extLst>
                  <a:ext uri="{0D108BD9-81ED-4DB2-BD59-A6C34878D82A}">
                    <a16:rowId xmlns:a16="http://schemas.microsoft.com/office/drawing/2014/main" val="4082433647"/>
                  </a:ext>
                </a:extLst>
              </a:tr>
              <a:tr h="0">
                <a:tc>
                  <a:txBody>
                    <a:bodyPr/>
                    <a:lstStyle/>
                    <a:p>
                      <a:pPr algn="ctr"/>
                      <a:r>
                        <a:rPr lang="en-US" altLang="zh-CN" sz="1050" dirty="0"/>
                        <a:t>generalized-20</a:t>
                      </a:r>
                      <a:endParaRPr lang="zh-CN" altLang="en-US" sz="1050" dirty="0"/>
                    </a:p>
                  </a:txBody>
                  <a:tcPr anchor="ctr"/>
                </a:tc>
                <a:tc>
                  <a:txBody>
                    <a:bodyPr/>
                    <a:lstStyle/>
                    <a:p>
                      <a:pPr algn="ctr"/>
                      <a:r>
                        <a:rPr lang="en-US" altLang="zh-CN" sz="1050" dirty="0"/>
                        <a:t>160 MHz</a:t>
                      </a:r>
                      <a:endParaRPr lang="zh-CN" altLang="en-US" sz="1050" dirty="0"/>
                    </a:p>
                  </a:txBody>
                  <a:tcPr anchor="ctr"/>
                </a:tc>
                <a:tc>
                  <a:txBody>
                    <a:bodyPr/>
                    <a:lstStyle/>
                    <a:p>
                      <a:pPr algn="ctr"/>
                      <a:r>
                        <a:rPr lang="en-US" altLang="zh-CN" sz="1050" dirty="0"/>
                        <a:t>20 MHz</a:t>
                      </a:r>
                      <a:endParaRPr lang="zh-CN" altLang="en-US" sz="1050" dirty="0"/>
                    </a:p>
                  </a:txBody>
                  <a:tcPr anchor="ctr"/>
                </a:tc>
                <a:extLst>
                  <a:ext uri="{0D108BD9-81ED-4DB2-BD59-A6C34878D82A}">
                    <a16:rowId xmlns:a16="http://schemas.microsoft.com/office/drawing/2014/main" val="2804092796"/>
                  </a:ext>
                </a:extLst>
              </a:tr>
              <a:tr h="0">
                <a:tc>
                  <a:txBody>
                    <a:bodyPr/>
                    <a:lstStyle/>
                    <a:p>
                      <a:pPr algn="ctr"/>
                      <a:r>
                        <a:rPr lang="en-US" altLang="zh-CN" sz="1050" dirty="0"/>
                        <a:t>VQVAE-20</a:t>
                      </a:r>
                      <a:endParaRPr lang="zh-CN" altLang="en-US" sz="1050" dirty="0"/>
                    </a:p>
                  </a:txBody>
                  <a:tcPr anchor="ctr"/>
                </a:tc>
                <a:tc>
                  <a:txBody>
                    <a:bodyPr/>
                    <a:lstStyle/>
                    <a:p>
                      <a:pPr algn="ctr"/>
                      <a:r>
                        <a:rPr lang="en-US" altLang="zh-CN" sz="1050" dirty="0"/>
                        <a:t>20 MHz</a:t>
                      </a:r>
                      <a:endParaRPr lang="zh-CN" altLang="en-US" sz="1050" dirty="0"/>
                    </a:p>
                  </a:txBody>
                  <a:tcPr anchor="ctr"/>
                </a:tc>
                <a:tc>
                  <a:txBody>
                    <a:bodyPr/>
                    <a:lstStyle/>
                    <a:p>
                      <a:pPr algn="ctr"/>
                      <a:r>
                        <a:rPr lang="en-US" altLang="zh-CN" sz="1050" dirty="0"/>
                        <a:t>20 MHz</a:t>
                      </a:r>
                      <a:endParaRPr lang="zh-CN" altLang="en-US" sz="1050" dirty="0"/>
                    </a:p>
                  </a:txBody>
                  <a:tcPr anchor="ctr"/>
                </a:tc>
                <a:extLst>
                  <a:ext uri="{0D108BD9-81ED-4DB2-BD59-A6C34878D82A}">
                    <a16:rowId xmlns:a16="http://schemas.microsoft.com/office/drawing/2014/main" val="3961278351"/>
                  </a:ext>
                </a:extLst>
              </a:tr>
              <a:tr h="0">
                <a:tc>
                  <a:txBody>
                    <a:bodyPr/>
                    <a:lstStyle/>
                    <a:p>
                      <a:pPr algn="ctr"/>
                      <a:r>
                        <a:rPr lang="en-US" altLang="zh-CN" sz="1050" dirty="0"/>
                        <a:t>generalized-40</a:t>
                      </a:r>
                      <a:endParaRPr lang="zh-CN" altLang="en-US" sz="1050" dirty="0"/>
                    </a:p>
                  </a:txBody>
                  <a:tcPr anchor="ctr"/>
                </a:tc>
                <a:tc>
                  <a:txBody>
                    <a:bodyPr/>
                    <a:lstStyle/>
                    <a:p>
                      <a:pPr algn="ctr"/>
                      <a:r>
                        <a:rPr lang="en-US" altLang="zh-CN" sz="1050" dirty="0"/>
                        <a:t>160 MHz</a:t>
                      </a:r>
                      <a:endParaRPr lang="zh-CN" altLang="en-US" sz="1050" dirty="0"/>
                    </a:p>
                  </a:txBody>
                  <a:tcPr anchor="ctr"/>
                </a:tc>
                <a:tc>
                  <a:txBody>
                    <a:bodyPr/>
                    <a:lstStyle/>
                    <a:p>
                      <a:pPr algn="ctr"/>
                      <a:r>
                        <a:rPr lang="en-US" altLang="zh-CN" sz="1050" dirty="0"/>
                        <a:t>40 MHz</a:t>
                      </a:r>
                      <a:endParaRPr lang="zh-CN" altLang="en-US" sz="1050" dirty="0"/>
                    </a:p>
                  </a:txBody>
                  <a:tcPr anchor="ctr"/>
                </a:tc>
                <a:extLst>
                  <a:ext uri="{0D108BD9-81ED-4DB2-BD59-A6C34878D82A}">
                    <a16:rowId xmlns:a16="http://schemas.microsoft.com/office/drawing/2014/main" val="2234341763"/>
                  </a:ext>
                </a:extLst>
              </a:tr>
              <a:tr h="0">
                <a:tc>
                  <a:txBody>
                    <a:bodyPr/>
                    <a:lstStyle/>
                    <a:p>
                      <a:pPr algn="ctr"/>
                      <a:r>
                        <a:rPr lang="en-US" altLang="zh-CN" sz="1050" dirty="0"/>
                        <a:t>VQVAE-40</a:t>
                      </a:r>
                      <a:endParaRPr lang="zh-CN" altLang="en-US" sz="1050" dirty="0"/>
                    </a:p>
                  </a:txBody>
                  <a:tcPr anchor="ctr"/>
                </a:tc>
                <a:tc>
                  <a:txBody>
                    <a:bodyPr/>
                    <a:lstStyle/>
                    <a:p>
                      <a:pPr algn="ctr"/>
                      <a:r>
                        <a:rPr lang="en-US" altLang="zh-CN" sz="1050" dirty="0"/>
                        <a:t>40 MHz</a:t>
                      </a:r>
                      <a:endParaRPr lang="zh-CN" altLang="en-US" sz="1050" dirty="0"/>
                    </a:p>
                  </a:txBody>
                  <a:tcPr anchor="ctr"/>
                </a:tc>
                <a:tc>
                  <a:txBody>
                    <a:bodyPr/>
                    <a:lstStyle/>
                    <a:p>
                      <a:pPr algn="ctr"/>
                      <a:r>
                        <a:rPr lang="en-US" altLang="zh-CN" sz="1050" dirty="0"/>
                        <a:t>40 MHz</a:t>
                      </a:r>
                      <a:endParaRPr lang="zh-CN" altLang="en-US" sz="1050" dirty="0"/>
                    </a:p>
                  </a:txBody>
                  <a:tcPr anchor="ctr"/>
                </a:tc>
                <a:extLst>
                  <a:ext uri="{0D108BD9-81ED-4DB2-BD59-A6C34878D82A}">
                    <a16:rowId xmlns:a16="http://schemas.microsoft.com/office/drawing/2014/main" val="1062814648"/>
                  </a:ext>
                </a:extLst>
              </a:tr>
            </a:tbl>
          </a:graphicData>
        </a:graphic>
      </p:graphicFrame>
      <p:pic>
        <p:nvPicPr>
          <p:cNvPr id="9" name="图片 8">
            <a:extLst>
              <a:ext uri="{FF2B5EF4-FFF2-40B4-BE49-F238E27FC236}">
                <a16:creationId xmlns:a16="http://schemas.microsoft.com/office/drawing/2014/main" id="{AE4F4144-C4E8-4914-8F0A-9F7D02C96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843" y="1719784"/>
            <a:ext cx="3789917" cy="2842438"/>
          </a:xfrm>
          <a:prstGeom prst="rect">
            <a:avLst/>
          </a:prstGeom>
        </p:spPr>
      </p:pic>
    </p:spTree>
    <p:extLst>
      <p:ext uri="{BB962C8B-B14F-4D97-AF65-F5344CB8AC3E}">
        <p14:creationId xmlns:p14="http://schemas.microsoft.com/office/powerpoint/2010/main" val="378579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F15385F-6248-4352-BA93-8B285ADC020B}"/>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DFD37CDE-2E1C-41BF-A2DE-814D330D8009}"/>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B63AE810-97C1-4661-AFED-9238B6F85380}"/>
              </a:ext>
            </a:extLst>
          </p:cNvPr>
          <p:cNvSpPr>
            <a:spLocks noGrp="1"/>
          </p:cNvSpPr>
          <p:nvPr>
            <p:ph type="sldNum" idx="12"/>
          </p:nvPr>
        </p:nvSpPr>
        <p:spPr/>
        <p:txBody>
          <a:bodyPr/>
          <a:lstStyle/>
          <a:p>
            <a:r>
              <a:rPr lang="en-GB"/>
              <a:t>Slide </a:t>
            </a:r>
            <a:fld id="{D09C756B-EB39-4236-ADBB-73052B179AE4}" type="slidenum">
              <a:rPr lang="en-GB" smtClean="0"/>
              <a:pPr/>
              <a:t>27</a:t>
            </a:fld>
            <a:endParaRPr lang="en-GB"/>
          </a:p>
        </p:txBody>
      </p:sp>
      <p:cxnSp>
        <p:nvCxnSpPr>
          <p:cNvPr id="7" name="直接连接符 6">
            <a:extLst>
              <a:ext uri="{FF2B5EF4-FFF2-40B4-BE49-F238E27FC236}">
                <a16:creationId xmlns:a16="http://schemas.microsoft.com/office/drawing/2014/main" id="{7E289DF7-9717-48D6-9A7A-E9FAEDCEE741}"/>
              </a:ext>
            </a:extLst>
          </p:cNvPr>
          <p:cNvCxnSpPr>
            <a:stCxn id="9" idx="2"/>
          </p:cNvCxnSpPr>
          <p:nvPr/>
        </p:nvCxnSpPr>
        <p:spPr bwMode="auto">
          <a:xfrm>
            <a:off x="5920109" y="2306821"/>
            <a:ext cx="11651" cy="246058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 name="直接连接符 7">
            <a:extLst>
              <a:ext uri="{FF2B5EF4-FFF2-40B4-BE49-F238E27FC236}">
                <a16:creationId xmlns:a16="http://schemas.microsoft.com/office/drawing/2014/main" id="{0B47F65E-5CC9-483C-9A00-82439CBB7761}"/>
              </a:ext>
            </a:extLst>
          </p:cNvPr>
          <p:cNvCxnSpPr>
            <a:cxnSpLocks/>
          </p:cNvCxnSpPr>
          <p:nvPr/>
        </p:nvCxnSpPr>
        <p:spPr bwMode="auto">
          <a:xfrm>
            <a:off x="1481553" y="2288510"/>
            <a:ext cx="0" cy="3517207"/>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 name="文本框 8">
            <a:extLst>
              <a:ext uri="{FF2B5EF4-FFF2-40B4-BE49-F238E27FC236}">
                <a16:creationId xmlns:a16="http://schemas.microsoft.com/office/drawing/2014/main" id="{6569307E-5220-4D27-8B13-F093BB95B8F5}"/>
              </a:ext>
            </a:extLst>
          </p:cNvPr>
          <p:cNvSpPr txBox="1"/>
          <p:nvPr/>
        </p:nvSpPr>
        <p:spPr>
          <a:xfrm>
            <a:off x="5630606" y="1845156"/>
            <a:ext cx="579005" cy="461665"/>
          </a:xfrm>
          <a:prstGeom prst="rect">
            <a:avLst/>
          </a:prstGeom>
          <a:noFill/>
        </p:spPr>
        <p:txBody>
          <a:bodyPr wrap="none" rtlCol="0">
            <a:spAutoFit/>
          </a:bodyPr>
          <a:lstStyle/>
          <a:p>
            <a:r>
              <a:rPr lang="en-US" altLang="zh-CN" dirty="0">
                <a:solidFill>
                  <a:schemeClr val="tx1"/>
                </a:solidFill>
              </a:rPr>
              <a:t>AP</a:t>
            </a:r>
            <a:endParaRPr lang="zh-CN" altLang="en-US" dirty="0">
              <a:solidFill>
                <a:schemeClr val="tx1"/>
              </a:solidFill>
            </a:endParaRPr>
          </a:p>
        </p:txBody>
      </p:sp>
      <p:sp>
        <p:nvSpPr>
          <p:cNvPr id="10" name="文本框 9">
            <a:extLst>
              <a:ext uri="{FF2B5EF4-FFF2-40B4-BE49-F238E27FC236}">
                <a16:creationId xmlns:a16="http://schemas.microsoft.com/office/drawing/2014/main" id="{C9102FB6-DDC4-4D01-AD02-480B40C86CFC}"/>
              </a:ext>
            </a:extLst>
          </p:cNvPr>
          <p:cNvSpPr txBox="1"/>
          <p:nvPr/>
        </p:nvSpPr>
        <p:spPr>
          <a:xfrm>
            <a:off x="6996526" y="1845156"/>
            <a:ext cx="741934" cy="461665"/>
          </a:xfrm>
          <a:prstGeom prst="rect">
            <a:avLst/>
          </a:prstGeom>
          <a:noFill/>
        </p:spPr>
        <p:txBody>
          <a:bodyPr wrap="none" rtlCol="0">
            <a:spAutoFit/>
          </a:bodyPr>
          <a:lstStyle/>
          <a:p>
            <a:r>
              <a:rPr lang="en-US" altLang="zh-CN" dirty="0">
                <a:solidFill>
                  <a:schemeClr val="tx1"/>
                </a:solidFill>
              </a:rPr>
              <a:t>STA</a:t>
            </a:r>
            <a:endParaRPr lang="zh-CN" altLang="en-US" dirty="0">
              <a:solidFill>
                <a:schemeClr val="tx1"/>
              </a:solidFill>
            </a:endParaRPr>
          </a:p>
        </p:txBody>
      </p:sp>
      <p:cxnSp>
        <p:nvCxnSpPr>
          <p:cNvPr id="11" name="直接连接符 10">
            <a:extLst>
              <a:ext uri="{FF2B5EF4-FFF2-40B4-BE49-F238E27FC236}">
                <a16:creationId xmlns:a16="http://schemas.microsoft.com/office/drawing/2014/main" id="{A7138A6C-5548-4EB4-A398-7F7A362E9EE2}"/>
              </a:ext>
            </a:extLst>
          </p:cNvPr>
          <p:cNvCxnSpPr/>
          <p:nvPr/>
        </p:nvCxnSpPr>
        <p:spPr bwMode="auto">
          <a:xfrm>
            <a:off x="2932640" y="2288510"/>
            <a:ext cx="0" cy="35661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直接箭头连接符 11">
            <a:extLst>
              <a:ext uri="{FF2B5EF4-FFF2-40B4-BE49-F238E27FC236}">
                <a16:creationId xmlns:a16="http://schemas.microsoft.com/office/drawing/2014/main" id="{00AB5ECA-9D9C-4854-A55E-7C1C2B369C80}"/>
              </a:ext>
            </a:extLst>
          </p:cNvPr>
          <p:cNvCxnSpPr/>
          <p:nvPr/>
        </p:nvCxnSpPr>
        <p:spPr bwMode="auto">
          <a:xfrm>
            <a:off x="5931760" y="2671198"/>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3" name="文本框 12">
            <a:extLst>
              <a:ext uri="{FF2B5EF4-FFF2-40B4-BE49-F238E27FC236}">
                <a16:creationId xmlns:a16="http://schemas.microsoft.com/office/drawing/2014/main" id="{5D960A13-96E5-4779-A996-336A5872FC8C}"/>
              </a:ext>
            </a:extLst>
          </p:cNvPr>
          <p:cNvSpPr txBox="1"/>
          <p:nvPr/>
        </p:nvSpPr>
        <p:spPr>
          <a:xfrm>
            <a:off x="6394349" y="2415531"/>
            <a:ext cx="936104"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cxnSp>
        <p:nvCxnSpPr>
          <p:cNvPr id="14" name="直接箭头连接符 13">
            <a:extLst>
              <a:ext uri="{FF2B5EF4-FFF2-40B4-BE49-F238E27FC236}">
                <a16:creationId xmlns:a16="http://schemas.microsoft.com/office/drawing/2014/main" id="{DB42B472-6E8F-463C-B197-A862534EC56A}"/>
              </a:ext>
            </a:extLst>
          </p:cNvPr>
          <p:cNvCxnSpPr/>
          <p:nvPr/>
        </p:nvCxnSpPr>
        <p:spPr bwMode="auto">
          <a:xfrm flipH="1">
            <a:off x="5938801" y="3491907"/>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D33099A-0E27-44CB-B005-E1AAEDA89410}"/>
                  </a:ext>
                </a:extLst>
              </p:cNvPr>
              <p:cNvSpPr txBox="1"/>
              <p:nvPr/>
            </p:nvSpPr>
            <p:spPr>
              <a:xfrm>
                <a:off x="6253583" y="3246928"/>
                <a:ext cx="936104" cy="276999"/>
              </a:xfrm>
              <a:prstGeom prst="rect">
                <a:avLst/>
              </a:prstGeom>
              <a:noFill/>
            </p:spPr>
            <p:txBody>
              <a:bodyPr wrap="square" rtlCol="0">
                <a:spAutoFit/>
              </a:bodyPr>
              <a:lstStyle/>
              <a:p>
                <a:r>
                  <a:rPr lang="en-US" altLang="zh-CN" sz="1200" dirty="0">
                    <a:solidFill>
                      <a:schemeClr val="tx1"/>
                    </a:solidFill>
                  </a:rPr>
                  <a:t>V or</a:t>
                </a:r>
                <a14:m>
                  <m:oMath xmlns:m="http://schemas.openxmlformats.org/officeDocument/2006/math">
                    <m:r>
                      <a:rPr lang="en-US" altLang="zh-CN" sz="1200" b="0" i="0" dirty="0" smtClean="0">
                        <a:solidFill>
                          <a:schemeClr val="tx1"/>
                        </a:solidFill>
                        <a:latin typeface="Cambria Math" panose="02040503050406030204" pitchFamily="18" charset="0"/>
                      </a:rPr>
                      <m:t> </m:t>
                    </m:r>
                    <m:r>
                      <a:rPr lang="zh-CN" altLang="en-US" sz="1200" i="1" dirty="0">
                        <a:solidFill>
                          <a:schemeClr val="tx1"/>
                        </a:solidFill>
                        <a:latin typeface="Cambria Math" panose="02040503050406030204" pitchFamily="18" charset="0"/>
                      </a:rPr>
                      <m:t>𝜙</m:t>
                    </m:r>
                    <m:r>
                      <a:rPr lang="en-US" altLang="zh-CN" sz="1200" b="0" i="1" dirty="0" smtClean="0">
                        <a:solidFill>
                          <a:schemeClr val="tx1"/>
                        </a:solidFill>
                        <a:latin typeface="Cambria Math" panose="02040503050406030204" pitchFamily="18" charset="0"/>
                      </a:rPr>
                      <m:t>,</m:t>
                    </m:r>
                    <m:r>
                      <a:rPr lang="zh-CN" altLang="en-US" sz="1200" i="1" dirty="0">
                        <a:solidFill>
                          <a:schemeClr val="tx1"/>
                        </a:solidFill>
                        <a:latin typeface="Cambria Math" panose="02040503050406030204" pitchFamily="18" charset="0"/>
                      </a:rPr>
                      <m:t>𝜓</m:t>
                    </m:r>
                  </m:oMath>
                </a14:m>
                <a:endParaRPr lang="zh-CN" altLang="en-US" sz="1200" dirty="0">
                  <a:solidFill>
                    <a:schemeClr val="tx1"/>
                  </a:solidFill>
                </a:endParaRPr>
              </a:p>
            </p:txBody>
          </p:sp>
        </mc:Choice>
        <mc:Fallback xmlns="">
          <p:sp>
            <p:nvSpPr>
              <p:cNvPr id="15" name="文本框 14">
                <a:extLst>
                  <a:ext uri="{FF2B5EF4-FFF2-40B4-BE49-F238E27FC236}">
                    <a16:creationId xmlns:a16="http://schemas.microsoft.com/office/drawing/2014/main" id="{3D33099A-0E27-44CB-B005-E1AAEDA89410}"/>
                  </a:ext>
                </a:extLst>
              </p:cNvPr>
              <p:cNvSpPr txBox="1">
                <a:spLocks noRot="1" noChangeAspect="1" noMove="1" noResize="1" noEditPoints="1" noAdjustHandles="1" noChangeArrowheads="1" noChangeShapeType="1" noTextEdit="1"/>
              </p:cNvSpPr>
              <p:nvPr/>
            </p:nvSpPr>
            <p:spPr>
              <a:xfrm>
                <a:off x="6253583" y="3246928"/>
                <a:ext cx="936104" cy="276999"/>
              </a:xfrm>
              <a:prstGeom prst="rect">
                <a:avLst/>
              </a:prstGeom>
              <a:blipFill>
                <a:blip r:embed="rId2"/>
                <a:stretch>
                  <a:fillRect l="-654" t="-2222" b="-17778"/>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7BED5778-DD07-4D1B-82E3-5C655D8F2134}"/>
              </a:ext>
            </a:extLst>
          </p:cNvPr>
          <p:cNvCxnSpPr/>
          <p:nvPr/>
        </p:nvCxnSpPr>
        <p:spPr bwMode="auto">
          <a:xfrm>
            <a:off x="5939139" y="4437565"/>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文本框 16">
            <a:extLst>
              <a:ext uri="{FF2B5EF4-FFF2-40B4-BE49-F238E27FC236}">
                <a16:creationId xmlns:a16="http://schemas.microsoft.com/office/drawing/2014/main" id="{A6B33BC9-5612-4BCB-BBD1-4071C5CDE136}"/>
              </a:ext>
            </a:extLst>
          </p:cNvPr>
          <p:cNvSpPr txBox="1"/>
          <p:nvPr/>
        </p:nvSpPr>
        <p:spPr>
          <a:xfrm>
            <a:off x="5895265" y="4160566"/>
            <a:ext cx="1572866" cy="276999"/>
          </a:xfrm>
          <a:prstGeom prst="rect">
            <a:avLst/>
          </a:prstGeom>
          <a:noFill/>
        </p:spPr>
        <p:txBody>
          <a:bodyPr wrap="none" rtlCol="0">
            <a:spAutoFit/>
          </a:bodyPr>
          <a:lstStyle/>
          <a:p>
            <a:r>
              <a:rPr lang="en-US" altLang="zh-CN" sz="1200" dirty="0">
                <a:solidFill>
                  <a:schemeClr val="tx1"/>
                </a:solidFill>
              </a:rPr>
              <a:t>encoder </a:t>
            </a:r>
            <a:r>
              <a:rPr lang="en-US" altLang="zh-CN" sz="1200" strike="sngStrike" dirty="0">
                <a:solidFill>
                  <a:srgbClr val="FF0000"/>
                </a:solidFill>
              </a:rPr>
              <a:t>and codebook</a:t>
            </a:r>
            <a:endParaRPr lang="zh-CN" altLang="en-US" sz="1200" strike="sngStrike" dirty="0">
              <a:solidFill>
                <a:srgbClr val="FF0000"/>
              </a:solidFill>
            </a:endParaRPr>
          </a:p>
        </p:txBody>
      </p:sp>
      <p:sp>
        <p:nvSpPr>
          <p:cNvPr id="18" name="文本框 17">
            <a:extLst>
              <a:ext uri="{FF2B5EF4-FFF2-40B4-BE49-F238E27FC236}">
                <a16:creationId xmlns:a16="http://schemas.microsoft.com/office/drawing/2014/main" id="{365FB0C0-1894-4507-930E-8AE2FBAA6C81}"/>
              </a:ext>
            </a:extLst>
          </p:cNvPr>
          <p:cNvSpPr txBox="1"/>
          <p:nvPr/>
        </p:nvSpPr>
        <p:spPr>
          <a:xfrm>
            <a:off x="5154452" y="3659042"/>
            <a:ext cx="1481627" cy="430887"/>
          </a:xfrm>
          <a:prstGeom prst="rect">
            <a:avLst/>
          </a:prstGeom>
          <a:solidFill>
            <a:srgbClr val="FFFFFF"/>
          </a:solidFill>
          <a:ln>
            <a:solidFill>
              <a:schemeClr val="tx1"/>
            </a:solidFill>
          </a:ln>
        </p:spPr>
        <p:txBody>
          <a:bodyPr wrap="square" rtlCol="0">
            <a:spAutoFit/>
          </a:bodyPr>
          <a:lstStyle/>
          <a:p>
            <a:pPr algn="ctr"/>
            <a:r>
              <a:rPr lang="en-US" altLang="zh-CN" sz="1100" dirty="0">
                <a:solidFill>
                  <a:schemeClr val="tx1"/>
                </a:solidFill>
              </a:rPr>
              <a:t>Train the encoder,</a:t>
            </a:r>
            <a:r>
              <a:rPr lang="zh-CN" altLang="en-US" sz="1100" dirty="0">
                <a:solidFill>
                  <a:schemeClr val="tx1"/>
                </a:solidFill>
              </a:rPr>
              <a:t> </a:t>
            </a:r>
            <a:r>
              <a:rPr lang="en-US" altLang="zh-CN" sz="1100" strike="sngStrike" dirty="0">
                <a:solidFill>
                  <a:srgbClr val="FF0000"/>
                </a:solidFill>
              </a:rPr>
              <a:t>codebook</a:t>
            </a:r>
            <a:r>
              <a:rPr lang="en-US" altLang="zh-CN" sz="1100" dirty="0">
                <a:solidFill>
                  <a:schemeClr val="tx1"/>
                </a:solidFill>
              </a:rPr>
              <a:t> and decoder</a:t>
            </a:r>
            <a:endParaRPr lang="zh-CN" altLang="en-US" sz="1100" dirty="0">
              <a:solidFill>
                <a:schemeClr val="tx1"/>
              </a:solidFill>
            </a:endParaRPr>
          </a:p>
        </p:txBody>
      </p:sp>
      <p:cxnSp>
        <p:nvCxnSpPr>
          <p:cNvPr id="19" name="直接箭头连接符 18">
            <a:extLst>
              <a:ext uri="{FF2B5EF4-FFF2-40B4-BE49-F238E27FC236}">
                <a16:creationId xmlns:a16="http://schemas.microsoft.com/office/drawing/2014/main" id="{AAA1655C-C35B-449D-A99B-0B7BB0623D9B}"/>
              </a:ext>
            </a:extLst>
          </p:cNvPr>
          <p:cNvCxnSpPr/>
          <p:nvPr/>
        </p:nvCxnSpPr>
        <p:spPr bwMode="auto">
          <a:xfrm>
            <a:off x="1481553" y="3521913"/>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文本框 19">
            <a:extLst>
              <a:ext uri="{FF2B5EF4-FFF2-40B4-BE49-F238E27FC236}">
                <a16:creationId xmlns:a16="http://schemas.microsoft.com/office/drawing/2014/main" id="{69F2A756-5EB0-42B9-B567-A382260E4205}"/>
              </a:ext>
            </a:extLst>
          </p:cNvPr>
          <p:cNvSpPr txBox="1"/>
          <p:nvPr/>
        </p:nvSpPr>
        <p:spPr>
          <a:xfrm>
            <a:off x="1944142" y="3284984"/>
            <a:ext cx="936104"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sp>
        <p:nvSpPr>
          <p:cNvPr id="21" name="文本框 20">
            <a:extLst>
              <a:ext uri="{FF2B5EF4-FFF2-40B4-BE49-F238E27FC236}">
                <a16:creationId xmlns:a16="http://schemas.microsoft.com/office/drawing/2014/main" id="{4BBF3DC8-EEEA-47BB-AB4B-B3065D611C38}"/>
              </a:ext>
            </a:extLst>
          </p:cNvPr>
          <p:cNvSpPr txBox="1"/>
          <p:nvPr/>
        </p:nvSpPr>
        <p:spPr>
          <a:xfrm>
            <a:off x="2123728" y="3789040"/>
            <a:ext cx="1620264" cy="261610"/>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Channel estimation, SVD</a:t>
            </a:r>
            <a:endParaRPr lang="zh-CN" altLang="en-US" sz="1100" dirty="0">
              <a:solidFill>
                <a:schemeClr val="tx1"/>
              </a:solidFill>
            </a:endParaRPr>
          </a:p>
        </p:txBody>
      </p:sp>
      <p:sp>
        <p:nvSpPr>
          <p:cNvPr id="22" name="文本框 21">
            <a:extLst>
              <a:ext uri="{FF2B5EF4-FFF2-40B4-BE49-F238E27FC236}">
                <a16:creationId xmlns:a16="http://schemas.microsoft.com/office/drawing/2014/main" id="{15BE96A0-39E6-4595-96C7-0669C4E617EF}"/>
              </a:ext>
            </a:extLst>
          </p:cNvPr>
          <p:cNvSpPr txBox="1"/>
          <p:nvPr/>
        </p:nvSpPr>
        <p:spPr>
          <a:xfrm>
            <a:off x="2929119" y="4374301"/>
            <a:ext cx="809799" cy="430887"/>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Encoder,</a:t>
            </a:r>
          </a:p>
          <a:p>
            <a:r>
              <a:rPr lang="en-US" altLang="zh-CN" sz="1100" strike="sngStrike" dirty="0">
                <a:solidFill>
                  <a:srgbClr val="FF0000"/>
                </a:solidFill>
              </a:rPr>
              <a:t>codebook</a:t>
            </a:r>
          </a:p>
        </p:txBody>
      </p:sp>
      <p:cxnSp>
        <p:nvCxnSpPr>
          <p:cNvPr id="23" name="肘形连接符 37">
            <a:extLst>
              <a:ext uri="{FF2B5EF4-FFF2-40B4-BE49-F238E27FC236}">
                <a16:creationId xmlns:a16="http://schemas.microsoft.com/office/drawing/2014/main" id="{A03EBBF1-CE6C-4AE0-86D0-FBB830EB44CB}"/>
              </a:ext>
            </a:extLst>
          </p:cNvPr>
          <p:cNvCxnSpPr>
            <a:cxnSpLocks/>
            <a:stCxn id="21" idx="3"/>
            <a:endCxn id="22" idx="3"/>
          </p:cNvCxnSpPr>
          <p:nvPr/>
        </p:nvCxnSpPr>
        <p:spPr bwMode="auto">
          <a:xfrm flipH="1">
            <a:off x="3738918" y="3919845"/>
            <a:ext cx="5074" cy="669900"/>
          </a:xfrm>
          <a:prstGeom prst="bentConnector3">
            <a:avLst>
              <a:gd name="adj1" fmla="val -4505321"/>
            </a:avLst>
          </a:prstGeom>
          <a:solidFill>
            <a:srgbClr val="00B8FF"/>
          </a:solidFill>
          <a:ln w="9525" cap="flat" cmpd="sng" algn="ctr">
            <a:solidFill>
              <a:schemeClr val="tx1"/>
            </a:solidFill>
            <a:prstDash val="solid"/>
            <a:round/>
            <a:headEnd type="none" w="med" len="med"/>
            <a:tailEnd type="triangle"/>
          </a:ln>
          <a:effectLst/>
        </p:spPr>
      </p:cxnSp>
      <p:sp>
        <p:nvSpPr>
          <p:cNvPr id="24" name="矩形 23">
            <a:extLst>
              <a:ext uri="{FF2B5EF4-FFF2-40B4-BE49-F238E27FC236}">
                <a16:creationId xmlns:a16="http://schemas.microsoft.com/office/drawing/2014/main" id="{02336110-2E01-4BE6-8666-4EC4C0AA0BE0}"/>
              </a:ext>
            </a:extLst>
          </p:cNvPr>
          <p:cNvSpPr/>
          <p:nvPr/>
        </p:nvSpPr>
        <p:spPr>
          <a:xfrm>
            <a:off x="3988694" y="4077072"/>
            <a:ext cx="295274" cy="276999"/>
          </a:xfrm>
          <a:prstGeom prst="rect">
            <a:avLst/>
          </a:prstGeom>
        </p:spPr>
        <p:txBody>
          <a:bodyPr wrap="none">
            <a:spAutoFit/>
          </a:bodyPr>
          <a:lstStyle/>
          <a:p>
            <a:r>
              <a:rPr lang="en-US" altLang="zh-CN" sz="1200" dirty="0">
                <a:solidFill>
                  <a:schemeClr val="tx1"/>
                </a:solidFill>
              </a:rPr>
              <a:t>V</a:t>
            </a:r>
            <a:endParaRPr lang="zh-CN" altLang="en-US" sz="1200" dirty="0"/>
          </a:p>
        </p:txBody>
      </p:sp>
      <p:sp>
        <p:nvSpPr>
          <p:cNvPr id="25" name="文本框 24">
            <a:extLst>
              <a:ext uri="{FF2B5EF4-FFF2-40B4-BE49-F238E27FC236}">
                <a16:creationId xmlns:a16="http://schemas.microsoft.com/office/drawing/2014/main" id="{EFFA8EAB-4F0D-425F-B2CE-709B71619194}"/>
              </a:ext>
            </a:extLst>
          </p:cNvPr>
          <p:cNvSpPr txBox="1"/>
          <p:nvPr/>
        </p:nvSpPr>
        <p:spPr>
          <a:xfrm>
            <a:off x="1621330" y="4357750"/>
            <a:ext cx="1278210" cy="461665"/>
          </a:xfrm>
          <a:prstGeom prst="rect">
            <a:avLst/>
          </a:prstGeom>
          <a:noFill/>
        </p:spPr>
        <p:txBody>
          <a:bodyPr wrap="square" rtlCol="0">
            <a:spAutoFit/>
          </a:bodyPr>
          <a:lstStyle/>
          <a:p>
            <a:pPr algn="ctr"/>
            <a:r>
              <a:rPr lang="en-US" altLang="zh-CN" sz="1200" strike="sngStrike" dirty="0">
                <a:solidFill>
                  <a:srgbClr val="FF0000"/>
                </a:solidFill>
              </a:rPr>
              <a:t>Index</a:t>
            </a:r>
            <a:endParaRPr lang="en-US" altLang="zh-CN" sz="1200" strike="sngStrike" dirty="0">
              <a:solidFill>
                <a:srgbClr val="FF0000"/>
              </a:solidFill>
              <a:sym typeface="Wingdings" panose="05000000000000000000" pitchFamily="2" charset="2"/>
            </a:endParaRPr>
          </a:p>
          <a:p>
            <a:pPr algn="ctr"/>
            <a:r>
              <a:rPr lang="en-US" altLang="zh-CN" sz="1200" dirty="0">
                <a:solidFill>
                  <a:schemeClr val="tx1"/>
                </a:solidFill>
                <a:sym typeface="Wingdings" panose="05000000000000000000" pitchFamily="2" charset="2"/>
              </a:rPr>
              <a:t>Quantized output</a:t>
            </a:r>
            <a:endParaRPr lang="zh-CN" altLang="en-US" sz="1200" dirty="0">
              <a:solidFill>
                <a:schemeClr val="tx1"/>
              </a:solidFill>
            </a:endParaRPr>
          </a:p>
        </p:txBody>
      </p:sp>
      <p:sp>
        <p:nvSpPr>
          <p:cNvPr id="26" name="文本框 25">
            <a:extLst>
              <a:ext uri="{FF2B5EF4-FFF2-40B4-BE49-F238E27FC236}">
                <a16:creationId xmlns:a16="http://schemas.microsoft.com/office/drawing/2014/main" id="{68CB8F73-8998-456A-AA84-2ACA9EA4EAC8}"/>
              </a:ext>
            </a:extLst>
          </p:cNvPr>
          <p:cNvSpPr txBox="1"/>
          <p:nvPr/>
        </p:nvSpPr>
        <p:spPr>
          <a:xfrm>
            <a:off x="737647" y="4373140"/>
            <a:ext cx="743907" cy="430887"/>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Decoder,</a:t>
            </a:r>
          </a:p>
          <a:p>
            <a:r>
              <a:rPr lang="en-US" altLang="zh-CN" sz="1100" strike="sngStrike" dirty="0">
                <a:solidFill>
                  <a:srgbClr val="FF0000"/>
                </a:solidFill>
              </a:rPr>
              <a:t>codebook</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7D81FE6D-4403-4ED5-B829-65BC748D68EA}"/>
                  </a:ext>
                </a:extLst>
              </p:cNvPr>
              <p:cNvSpPr/>
              <p:nvPr/>
            </p:nvSpPr>
            <p:spPr>
              <a:xfrm>
                <a:off x="395536" y="4293096"/>
                <a:ext cx="342111" cy="2816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1200" i="1" dirty="0" smtClean="0">
                              <a:solidFill>
                                <a:schemeClr val="tx1"/>
                              </a:solidFill>
                              <a:latin typeface="Cambria Math" panose="02040503050406030204" pitchFamily="18" charset="0"/>
                            </a:rPr>
                          </m:ctrlPr>
                        </m:accPr>
                        <m:e>
                          <m:r>
                            <m:rPr>
                              <m:sty m:val="p"/>
                            </m:rPr>
                            <a:rPr lang="en-US" altLang="zh-CN" sz="1200" i="1" dirty="0">
                              <a:solidFill>
                                <a:schemeClr val="tx1"/>
                              </a:solidFill>
                              <a:latin typeface="Cambria Math" panose="02040503050406030204" pitchFamily="18" charset="0"/>
                            </a:rPr>
                            <m:t>V</m:t>
                          </m:r>
                        </m:e>
                      </m:acc>
                    </m:oMath>
                  </m:oMathPara>
                </a14:m>
                <a:endParaRPr lang="zh-CN" altLang="en-US" sz="1200" dirty="0">
                  <a:latin typeface="+mn-lt"/>
                </a:endParaRPr>
              </a:p>
            </p:txBody>
          </p:sp>
        </mc:Choice>
        <mc:Fallback xmlns="">
          <p:sp>
            <p:nvSpPr>
              <p:cNvPr id="27" name="矩形 26">
                <a:extLst>
                  <a:ext uri="{FF2B5EF4-FFF2-40B4-BE49-F238E27FC236}">
                    <a16:creationId xmlns:a16="http://schemas.microsoft.com/office/drawing/2014/main" id="{7D81FE6D-4403-4ED5-B829-65BC748D68EA}"/>
                  </a:ext>
                </a:extLst>
              </p:cNvPr>
              <p:cNvSpPr>
                <a:spLocks noRot="1" noChangeAspect="1" noMove="1" noResize="1" noEditPoints="1" noAdjustHandles="1" noChangeArrowheads="1" noChangeShapeType="1" noTextEdit="1"/>
              </p:cNvSpPr>
              <p:nvPr/>
            </p:nvSpPr>
            <p:spPr>
              <a:xfrm>
                <a:off x="395536" y="4293096"/>
                <a:ext cx="342111" cy="281616"/>
              </a:xfrm>
              <a:prstGeom prst="rect">
                <a:avLst/>
              </a:prstGeom>
              <a:blipFill>
                <a:blip r:embed="rId3"/>
                <a:stretch>
                  <a:fillRect t="-2174"/>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EC581795-7C70-4098-A461-5959350AA6C9}"/>
              </a:ext>
            </a:extLst>
          </p:cNvPr>
          <p:cNvSpPr txBox="1"/>
          <p:nvPr/>
        </p:nvSpPr>
        <p:spPr>
          <a:xfrm>
            <a:off x="747781" y="5085184"/>
            <a:ext cx="1023273" cy="261610"/>
          </a:xfrm>
          <a:prstGeom prst="rect">
            <a:avLst/>
          </a:prstGeom>
          <a:solidFill>
            <a:srgbClr val="FFFFFF"/>
          </a:solidFill>
          <a:ln>
            <a:solidFill>
              <a:schemeClr val="tx1"/>
            </a:solidFill>
          </a:ln>
        </p:spPr>
        <p:txBody>
          <a:bodyPr wrap="square" rtlCol="0">
            <a:spAutoFit/>
          </a:bodyPr>
          <a:lstStyle/>
          <a:p>
            <a:r>
              <a:rPr lang="en-US" altLang="zh-CN" sz="1100" dirty="0">
                <a:solidFill>
                  <a:schemeClr val="tx1"/>
                </a:solidFill>
              </a:rPr>
              <a:t>Beamforming</a:t>
            </a:r>
            <a:endParaRPr lang="zh-CN" altLang="en-US" sz="1100" dirty="0">
              <a:solidFill>
                <a:schemeClr val="tx1"/>
              </a:solidFill>
            </a:endParaRPr>
          </a:p>
        </p:txBody>
      </p:sp>
      <p:cxnSp>
        <p:nvCxnSpPr>
          <p:cNvPr id="29" name="肘形连接符 60">
            <a:extLst>
              <a:ext uri="{FF2B5EF4-FFF2-40B4-BE49-F238E27FC236}">
                <a16:creationId xmlns:a16="http://schemas.microsoft.com/office/drawing/2014/main" id="{4EEC5BFA-C5B6-4C65-B4C3-239ED5566541}"/>
              </a:ext>
            </a:extLst>
          </p:cNvPr>
          <p:cNvCxnSpPr>
            <a:cxnSpLocks/>
            <a:stCxn id="26" idx="1"/>
            <a:endCxn id="28" idx="1"/>
          </p:cNvCxnSpPr>
          <p:nvPr/>
        </p:nvCxnSpPr>
        <p:spPr bwMode="auto">
          <a:xfrm rot="10800000" flipH="1" flipV="1">
            <a:off x="737647" y="4588583"/>
            <a:ext cx="10134" cy="627405"/>
          </a:xfrm>
          <a:prstGeom prst="bentConnector3">
            <a:avLst>
              <a:gd name="adj1" fmla="val -2255773"/>
            </a:avLst>
          </a:prstGeom>
          <a:solidFill>
            <a:srgbClr val="00B8FF"/>
          </a:solidFill>
          <a:ln w="9525" cap="flat" cmpd="sng" algn="ctr">
            <a:solidFill>
              <a:schemeClr val="tx1"/>
            </a:solidFill>
            <a:prstDash val="solid"/>
            <a:round/>
            <a:headEnd type="none" w="med" len="med"/>
            <a:tailEnd type="triangle"/>
          </a:ln>
          <a:effectLst/>
        </p:spPr>
      </p:cxnSp>
      <p:cxnSp>
        <p:nvCxnSpPr>
          <p:cNvPr id="30" name="直接箭头连接符 29">
            <a:extLst>
              <a:ext uri="{FF2B5EF4-FFF2-40B4-BE49-F238E27FC236}">
                <a16:creationId xmlns:a16="http://schemas.microsoft.com/office/drawing/2014/main" id="{1CA12BB8-80F0-4EE5-AF9F-638DC2985FC2}"/>
              </a:ext>
            </a:extLst>
          </p:cNvPr>
          <p:cNvCxnSpPr/>
          <p:nvPr/>
        </p:nvCxnSpPr>
        <p:spPr bwMode="auto">
          <a:xfrm>
            <a:off x="1481553" y="5544521"/>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1" name="文本框 30">
            <a:extLst>
              <a:ext uri="{FF2B5EF4-FFF2-40B4-BE49-F238E27FC236}">
                <a16:creationId xmlns:a16="http://schemas.microsoft.com/office/drawing/2014/main" id="{B7DB91F5-2800-4BD0-810B-665A4CA3ECCB}"/>
              </a:ext>
            </a:extLst>
          </p:cNvPr>
          <p:cNvSpPr txBox="1"/>
          <p:nvPr/>
        </p:nvSpPr>
        <p:spPr>
          <a:xfrm>
            <a:off x="1987918" y="5285167"/>
            <a:ext cx="476412" cy="276999"/>
          </a:xfrm>
          <a:prstGeom prst="rect">
            <a:avLst/>
          </a:prstGeom>
          <a:noFill/>
        </p:spPr>
        <p:txBody>
          <a:bodyPr wrap="none" rtlCol="0">
            <a:spAutoFit/>
          </a:bodyPr>
          <a:lstStyle/>
          <a:p>
            <a:r>
              <a:rPr lang="en-US" altLang="zh-CN" sz="1200" dirty="0">
                <a:solidFill>
                  <a:schemeClr val="tx1"/>
                </a:solidFill>
              </a:rPr>
              <a:t>Data</a:t>
            </a:r>
            <a:endParaRPr lang="zh-CN" altLang="en-US" sz="1200" dirty="0">
              <a:solidFill>
                <a:schemeClr val="tx1"/>
              </a:solidFill>
            </a:endParaRPr>
          </a:p>
        </p:txBody>
      </p:sp>
      <p:cxnSp>
        <p:nvCxnSpPr>
          <p:cNvPr id="32" name="直接连接符 31">
            <a:extLst>
              <a:ext uri="{FF2B5EF4-FFF2-40B4-BE49-F238E27FC236}">
                <a16:creationId xmlns:a16="http://schemas.microsoft.com/office/drawing/2014/main" id="{667CB35C-DE86-486C-AA45-7E88E0EF2D8D}"/>
              </a:ext>
            </a:extLst>
          </p:cNvPr>
          <p:cNvCxnSpPr/>
          <p:nvPr/>
        </p:nvCxnSpPr>
        <p:spPr bwMode="auto">
          <a:xfrm>
            <a:off x="7386700" y="2266751"/>
            <a:ext cx="11651" cy="246058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 name="左右箭头 20">
            <a:extLst>
              <a:ext uri="{FF2B5EF4-FFF2-40B4-BE49-F238E27FC236}">
                <a16:creationId xmlns:a16="http://schemas.microsoft.com/office/drawing/2014/main" id="{E3D74ED1-6DC5-4368-ADCB-1F78210E8D5A}"/>
              </a:ext>
            </a:extLst>
          </p:cNvPr>
          <p:cNvSpPr/>
          <p:nvPr/>
        </p:nvSpPr>
        <p:spPr bwMode="auto">
          <a:xfrm>
            <a:off x="1541296" y="2765091"/>
            <a:ext cx="1337264" cy="288032"/>
          </a:xfrm>
          <a:prstGeom prst="lef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4" name="文本框 33">
            <a:extLst>
              <a:ext uri="{FF2B5EF4-FFF2-40B4-BE49-F238E27FC236}">
                <a16:creationId xmlns:a16="http://schemas.microsoft.com/office/drawing/2014/main" id="{8BE6C8AA-7016-46E1-A454-F948BE12F2D8}"/>
              </a:ext>
            </a:extLst>
          </p:cNvPr>
          <p:cNvSpPr txBox="1"/>
          <p:nvPr/>
        </p:nvSpPr>
        <p:spPr>
          <a:xfrm>
            <a:off x="1192050" y="1816117"/>
            <a:ext cx="579005" cy="461665"/>
          </a:xfrm>
          <a:prstGeom prst="rect">
            <a:avLst/>
          </a:prstGeom>
          <a:noFill/>
        </p:spPr>
        <p:txBody>
          <a:bodyPr wrap="none" rtlCol="0">
            <a:spAutoFit/>
          </a:bodyPr>
          <a:lstStyle/>
          <a:p>
            <a:r>
              <a:rPr lang="en-US" altLang="zh-CN" dirty="0">
                <a:solidFill>
                  <a:schemeClr val="tx1"/>
                </a:solidFill>
              </a:rPr>
              <a:t>AP</a:t>
            </a:r>
            <a:endParaRPr lang="zh-CN" altLang="en-US" dirty="0">
              <a:solidFill>
                <a:schemeClr val="tx1"/>
              </a:solidFill>
            </a:endParaRPr>
          </a:p>
        </p:txBody>
      </p:sp>
      <p:sp>
        <p:nvSpPr>
          <p:cNvPr id="35" name="文本框 34">
            <a:extLst>
              <a:ext uri="{FF2B5EF4-FFF2-40B4-BE49-F238E27FC236}">
                <a16:creationId xmlns:a16="http://schemas.microsoft.com/office/drawing/2014/main" id="{8D924B72-5710-4FB7-9D33-57DDE90A6A1B}"/>
              </a:ext>
            </a:extLst>
          </p:cNvPr>
          <p:cNvSpPr txBox="1"/>
          <p:nvPr/>
        </p:nvSpPr>
        <p:spPr>
          <a:xfrm>
            <a:off x="2558152" y="1822949"/>
            <a:ext cx="741934" cy="461665"/>
          </a:xfrm>
          <a:prstGeom prst="rect">
            <a:avLst/>
          </a:prstGeom>
          <a:noFill/>
        </p:spPr>
        <p:txBody>
          <a:bodyPr wrap="none" rtlCol="0">
            <a:spAutoFit/>
          </a:bodyPr>
          <a:lstStyle/>
          <a:p>
            <a:r>
              <a:rPr lang="en-US" altLang="zh-CN" dirty="0">
                <a:solidFill>
                  <a:schemeClr val="tx1"/>
                </a:solidFill>
              </a:rPr>
              <a:t>STA</a:t>
            </a:r>
            <a:endParaRPr lang="zh-CN" altLang="en-US" dirty="0">
              <a:solidFill>
                <a:schemeClr val="tx1"/>
              </a:solidFill>
            </a:endParaRPr>
          </a:p>
        </p:txBody>
      </p:sp>
      <p:sp>
        <p:nvSpPr>
          <p:cNvPr id="36" name="文本框 35">
            <a:extLst>
              <a:ext uri="{FF2B5EF4-FFF2-40B4-BE49-F238E27FC236}">
                <a16:creationId xmlns:a16="http://schemas.microsoft.com/office/drawing/2014/main" id="{113CC942-E41A-428F-A2B3-AC4D76953D94}"/>
              </a:ext>
            </a:extLst>
          </p:cNvPr>
          <p:cNvSpPr txBox="1"/>
          <p:nvPr/>
        </p:nvSpPr>
        <p:spPr>
          <a:xfrm>
            <a:off x="1600018" y="2265900"/>
            <a:ext cx="1368152" cy="523220"/>
          </a:xfrm>
          <a:prstGeom prst="rect">
            <a:avLst/>
          </a:prstGeom>
          <a:noFill/>
        </p:spPr>
        <p:txBody>
          <a:bodyPr wrap="square" rtlCol="0">
            <a:spAutoFit/>
          </a:bodyPr>
          <a:lstStyle/>
          <a:p>
            <a:r>
              <a:rPr lang="en-US" altLang="zh-CN" sz="1400" b="1" dirty="0">
                <a:solidFill>
                  <a:schemeClr val="tx1"/>
                </a:solidFill>
              </a:rPr>
              <a:t>Training and model sharing</a:t>
            </a:r>
            <a:endParaRPr lang="zh-CN" altLang="en-US" sz="1400" b="1" dirty="0">
              <a:solidFill>
                <a:schemeClr val="tx1"/>
              </a:solidFill>
            </a:endParaRPr>
          </a:p>
        </p:txBody>
      </p:sp>
      <p:sp>
        <p:nvSpPr>
          <p:cNvPr id="37" name="右箭头 25">
            <a:extLst>
              <a:ext uri="{FF2B5EF4-FFF2-40B4-BE49-F238E27FC236}">
                <a16:creationId xmlns:a16="http://schemas.microsoft.com/office/drawing/2014/main" id="{BADC48B9-A63A-4B72-A090-00DDF1BA7206}"/>
              </a:ext>
            </a:extLst>
          </p:cNvPr>
          <p:cNvSpPr/>
          <p:nvPr/>
        </p:nvSpPr>
        <p:spPr bwMode="auto">
          <a:xfrm>
            <a:off x="3655204" y="2518547"/>
            <a:ext cx="826051"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8" name="文本框 37">
            <a:extLst>
              <a:ext uri="{FF2B5EF4-FFF2-40B4-BE49-F238E27FC236}">
                <a16:creationId xmlns:a16="http://schemas.microsoft.com/office/drawing/2014/main" id="{566C6A6A-DC6E-4036-9949-D0B9CE5F2134}"/>
              </a:ext>
            </a:extLst>
          </p:cNvPr>
          <p:cNvSpPr txBox="1"/>
          <p:nvPr/>
        </p:nvSpPr>
        <p:spPr>
          <a:xfrm>
            <a:off x="6670041" y="2772097"/>
            <a:ext cx="1451088" cy="430887"/>
          </a:xfrm>
          <a:prstGeom prst="rect">
            <a:avLst/>
          </a:prstGeom>
          <a:solidFill>
            <a:srgbClr val="FFFFFF"/>
          </a:solidFill>
          <a:ln>
            <a:solidFill>
              <a:schemeClr val="tx1"/>
            </a:solidFill>
          </a:ln>
        </p:spPr>
        <p:txBody>
          <a:bodyPr wrap="square" rtlCol="0">
            <a:spAutoFit/>
          </a:bodyPr>
          <a:lstStyle/>
          <a:p>
            <a:pPr algn="ctr"/>
            <a:r>
              <a:rPr lang="en-US" altLang="zh-CN" sz="1100" dirty="0">
                <a:solidFill>
                  <a:schemeClr val="tx1"/>
                </a:solidFill>
              </a:rPr>
              <a:t>Channel estimation, SVD, Givens rotation</a:t>
            </a:r>
            <a:endParaRPr lang="zh-CN" altLang="en-US" sz="1100" dirty="0">
              <a:solidFill>
                <a:schemeClr val="tx1"/>
              </a:solidFill>
            </a:endParaRPr>
          </a:p>
        </p:txBody>
      </p:sp>
      <p:cxnSp>
        <p:nvCxnSpPr>
          <p:cNvPr id="39" name="直接箭头连接符 38">
            <a:extLst>
              <a:ext uri="{FF2B5EF4-FFF2-40B4-BE49-F238E27FC236}">
                <a16:creationId xmlns:a16="http://schemas.microsoft.com/office/drawing/2014/main" id="{EE05C01F-990E-4829-968D-0AA8B22F3B40}"/>
              </a:ext>
            </a:extLst>
          </p:cNvPr>
          <p:cNvCxnSpPr/>
          <p:nvPr/>
        </p:nvCxnSpPr>
        <p:spPr bwMode="auto">
          <a:xfrm flipH="1">
            <a:off x="1481553" y="4602158"/>
            <a:ext cx="144756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0" name="矩形: 圆角 39">
            <a:extLst>
              <a:ext uri="{FF2B5EF4-FFF2-40B4-BE49-F238E27FC236}">
                <a16:creationId xmlns:a16="http://schemas.microsoft.com/office/drawing/2014/main" id="{C6BF18CE-E020-41B0-A5D8-F108DD57807B}"/>
              </a:ext>
            </a:extLst>
          </p:cNvPr>
          <p:cNvSpPr/>
          <p:nvPr/>
        </p:nvSpPr>
        <p:spPr bwMode="auto">
          <a:xfrm>
            <a:off x="1187624" y="2240188"/>
            <a:ext cx="2050413" cy="892642"/>
          </a:xfrm>
          <a:prstGeom prst="roundRect">
            <a:avLst/>
          </a:prstGeom>
          <a:noFill/>
          <a:ln w="19050">
            <a:solidFill>
              <a:schemeClr val="accent5">
                <a:lumMod val="75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矩形: 圆角 40">
            <a:extLst>
              <a:ext uri="{FF2B5EF4-FFF2-40B4-BE49-F238E27FC236}">
                <a16:creationId xmlns:a16="http://schemas.microsoft.com/office/drawing/2014/main" id="{5DDEB04E-B3EE-4742-80B0-C6FAF0646F76}"/>
              </a:ext>
            </a:extLst>
          </p:cNvPr>
          <p:cNvSpPr/>
          <p:nvPr/>
        </p:nvSpPr>
        <p:spPr bwMode="auto">
          <a:xfrm>
            <a:off x="4951348" y="2235969"/>
            <a:ext cx="3436771" cy="2633644"/>
          </a:xfrm>
          <a:prstGeom prst="roundRect">
            <a:avLst>
              <a:gd name="adj" fmla="val 14417"/>
            </a:avLst>
          </a:prstGeom>
          <a:noFill/>
          <a:ln w="19050">
            <a:solidFill>
              <a:schemeClr val="accent5">
                <a:lumMod val="75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文本框 41">
            <a:extLst>
              <a:ext uri="{FF2B5EF4-FFF2-40B4-BE49-F238E27FC236}">
                <a16:creationId xmlns:a16="http://schemas.microsoft.com/office/drawing/2014/main" id="{59C8D442-80A4-447E-8E29-AD5A9F6168D9}"/>
              </a:ext>
            </a:extLst>
          </p:cNvPr>
          <p:cNvSpPr txBox="1"/>
          <p:nvPr/>
        </p:nvSpPr>
        <p:spPr>
          <a:xfrm>
            <a:off x="4721070" y="5114592"/>
            <a:ext cx="4282662" cy="1077218"/>
          </a:xfrm>
          <a:prstGeom prst="rect">
            <a:avLst/>
          </a:prstGeom>
          <a:noFill/>
        </p:spPr>
        <p:txBody>
          <a:bodyPr wrap="square" rtlCol="0">
            <a:spAutoFit/>
          </a:bodyPr>
          <a:lstStyle/>
          <a:p>
            <a:r>
              <a:rPr lang="en-US" altLang="zh-CN" sz="1600" b="1" dirty="0">
                <a:solidFill>
                  <a:schemeClr val="tx1"/>
                </a:solidFill>
              </a:rPr>
              <a:t>Efficient ways to reduce the overhead and computation complexity:</a:t>
            </a:r>
          </a:p>
          <a:p>
            <a:pPr marL="285750" indent="-285750">
              <a:buFont typeface="Arial" panose="020B0604020202020204" pitchFamily="34" charset="0"/>
              <a:buChar char="•"/>
            </a:pPr>
            <a:r>
              <a:rPr lang="en-US" altLang="zh-CN" sz="1600" dirty="0">
                <a:solidFill>
                  <a:schemeClr val="tx1"/>
                </a:solidFill>
              </a:rPr>
              <a:t>Lightweight encoder</a:t>
            </a:r>
          </a:p>
          <a:p>
            <a:pPr marL="285750" indent="-285750">
              <a:buFont typeface="Arial" panose="020B0604020202020204" pitchFamily="34" charset="0"/>
              <a:buChar char="•"/>
            </a:pPr>
            <a:r>
              <a:rPr lang="en-US" altLang="zh-CN" sz="1600" dirty="0">
                <a:solidFill>
                  <a:schemeClr val="tx1"/>
                </a:solidFill>
              </a:rPr>
              <a:t>Direct quantization without codebook</a:t>
            </a:r>
          </a:p>
        </p:txBody>
      </p:sp>
      <p:sp>
        <p:nvSpPr>
          <p:cNvPr id="46" name="标题 1">
            <a:extLst>
              <a:ext uri="{FF2B5EF4-FFF2-40B4-BE49-F238E27FC236}">
                <a16:creationId xmlns:a16="http://schemas.microsoft.com/office/drawing/2014/main" id="{FBF0F78E-7E22-47A2-8D5B-B1C0D37B5E2D}"/>
              </a:ext>
            </a:extLst>
          </p:cNvPr>
          <p:cNvSpPr>
            <a:spLocks noGrp="1"/>
          </p:cNvSpPr>
          <p:nvPr>
            <p:ph type="title"/>
          </p:nvPr>
        </p:nvSpPr>
        <p:spPr>
          <a:xfrm>
            <a:off x="685800" y="685800"/>
            <a:ext cx="7770813" cy="1065213"/>
          </a:xfrm>
        </p:spPr>
        <p:txBody>
          <a:bodyPr/>
          <a:lstStyle/>
          <a:p>
            <a:r>
              <a:rPr lang="en-US" altLang="zh-CN" dirty="0"/>
              <a:t>R3 - Computation complexity and model deployment overhead reduction</a:t>
            </a:r>
          </a:p>
        </p:txBody>
      </p:sp>
    </p:spTree>
    <p:extLst>
      <p:ext uri="{BB962C8B-B14F-4D97-AF65-F5344CB8AC3E}">
        <p14:creationId xmlns:p14="http://schemas.microsoft.com/office/powerpoint/2010/main" val="228786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A4BE418-620F-4EA5-9ECD-0782B8693A68}"/>
              </a:ext>
            </a:extLst>
          </p:cNvPr>
          <p:cNvSpPr>
            <a:spLocks noGrp="1"/>
          </p:cNvSpPr>
          <p:nvPr>
            <p:ph idx="1"/>
          </p:nvPr>
        </p:nvSpPr>
        <p:spPr>
          <a:xfrm>
            <a:off x="685800" y="1981200"/>
            <a:ext cx="7770813" cy="4113213"/>
          </a:xfrm>
        </p:spPr>
        <p:txBody>
          <a:bodyPr/>
          <a:lstStyle/>
          <a:p>
            <a:pPr>
              <a:buFont typeface="Arial" panose="020B0604020202020204" pitchFamily="34" charset="0"/>
              <a:buChar char="•"/>
            </a:pPr>
            <a:r>
              <a:rPr lang="en-US" altLang="zh-CN" sz="1800" dirty="0">
                <a:solidFill>
                  <a:schemeClr val="tx1"/>
                </a:solidFill>
              </a:rPr>
              <a:t>Previous VQVAEs adopt symmetric encoder and decoder architectures and vector quantization (codebook-based).</a:t>
            </a:r>
          </a:p>
          <a:p>
            <a:pPr>
              <a:buFont typeface="Arial" panose="020B0604020202020204" pitchFamily="34" charset="0"/>
              <a:buChar char="•"/>
            </a:pPr>
            <a:r>
              <a:rPr lang="en-US" altLang="zh-CN" sz="1800" dirty="0">
                <a:solidFill>
                  <a:schemeClr val="tx1"/>
                </a:solidFill>
              </a:rPr>
              <a:t>A transformer-based decoder is used to enable a lightweight encoder.</a:t>
            </a:r>
          </a:p>
          <a:p>
            <a:pPr>
              <a:buFont typeface="Arial" panose="020B0604020202020204" pitchFamily="34" charset="0"/>
              <a:buChar char="•"/>
            </a:pPr>
            <a:r>
              <a:rPr lang="en-US" altLang="zh-CN" sz="1800" dirty="0">
                <a:solidFill>
                  <a:schemeClr val="tx1"/>
                </a:solidFill>
              </a:rPr>
              <a:t>Codebook-based quantization is replaced by uniform quantization to reduce transmission overhead.</a:t>
            </a:r>
          </a:p>
          <a:p>
            <a:pPr>
              <a:buFont typeface="Arial" panose="020B0604020202020204" pitchFamily="34" charset="0"/>
              <a:buChar char="•"/>
            </a:pPr>
            <a:r>
              <a:rPr lang="en-US" altLang="zh-CN" sz="1800" dirty="0">
                <a:solidFill>
                  <a:schemeClr val="tx1"/>
                </a:solidFill>
              </a:rPr>
              <a:t>The number of encoder parameters (weight and bias), as well as the computation complexity are reduced by </a:t>
            </a:r>
            <a:r>
              <a:rPr lang="en-US" altLang="zh-CN" sz="1800" dirty="0">
                <a:solidFill>
                  <a:srgbClr val="FF0000"/>
                </a:solidFill>
              </a:rPr>
              <a:t>more than 1000 times</a:t>
            </a:r>
            <a:r>
              <a:rPr lang="en-US" altLang="zh-CN" sz="1800" dirty="0">
                <a:solidFill>
                  <a:schemeClr val="tx1"/>
                </a:solidFill>
              </a:rPr>
              <a:t>.</a:t>
            </a:r>
          </a:p>
        </p:txBody>
      </p:sp>
      <p:sp>
        <p:nvSpPr>
          <p:cNvPr id="4" name="日期占位符 3">
            <a:extLst>
              <a:ext uri="{FF2B5EF4-FFF2-40B4-BE49-F238E27FC236}">
                <a16:creationId xmlns:a16="http://schemas.microsoft.com/office/drawing/2014/main" id="{D4719B66-22D9-41AE-B350-1D0DBAD12D35}"/>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3AAA7AEC-43A1-41BE-B463-81438A31A901}"/>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5357F2CA-829E-497C-BF53-E64A80834CC6}"/>
              </a:ext>
            </a:extLst>
          </p:cNvPr>
          <p:cNvSpPr>
            <a:spLocks noGrp="1"/>
          </p:cNvSpPr>
          <p:nvPr>
            <p:ph type="sldNum" idx="12"/>
          </p:nvPr>
        </p:nvSpPr>
        <p:spPr/>
        <p:txBody>
          <a:bodyPr/>
          <a:lstStyle/>
          <a:p>
            <a:r>
              <a:rPr lang="en-GB"/>
              <a:t>Slide </a:t>
            </a:r>
            <a:fld id="{D09C756B-EB39-4236-ADBB-73052B179AE4}" type="slidenum">
              <a:rPr lang="en-GB" smtClean="0"/>
              <a:pPr/>
              <a:t>28</a:t>
            </a:fld>
            <a:endParaRPr lang="en-GB"/>
          </a:p>
        </p:txBody>
      </p:sp>
      <p:sp>
        <p:nvSpPr>
          <p:cNvPr id="15" name="标题 1">
            <a:extLst>
              <a:ext uri="{FF2B5EF4-FFF2-40B4-BE49-F238E27FC236}">
                <a16:creationId xmlns:a16="http://schemas.microsoft.com/office/drawing/2014/main" id="{90330032-D47F-4FD4-9455-84DC211328A5}"/>
              </a:ext>
            </a:extLst>
          </p:cNvPr>
          <p:cNvSpPr>
            <a:spLocks noGrp="1"/>
          </p:cNvSpPr>
          <p:nvPr>
            <p:ph type="title"/>
          </p:nvPr>
        </p:nvSpPr>
        <p:spPr>
          <a:xfrm>
            <a:off x="685800" y="685800"/>
            <a:ext cx="7770813" cy="1065213"/>
          </a:xfrm>
        </p:spPr>
        <p:txBody>
          <a:bodyPr/>
          <a:lstStyle/>
          <a:p>
            <a:r>
              <a:rPr lang="en-US" altLang="zh-CN" dirty="0"/>
              <a:t>R3 - Computation complexity and model deployment overhead reduction</a:t>
            </a:r>
          </a:p>
        </p:txBody>
      </p:sp>
      <p:grpSp>
        <p:nvGrpSpPr>
          <p:cNvPr id="31" name="组合 30">
            <a:extLst>
              <a:ext uri="{FF2B5EF4-FFF2-40B4-BE49-F238E27FC236}">
                <a16:creationId xmlns:a16="http://schemas.microsoft.com/office/drawing/2014/main" id="{A8656D7E-0706-4A6C-91D7-A0F8F08C65CA}"/>
              </a:ext>
            </a:extLst>
          </p:cNvPr>
          <p:cNvGrpSpPr/>
          <p:nvPr/>
        </p:nvGrpSpPr>
        <p:grpSpPr>
          <a:xfrm>
            <a:off x="1492676" y="4221089"/>
            <a:ext cx="6369705" cy="1003224"/>
            <a:chOff x="1492676" y="4221089"/>
            <a:chExt cx="6369705" cy="1003224"/>
          </a:xfrm>
        </p:grpSpPr>
        <p:sp>
          <p:nvSpPr>
            <p:cNvPr id="7" name="梯形 6">
              <a:extLst>
                <a:ext uri="{FF2B5EF4-FFF2-40B4-BE49-F238E27FC236}">
                  <a16:creationId xmlns:a16="http://schemas.microsoft.com/office/drawing/2014/main" id="{292BA124-F5BA-4A07-ACF9-7C5181E17839}"/>
                </a:ext>
              </a:extLst>
            </p:cNvPr>
            <p:cNvSpPr/>
            <p:nvPr/>
          </p:nvSpPr>
          <p:spPr bwMode="auto">
            <a:xfrm rot="5400000">
              <a:off x="2135457" y="4019225"/>
              <a:ext cx="970017" cy="1440160"/>
            </a:xfrm>
            <a:prstGeom prst="trapezoi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梯形 8">
              <a:extLst>
                <a:ext uri="{FF2B5EF4-FFF2-40B4-BE49-F238E27FC236}">
                  <a16:creationId xmlns:a16="http://schemas.microsoft.com/office/drawing/2014/main" id="{F731A04C-4979-4AEC-9439-D276334BF04B}"/>
                </a:ext>
              </a:extLst>
            </p:cNvPr>
            <p:cNvSpPr/>
            <p:nvPr/>
          </p:nvSpPr>
          <p:spPr bwMode="auto">
            <a:xfrm rot="16200000" flipH="1">
              <a:off x="6249584" y="3986016"/>
              <a:ext cx="970014" cy="1440160"/>
            </a:xfrm>
            <a:prstGeom prst="trapezoi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矩形 9">
              <a:extLst>
                <a:ext uri="{FF2B5EF4-FFF2-40B4-BE49-F238E27FC236}">
                  <a16:creationId xmlns:a16="http://schemas.microsoft.com/office/drawing/2014/main" id="{DA826A8D-E600-4A5D-96BE-2D9A0D678E5C}"/>
                </a:ext>
              </a:extLst>
            </p:cNvPr>
            <p:cNvSpPr/>
            <p:nvPr/>
          </p:nvSpPr>
          <p:spPr bwMode="auto">
            <a:xfrm>
              <a:off x="3552750" y="4512377"/>
              <a:ext cx="864096"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文本框 15">
              <a:extLst>
                <a:ext uri="{FF2B5EF4-FFF2-40B4-BE49-F238E27FC236}">
                  <a16:creationId xmlns:a16="http://schemas.microsoft.com/office/drawing/2014/main" id="{E4B26F63-949F-476C-9C28-911A0D39AC24}"/>
                </a:ext>
              </a:extLst>
            </p:cNvPr>
            <p:cNvSpPr txBox="1"/>
            <p:nvPr/>
          </p:nvSpPr>
          <p:spPr>
            <a:xfrm>
              <a:off x="2188418" y="4512377"/>
              <a:ext cx="864096" cy="461665"/>
            </a:xfrm>
            <a:prstGeom prst="rect">
              <a:avLst/>
            </a:prstGeom>
            <a:noFill/>
          </p:spPr>
          <p:txBody>
            <a:bodyPr wrap="square" rtlCol="0">
              <a:spAutoFit/>
            </a:bodyPr>
            <a:lstStyle/>
            <a:p>
              <a:r>
                <a:rPr lang="en-US" altLang="zh-CN" dirty="0">
                  <a:solidFill>
                    <a:schemeClr val="tx1"/>
                  </a:solidFill>
                </a:rPr>
                <a:t>ENC</a:t>
              </a:r>
              <a:endParaRPr lang="zh-CN" altLang="en-US" dirty="0">
                <a:solidFill>
                  <a:schemeClr val="tx1"/>
                </a:solidFill>
              </a:endParaRPr>
            </a:p>
          </p:txBody>
        </p:sp>
        <p:sp>
          <p:nvSpPr>
            <p:cNvPr id="17" name="文本框 16">
              <a:extLst>
                <a:ext uri="{FF2B5EF4-FFF2-40B4-BE49-F238E27FC236}">
                  <a16:creationId xmlns:a16="http://schemas.microsoft.com/office/drawing/2014/main" id="{0AB3132A-85A4-4290-9D38-0BE78CA70653}"/>
                </a:ext>
              </a:extLst>
            </p:cNvPr>
            <p:cNvSpPr txBox="1"/>
            <p:nvPr/>
          </p:nvSpPr>
          <p:spPr>
            <a:xfrm>
              <a:off x="6300192" y="4479165"/>
              <a:ext cx="864096" cy="461665"/>
            </a:xfrm>
            <a:prstGeom prst="rect">
              <a:avLst/>
            </a:prstGeom>
            <a:noFill/>
          </p:spPr>
          <p:txBody>
            <a:bodyPr wrap="square" rtlCol="0">
              <a:spAutoFit/>
            </a:bodyPr>
            <a:lstStyle/>
            <a:p>
              <a:r>
                <a:rPr lang="en-US" altLang="zh-CN" dirty="0">
                  <a:solidFill>
                    <a:schemeClr val="tx1"/>
                  </a:solidFill>
                </a:rPr>
                <a:t>DEC</a:t>
              </a:r>
              <a:endParaRPr lang="zh-CN" altLang="en-US" dirty="0">
                <a:solidFill>
                  <a:schemeClr val="tx1"/>
                </a:solidFill>
              </a:endParaRPr>
            </a:p>
          </p:txBody>
        </p:sp>
        <p:sp>
          <p:nvSpPr>
            <p:cNvPr id="20" name="文本框 19">
              <a:extLst>
                <a:ext uri="{FF2B5EF4-FFF2-40B4-BE49-F238E27FC236}">
                  <a16:creationId xmlns:a16="http://schemas.microsoft.com/office/drawing/2014/main" id="{A2403C17-3781-4D2B-A5F4-88D2254B0F25}"/>
                </a:ext>
              </a:extLst>
            </p:cNvPr>
            <p:cNvSpPr txBox="1"/>
            <p:nvPr/>
          </p:nvSpPr>
          <p:spPr>
            <a:xfrm>
              <a:off x="3518187" y="4559124"/>
              <a:ext cx="1033795" cy="338554"/>
            </a:xfrm>
            <a:prstGeom prst="rect">
              <a:avLst/>
            </a:prstGeom>
            <a:noFill/>
          </p:spPr>
          <p:txBody>
            <a:bodyPr wrap="square" rtlCol="0">
              <a:spAutoFit/>
            </a:bodyPr>
            <a:lstStyle/>
            <a:p>
              <a:r>
                <a:rPr lang="en-US" altLang="zh-CN" sz="1600" dirty="0">
                  <a:solidFill>
                    <a:schemeClr val="tx1"/>
                  </a:solidFill>
                </a:rPr>
                <a:t>codebook</a:t>
              </a:r>
              <a:endParaRPr lang="zh-CN" altLang="en-US" sz="1600" dirty="0">
                <a:solidFill>
                  <a:schemeClr val="tx1"/>
                </a:solidFill>
              </a:endParaRPr>
            </a:p>
          </p:txBody>
        </p:sp>
        <p:sp>
          <p:nvSpPr>
            <p:cNvPr id="21" name="矩形 20">
              <a:extLst>
                <a:ext uri="{FF2B5EF4-FFF2-40B4-BE49-F238E27FC236}">
                  <a16:creationId xmlns:a16="http://schemas.microsoft.com/office/drawing/2014/main" id="{1438BCA9-40DB-4AF2-A1D6-6ADB4F57E53F}"/>
                </a:ext>
              </a:extLst>
            </p:cNvPr>
            <p:cNvSpPr/>
            <p:nvPr/>
          </p:nvSpPr>
          <p:spPr bwMode="auto">
            <a:xfrm>
              <a:off x="4920902" y="4512377"/>
              <a:ext cx="881405"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文本框 21">
              <a:extLst>
                <a:ext uri="{FF2B5EF4-FFF2-40B4-BE49-F238E27FC236}">
                  <a16:creationId xmlns:a16="http://schemas.microsoft.com/office/drawing/2014/main" id="{48ED64AE-0871-4769-9174-AA2171B8015F}"/>
                </a:ext>
              </a:extLst>
            </p:cNvPr>
            <p:cNvSpPr txBox="1"/>
            <p:nvPr/>
          </p:nvSpPr>
          <p:spPr>
            <a:xfrm>
              <a:off x="4893359" y="4559124"/>
              <a:ext cx="1033795" cy="338554"/>
            </a:xfrm>
            <a:prstGeom prst="rect">
              <a:avLst/>
            </a:prstGeom>
            <a:noFill/>
          </p:spPr>
          <p:txBody>
            <a:bodyPr wrap="square" rtlCol="0">
              <a:spAutoFit/>
            </a:bodyPr>
            <a:lstStyle/>
            <a:p>
              <a:r>
                <a:rPr lang="en-US" altLang="zh-CN" sz="1600" dirty="0">
                  <a:solidFill>
                    <a:schemeClr val="tx1"/>
                  </a:solidFill>
                </a:rPr>
                <a:t>codebook</a:t>
              </a:r>
              <a:endParaRPr lang="zh-CN" altLang="en-US" sz="1600" dirty="0">
                <a:solidFill>
                  <a:schemeClr val="tx1"/>
                </a:solidFill>
              </a:endParaRPr>
            </a:p>
          </p:txBody>
        </p:sp>
        <p:cxnSp>
          <p:nvCxnSpPr>
            <p:cNvPr id="24" name="直接箭头连接符 23">
              <a:extLst>
                <a:ext uri="{FF2B5EF4-FFF2-40B4-BE49-F238E27FC236}">
                  <a16:creationId xmlns:a16="http://schemas.microsoft.com/office/drawing/2014/main" id="{B8B08B8D-12EB-458C-9D5C-E74ED214B9DE}"/>
                </a:ext>
              </a:extLst>
            </p:cNvPr>
            <p:cNvCxnSpPr/>
            <p:nvPr/>
          </p:nvCxnSpPr>
          <p:spPr bwMode="auto">
            <a:xfrm>
              <a:off x="1492676" y="4718433"/>
              <a:ext cx="40771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6" name="直接箭头连接符 25">
              <a:extLst>
                <a:ext uri="{FF2B5EF4-FFF2-40B4-BE49-F238E27FC236}">
                  <a16:creationId xmlns:a16="http://schemas.microsoft.com/office/drawing/2014/main" id="{686978B5-0786-4430-8C8B-DEFB616504C8}"/>
                </a:ext>
              </a:extLst>
            </p:cNvPr>
            <p:cNvCxnSpPr/>
            <p:nvPr/>
          </p:nvCxnSpPr>
          <p:spPr bwMode="auto">
            <a:xfrm>
              <a:off x="3340546" y="4712268"/>
              <a:ext cx="21220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7" name="直接箭头连接符 26">
              <a:extLst>
                <a:ext uri="{FF2B5EF4-FFF2-40B4-BE49-F238E27FC236}">
                  <a16:creationId xmlns:a16="http://schemas.microsoft.com/office/drawing/2014/main" id="{0F16A302-3FDF-4A1B-BC5E-A43D225C8B33}"/>
                </a:ext>
              </a:extLst>
            </p:cNvPr>
            <p:cNvCxnSpPr/>
            <p:nvPr/>
          </p:nvCxnSpPr>
          <p:spPr bwMode="auto">
            <a:xfrm>
              <a:off x="5802307" y="4712268"/>
              <a:ext cx="21220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直接箭头连接符 27">
              <a:extLst>
                <a:ext uri="{FF2B5EF4-FFF2-40B4-BE49-F238E27FC236}">
                  <a16:creationId xmlns:a16="http://schemas.microsoft.com/office/drawing/2014/main" id="{45A4F5C4-1246-4086-8590-958A3E64D42C}"/>
                </a:ext>
              </a:extLst>
            </p:cNvPr>
            <p:cNvCxnSpPr/>
            <p:nvPr/>
          </p:nvCxnSpPr>
          <p:spPr bwMode="auto">
            <a:xfrm>
              <a:off x="7454671" y="4732062"/>
              <a:ext cx="40771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9" name="直接箭头连接符 28">
              <a:extLst>
                <a:ext uri="{FF2B5EF4-FFF2-40B4-BE49-F238E27FC236}">
                  <a16:creationId xmlns:a16="http://schemas.microsoft.com/office/drawing/2014/main" id="{DD18A505-E9DC-4330-8699-79BF2626C6F3}"/>
                </a:ext>
              </a:extLst>
            </p:cNvPr>
            <p:cNvCxnSpPr>
              <a:cxnSpLocks/>
            </p:cNvCxnSpPr>
            <p:nvPr/>
          </p:nvCxnSpPr>
          <p:spPr bwMode="auto">
            <a:xfrm>
              <a:off x="4416846" y="4732062"/>
              <a:ext cx="504056" cy="0"/>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nvGrpSpPr>
          <p:cNvPr id="51" name="组合 50">
            <a:extLst>
              <a:ext uri="{FF2B5EF4-FFF2-40B4-BE49-F238E27FC236}">
                <a16:creationId xmlns:a16="http://schemas.microsoft.com/office/drawing/2014/main" id="{CF4FDE86-AF2D-4947-92D4-592508DFAE48}"/>
              </a:ext>
            </a:extLst>
          </p:cNvPr>
          <p:cNvGrpSpPr/>
          <p:nvPr/>
        </p:nvGrpSpPr>
        <p:grpSpPr>
          <a:xfrm>
            <a:off x="2518953" y="5566028"/>
            <a:ext cx="5367042" cy="868725"/>
            <a:chOff x="2495339" y="5445231"/>
            <a:chExt cx="5367042" cy="868725"/>
          </a:xfrm>
        </p:grpSpPr>
        <p:sp>
          <p:nvSpPr>
            <p:cNvPr id="12" name="梯形 11">
              <a:extLst>
                <a:ext uri="{FF2B5EF4-FFF2-40B4-BE49-F238E27FC236}">
                  <a16:creationId xmlns:a16="http://schemas.microsoft.com/office/drawing/2014/main" id="{5D1286AF-9D29-45B6-B847-0680CFBD4E65}"/>
                </a:ext>
              </a:extLst>
            </p:cNvPr>
            <p:cNvSpPr/>
            <p:nvPr/>
          </p:nvSpPr>
          <p:spPr bwMode="auto">
            <a:xfrm rot="5400000">
              <a:off x="2882833" y="5648372"/>
              <a:ext cx="472481" cy="432048"/>
            </a:xfrm>
            <a:prstGeom prst="trapezoi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梯形 13">
              <a:extLst>
                <a:ext uri="{FF2B5EF4-FFF2-40B4-BE49-F238E27FC236}">
                  <a16:creationId xmlns:a16="http://schemas.microsoft.com/office/drawing/2014/main" id="{B772BAD9-1A73-4C3E-A0AE-39AC8CA286BF}"/>
                </a:ext>
              </a:extLst>
            </p:cNvPr>
            <p:cNvSpPr/>
            <p:nvPr/>
          </p:nvSpPr>
          <p:spPr bwMode="auto">
            <a:xfrm rot="16200000" flipH="1">
              <a:off x="6300229" y="5159514"/>
              <a:ext cx="868725" cy="1440160"/>
            </a:xfrm>
            <a:prstGeom prst="trapezoi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文本框 17">
              <a:extLst>
                <a:ext uri="{FF2B5EF4-FFF2-40B4-BE49-F238E27FC236}">
                  <a16:creationId xmlns:a16="http://schemas.microsoft.com/office/drawing/2014/main" id="{30B7520E-A5A1-46F9-ADD0-8A2F4CDCCD22}"/>
                </a:ext>
              </a:extLst>
            </p:cNvPr>
            <p:cNvSpPr txBox="1"/>
            <p:nvPr/>
          </p:nvSpPr>
          <p:spPr>
            <a:xfrm>
              <a:off x="6339257" y="5673438"/>
              <a:ext cx="864096" cy="461665"/>
            </a:xfrm>
            <a:prstGeom prst="rect">
              <a:avLst/>
            </a:prstGeom>
            <a:noFill/>
          </p:spPr>
          <p:txBody>
            <a:bodyPr wrap="square" rtlCol="0">
              <a:spAutoFit/>
            </a:bodyPr>
            <a:lstStyle/>
            <a:p>
              <a:r>
                <a:rPr lang="en-US" altLang="zh-CN" dirty="0">
                  <a:solidFill>
                    <a:schemeClr val="tx1"/>
                  </a:solidFill>
                </a:rPr>
                <a:t>DEC</a:t>
              </a:r>
              <a:endParaRPr lang="zh-CN" altLang="en-US" dirty="0">
                <a:solidFill>
                  <a:schemeClr val="tx1"/>
                </a:solidFill>
              </a:endParaRPr>
            </a:p>
          </p:txBody>
        </p:sp>
        <p:sp>
          <p:nvSpPr>
            <p:cNvPr id="19" name="文本框 18">
              <a:extLst>
                <a:ext uri="{FF2B5EF4-FFF2-40B4-BE49-F238E27FC236}">
                  <a16:creationId xmlns:a16="http://schemas.microsoft.com/office/drawing/2014/main" id="{BC93C5BE-5AAC-4E19-822C-F3FF432DDE48}"/>
                </a:ext>
              </a:extLst>
            </p:cNvPr>
            <p:cNvSpPr txBox="1"/>
            <p:nvPr/>
          </p:nvSpPr>
          <p:spPr>
            <a:xfrm>
              <a:off x="2878836" y="5659105"/>
              <a:ext cx="515299" cy="430887"/>
            </a:xfrm>
            <a:prstGeom prst="rect">
              <a:avLst/>
            </a:prstGeom>
            <a:noFill/>
          </p:spPr>
          <p:txBody>
            <a:bodyPr wrap="square" rtlCol="0">
              <a:spAutoFit/>
            </a:bodyPr>
            <a:lstStyle/>
            <a:p>
              <a:r>
                <a:rPr lang="en-US" altLang="zh-CN" sz="1100" dirty="0">
                  <a:solidFill>
                    <a:schemeClr val="tx1"/>
                  </a:solidFill>
                </a:rPr>
                <a:t>LW-ENC</a:t>
              </a:r>
              <a:endParaRPr lang="zh-CN" altLang="en-US" sz="1100" dirty="0">
                <a:solidFill>
                  <a:schemeClr val="tx1"/>
                </a:solidFill>
              </a:endParaRPr>
            </a:p>
          </p:txBody>
        </p:sp>
        <p:sp>
          <p:nvSpPr>
            <p:cNvPr id="32" name="矩形 31">
              <a:extLst>
                <a:ext uri="{FF2B5EF4-FFF2-40B4-BE49-F238E27FC236}">
                  <a16:creationId xmlns:a16="http://schemas.microsoft.com/office/drawing/2014/main" id="{E9DA8C0A-8888-45B4-AF88-211926F163FE}"/>
                </a:ext>
              </a:extLst>
            </p:cNvPr>
            <p:cNvSpPr/>
            <p:nvPr/>
          </p:nvSpPr>
          <p:spPr bwMode="auto">
            <a:xfrm>
              <a:off x="3552750" y="5657378"/>
              <a:ext cx="864096"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文本框 32">
              <a:extLst>
                <a:ext uri="{FF2B5EF4-FFF2-40B4-BE49-F238E27FC236}">
                  <a16:creationId xmlns:a16="http://schemas.microsoft.com/office/drawing/2014/main" id="{C91CACD1-5C6E-48AD-8717-6E71C9AD072B}"/>
                </a:ext>
              </a:extLst>
            </p:cNvPr>
            <p:cNvSpPr txBox="1"/>
            <p:nvPr/>
          </p:nvSpPr>
          <p:spPr>
            <a:xfrm>
              <a:off x="3562638" y="5704813"/>
              <a:ext cx="944891" cy="338554"/>
            </a:xfrm>
            <a:prstGeom prst="rect">
              <a:avLst/>
            </a:prstGeom>
            <a:noFill/>
          </p:spPr>
          <p:txBody>
            <a:bodyPr wrap="square" rtlCol="0">
              <a:spAutoFit/>
            </a:bodyPr>
            <a:lstStyle/>
            <a:p>
              <a:r>
                <a:rPr lang="en-US" altLang="zh-CN" sz="1600" dirty="0">
                  <a:solidFill>
                    <a:schemeClr val="tx1"/>
                  </a:solidFill>
                </a:rPr>
                <a:t>quantize</a:t>
              </a:r>
              <a:endParaRPr lang="zh-CN" altLang="en-US" sz="1600" dirty="0">
                <a:solidFill>
                  <a:schemeClr val="tx1"/>
                </a:solidFill>
              </a:endParaRPr>
            </a:p>
          </p:txBody>
        </p:sp>
        <p:sp>
          <p:nvSpPr>
            <p:cNvPr id="34" name="矩形 33">
              <a:extLst>
                <a:ext uri="{FF2B5EF4-FFF2-40B4-BE49-F238E27FC236}">
                  <a16:creationId xmlns:a16="http://schemas.microsoft.com/office/drawing/2014/main" id="{A34EE641-2244-4904-BD0F-E7EA9CAC1C1B}"/>
                </a:ext>
              </a:extLst>
            </p:cNvPr>
            <p:cNvSpPr/>
            <p:nvPr/>
          </p:nvSpPr>
          <p:spPr bwMode="auto">
            <a:xfrm>
              <a:off x="4873625" y="5657378"/>
              <a:ext cx="928682"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6" name="直接箭头连接符 35">
              <a:extLst>
                <a:ext uri="{FF2B5EF4-FFF2-40B4-BE49-F238E27FC236}">
                  <a16:creationId xmlns:a16="http://schemas.microsoft.com/office/drawing/2014/main" id="{10E2E410-2526-4A4B-B62A-985DA2689C3D}"/>
                </a:ext>
              </a:extLst>
            </p:cNvPr>
            <p:cNvCxnSpPr/>
            <p:nvPr/>
          </p:nvCxnSpPr>
          <p:spPr bwMode="auto">
            <a:xfrm>
              <a:off x="3340546" y="5857269"/>
              <a:ext cx="21220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7" name="直接箭头连接符 36">
              <a:extLst>
                <a:ext uri="{FF2B5EF4-FFF2-40B4-BE49-F238E27FC236}">
                  <a16:creationId xmlns:a16="http://schemas.microsoft.com/office/drawing/2014/main" id="{6835B37C-E81A-46A3-AC76-8DDFF5958B59}"/>
                </a:ext>
              </a:extLst>
            </p:cNvPr>
            <p:cNvCxnSpPr>
              <a:cxnSpLocks/>
            </p:cNvCxnSpPr>
            <p:nvPr/>
          </p:nvCxnSpPr>
          <p:spPr bwMode="auto">
            <a:xfrm>
              <a:off x="4416846" y="5857268"/>
              <a:ext cx="456779" cy="0"/>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38" name="直接箭头连接符 37">
              <a:extLst>
                <a:ext uri="{FF2B5EF4-FFF2-40B4-BE49-F238E27FC236}">
                  <a16:creationId xmlns:a16="http://schemas.microsoft.com/office/drawing/2014/main" id="{B7852D64-7DDF-47F8-A4AF-3A3951FAF227}"/>
                </a:ext>
              </a:extLst>
            </p:cNvPr>
            <p:cNvCxnSpPr/>
            <p:nvPr/>
          </p:nvCxnSpPr>
          <p:spPr bwMode="auto">
            <a:xfrm>
              <a:off x="5802307" y="5877063"/>
              <a:ext cx="21220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9" name="直接箭头连接符 38">
              <a:extLst>
                <a:ext uri="{FF2B5EF4-FFF2-40B4-BE49-F238E27FC236}">
                  <a16:creationId xmlns:a16="http://schemas.microsoft.com/office/drawing/2014/main" id="{BDD3EB8E-1C1B-4C5E-9B4E-50FB1148E260}"/>
                </a:ext>
              </a:extLst>
            </p:cNvPr>
            <p:cNvCxnSpPr/>
            <p:nvPr/>
          </p:nvCxnSpPr>
          <p:spPr bwMode="auto">
            <a:xfrm>
              <a:off x="7454671" y="5884725"/>
              <a:ext cx="40771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0" name="直接箭头连接符 39">
              <a:extLst>
                <a:ext uri="{FF2B5EF4-FFF2-40B4-BE49-F238E27FC236}">
                  <a16:creationId xmlns:a16="http://schemas.microsoft.com/office/drawing/2014/main" id="{6B9660C7-21A2-45F7-AC2E-FFCD718E1E84}"/>
                </a:ext>
              </a:extLst>
            </p:cNvPr>
            <p:cNvCxnSpPr/>
            <p:nvPr/>
          </p:nvCxnSpPr>
          <p:spPr bwMode="auto">
            <a:xfrm>
              <a:off x="2495339" y="5892387"/>
              <a:ext cx="40771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1" name="文本框 40">
              <a:extLst>
                <a:ext uri="{FF2B5EF4-FFF2-40B4-BE49-F238E27FC236}">
                  <a16:creationId xmlns:a16="http://schemas.microsoft.com/office/drawing/2014/main" id="{753C3B1E-A1D2-46F1-86DB-3700A1FDF4D0}"/>
                </a:ext>
              </a:extLst>
            </p:cNvPr>
            <p:cNvSpPr txBox="1"/>
            <p:nvPr/>
          </p:nvSpPr>
          <p:spPr>
            <a:xfrm>
              <a:off x="4812934" y="5705953"/>
              <a:ext cx="1114220" cy="338554"/>
            </a:xfrm>
            <a:prstGeom prst="rect">
              <a:avLst/>
            </a:prstGeom>
            <a:noFill/>
          </p:spPr>
          <p:txBody>
            <a:bodyPr wrap="square" rtlCol="0">
              <a:spAutoFit/>
            </a:bodyPr>
            <a:lstStyle/>
            <a:p>
              <a:r>
                <a:rPr lang="en-US" altLang="zh-CN" sz="1600" dirty="0">
                  <a:solidFill>
                    <a:schemeClr val="tx1"/>
                  </a:solidFill>
                </a:rPr>
                <a:t>dequantize</a:t>
              </a:r>
              <a:endParaRPr lang="zh-CN" altLang="en-US" sz="1600" dirty="0">
                <a:solidFill>
                  <a:schemeClr val="tx1"/>
                </a:solidFill>
              </a:endParaRPr>
            </a:p>
          </p:txBody>
        </p:sp>
      </p:grpSp>
      <p:sp>
        <p:nvSpPr>
          <p:cNvPr id="53" name="箭头: 下 52">
            <a:extLst>
              <a:ext uri="{FF2B5EF4-FFF2-40B4-BE49-F238E27FC236}">
                <a16:creationId xmlns:a16="http://schemas.microsoft.com/office/drawing/2014/main" id="{8CD09FF8-4C66-4238-87D0-C428050403BB}"/>
              </a:ext>
            </a:extLst>
          </p:cNvPr>
          <p:cNvSpPr/>
          <p:nvPr/>
        </p:nvSpPr>
        <p:spPr bwMode="auto">
          <a:xfrm>
            <a:off x="4427374" y="5180678"/>
            <a:ext cx="421909" cy="397484"/>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20362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9D295-542E-42E6-A0D3-24D18A1971E1}"/>
              </a:ext>
            </a:extLst>
          </p:cNvPr>
          <p:cNvSpPr>
            <a:spLocks noGrp="1"/>
          </p:cNvSpPr>
          <p:nvPr>
            <p:ph type="title"/>
          </p:nvPr>
        </p:nvSpPr>
        <p:spPr/>
        <p:txBody>
          <a:bodyPr/>
          <a:lstStyle/>
          <a:p>
            <a:r>
              <a:rPr lang="en-US" altLang="zh-CN" dirty="0"/>
              <a:t>R3 - Computation complexity and model deployment overhead reduction</a:t>
            </a:r>
          </a:p>
        </p:txBody>
      </p:sp>
      <p:sp>
        <p:nvSpPr>
          <p:cNvPr id="4" name="日期占位符 3">
            <a:extLst>
              <a:ext uri="{FF2B5EF4-FFF2-40B4-BE49-F238E27FC236}">
                <a16:creationId xmlns:a16="http://schemas.microsoft.com/office/drawing/2014/main" id="{AC82A458-2AB7-4662-B6BB-1B338FAA956F}"/>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2E33DE3F-3011-434B-B9BB-C21086C89907}"/>
              </a:ext>
            </a:extLst>
          </p:cNvPr>
          <p:cNvSpPr>
            <a:spLocks noGrp="1"/>
          </p:cNvSpPr>
          <p:nvPr>
            <p:ph type="ftr" idx="11"/>
          </p:nvPr>
        </p:nvSpPr>
        <p:spPr/>
        <p:txBody>
          <a:bodyPr/>
          <a:lstStyle/>
          <a:p>
            <a:r>
              <a:rPr lang="en-GB" dirty="0"/>
              <a:t>Ziyang Guo (Huawei)</a:t>
            </a:r>
          </a:p>
        </p:txBody>
      </p:sp>
      <p:sp>
        <p:nvSpPr>
          <p:cNvPr id="6" name="灯片编号占位符 5">
            <a:extLst>
              <a:ext uri="{FF2B5EF4-FFF2-40B4-BE49-F238E27FC236}">
                <a16:creationId xmlns:a16="http://schemas.microsoft.com/office/drawing/2014/main" id="{31793DA3-5B7F-46F0-AA45-1C5249982DD2}"/>
              </a:ext>
            </a:extLst>
          </p:cNvPr>
          <p:cNvSpPr>
            <a:spLocks noGrp="1"/>
          </p:cNvSpPr>
          <p:nvPr>
            <p:ph type="sldNum" idx="12"/>
          </p:nvPr>
        </p:nvSpPr>
        <p:spPr/>
        <p:txBody>
          <a:bodyPr/>
          <a:lstStyle/>
          <a:p>
            <a:r>
              <a:rPr lang="en-GB"/>
              <a:t>Slide </a:t>
            </a:r>
            <a:fld id="{D09C756B-EB39-4236-ADBB-73052B179AE4}" type="slidenum">
              <a:rPr lang="en-GB" smtClean="0"/>
              <a:pPr/>
              <a:t>29</a:t>
            </a:fld>
            <a:endParaRPr lang="en-GB"/>
          </a:p>
        </p:txBody>
      </p:sp>
      <p:sp>
        <p:nvSpPr>
          <p:cNvPr id="8" name="Rectangle 2">
            <a:extLst>
              <a:ext uri="{FF2B5EF4-FFF2-40B4-BE49-F238E27FC236}">
                <a16:creationId xmlns:a16="http://schemas.microsoft.com/office/drawing/2014/main" id="{AE450CA6-104C-4050-A173-2A0EA7B1DB31}"/>
              </a:ext>
            </a:extLst>
          </p:cNvPr>
          <p:cNvSpPr txBox="1">
            <a:spLocks noChangeArrowheads="1"/>
          </p:cNvSpPr>
          <p:nvPr/>
        </p:nvSpPr>
        <p:spPr bwMode="auto">
          <a:xfrm>
            <a:off x="607974" y="2153943"/>
            <a:ext cx="4265651" cy="25907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60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kern="0" dirty="0">
                <a:solidFill>
                  <a:schemeClr val="tx1"/>
                </a:solidFill>
                <a:latin typeface="Times New Roman"/>
                <a:cs typeface="Times New Roman"/>
                <a:sym typeface="Times New Roman"/>
              </a:rPr>
              <a:t>Two CNN-based lightweight encoders (LW-ENC) are studied</a:t>
            </a:r>
          </a:p>
          <a:p>
            <a:pPr marL="628650">
              <a:spcBef>
                <a:spcPts val="0"/>
              </a:spcBef>
              <a:spcAft>
                <a:spcPts val="600"/>
              </a:spcAft>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b="0" dirty="0">
                <a:solidFill>
                  <a:schemeClr val="tx1"/>
                </a:solidFill>
                <a:latin typeface="Times New Roman" pitchFamily="16" charset="0"/>
                <a:ea typeface="MS Gothic" charset="-128"/>
                <a:sym typeface="Times New Roman"/>
              </a:rPr>
              <a:t>Reduce </a:t>
            </a:r>
            <a:r>
              <a:rPr lang="en-GB" altLang="zh-CN" sz="1800" b="0" dirty="0">
                <a:solidFill>
                  <a:schemeClr val="tx1"/>
                </a:solidFill>
                <a:latin typeface="Times New Roman" pitchFamily="16" charset="0"/>
                <a:ea typeface="MS Gothic" charset="-128"/>
                <a:sym typeface="Times New Roman"/>
              </a:rPr>
              <a:t>computation complexity and model and codebook sharing overhead significantly</a:t>
            </a:r>
          </a:p>
          <a:p>
            <a:pPr marL="628650">
              <a:spcBef>
                <a:spcPts val="0"/>
              </a:spcBef>
              <a:spcAft>
                <a:spcPts val="600"/>
              </a:spcAft>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800" b="0" dirty="0">
                <a:solidFill>
                  <a:schemeClr val="tx1"/>
                </a:solidFill>
                <a:latin typeface="Times New Roman" pitchFamily="16" charset="0"/>
                <a:ea typeface="MS Gothic" charset="-128"/>
                <a:sym typeface="Times New Roman"/>
              </a:rPr>
              <a:t>Achieve the same compression ratio and goodput performance compared to the previous model</a:t>
            </a:r>
            <a:endParaRPr lang="en-GB" sz="1800" b="0" dirty="0">
              <a:solidFill>
                <a:schemeClr val="tx1"/>
              </a:solidFill>
              <a:latin typeface="Times New Roman" pitchFamily="16" charset="0"/>
              <a:ea typeface="MS Gothic" charset="-128"/>
              <a:sym typeface="Times New Roman"/>
            </a:endParaRPr>
          </a:p>
        </p:txBody>
      </p:sp>
      <p:graphicFrame>
        <p:nvGraphicFramePr>
          <p:cNvPr id="9" name="表格 8">
            <a:extLst>
              <a:ext uri="{FF2B5EF4-FFF2-40B4-BE49-F238E27FC236}">
                <a16:creationId xmlns:a16="http://schemas.microsoft.com/office/drawing/2014/main" id="{5E4A9C18-8D0B-449E-9015-62F9E1599B4A}"/>
              </a:ext>
            </a:extLst>
          </p:cNvPr>
          <p:cNvGraphicFramePr>
            <a:graphicFrameLocks noGrp="1"/>
          </p:cNvGraphicFramePr>
          <p:nvPr>
            <p:extLst>
              <p:ext uri="{D42A27DB-BD31-4B8C-83A1-F6EECF244321}">
                <p14:modId xmlns:p14="http://schemas.microsoft.com/office/powerpoint/2010/main" val="3483688724"/>
              </p:ext>
            </p:extLst>
          </p:nvPr>
        </p:nvGraphicFramePr>
        <p:xfrm>
          <a:off x="867664" y="4885908"/>
          <a:ext cx="7560002" cy="1135380"/>
        </p:xfrm>
        <a:graphic>
          <a:graphicData uri="http://schemas.openxmlformats.org/drawingml/2006/table">
            <a:tbl>
              <a:tblPr>
                <a:tableStyleId>{5C22544A-7EE6-4342-B048-85BDC9FD1C3A}</a:tableStyleId>
              </a:tblPr>
              <a:tblGrid>
                <a:gridCol w="891908">
                  <a:extLst>
                    <a:ext uri="{9D8B030D-6E8A-4147-A177-3AD203B41FA5}">
                      <a16:colId xmlns:a16="http://schemas.microsoft.com/office/drawing/2014/main" val="1803873506"/>
                    </a:ext>
                  </a:extLst>
                </a:gridCol>
                <a:gridCol w="891908">
                  <a:extLst>
                    <a:ext uri="{9D8B030D-6E8A-4147-A177-3AD203B41FA5}">
                      <a16:colId xmlns:a16="http://schemas.microsoft.com/office/drawing/2014/main" val="3030993473"/>
                    </a:ext>
                  </a:extLst>
                </a:gridCol>
                <a:gridCol w="891908">
                  <a:extLst>
                    <a:ext uri="{9D8B030D-6E8A-4147-A177-3AD203B41FA5}">
                      <a16:colId xmlns:a16="http://schemas.microsoft.com/office/drawing/2014/main" val="929221627"/>
                    </a:ext>
                  </a:extLst>
                </a:gridCol>
                <a:gridCol w="891908">
                  <a:extLst>
                    <a:ext uri="{9D8B030D-6E8A-4147-A177-3AD203B41FA5}">
                      <a16:colId xmlns:a16="http://schemas.microsoft.com/office/drawing/2014/main" val="1504313226"/>
                    </a:ext>
                  </a:extLst>
                </a:gridCol>
                <a:gridCol w="891908">
                  <a:extLst>
                    <a:ext uri="{9D8B030D-6E8A-4147-A177-3AD203B41FA5}">
                      <a16:colId xmlns:a16="http://schemas.microsoft.com/office/drawing/2014/main" val="4004341663"/>
                    </a:ext>
                  </a:extLst>
                </a:gridCol>
                <a:gridCol w="891908">
                  <a:extLst>
                    <a:ext uri="{9D8B030D-6E8A-4147-A177-3AD203B41FA5}">
                      <a16:colId xmlns:a16="http://schemas.microsoft.com/office/drawing/2014/main" val="826912123"/>
                    </a:ext>
                  </a:extLst>
                </a:gridCol>
                <a:gridCol w="891908">
                  <a:extLst>
                    <a:ext uri="{9D8B030D-6E8A-4147-A177-3AD203B41FA5}">
                      <a16:colId xmlns:a16="http://schemas.microsoft.com/office/drawing/2014/main" val="509358701"/>
                    </a:ext>
                  </a:extLst>
                </a:gridCol>
                <a:gridCol w="1316646">
                  <a:extLst>
                    <a:ext uri="{9D8B030D-6E8A-4147-A177-3AD203B41FA5}">
                      <a16:colId xmlns:a16="http://schemas.microsoft.com/office/drawing/2014/main" val="3371825919"/>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Method</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Feedback overhead (bits)</a:t>
                      </a:r>
                    </a:p>
                  </a:txBody>
                  <a:tcPr marL="9525" marR="9525" marT="9525" marB="0" anchor="c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100" b="0" u="none" strike="noStrike" dirty="0">
                          <a:effectLst/>
                        </a:rPr>
                        <a:t>Goodput</a:t>
                      </a:r>
                    </a:p>
                    <a:p>
                      <a:pPr algn="ctr" fontAlgn="ctr"/>
                      <a:r>
                        <a:rPr lang="en-US" altLang="zh-CN" sz="1100" b="0" u="none" strike="noStrike" dirty="0">
                          <a:effectLst/>
                        </a:rPr>
                        <a:t>(Mbps)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Codebook size</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Codebook dimension</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rgbClr val="FF0000"/>
                          </a:solidFill>
                          <a:effectLst/>
                          <a:latin typeface="Calibri" panose="020F0502020204030204"/>
                          <a:ea typeface="+mn-ea"/>
                          <a:cs typeface="+mn-cs"/>
                        </a:rPr>
                        <a:t># params of codebook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rgbClr val="FF0000"/>
                          </a:solidFill>
                          <a:effectLst/>
                          <a:latin typeface="Calibri" panose="020F0502020204030204"/>
                          <a:ea typeface="+mn-ea"/>
                          <a:cs typeface="+mn-cs"/>
                        </a:rPr>
                        <a:t># params of encoder</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rgbClr val="FF0000"/>
                          </a:solidFill>
                          <a:effectLst/>
                          <a:latin typeface="Calibri" panose="020F0502020204030204"/>
                          <a:ea typeface="+mn-ea"/>
                          <a:cs typeface="+mn-cs"/>
                        </a:rPr>
                        <a:t>Computation complexity of encoder </a:t>
                      </a:r>
                      <a:r>
                        <a:rPr lang="en-US" sz="1200" b="0" u="none" strike="noStrike" kern="1200">
                          <a:solidFill>
                            <a:srgbClr val="FF0000"/>
                          </a:solidFill>
                          <a:effectLst/>
                          <a:latin typeface="Calibri" panose="020F0502020204030204"/>
                          <a:ea typeface="+mn-ea"/>
                          <a:cs typeface="+mn-cs"/>
                        </a:rPr>
                        <a:t>(</a:t>
                      </a:r>
                      <a:r>
                        <a:rPr lang="en-US" altLang="zh-CN" sz="1200" b="0" u="none" strike="noStrike" kern="1200">
                          <a:solidFill>
                            <a:srgbClr val="FF0000"/>
                          </a:solidFill>
                          <a:effectLst/>
                          <a:latin typeface="Calibri" panose="020F0502020204030204"/>
                          <a:ea typeface="+mn-ea"/>
                          <a:cs typeface="+mn-cs"/>
                        </a:rPr>
                        <a:t>MACs</a:t>
                      </a:r>
                      <a:r>
                        <a:rPr lang="en-US" sz="1200" b="0" u="none" strike="noStrike" kern="1200">
                          <a:solidFill>
                            <a:srgbClr val="FF0000"/>
                          </a:solidFill>
                          <a:effectLst/>
                          <a:latin typeface="Calibri" panose="020F0502020204030204"/>
                          <a:ea typeface="+mn-ea"/>
                          <a:cs typeface="+mn-cs"/>
                        </a:rPr>
                        <a:t>)</a:t>
                      </a:r>
                      <a:endParaRPr lang="en-US" sz="1200" b="0" u="none" strike="noStrike" kern="1200" dirty="0">
                        <a:solidFill>
                          <a:srgbClr val="FF0000"/>
                        </a:solidFill>
                        <a:effectLst/>
                        <a:latin typeface="Calibri" panose="020F0502020204030204"/>
                        <a:ea typeface="+mn-ea"/>
                        <a:cs typeface="+mn-cs"/>
                      </a:endParaRPr>
                    </a:p>
                  </a:txBody>
                  <a:tcPr marL="9525" marR="9525" marT="9525" marB="0" anchor="ctr">
                    <a:solidFill>
                      <a:srgbClr val="EAEFF7"/>
                    </a:solidFill>
                  </a:tcPr>
                </a:tc>
                <a:extLst>
                  <a:ext uri="{0D108BD9-81ED-4DB2-BD59-A6C34878D82A}">
                    <a16:rowId xmlns:a16="http://schemas.microsoft.com/office/drawing/2014/main" val="663412549"/>
                  </a:ext>
                </a:extLst>
              </a:tr>
              <a:tr h="18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VQVAE-2</a:t>
                      </a:r>
                    </a:p>
                  </a:txBody>
                  <a:tcPr marL="9525" marR="9525" marT="9525" marB="0" anchor="ctr">
                    <a:solidFill>
                      <a:srgbClr val="EAEFF7"/>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1280</a:t>
                      </a:r>
                    </a:p>
                  </a:txBody>
                  <a:tcPr marL="9525" marR="9525" marT="9525" marB="0" anchor="ctr">
                    <a:solidFill>
                      <a:srgbClr val="EAEFF7"/>
                    </a:solidFill>
                  </a:tcPr>
                </a:tc>
                <a:tc rowSpan="3">
                  <a:txBody>
                    <a:bodyPr/>
                    <a:lstStyle/>
                    <a:p>
                      <a:pPr marL="0" algn="ctr" defTabSz="914400" rtl="0" eaLnBrk="1" fontAlgn="ctr" latinLnBrk="0" hangingPunct="1"/>
                      <a:r>
                        <a:rPr lang="en-US" altLang="zh-CN" sz="1100" b="0" u="none" strike="noStrike" kern="1200" dirty="0">
                          <a:solidFill>
                            <a:schemeClr val="tx1"/>
                          </a:solidFill>
                          <a:effectLst/>
                          <a:latin typeface="Calibri" panose="020F0502020204030204"/>
                          <a:ea typeface="+mn-ea"/>
                          <a:cs typeface="+mn-cs"/>
                        </a:rPr>
                        <a:t>16.00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1024</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32</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32768</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5.0M</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2.2G</a:t>
                      </a:r>
                    </a:p>
                  </a:txBody>
                  <a:tcPr marL="9525" marR="9525" marT="9525" marB="0" anchor="ctr">
                    <a:solidFill>
                      <a:srgbClr val="EAEFF7"/>
                    </a:solidFill>
                  </a:tcPr>
                </a:tc>
                <a:extLst>
                  <a:ext uri="{0D108BD9-81ED-4DB2-BD59-A6C34878D82A}">
                    <a16:rowId xmlns:a16="http://schemas.microsoft.com/office/drawing/2014/main" val="2228519750"/>
                  </a:ext>
                </a:extLst>
              </a:tr>
              <a:tr h="18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1" u="none" strike="noStrike" kern="1200" dirty="0">
                          <a:solidFill>
                            <a:schemeClr val="tx1"/>
                          </a:solidFill>
                          <a:effectLst/>
                          <a:latin typeface="Calibri" panose="020F0502020204030204"/>
                          <a:ea typeface="+mn-ea"/>
                          <a:cs typeface="+mn-cs"/>
                        </a:rPr>
                        <a:t>LW-ENC-1</a:t>
                      </a:r>
                    </a:p>
                  </a:txBody>
                  <a:tcPr marL="9525" marR="9525" marT="9525" marB="0" anchor="ctr">
                    <a:solidFill>
                      <a:srgbClr val="EAEF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1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algn="ctr" defTabSz="914400" rtl="0" eaLnBrk="1" fontAlgn="ctr" latinLnBrk="0" hangingPunct="1"/>
                      <a:endParaRPr lang="en-US" altLang="zh-CN" sz="1100" b="0" u="none" strike="noStrike" kern="1200" dirty="0">
                        <a:solidFill>
                          <a:schemeClr val="tx1"/>
                        </a:solidFill>
                        <a:effectLst/>
                        <a:latin typeface="Calibri" panose="020F0502020204030204"/>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3.9K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0.7M</a:t>
                      </a:r>
                    </a:p>
                  </a:txBody>
                  <a:tcPr marL="9525" marR="9525" marT="9525" marB="0" anchor="ctr">
                    <a:solidFill>
                      <a:srgbClr val="EAEFF7"/>
                    </a:solidFill>
                  </a:tcPr>
                </a:tc>
                <a:extLst>
                  <a:ext uri="{0D108BD9-81ED-4DB2-BD59-A6C34878D82A}">
                    <a16:rowId xmlns:a16="http://schemas.microsoft.com/office/drawing/2014/main" val="3655956023"/>
                  </a:ext>
                </a:extLst>
              </a:tr>
              <a:tr h="18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1" u="none" strike="noStrike" kern="1200" dirty="0">
                          <a:solidFill>
                            <a:schemeClr val="tx1"/>
                          </a:solidFill>
                          <a:effectLst/>
                          <a:latin typeface="Calibri" panose="020F0502020204030204"/>
                          <a:ea typeface="+mn-ea"/>
                          <a:cs typeface="+mn-cs"/>
                        </a:rPr>
                        <a:t>LW-ENC-2</a:t>
                      </a:r>
                    </a:p>
                  </a:txBody>
                  <a:tcPr marL="9525" marR="9525" marT="9525" marB="0" anchor="ctr">
                    <a:solidFill>
                      <a:srgbClr val="EAEF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2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algn="ctr" defTabSz="914400" rtl="0" eaLnBrk="1" fontAlgn="ctr" latinLnBrk="0" hangingPunct="1"/>
                      <a:endParaRPr lang="en-US" altLang="zh-CN" sz="1100" b="0" u="none" strike="noStrike" kern="1200" dirty="0">
                        <a:solidFill>
                          <a:schemeClr val="tx1"/>
                        </a:solidFill>
                        <a:effectLst/>
                        <a:latin typeface="Calibri" panose="020F0502020204030204"/>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2.9K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1.6M</a:t>
                      </a:r>
                    </a:p>
                  </a:txBody>
                  <a:tcPr marL="9525" marR="9525" marT="9525" marB="0" anchor="ctr">
                    <a:solidFill>
                      <a:srgbClr val="EAEFF7"/>
                    </a:solidFill>
                  </a:tcPr>
                </a:tc>
                <a:extLst>
                  <a:ext uri="{0D108BD9-81ED-4DB2-BD59-A6C34878D82A}">
                    <a16:rowId xmlns:a16="http://schemas.microsoft.com/office/drawing/2014/main" val="1688163360"/>
                  </a:ext>
                </a:extLst>
              </a:tr>
            </a:tbl>
          </a:graphicData>
        </a:graphic>
      </p:graphicFrame>
      <p:pic>
        <p:nvPicPr>
          <p:cNvPr id="11" name="图片 10">
            <a:extLst>
              <a:ext uri="{FF2B5EF4-FFF2-40B4-BE49-F238E27FC236}">
                <a16:creationId xmlns:a16="http://schemas.microsoft.com/office/drawing/2014/main" id="{A7024D82-837A-4150-B251-C5AAA8CAB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625" y="1950241"/>
            <a:ext cx="3829248" cy="2871936"/>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F85A04A-3121-4DB5-9B7C-8A46B5BEF175}"/>
                  </a:ext>
                </a:extLst>
              </p:cNvPr>
              <p:cNvSpPr txBox="1"/>
              <p:nvPr/>
            </p:nvSpPr>
            <p:spPr>
              <a:xfrm>
                <a:off x="867664" y="6033866"/>
                <a:ext cx="7520760" cy="445956"/>
              </a:xfrm>
              <a:prstGeom prst="rect">
                <a:avLst/>
              </a:prstGeom>
              <a:noFill/>
            </p:spPr>
            <p:txBody>
              <a:bodyPr wrap="square" rtlCol="0">
                <a:spAutoFit/>
              </a:bodyPr>
              <a:lstStyle/>
              <a:p>
                <a:pPr marL="171450" indent="-171450">
                  <a:buFont typeface="Arial" panose="020B0604020202020204" pitchFamily="34" charset="0"/>
                  <a:buChar char="•"/>
                </a:pPr>
                <a:r>
                  <a:rPr lang="en-US" altLang="zh-CN" sz="1100" dirty="0">
                    <a:solidFill>
                      <a:schemeClr val="tx1"/>
                    </a:solidFill>
                  </a:rPr>
                  <a:t>The overhead and goodput of the standard method (Givens rotation, Ng=4, </a:t>
                </a:r>
                <a14:m>
                  <m:oMath xmlns:m="http://schemas.openxmlformats.org/officeDocument/2006/math">
                    <m:sSub>
                      <m:sSubPr>
                        <m:ctrlPr>
                          <a:rPr lang="en-US" altLang="zh-CN" sz="1100" i="1" dirty="0">
                            <a:solidFill>
                              <a:schemeClr val="tx1"/>
                            </a:solidFill>
                            <a:latin typeface="Cambria Math" panose="02040503050406030204" pitchFamily="18" charset="0"/>
                          </a:rPr>
                        </m:ctrlPr>
                      </m:sSubPr>
                      <m:e>
                        <m:r>
                          <a:rPr lang="en-US" altLang="zh-CN" sz="1100" i="1" dirty="0">
                            <a:solidFill>
                              <a:schemeClr val="tx1"/>
                            </a:solidFill>
                            <a:latin typeface="Cambria Math" panose="02040503050406030204" pitchFamily="18" charset="0"/>
                          </a:rPr>
                          <m:t>𝑏</m:t>
                        </m:r>
                      </m:e>
                      <m:sub>
                        <m:r>
                          <a:rPr lang="zh-CN" altLang="en-US" sz="1100" i="1" dirty="0">
                            <a:solidFill>
                              <a:schemeClr val="tx1"/>
                            </a:solidFill>
                            <a:latin typeface="Cambria Math" panose="02040503050406030204" pitchFamily="18" charset="0"/>
                          </a:rPr>
                          <m:t>𝜙</m:t>
                        </m:r>
                      </m:sub>
                    </m:sSub>
                    <m:r>
                      <a:rPr lang="en-US" altLang="zh-CN" sz="1100" i="1" dirty="0">
                        <a:solidFill>
                          <a:schemeClr val="tx1"/>
                        </a:solidFill>
                        <a:latin typeface="Cambria Math" panose="02040503050406030204" pitchFamily="18" charset="0"/>
                      </a:rPr>
                      <m:t>=6</m:t>
                    </m:r>
                  </m:oMath>
                </a14:m>
                <a:r>
                  <a:rPr lang="en-US" altLang="zh-CN" sz="1100" dirty="0">
                    <a:solidFill>
                      <a:schemeClr val="tx1"/>
                    </a:solidFill>
                    <a:ea typeface="宋体" panose="02010600030101010101" pitchFamily="2" charset="-122"/>
                  </a:rPr>
                  <a:t>, </a:t>
                </a:r>
                <a14:m>
                  <m:oMath xmlns:m="http://schemas.openxmlformats.org/officeDocument/2006/math">
                    <m:sSub>
                      <m:sSubPr>
                        <m:ctrlPr>
                          <a:rPr lang="en-US" altLang="zh-CN" sz="1100" i="1" dirty="0">
                            <a:solidFill>
                              <a:schemeClr val="tx1"/>
                            </a:solidFill>
                            <a:latin typeface="Cambria Math" panose="02040503050406030204" pitchFamily="18" charset="0"/>
                          </a:rPr>
                        </m:ctrlPr>
                      </m:sSubPr>
                      <m:e>
                        <m:r>
                          <a:rPr lang="en-US" altLang="zh-CN" sz="1100" i="1" dirty="0">
                            <a:solidFill>
                              <a:schemeClr val="tx1"/>
                            </a:solidFill>
                            <a:latin typeface="Cambria Math" panose="02040503050406030204" pitchFamily="18" charset="0"/>
                          </a:rPr>
                          <m:t>𝑏</m:t>
                        </m:r>
                      </m:e>
                      <m:sub>
                        <m:r>
                          <a:rPr lang="zh-CN" altLang="en-US" sz="1100" i="1" dirty="0">
                            <a:solidFill>
                              <a:schemeClr val="tx1"/>
                            </a:solidFill>
                            <a:latin typeface="Cambria Math" panose="02040503050406030204" pitchFamily="18" charset="0"/>
                          </a:rPr>
                          <m:t>𝜓</m:t>
                        </m:r>
                      </m:sub>
                    </m:sSub>
                    <m:r>
                      <a:rPr lang="en-US" altLang="zh-CN" sz="1100" i="1" dirty="0">
                        <a:solidFill>
                          <a:schemeClr val="tx1"/>
                        </a:solidFill>
                        <a:latin typeface="Cambria Math" panose="02040503050406030204" pitchFamily="18" charset="0"/>
                      </a:rPr>
                      <m:t>=4</m:t>
                    </m:r>
                  </m:oMath>
                </a14:m>
                <a:r>
                  <a:rPr lang="en-US" altLang="zh-CN" sz="1100" dirty="0">
                    <a:solidFill>
                      <a:schemeClr val="tx1"/>
                    </a:solidFill>
                  </a:rPr>
                  <a:t>)  are 32500bits and 5.07Mbps.</a:t>
                </a:r>
              </a:p>
              <a:p>
                <a:pPr marL="171450" indent="-171450">
                  <a:buFont typeface="Arial" panose="020B0604020202020204" pitchFamily="34" charset="0"/>
                  <a:buChar char="•"/>
                </a:pPr>
                <a:r>
                  <a:rPr lang="en-US" altLang="zh-CN" sz="1100" dirty="0">
                    <a:solidFill>
                      <a:schemeClr val="tx1"/>
                    </a:solidFill>
                  </a:rPr>
                  <a:t>MACs: Multiply–accumulate operations</a:t>
                </a:r>
                <a:endParaRPr lang="zh-CN" altLang="en-US" sz="1100" dirty="0">
                  <a:solidFill>
                    <a:schemeClr val="tx1"/>
                  </a:solidFill>
                </a:endParaRPr>
              </a:p>
            </p:txBody>
          </p:sp>
        </mc:Choice>
        <mc:Fallback xmlns="">
          <p:sp>
            <p:nvSpPr>
              <p:cNvPr id="12" name="文本框 11">
                <a:extLst>
                  <a:ext uri="{FF2B5EF4-FFF2-40B4-BE49-F238E27FC236}">
                    <a16:creationId xmlns:a16="http://schemas.microsoft.com/office/drawing/2014/main" id="{3F85A04A-3121-4DB5-9B7C-8A46B5BEF175}"/>
                  </a:ext>
                </a:extLst>
              </p:cNvPr>
              <p:cNvSpPr txBox="1">
                <a:spLocks noRot="1" noChangeAspect="1" noMove="1" noResize="1" noEditPoints="1" noAdjustHandles="1" noChangeArrowheads="1" noChangeShapeType="1" noTextEdit="1"/>
              </p:cNvSpPr>
              <p:nvPr/>
            </p:nvSpPr>
            <p:spPr>
              <a:xfrm>
                <a:off x="867664" y="6033866"/>
                <a:ext cx="7520760" cy="445956"/>
              </a:xfrm>
              <a:prstGeom prst="rect">
                <a:avLst/>
              </a:prstGeom>
              <a:blipFill>
                <a:blip r:embed="rId4"/>
                <a:stretch>
                  <a:fillRect b="-95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994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2" y="333375"/>
            <a:ext cx="2589203" cy="273050"/>
          </a:xfrm>
        </p:spPr>
        <p:txBody>
          <a:bodyPr/>
          <a:lstStyle/>
          <a:p>
            <a:r>
              <a:rPr lang="en-US" altLang="zh-CN"/>
              <a:t>Sep 2023</a:t>
            </a:r>
            <a:endParaRPr lang="en-GB" dirty="0"/>
          </a:p>
        </p:txBody>
      </p:sp>
      <p:sp>
        <p:nvSpPr>
          <p:cNvPr id="5" name="Footer Placeholder 4"/>
          <p:cNvSpPr>
            <a:spLocks noGrp="1"/>
          </p:cNvSpPr>
          <p:nvPr>
            <p:ph type="ftr" idx="11"/>
          </p:nvPr>
        </p:nvSpPr>
        <p:spPr>
          <a:xfrm>
            <a:off x="5500694" y="6475413"/>
            <a:ext cx="3041644" cy="180975"/>
          </a:xfrm>
        </p:spPr>
        <p:txBody>
          <a:bodyPr/>
          <a:lstStyle/>
          <a:p>
            <a:r>
              <a:rPr lang="en-GB"/>
              <a:t>Ziyang Guo (Huawei)</a:t>
            </a:r>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Summary of questions</a:t>
            </a:r>
            <a:endParaRPr lang="en-GB" dirty="0"/>
          </a:p>
        </p:txBody>
      </p:sp>
      <p:sp>
        <p:nvSpPr>
          <p:cNvPr id="8" name="Rectangle 2"/>
          <p:cNvSpPr txBox="1">
            <a:spLocks noChangeArrowheads="1"/>
          </p:cNvSpPr>
          <p:nvPr/>
        </p:nvSpPr>
        <p:spPr bwMode="auto">
          <a:xfrm>
            <a:off x="611560" y="1916832"/>
            <a:ext cx="7772400" cy="41044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105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sym typeface="Times New Roman"/>
              </a:rPr>
              <a:t>Q1:</a:t>
            </a:r>
            <a:r>
              <a:rPr lang="zh-CN" altLang="en-US" sz="1800" dirty="0">
                <a:solidFill>
                  <a:schemeClr val="tx1"/>
                </a:solidFill>
                <a:sym typeface="Times New Roman"/>
              </a:rPr>
              <a:t> </a:t>
            </a:r>
            <a:r>
              <a:rPr lang="en-US" altLang="zh-CN" sz="1800" dirty="0">
                <a:solidFill>
                  <a:schemeClr val="tx1"/>
                </a:solidFill>
                <a:sym typeface="Times New Roman"/>
              </a:rPr>
              <a:t>R2 studied the </a:t>
            </a:r>
            <a:r>
              <a:rPr lang="en-GB" altLang="zh-CN" sz="1800" dirty="0">
                <a:solidFill>
                  <a:schemeClr val="tx1"/>
                </a:solidFill>
                <a:sym typeface="Times New Roman"/>
              </a:rPr>
              <a:t>NN model generalization under different channel models and R3 studied </a:t>
            </a:r>
            <a:r>
              <a:rPr lang="en-US" altLang="zh-CN" sz="1800" dirty="0">
                <a:solidFill>
                  <a:schemeClr val="tx1"/>
                </a:solidFill>
                <a:sym typeface="Times New Roman"/>
              </a:rPr>
              <a:t>that </a:t>
            </a:r>
            <a:r>
              <a:rPr lang="en-GB" altLang="zh-CN" sz="1800" dirty="0">
                <a:solidFill>
                  <a:schemeClr val="tx1"/>
                </a:solidFill>
                <a:sym typeface="Times New Roman"/>
              </a:rPr>
              <a:t>under different bandwidths. </a:t>
            </a:r>
            <a:r>
              <a:rPr lang="en-US" altLang="zh-CN" sz="1800" dirty="0">
                <a:solidFill>
                  <a:schemeClr val="tx1"/>
                </a:solidFill>
                <a:sym typeface="Times New Roman"/>
              </a:rPr>
              <a:t>Can one NN model</a:t>
            </a:r>
            <a:r>
              <a:rPr lang="en-GB" altLang="zh-CN" sz="1800" dirty="0">
                <a:solidFill>
                  <a:schemeClr val="tx1"/>
                </a:solidFill>
                <a:sym typeface="Times New Roman"/>
              </a:rPr>
              <a:t> be used for both scenarios?</a:t>
            </a:r>
          </a:p>
          <a:p>
            <a:pPr>
              <a:lnSpc>
                <a:spcPct val="105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800" b="0" dirty="0">
                <a:solidFill>
                  <a:schemeClr val="tx1"/>
                </a:solidFill>
                <a:sym typeface="Times New Roman"/>
              </a:rPr>
              <a:t>Yes, </a:t>
            </a:r>
            <a:r>
              <a:rPr lang="en-US" altLang="zh-CN" sz="1800" b="0" dirty="0">
                <a:solidFill>
                  <a:schemeClr val="tx1"/>
                </a:solidFill>
                <a:sym typeface="Times New Roman"/>
              </a:rPr>
              <a:t>one NN model can adapt to different channel conditions and effectively handle the inputs of different bandwidths.</a:t>
            </a:r>
          </a:p>
          <a:p>
            <a:pPr marL="0" indent="0">
              <a:lnSpc>
                <a:spcPct val="105000"/>
              </a:lnSpc>
              <a:spcBef>
                <a:spcPts val="0"/>
              </a:spcBef>
              <a:spcAft>
                <a:spcPts val="0"/>
              </a:spcAft>
              <a:buSzPts val="14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zh-CN" sz="1800" dirty="0">
              <a:solidFill>
                <a:schemeClr val="tx1"/>
              </a:solidFill>
              <a:sym typeface="Times New Roman"/>
            </a:endParaRPr>
          </a:p>
          <a:p>
            <a:pPr>
              <a:lnSpc>
                <a:spcPct val="105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sym typeface="Times New Roman"/>
              </a:rPr>
              <a:t>Q2: The</a:t>
            </a:r>
            <a:r>
              <a:rPr lang="zh-CN" altLang="en-US" sz="1800" dirty="0">
                <a:solidFill>
                  <a:schemeClr val="tx1"/>
                </a:solidFill>
                <a:sym typeface="Times New Roman"/>
              </a:rPr>
              <a:t> </a:t>
            </a:r>
            <a:r>
              <a:rPr lang="en-US" altLang="zh-CN" sz="1800" dirty="0">
                <a:solidFill>
                  <a:schemeClr val="tx1"/>
                </a:solidFill>
                <a:sym typeface="Times New Roman"/>
              </a:rPr>
              <a:t>NN model architecture proposed in [10] has achieved good performance in channel access and rate adaptation use cases. Can it also be used for AI CSI compression?</a:t>
            </a:r>
          </a:p>
          <a:p>
            <a:pPr>
              <a:lnSpc>
                <a:spcPct val="105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b="0" dirty="0">
                <a:solidFill>
                  <a:schemeClr val="tx1"/>
                </a:solidFill>
                <a:sym typeface="Times New Roman"/>
              </a:rPr>
              <a:t>Yes, reusing the architecture proposed in [10] can achieve similar performance as before but with larger complexity.</a:t>
            </a:r>
            <a:endParaRPr lang="en-GB" altLang="zh-CN" sz="1800" b="0" dirty="0">
              <a:solidFill>
                <a:schemeClr val="tx1"/>
              </a:solidFill>
              <a:sym typeface="Times New Roman"/>
            </a:endParaRPr>
          </a:p>
          <a:p>
            <a:pPr>
              <a:lnSpc>
                <a:spcPct val="105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zh-CN" sz="1800" kern="0" dirty="0">
              <a:solidFill>
                <a:schemeClr val="tx1"/>
              </a:solidFill>
              <a:cs typeface="Times New Roman"/>
              <a:sym typeface="Times New Roman"/>
            </a:endParaRPr>
          </a:p>
          <a:p>
            <a:pPr>
              <a:lnSpc>
                <a:spcPct val="105000"/>
              </a:lnSpc>
              <a:spcBef>
                <a:spcPts val="0"/>
              </a:spcBef>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800" kern="0" dirty="0">
                <a:solidFill>
                  <a:schemeClr val="tx1"/>
                </a:solidFill>
                <a:cs typeface="Times New Roman"/>
                <a:sym typeface="Times New Roman"/>
              </a:rPr>
              <a:t>Q3: What is the architecture of the lightweight encoder proposed in R3?</a:t>
            </a:r>
            <a:endParaRPr lang="en-GB" altLang="zh-CN" sz="1600" kern="0" dirty="0">
              <a:solidFill>
                <a:schemeClr val="tx1"/>
              </a:solidFill>
              <a:cs typeface="Times New Roman"/>
              <a:sym typeface="Times New Roman"/>
            </a:endParaRPr>
          </a:p>
          <a:p>
            <a:pPr>
              <a:lnSpc>
                <a:spcPct val="105000"/>
              </a:lnSpc>
              <a:spcBef>
                <a:spcPts val="0"/>
              </a:spcBef>
              <a:spcAft>
                <a:spcPts val="0"/>
              </a:spcAft>
              <a:buSzPts val="1400"/>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1800" b="0" dirty="0">
                <a:solidFill>
                  <a:schemeClr val="tx1"/>
                </a:solidFill>
                <a:sym typeface="Times New Roman"/>
              </a:rPr>
              <a:t>We provided the model architecture in this contribution.</a:t>
            </a:r>
          </a:p>
        </p:txBody>
      </p:sp>
    </p:spTree>
    <p:extLst>
      <p:ext uri="{BB962C8B-B14F-4D97-AF65-F5344CB8AC3E}">
        <p14:creationId xmlns:p14="http://schemas.microsoft.com/office/powerpoint/2010/main" val="2802997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9D295-542E-42E6-A0D3-24D18A1971E1}"/>
              </a:ext>
            </a:extLst>
          </p:cNvPr>
          <p:cNvSpPr>
            <a:spLocks noGrp="1"/>
          </p:cNvSpPr>
          <p:nvPr>
            <p:ph type="title"/>
          </p:nvPr>
        </p:nvSpPr>
        <p:spPr/>
        <p:txBody>
          <a:bodyPr/>
          <a:lstStyle/>
          <a:p>
            <a:r>
              <a:rPr lang="en-US" altLang="zh-CN" dirty="0"/>
              <a:t>R3 - Computation complexity and model deployment overhead reduction</a:t>
            </a:r>
          </a:p>
        </p:txBody>
      </p:sp>
      <p:sp>
        <p:nvSpPr>
          <p:cNvPr id="4" name="日期占位符 3">
            <a:extLst>
              <a:ext uri="{FF2B5EF4-FFF2-40B4-BE49-F238E27FC236}">
                <a16:creationId xmlns:a16="http://schemas.microsoft.com/office/drawing/2014/main" id="{AC82A458-2AB7-4662-B6BB-1B338FAA956F}"/>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2E33DE3F-3011-434B-B9BB-C21086C89907}"/>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31793DA3-5B7F-46F0-AA45-1C5249982DD2}"/>
              </a:ext>
            </a:extLst>
          </p:cNvPr>
          <p:cNvSpPr>
            <a:spLocks noGrp="1"/>
          </p:cNvSpPr>
          <p:nvPr>
            <p:ph type="sldNum" idx="12"/>
          </p:nvPr>
        </p:nvSpPr>
        <p:spPr/>
        <p:txBody>
          <a:bodyPr/>
          <a:lstStyle/>
          <a:p>
            <a:r>
              <a:rPr lang="en-GB"/>
              <a:t>Slide </a:t>
            </a:r>
            <a:fld id="{D09C756B-EB39-4236-ADBB-73052B179AE4}" type="slidenum">
              <a:rPr lang="en-GB" smtClean="0"/>
              <a:pPr/>
              <a:t>30</a:t>
            </a:fld>
            <a:endParaRPr lang="en-GB"/>
          </a:p>
        </p:txBody>
      </p:sp>
      <p:sp>
        <p:nvSpPr>
          <p:cNvPr id="8" name="Rectangle 2">
            <a:extLst>
              <a:ext uri="{FF2B5EF4-FFF2-40B4-BE49-F238E27FC236}">
                <a16:creationId xmlns:a16="http://schemas.microsoft.com/office/drawing/2014/main" id="{AE450CA6-104C-4050-A173-2A0EA7B1DB31}"/>
              </a:ext>
            </a:extLst>
          </p:cNvPr>
          <p:cNvSpPr txBox="1">
            <a:spLocks noChangeArrowheads="1"/>
          </p:cNvSpPr>
          <p:nvPr/>
        </p:nvSpPr>
        <p:spPr bwMode="auto">
          <a:xfrm>
            <a:off x="596707" y="1997751"/>
            <a:ext cx="8079749" cy="37682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spcAft>
                <a:spcPts val="600"/>
              </a:spcAft>
              <a:buFont typeface="Arial" panose="020B0604020202020204" pitchFamily="34" charset="0"/>
              <a:buChar char="•"/>
            </a:pPr>
            <a:r>
              <a:rPr lang="en-US" altLang="zh-CN" sz="1800" dirty="0">
                <a:solidFill>
                  <a:schemeClr val="tx1"/>
                </a:solidFill>
              </a:rPr>
              <a:t>We discuss possible ways of encoder sharing the corresponding overhead.</a:t>
            </a:r>
          </a:p>
          <a:p>
            <a:pPr marL="628650">
              <a:spcBef>
                <a:spcPts val="0"/>
              </a:spcBef>
              <a:spcAft>
                <a:spcPts val="600"/>
              </a:spcAft>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b="0" dirty="0">
                <a:solidFill>
                  <a:schemeClr val="tx1"/>
                </a:solidFill>
                <a:latin typeface="Times New Roman" pitchFamily="16" charset="0"/>
                <a:ea typeface="MS Gothic" charset="-128"/>
                <a:sym typeface="Times New Roman"/>
              </a:rPr>
              <a:t>If the encoder architecture is standardized, parameters only need to be shared. For </a:t>
            </a:r>
            <a:r>
              <a:rPr lang="en-US" altLang="zh-CN" sz="1600" b="0" dirty="0">
                <a:solidFill>
                  <a:schemeClr val="tx1"/>
                </a:solidFill>
                <a:latin typeface="Times New Roman" pitchFamily="16" charset="0"/>
                <a:ea typeface="MS Gothic" charset="-128"/>
              </a:rPr>
              <a:t>LW-ENC-1, t</a:t>
            </a:r>
            <a:r>
              <a:rPr lang="en-US" altLang="zh-CN" sz="1600" b="0" dirty="0">
                <a:solidFill>
                  <a:schemeClr val="tx1"/>
                </a:solidFill>
                <a:latin typeface="Times New Roman" pitchFamily="16" charset="0"/>
                <a:ea typeface="MS Gothic" charset="-128"/>
                <a:sym typeface="Times New Roman"/>
              </a:rPr>
              <a:t>he overhead is </a:t>
            </a:r>
            <a:r>
              <a:rPr lang="en-US" altLang="zh-CN" sz="1600" dirty="0">
                <a:solidFill>
                  <a:schemeClr val="tx1"/>
                </a:solidFill>
                <a:latin typeface="Times New Roman" pitchFamily="16" charset="0"/>
                <a:ea typeface="MS Gothic" charset="-128"/>
                <a:sym typeface="Times New Roman"/>
              </a:rPr>
              <a:t>7.8KBytes</a:t>
            </a:r>
            <a:r>
              <a:rPr lang="en-US" altLang="zh-CN" sz="1600" b="0" dirty="0">
                <a:solidFill>
                  <a:schemeClr val="tx1"/>
                </a:solidFill>
                <a:latin typeface="Times New Roman" pitchFamily="16" charset="0"/>
                <a:ea typeface="MS Gothic" charset="-128"/>
                <a:sym typeface="Times New Roman"/>
              </a:rPr>
              <a:t> if 16-bit quantization is used. Simulation shows that there is no performance loss using a 16-bit encoder for CSI feedback.</a:t>
            </a:r>
          </a:p>
          <a:p>
            <a:pPr marL="628650">
              <a:spcBef>
                <a:spcPts val="0"/>
              </a:spcBef>
              <a:spcAft>
                <a:spcPts val="600"/>
              </a:spcAft>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b="0" dirty="0">
                <a:solidFill>
                  <a:schemeClr val="tx1"/>
                </a:solidFill>
                <a:latin typeface="Times New Roman" pitchFamily="16" charset="0"/>
                <a:ea typeface="MS Gothic" charset="-128"/>
                <a:sym typeface="Times New Roman"/>
              </a:rPr>
              <a:t>Alternatively, the encoder architecture needs to be negotiated using existing format such as NNEF[6] and ONNX[7]. For </a:t>
            </a:r>
            <a:r>
              <a:rPr lang="en-US" altLang="zh-CN" sz="1600" b="0" dirty="0">
                <a:solidFill>
                  <a:schemeClr val="tx1"/>
                </a:solidFill>
                <a:latin typeface="Times New Roman" pitchFamily="16" charset="0"/>
                <a:ea typeface="MS Gothic" charset="-128"/>
              </a:rPr>
              <a:t>LW-ENC-1, t</a:t>
            </a:r>
            <a:r>
              <a:rPr lang="en-US" altLang="zh-CN" sz="1600" b="0" dirty="0">
                <a:solidFill>
                  <a:schemeClr val="tx1"/>
                </a:solidFill>
                <a:latin typeface="Times New Roman" pitchFamily="16" charset="0"/>
                <a:ea typeface="MS Gothic" charset="-128"/>
                <a:sym typeface="Times New Roman"/>
              </a:rPr>
              <a:t>he overhead is </a:t>
            </a:r>
            <a:r>
              <a:rPr lang="en-US" altLang="zh-CN" sz="1600" dirty="0">
                <a:solidFill>
                  <a:schemeClr val="tx1"/>
                </a:solidFill>
                <a:latin typeface="Times New Roman" pitchFamily="16" charset="0"/>
                <a:ea typeface="MS Gothic" charset="-128"/>
                <a:sym typeface="Times New Roman"/>
              </a:rPr>
              <a:t>22KBytes</a:t>
            </a:r>
            <a:r>
              <a:rPr lang="en-US" altLang="zh-CN" sz="1600" b="0" dirty="0">
                <a:solidFill>
                  <a:schemeClr val="tx1"/>
                </a:solidFill>
                <a:latin typeface="Times New Roman" pitchFamily="16" charset="0"/>
                <a:ea typeface="MS Gothic" charset="-128"/>
                <a:sym typeface="Times New Roman"/>
              </a:rPr>
              <a:t> if ONNX is used.</a:t>
            </a:r>
          </a:p>
          <a:p>
            <a:pPr marL="628650">
              <a:spcBef>
                <a:spcPts val="0"/>
              </a:spcBef>
              <a:spcAft>
                <a:spcPts val="600"/>
              </a:spcAft>
              <a:buFont typeface="Times New Roman"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b="0" dirty="0">
                <a:solidFill>
                  <a:schemeClr val="tx1"/>
                </a:solidFill>
                <a:latin typeface="Times New Roman" pitchFamily="16" charset="0"/>
                <a:ea typeface="MS Gothic" charset="-128"/>
                <a:sym typeface="Times New Roman"/>
              </a:rPr>
              <a:t>Other model deployment/quantization</a:t>
            </a:r>
            <a:r>
              <a:rPr lang="zh-CN" altLang="en-US" sz="1600" b="0" dirty="0">
                <a:solidFill>
                  <a:schemeClr val="tx1"/>
                </a:solidFill>
                <a:latin typeface="Times New Roman" pitchFamily="16" charset="0"/>
                <a:ea typeface="MS Gothic" charset="-128"/>
                <a:sym typeface="Times New Roman"/>
              </a:rPr>
              <a:t> </a:t>
            </a:r>
            <a:r>
              <a:rPr lang="en-US" altLang="zh-CN" sz="1600" b="0" dirty="0">
                <a:solidFill>
                  <a:schemeClr val="tx1"/>
                </a:solidFill>
                <a:latin typeface="Times New Roman" pitchFamily="16" charset="0"/>
                <a:ea typeface="MS Gothic" charset="-128"/>
                <a:sym typeface="Times New Roman"/>
              </a:rPr>
              <a:t>methods can be further studied.</a:t>
            </a:r>
            <a:endParaRPr lang="en-GB" sz="1600" b="0" dirty="0">
              <a:solidFill>
                <a:schemeClr val="tx1"/>
              </a:solidFill>
              <a:latin typeface="Times New Roman" pitchFamily="16" charset="0"/>
              <a:ea typeface="MS Gothic" charset="-128"/>
              <a:sym typeface="Times New Roman"/>
            </a:endParaRPr>
          </a:p>
        </p:txBody>
      </p:sp>
      <p:sp>
        <p:nvSpPr>
          <p:cNvPr id="13" name="文本框 12">
            <a:extLst>
              <a:ext uri="{FF2B5EF4-FFF2-40B4-BE49-F238E27FC236}">
                <a16:creationId xmlns:a16="http://schemas.microsoft.com/office/drawing/2014/main" id="{422CC22C-9AE2-4BE8-8E4B-8B4FF3676C1D}"/>
              </a:ext>
            </a:extLst>
          </p:cNvPr>
          <p:cNvSpPr txBox="1"/>
          <p:nvPr/>
        </p:nvSpPr>
        <p:spPr>
          <a:xfrm>
            <a:off x="2060214" y="4008001"/>
            <a:ext cx="479618" cy="369332"/>
          </a:xfrm>
          <a:prstGeom prst="rect">
            <a:avLst/>
          </a:prstGeom>
          <a:noFill/>
        </p:spPr>
        <p:txBody>
          <a:bodyPr wrap="none" rtlCol="0">
            <a:spAutoFit/>
          </a:bodyPr>
          <a:lstStyle/>
          <a:p>
            <a:r>
              <a:rPr lang="en-US" altLang="zh-CN" sz="1800" dirty="0">
                <a:solidFill>
                  <a:schemeClr val="tx1"/>
                </a:solidFill>
              </a:rPr>
              <a:t>AP</a:t>
            </a:r>
            <a:endParaRPr lang="zh-CN" altLang="en-US" sz="1800" dirty="0">
              <a:solidFill>
                <a:schemeClr val="tx1"/>
              </a:solidFill>
            </a:endParaRPr>
          </a:p>
        </p:txBody>
      </p:sp>
      <p:sp>
        <p:nvSpPr>
          <p:cNvPr id="14" name="文本框 13">
            <a:extLst>
              <a:ext uri="{FF2B5EF4-FFF2-40B4-BE49-F238E27FC236}">
                <a16:creationId xmlns:a16="http://schemas.microsoft.com/office/drawing/2014/main" id="{BCE32308-9BB3-43CF-A33C-52B63A5E0DF2}"/>
              </a:ext>
            </a:extLst>
          </p:cNvPr>
          <p:cNvSpPr txBox="1"/>
          <p:nvPr/>
        </p:nvSpPr>
        <p:spPr>
          <a:xfrm>
            <a:off x="3412623" y="4006121"/>
            <a:ext cx="602216" cy="369332"/>
          </a:xfrm>
          <a:prstGeom prst="rect">
            <a:avLst/>
          </a:prstGeom>
          <a:noFill/>
        </p:spPr>
        <p:txBody>
          <a:bodyPr wrap="none" rtlCol="0">
            <a:spAutoFit/>
          </a:bodyPr>
          <a:lstStyle/>
          <a:p>
            <a:r>
              <a:rPr lang="en-US" altLang="zh-CN" sz="1800" dirty="0">
                <a:solidFill>
                  <a:schemeClr val="tx1"/>
                </a:solidFill>
              </a:rPr>
              <a:t>STA</a:t>
            </a:r>
            <a:endParaRPr lang="zh-CN" altLang="en-US" sz="1800" dirty="0">
              <a:solidFill>
                <a:schemeClr val="tx1"/>
              </a:solidFill>
            </a:endParaRPr>
          </a:p>
        </p:txBody>
      </p:sp>
      <p:cxnSp>
        <p:nvCxnSpPr>
          <p:cNvPr id="15" name="直接箭头连接符 14">
            <a:extLst>
              <a:ext uri="{FF2B5EF4-FFF2-40B4-BE49-F238E27FC236}">
                <a16:creationId xmlns:a16="http://schemas.microsoft.com/office/drawing/2014/main" id="{A421B533-D71B-411B-91ED-E12509ED69EE}"/>
              </a:ext>
            </a:extLst>
          </p:cNvPr>
          <p:cNvCxnSpPr/>
          <p:nvPr/>
        </p:nvCxnSpPr>
        <p:spPr bwMode="auto">
          <a:xfrm>
            <a:off x="2282482" y="4636440"/>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a:extLst>
              <a:ext uri="{FF2B5EF4-FFF2-40B4-BE49-F238E27FC236}">
                <a16:creationId xmlns:a16="http://schemas.microsoft.com/office/drawing/2014/main" id="{F353E835-7318-4FB4-BB10-3D8482A58B11}"/>
              </a:ext>
            </a:extLst>
          </p:cNvPr>
          <p:cNvSpPr txBox="1"/>
          <p:nvPr/>
        </p:nvSpPr>
        <p:spPr>
          <a:xfrm>
            <a:off x="2739896" y="4372313"/>
            <a:ext cx="936104" cy="276999"/>
          </a:xfrm>
          <a:prstGeom prst="rect">
            <a:avLst/>
          </a:prstGeom>
          <a:noFill/>
        </p:spPr>
        <p:txBody>
          <a:bodyPr wrap="square" rtlCol="0">
            <a:spAutoFit/>
          </a:bodyPr>
          <a:lstStyle/>
          <a:p>
            <a:r>
              <a:rPr lang="en-US" altLang="zh-CN" sz="1200" dirty="0">
                <a:solidFill>
                  <a:schemeClr val="tx1"/>
                </a:solidFill>
              </a:rPr>
              <a:t>NDP</a:t>
            </a:r>
            <a:endParaRPr lang="zh-CN" altLang="en-US" sz="1200" dirty="0">
              <a:solidFill>
                <a:schemeClr val="tx1"/>
              </a:solidFill>
            </a:endParaRPr>
          </a:p>
        </p:txBody>
      </p:sp>
      <p:cxnSp>
        <p:nvCxnSpPr>
          <p:cNvPr id="17" name="直接箭头连接符 16">
            <a:extLst>
              <a:ext uri="{FF2B5EF4-FFF2-40B4-BE49-F238E27FC236}">
                <a16:creationId xmlns:a16="http://schemas.microsoft.com/office/drawing/2014/main" id="{521725EB-82A1-4C31-9E4B-ED7356B99468}"/>
              </a:ext>
            </a:extLst>
          </p:cNvPr>
          <p:cNvCxnSpPr/>
          <p:nvPr/>
        </p:nvCxnSpPr>
        <p:spPr bwMode="auto">
          <a:xfrm flipH="1">
            <a:off x="2289523" y="5457149"/>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A5CB2362-1607-4B36-9233-84B7C5D6A703}"/>
                  </a:ext>
                </a:extLst>
              </p:cNvPr>
              <p:cNvSpPr txBox="1"/>
              <p:nvPr/>
            </p:nvSpPr>
            <p:spPr>
              <a:xfrm>
                <a:off x="2604305" y="5212170"/>
                <a:ext cx="936104" cy="276999"/>
              </a:xfrm>
              <a:prstGeom prst="rect">
                <a:avLst/>
              </a:prstGeom>
              <a:noFill/>
            </p:spPr>
            <p:txBody>
              <a:bodyPr wrap="square" rtlCol="0">
                <a:spAutoFit/>
              </a:bodyPr>
              <a:lstStyle/>
              <a:p>
                <a:r>
                  <a:rPr lang="en-US" altLang="zh-CN" sz="1200" dirty="0">
                    <a:solidFill>
                      <a:schemeClr val="tx1"/>
                    </a:solidFill>
                  </a:rPr>
                  <a:t>V or</a:t>
                </a:r>
                <a14:m>
                  <m:oMath xmlns:m="http://schemas.openxmlformats.org/officeDocument/2006/math">
                    <m:r>
                      <a:rPr lang="en-US" altLang="zh-CN" sz="1200" b="0" i="0" dirty="0" smtClean="0">
                        <a:solidFill>
                          <a:schemeClr val="tx1"/>
                        </a:solidFill>
                        <a:latin typeface="Cambria Math" panose="02040503050406030204" pitchFamily="18" charset="0"/>
                      </a:rPr>
                      <m:t> </m:t>
                    </m:r>
                    <m:r>
                      <a:rPr lang="zh-CN" altLang="en-US" sz="1200" i="1" dirty="0">
                        <a:solidFill>
                          <a:schemeClr val="tx1"/>
                        </a:solidFill>
                        <a:latin typeface="Cambria Math" panose="02040503050406030204" pitchFamily="18" charset="0"/>
                      </a:rPr>
                      <m:t>𝜙</m:t>
                    </m:r>
                    <m:r>
                      <a:rPr lang="en-US" altLang="zh-CN" sz="1200" b="0" i="1" dirty="0" smtClean="0">
                        <a:solidFill>
                          <a:schemeClr val="tx1"/>
                        </a:solidFill>
                        <a:latin typeface="Cambria Math" panose="02040503050406030204" pitchFamily="18" charset="0"/>
                      </a:rPr>
                      <m:t>,</m:t>
                    </m:r>
                    <m:r>
                      <a:rPr lang="zh-CN" altLang="en-US" sz="1200" i="1" dirty="0">
                        <a:solidFill>
                          <a:schemeClr val="tx1"/>
                        </a:solidFill>
                        <a:latin typeface="Cambria Math" panose="02040503050406030204" pitchFamily="18" charset="0"/>
                      </a:rPr>
                      <m:t>𝜓</m:t>
                    </m:r>
                  </m:oMath>
                </a14:m>
                <a:endParaRPr lang="zh-CN" altLang="en-US" sz="1200" dirty="0">
                  <a:solidFill>
                    <a:schemeClr val="tx1"/>
                  </a:solidFill>
                </a:endParaRPr>
              </a:p>
            </p:txBody>
          </p:sp>
        </mc:Choice>
        <mc:Fallback xmlns="">
          <p:sp>
            <p:nvSpPr>
              <p:cNvPr id="18" name="文本框 17">
                <a:extLst>
                  <a:ext uri="{FF2B5EF4-FFF2-40B4-BE49-F238E27FC236}">
                    <a16:creationId xmlns:a16="http://schemas.microsoft.com/office/drawing/2014/main" id="{A5CB2362-1607-4B36-9233-84B7C5D6A703}"/>
                  </a:ext>
                </a:extLst>
              </p:cNvPr>
              <p:cNvSpPr txBox="1">
                <a:spLocks noRot="1" noChangeAspect="1" noMove="1" noResize="1" noEditPoints="1" noAdjustHandles="1" noChangeArrowheads="1" noChangeShapeType="1" noTextEdit="1"/>
              </p:cNvSpPr>
              <p:nvPr/>
            </p:nvSpPr>
            <p:spPr>
              <a:xfrm>
                <a:off x="2604305" y="5212170"/>
                <a:ext cx="936104" cy="276999"/>
              </a:xfrm>
              <a:prstGeom prst="rect">
                <a:avLst/>
              </a:prstGeom>
              <a:blipFill>
                <a:blip r:embed="rId2"/>
                <a:stretch>
                  <a:fillRect b="-17778"/>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BF8E46B8-E400-4EF2-AECE-756A1221AB57}"/>
              </a:ext>
            </a:extLst>
          </p:cNvPr>
          <p:cNvCxnSpPr/>
          <p:nvPr/>
        </p:nvCxnSpPr>
        <p:spPr bwMode="auto">
          <a:xfrm>
            <a:off x="2274086" y="6250996"/>
            <a:ext cx="145108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文本框 19">
            <a:extLst>
              <a:ext uri="{FF2B5EF4-FFF2-40B4-BE49-F238E27FC236}">
                <a16:creationId xmlns:a16="http://schemas.microsoft.com/office/drawing/2014/main" id="{C376A063-D2DF-4496-BFA6-F6D914D69E30}"/>
              </a:ext>
            </a:extLst>
          </p:cNvPr>
          <p:cNvSpPr txBox="1"/>
          <p:nvPr/>
        </p:nvSpPr>
        <p:spPr>
          <a:xfrm>
            <a:off x="2680537" y="6004258"/>
            <a:ext cx="673582" cy="276999"/>
          </a:xfrm>
          <a:prstGeom prst="rect">
            <a:avLst/>
          </a:prstGeom>
          <a:noFill/>
        </p:spPr>
        <p:txBody>
          <a:bodyPr wrap="none" rtlCol="0">
            <a:spAutoFit/>
          </a:bodyPr>
          <a:lstStyle/>
          <a:p>
            <a:r>
              <a:rPr lang="en-US" altLang="zh-CN" sz="1200" dirty="0">
                <a:solidFill>
                  <a:srgbClr val="FF0000"/>
                </a:solidFill>
              </a:rPr>
              <a:t>encoder</a:t>
            </a:r>
            <a:endParaRPr lang="zh-CN" altLang="en-US" sz="1200" dirty="0">
              <a:solidFill>
                <a:srgbClr val="FF0000"/>
              </a:solidFill>
            </a:endParaRPr>
          </a:p>
        </p:txBody>
      </p:sp>
      <p:sp>
        <p:nvSpPr>
          <p:cNvPr id="24" name="矩形: 圆角 23">
            <a:extLst>
              <a:ext uri="{FF2B5EF4-FFF2-40B4-BE49-F238E27FC236}">
                <a16:creationId xmlns:a16="http://schemas.microsoft.com/office/drawing/2014/main" id="{DC048DDA-4C76-4AE5-9E6E-9A482BD5F5B4}"/>
              </a:ext>
            </a:extLst>
          </p:cNvPr>
          <p:cNvSpPr/>
          <p:nvPr/>
        </p:nvSpPr>
        <p:spPr bwMode="auto">
          <a:xfrm>
            <a:off x="1479154" y="4345425"/>
            <a:ext cx="3164854" cy="2070000"/>
          </a:xfrm>
          <a:prstGeom prst="roundRect">
            <a:avLst>
              <a:gd name="adj" fmla="val 14417"/>
            </a:avLst>
          </a:prstGeom>
          <a:noFill/>
          <a:ln w="19050">
            <a:solidFill>
              <a:schemeClr val="accent5">
                <a:lumMod val="75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5" name="直接连接符 24">
            <a:extLst>
              <a:ext uri="{FF2B5EF4-FFF2-40B4-BE49-F238E27FC236}">
                <a16:creationId xmlns:a16="http://schemas.microsoft.com/office/drawing/2014/main" id="{A3D0A910-03FB-48A4-8E97-316A53557530}"/>
              </a:ext>
            </a:extLst>
          </p:cNvPr>
          <p:cNvCxnSpPr>
            <a:cxnSpLocks/>
          </p:cNvCxnSpPr>
          <p:nvPr/>
        </p:nvCxnSpPr>
        <p:spPr bwMode="auto">
          <a:xfrm>
            <a:off x="2263189" y="4372313"/>
            <a:ext cx="0" cy="201622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直接连接符 26">
            <a:extLst>
              <a:ext uri="{FF2B5EF4-FFF2-40B4-BE49-F238E27FC236}">
                <a16:creationId xmlns:a16="http://schemas.microsoft.com/office/drawing/2014/main" id="{B1EE5511-F180-4B4F-BAB7-71DF9E1F1436}"/>
              </a:ext>
            </a:extLst>
          </p:cNvPr>
          <p:cNvCxnSpPr>
            <a:cxnSpLocks/>
          </p:cNvCxnSpPr>
          <p:nvPr/>
        </p:nvCxnSpPr>
        <p:spPr bwMode="auto">
          <a:xfrm>
            <a:off x="3733569" y="4379522"/>
            <a:ext cx="0" cy="20090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1" name="文本框 20">
            <a:extLst>
              <a:ext uri="{FF2B5EF4-FFF2-40B4-BE49-F238E27FC236}">
                <a16:creationId xmlns:a16="http://schemas.microsoft.com/office/drawing/2014/main" id="{16F6006C-3592-44B5-9107-DE7EE4873745}"/>
              </a:ext>
            </a:extLst>
          </p:cNvPr>
          <p:cNvSpPr txBox="1"/>
          <p:nvPr/>
        </p:nvSpPr>
        <p:spPr>
          <a:xfrm>
            <a:off x="1619672" y="5581840"/>
            <a:ext cx="1310238" cy="430887"/>
          </a:xfrm>
          <a:prstGeom prst="rect">
            <a:avLst/>
          </a:prstGeom>
          <a:solidFill>
            <a:srgbClr val="FFFFFF"/>
          </a:solidFill>
          <a:ln>
            <a:solidFill>
              <a:schemeClr val="tx1"/>
            </a:solidFill>
          </a:ln>
        </p:spPr>
        <p:txBody>
          <a:bodyPr wrap="square" rtlCol="0">
            <a:spAutoFit/>
          </a:bodyPr>
          <a:lstStyle/>
          <a:p>
            <a:pPr algn="ctr"/>
            <a:r>
              <a:rPr lang="en-US" altLang="zh-CN" sz="1100" dirty="0">
                <a:solidFill>
                  <a:schemeClr val="tx1"/>
                </a:solidFill>
              </a:rPr>
              <a:t>Train the encoder and decoder</a:t>
            </a:r>
            <a:endParaRPr lang="zh-CN" altLang="en-US" sz="1100" dirty="0">
              <a:solidFill>
                <a:schemeClr val="tx1"/>
              </a:solidFill>
            </a:endParaRPr>
          </a:p>
        </p:txBody>
      </p:sp>
      <p:sp>
        <p:nvSpPr>
          <p:cNvPr id="23" name="文本框 22">
            <a:extLst>
              <a:ext uri="{FF2B5EF4-FFF2-40B4-BE49-F238E27FC236}">
                <a16:creationId xmlns:a16="http://schemas.microsoft.com/office/drawing/2014/main" id="{3E0B540D-E70C-4D7C-A19D-4C252E03B5DB}"/>
              </a:ext>
            </a:extLst>
          </p:cNvPr>
          <p:cNvSpPr txBox="1"/>
          <p:nvPr/>
        </p:nvSpPr>
        <p:spPr>
          <a:xfrm>
            <a:off x="3027134" y="4765361"/>
            <a:ext cx="1451088" cy="430887"/>
          </a:xfrm>
          <a:prstGeom prst="rect">
            <a:avLst/>
          </a:prstGeom>
          <a:solidFill>
            <a:srgbClr val="FFFFFF"/>
          </a:solidFill>
          <a:ln>
            <a:solidFill>
              <a:schemeClr val="tx1"/>
            </a:solidFill>
          </a:ln>
        </p:spPr>
        <p:txBody>
          <a:bodyPr wrap="square" rtlCol="0">
            <a:spAutoFit/>
          </a:bodyPr>
          <a:lstStyle/>
          <a:p>
            <a:pPr algn="ctr"/>
            <a:r>
              <a:rPr lang="en-US" altLang="zh-CN" sz="1100" dirty="0">
                <a:solidFill>
                  <a:schemeClr val="tx1"/>
                </a:solidFill>
              </a:rPr>
              <a:t>Channel estimation, SVD, Givens rotation</a:t>
            </a:r>
            <a:endParaRPr lang="zh-CN" altLang="en-US" sz="1100" dirty="0">
              <a:solidFill>
                <a:schemeClr val="tx1"/>
              </a:solidFill>
            </a:endParaRPr>
          </a:p>
        </p:txBody>
      </p:sp>
      <p:pic>
        <p:nvPicPr>
          <p:cNvPr id="35" name="图片 34">
            <a:extLst>
              <a:ext uri="{FF2B5EF4-FFF2-40B4-BE49-F238E27FC236}">
                <a16:creationId xmlns:a16="http://schemas.microsoft.com/office/drawing/2014/main" id="{C6A74785-D8FF-4B97-9597-81CE1EF6826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09953" y="4101773"/>
            <a:ext cx="3164853" cy="2373640"/>
          </a:xfrm>
          <a:prstGeom prst="rect">
            <a:avLst/>
          </a:prstGeom>
        </p:spPr>
      </p:pic>
    </p:spTree>
    <p:extLst>
      <p:ext uri="{BB962C8B-B14F-4D97-AF65-F5344CB8AC3E}">
        <p14:creationId xmlns:p14="http://schemas.microsoft.com/office/powerpoint/2010/main" val="85825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73CFB3-5FD3-4F20-844E-1AD23DCBB303}"/>
              </a:ext>
            </a:extLst>
          </p:cNvPr>
          <p:cNvSpPr>
            <a:spLocks noGrp="1"/>
          </p:cNvSpPr>
          <p:nvPr>
            <p:ph type="title"/>
          </p:nvPr>
        </p:nvSpPr>
        <p:spPr/>
        <p:txBody>
          <a:bodyPr/>
          <a:lstStyle/>
          <a:p>
            <a:r>
              <a:rPr lang="en-US" altLang="zh-CN" dirty="0"/>
              <a:t>R3 - Summary</a:t>
            </a:r>
            <a:endParaRPr lang="zh-CN" altLang="en-US" dirty="0"/>
          </a:p>
        </p:txBody>
      </p:sp>
      <p:sp>
        <p:nvSpPr>
          <p:cNvPr id="3" name="内容占位符 2">
            <a:extLst>
              <a:ext uri="{FF2B5EF4-FFF2-40B4-BE49-F238E27FC236}">
                <a16:creationId xmlns:a16="http://schemas.microsoft.com/office/drawing/2014/main" id="{3802C5DE-C499-4337-8677-5FAF306B1CBA}"/>
              </a:ext>
            </a:extLst>
          </p:cNvPr>
          <p:cNvSpPr>
            <a:spLocks noGrp="1"/>
          </p:cNvSpPr>
          <p:nvPr>
            <p:ph idx="1"/>
          </p:nvPr>
        </p:nvSpPr>
        <p:spPr>
          <a:xfrm>
            <a:off x="685800" y="1830388"/>
            <a:ext cx="7558608" cy="4113213"/>
          </a:xfrm>
        </p:spPr>
        <p:txBody>
          <a:bodyPr/>
          <a:lstStyle/>
          <a:p>
            <a:pPr>
              <a:spcAft>
                <a:spcPts val="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2000" dirty="0">
                <a:solidFill>
                  <a:schemeClr val="tx1"/>
                </a:solidFill>
                <a:ea typeface="Times New Roman"/>
                <a:cs typeface="Times New Roman"/>
                <a:sym typeface="Times New Roman"/>
              </a:rPr>
              <a:t>In R3, we showed performance enhancement for an autoencoder-based CSI compression scheme proposed in [5], including</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dirty="0">
                <a:solidFill>
                  <a:schemeClr val="tx1"/>
                </a:solidFill>
                <a:sym typeface="Times New Roman"/>
              </a:rPr>
              <a:t>Model generalization under different bandwidths</a:t>
            </a:r>
            <a:r>
              <a:rPr lang="en-US" altLang="zh-CN" kern="1200" dirty="0">
                <a:solidFill>
                  <a:schemeClr val="tx1"/>
                </a:solidFill>
                <a:sym typeface="Times New Roman"/>
              </a:rPr>
              <a:t>,</a:t>
            </a: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dirty="0">
                <a:solidFill>
                  <a:schemeClr val="tx1"/>
                </a:solidFill>
                <a:sym typeface="Times New Roman"/>
              </a:rPr>
              <a:t>Lightweight encoder that reduces computation complexity and model deployment overhead by more than 1000 times,  and maintains the goodput performance.</a:t>
            </a:r>
          </a:p>
        </p:txBody>
      </p:sp>
      <p:sp>
        <p:nvSpPr>
          <p:cNvPr id="4" name="日期占位符 3">
            <a:extLst>
              <a:ext uri="{FF2B5EF4-FFF2-40B4-BE49-F238E27FC236}">
                <a16:creationId xmlns:a16="http://schemas.microsoft.com/office/drawing/2014/main" id="{86517B67-B76F-4120-A26F-9BCAD315AD5D}"/>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ABDE7F44-D9D8-4278-B34C-790FD3FBCAFF}"/>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2D45D750-227D-433F-9041-0C1F2FC4A619}"/>
              </a:ext>
            </a:extLst>
          </p:cNvPr>
          <p:cNvSpPr>
            <a:spLocks noGrp="1"/>
          </p:cNvSpPr>
          <p:nvPr>
            <p:ph type="sldNum" idx="12"/>
          </p:nvPr>
        </p:nvSpPr>
        <p:spPr/>
        <p:txBody>
          <a:bodyPr/>
          <a:lstStyle/>
          <a:p>
            <a:r>
              <a:rPr lang="en-GB"/>
              <a:t>Slide </a:t>
            </a:r>
            <a:fld id="{D09C756B-EB39-4236-ADBB-73052B179AE4}" type="slidenum">
              <a:rPr lang="en-GB" smtClean="0"/>
              <a:pPr/>
              <a:t>31</a:t>
            </a:fld>
            <a:endParaRPr lang="en-GB"/>
          </a:p>
        </p:txBody>
      </p:sp>
    </p:spTree>
    <p:extLst>
      <p:ext uri="{BB962C8B-B14F-4D97-AF65-F5344CB8AC3E}">
        <p14:creationId xmlns:p14="http://schemas.microsoft.com/office/powerpoint/2010/main" val="98274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55D6E8-33A3-43AA-A86B-B639DAC52B41}"/>
              </a:ext>
            </a:extLst>
          </p:cNvPr>
          <p:cNvSpPr>
            <a:spLocks noGrp="1"/>
          </p:cNvSpPr>
          <p:nvPr>
            <p:ph type="title"/>
          </p:nvPr>
        </p:nvSpPr>
        <p:spPr/>
        <p:txBody>
          <a:bodyPr/>
          <a:lstStyle/>
          <a:p>
            <a:r>
              <a:rPr lang="en-US" altLang="zh-CN" dirty="0"/>
              <a:t>Generalization of channel model and bandwidth</a:t>
            </a:r>
            <a:endParaRPr lang="zh-CN" altLang="en-US" dirty="0"/>
          </a:p>
        </p:txBody>
      </p:sp>
      <p:sp>
        <p:nvSpPr>
          <p:cNvPr id="4" name="日期占位符 3">
            <a:extLst>
              <a:ext uri="{FF2B5EF4-FFF2-40B4-BE49-F238E27FC236}">
                <a16:creationId xmlns:a16="http://schemas.microsoft.com/office/drawing/2014/main" id="{F502FB24-0E5A-4EC0-B4D5-B85CC913E3E4}"/>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59A9FAF3-0D0D-4D3F-88BC-06BADDC9D16E}"/>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399A1793-AE82-459B-B0E1-F13719C3484D}"/>
              </a:ext>
            </a:extLst>
          </p:cNvPr>
          <p:cNvSpPr>
            <a:spLocks noGrp="1"/>
          </p:cNvSpPr>
          <p:nvPr>
            <p:ph type="sldNum" idx="12"/>
          </p:nvPr>
        </p:nvSpPr>
        <p:spPr/>
        <p:txBody>
          <a:bodyPr/>
          <a:lstStyle/>
          <a:p>
            <a:r>
              <a:rPr lang="en-GB"/>
              <a:t>Slide </a:t>
            </a:r>
            <a:fld id="{D09C756B-EB39-4236-ADBB-73052B179AE4}" type="slidenum">
              <a:rPr lang="en-GB" smtClean="0"/>
              <a:pPr/>
              <a:t>4</a:t>
            </a:fld>
            <a:endParaRPr lang="en-GB"/>
          </a:p>
        </p:txBody>
      </p:sp>
      <p:sp>
        <p:nvSpPr>
          <p:cNvPr id="7" name="Rectangle 2">
            <a:extLst>
              <a:ext uri="{FF2B5EF4-FFF2-40B4-BE49-F238E27FC236}">
                <a16:creationId xmlns:a16="http://schemas.microsoft.com/office/drawing/2014/main" id="{01AAEC70-7076-4B7A-A008-BFA0CB6E7EFD}"/>
              </a:ext>
            </a:extLst>
          </p:cNvPr>
          <p:cNvSpPr txBox="1">
            <a:spLocks noChangeArrowheads="1"/>
          </p:cNvSpPr>
          <p:nvPr/>
        </p:nvSpPr>
        <p:spPr bwMode="auto">
          <a:xfrm>
            <a:off x="310547" y="1717071"/>
            <a:ext cx="8509925" cy="437622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Simulation setup: </a:t>
            </a:r>
          </a:p>
          <a:p>
            <a:pPr marL="1028700" lvl="1">
              <a:spcBef>
                <a:spcPts val="0"/>
              </a:spcBef>
              <a:spcAft>
                <a:spcPts val="0"/>
              </a:spcAft>
              <a:buFont typeface="Times New Roman" panose="02020603050405020304" pitchFamily="18" charset="0"/>
              <a:buChar char="‒"/>
            </a:pPr>
            <a:r>
              <a:rPr lang="en-US" altLang="zh-CN" sz="1600" dirty="0">
                <a:solidFill>
                  <a:schemeClr val="tx1"/>
                </a:solidFill>
                <a:latin typeface="Times New Roman" pitchFamily="16" charset="0"/>
                <a:ea typeface="MS Gothic" charset="-128"/>
              </a:rPr>
              <a:t>Training data are V matrices generated under BW=160MHz, channel model D</a:t>
            </a:r>
          </a:p>
          <a:p>
            <a:pPr marL="1028700" lvl="1">
              <a:spcBef>
                <a:spcPts val="0"/>
              </a:spcBef>
              <a:spcAft>
                <a:spcPts val="0"/>
              </a:spcAft>
              <a:buFont typeface="Times New Roman" panose="02020603050405020304" pitchFamily="18" charset="0"/>
              <a:buChar char="‒"/>
            </a:pPr>
            <a:r>
              <a:rPr lang="en-US" altLang="zh-CN" sz="1600" dirty="0">
                <a:solidFill>
                  <a:schemeClr val="tx1"/>
                </a:solidFill>
                <a:latin typeface="Times New Roman" pitchFamily="16" charset="0"/>
                <a:ea typeface="MS Gothic" charset="-128"/>
              </a:rPr>
              <a:t>After training, the model is tested by data of BW=20MHz, 40MHz, 80MHz and channel models B, C, D, respectively</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Comparison baseline</a:t>
            </a:r>
            <a:r>
              <a:rPr lang="zh-CN" altLang="en-US" sz="1600" dirty="0">
                <a:solidFill>
                  <a:schemeClr val="tx1"/>
                </a:solidFill>
                <a:ea typeface="宋体" panose="02010600030101010101" pitchFamily="2" charset="-122"/>
              </a:rPr>
              <a:t>：</a:t>
            </a:r>
            <a:endParaRPr lang="en-US" altLang="zh-CN" sz="1600" dirty="0">
              <a:solidFill>
                <a:schemeClr val="tx1"/>
              </a:solidFill>
              <a:ea typeface="宋体" panose="02010600030101010101" pitchFamily="2" charset="-122"/>
            </a:endParaRPr>
          </a:p>
          <a:p>
            <a:pPr marL="1028700" lvl="1">
              <a:spcBef>
                <a:spcPts val="0"/>
              </a:spcBef>
              <a:spcAft>
                <a:spcPts val="0"/>
              </a:spcAft>
              <a:buFont typeface="Times New Roman" panose="02020603050405020304" pitchFamily="18" charset="0"/>
              <a:buChar char="‒"/>
            </a:pPr>
            <a:r>
              <a:rPr lang="en-US" altLang="zh-CN" sz="1600" dirty="0">
                <a:solidFill>
                  <a:schemeClr val="tx1"/>
                </a:solidFill>
                <a:latin typeface="Times New Roman" pitchFamily="16" charset="0"/>
                <a:ea typeface="MS Gothic" charset="-128"/>
              </a:rPr>
              <a:t>Method in current standard under the same bandwidth and channel model</a:t>
            </a:r>
            <a:endParaRPr lang="en-US" altLang="zh-CN" sz="1600" dirty="0">
              <a:solidFill>
                <a:schemeClr val="tx1"/>
              </a:solidFill>
              <a:ea typeface="宋体" panose="02010600030101010101" pitchFamily="2" charset="-122"/>
            </a:endParaRP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The generalized NN model achieved similar PER performance as the standard method with only 1/12 overhead.</a:t>
            </a:r>
          </a:p>
          <a:p>
            <a:pPr marL="628650" indent="-285750">
              <a:spcBef>
                <a:spcPts val="0"/>
              </a:spcBef>
              <a:spcAft>
                <a:spcPts val="0"/>
              </a:spcAft>
              <a:buFont typeface="Arial" panose="020B0604020202020204" pitchFamily="34" charset="0"/>
              <a:buChar char="•"/>
            </a:pPr>
            <a:r>
              <a:rPr lang="en-US" altLang="zh-CN" sz="1600" dirty="0">
                <a:solidFill>
                  <a:schemeClr val="tx1"/>
                </a:solidFill>
                <a:ea typeface="宋体" panose="02010600030101010101" pitchFamily="2" charset="-122"/>
              </a:rPr>
              <a:t>One neural network model can adapt to different channel conditions and effectively handle the inputs of different bandwidths.</a:t>
            </a:r>
          </a:p>
        </p:txBody>
      </p:sp>
      <p:pic>
        <p:nvPicPr>
          <p:cNvPr id="20" name="图片 19">
            <a:extLst>
              <a:ext uri="{FF2B5EF4-FFF2-40B4-BE49-F238E27FC236}">
                <a16:creationId xmlns:a16="http://schemas.microsoft.com/office/drawing/2014/main" id="{53DF4348-6035-4F35-83A3-BC8D1E4A6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239088"/>
            <a:ext cx="2952328" cy="2214247"/>
          </a:xfrm>
          <a:prstGeom prst="rect">
            <a:avLst/>
          </a:prstGeom>
        </p:spPr>
      </p:pic>
      <p:pic>
        <p:nvPicPr>
          <p:cNvPr id="18" name="图片 17">
            <a:extLst>
              <a:ext uri="{FF2B5EF4-FFF2-40B4-BE49-F238E27FC236}">
                <a16:creationId xmlns:a16="http://schemas.microsoft.com/office/drawing/2014/main" id="{A159C05D-D4F8-4B32-9581-4C3741807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4239088"/>
            <a:ext cx="2952328" cy="2214247"/>
          </a:xfrm>
          <a:prstGeom prst="rect">
            <a:avLst/>
          </a:prstGeom>
        </p:spPr>
      </p:pic>
      <p:pic>
        <p:nvPicPr>
          <p:cNvPr id="16" name="图片 15">
            <a:extLst>
              <a:ext uri="{FF2B5EF4-FFF2-40B4-BE49-F238E27FC236}">
                <a16:creationId xmlns:a16="http://schemas.microsoft.com/office/drawing/2014/main" id="{5FF58529-41F2-41F2-BF11-331D98BCE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4239089"/>
            <a:ext cx="2952328" cy="2214247"/>
          </a:xfrm>
          <a:prstGeom prst="rect">
            <a:avLst/>
          </a:prstGeom>
        </p:spPr>
      </p:pic>
    </p:spTree>
    <p:extLst>
      <p:ext uri="{BB962C8B-B14F-4D97-AF65-F5344CB8AC3E}">
        <p14:creationId xmlns:p14="http://schemas.microsoft.com/office/powerpoint/2010/main" val="205899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66E8A0-B571-4255-AA3B-59A29707263C}"/>
              </a:ext>
            </a:extLst>
          </p:cNvPr>
          <p:cNvSpPr>
            <a:spLocks noGrp="1"/>
          </p:cNvSpPr>
          <p:nvPr>
            <p:ph type="title"/>
          </p:nvPr>
        </p:nvSpPr>
        <p:spPr/>
        <p:txBody>
          <a:bodyPr/>
          <a:lstStyle/>
          <a:p>
            <a:r>
              <a:rPr lang="en-US" altLang="zh-CN" dirty="0"/>
              <a:t>Model reuse for CSI compression</a:t>
            </a:r>
            <a:endParaRPr lang="zh-CN" altLang="en-US" dirty="0"/>
          </a:p>
        </p:txBody>
      </p:sp>
      <p:sp>
        <p:nvSpPr>
          <p:cNvPr id="3" name="内容占位符 2">
            <a:extLst>
              <a:ext uri="{FF2B5EF4-FFF2-40B4-BE49-F238E27FC236}">
                <a16:creationId xmlns:a16="http://schemas.microsoft.com/office/drawing/2014/main" id="{70DEB1F6-6914-4F22-96B6-6551BC347D44}"/>
              </a:ext>
            </a:extLst>
          </p:cNvPr>
          <p:cNvSpPr>
            <a:spLocks noGrp="1"/>
          </p:cNvSpPr>
          <p:nvPr>
            <p:ph idx="1"/>
          </p:nvPr>
        </p:nvSpPr>
        <p:spPr>
          <a:xfrm>
            <a:off x="685800" y="1980083"/>
            <a:ext cx="7770813" cy="4113213"/>
          </a:xfrm>
        </p:spPr>
        <p:txBody>
          <a:bodyPr/>
          <a:lstStyle/>
          <a:p>
            <a:pPr>
              <a:buFont typeface="Arial" panose="020B0604020202020204" pitchFamily="34" charset="0"/>
              <a:buChar char="•"/>
            </a:pPr>
            <a:r>
              <a:rPr lang="en-US" altLang="zh-CN" sz="1800" dirty="0"/>
              <a:t>In [10], one NN architecture is shown to be used in different tasks.</a:t>
            </a:r>
          </a:p>
          <a:p>
            <a:pPr>
              <a:buFont typeface="Arial" panose="020B0604020202020204" pitchFamily="34" charset="0"/>
              <a:buChar char="•"/>
            </a:pPr>
            <a:r>
              <a:rPr lang="en-US" altLang="zh-CN" sz="1800" dirty="0"/>
              <a:t>A fully connected network with residual connection achieves good performance in both channel access and rate adaptation use cases.</a:t>
            </a:r>
          </a:p>
          <a:p>
            <a:pPr>
              <a:buFont typeface="Arial" panose="020B0604020202020204" pitchFamily="34" charset="0"/>
              <a:buChar char="•"/>
            </a:pPr>
            <a:r>
              <a:rPr lang="en-US" altLang="zh-CN" sz="1800" dirty="0"/>
              <a:t>We use the same architecture for CSI compression and compare the performance with the lightweight encoders proposed in R3.</a:t>
            </a:r>
            <a:endParaRPr lang="zh-CN" altLang="en-US" sz="1800" dirty="0"/>
          </a:p>
        </p:txBody>
      </p:sp>
      <p:sp>
        <p:nvSpPr>
          <p:cNvPr id="4" name="日期占位符 3">
            <a:extLst>
              <a:ext uri="{FF2B5EF4-FFF2-40B4-BE49-F238E27FC236}">
                <a16:creationId xmlns:a16="http://schemas.microsoft.com/office/drawing/2014/main" id="{F2D8DB33-16BF-4D18-A0DF-F44219DB16B0}"/>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F53AF348-30F8-40D0-BA5F-E23EA982F02D}"/>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2D1A2E1F-DACB-4DD1-AC27-21F71D5E4B08}"/>
              </a:ext>
            </a:extLst>
          </p:cNvPr>
          <p:cNvSpPr>
            <a:spLocks noGrp="1"/>
          </p:cNvSpPr>
          <p:nvPr>
            <p:ph type="sldNum" idx="12"/>
          </p:nvPr>
        </p:nvSpPr>
        <p:spPr/>
        <p:txBody>
          <a:bodyPr/>
          <a:lstStyle/>
          <a:p>
            <a:r>
              <a:rPr lang="en-GB"/>
              <a:t>Slide </a:t>
            </a:r>
            <a:fld id="{D09C756B-EB39-4236-ADBB-73052B179AE4}" type="slidenum">
              <a:rPr lang="en-GB" smtClean="0"/>
              <a:pPr/>
              <a:t>5</a:t>
            </a:fld>
            <a:endParaRPr lang="en-GB"/>
          </a:p>
        </p:txBody>
      </p:sp>
      <p:grpSp>
        <p:nvGrpSpPr>
          <p:cNvPr id="7" name="组合 6">
            <a:extLst>
              <a:ext uri="{FF2B5EF4-FFF2-40B4-BE49-F238E27FC236}">
                <a16:creationId xmlns:a16="http://schemas.microsoft.com/office/drawing/2014/main" id="{E1B7550B-5F32-4A65-90CB-606380351C74}"/>
              </a:ext>
            </a:extLst>
          </p:cNvPr>
          <p:cNvGrpSpPr/>
          <p:nvPr/>
        </p:nvGrpSpPr>
        <p:grpSpPr>
          <a:xfrm>
            <a:off x="658625" y="3933056"/>
            <a:ext cx="7839907" cy="2331147"/>
            <a:chOff x="1203276" y="3684460"/>
            <a:chExt cx="9945208" cy="2729825"/>
          </a:xfrm>
        </p:grpSpPr>
        <p:pic>
          <p:nvPicPr>
            <p:cNvPr id="8" name="图片 7">
              <a:extLst>
                <a:ext uri="{FF2B5EF4-FFF2-40B4-BE49-F238E27FC236}">
                  <a16:creationId xmlns:a16="http://schemas.microsoft.com/office/drawing/2014/main" id="{DC8B7776-37EB-40C6-AF63-9131ACCEE973}"/>
                </a:ext>
              </a:extLst>
            </p:cNvPr>
            <p:cNvPicPr>
              <a:picLocks noChangeAspect="1"/>
            </p:cNvPicPr>
            <p:nvPr/>
          </p:nvPicPr>
          <p:blipFill>
            <a:blip r:embed="rId2"/>
            <a:stretch>
              <a:fillRect/>
            </a:stretch>
          </p:blipFill>
          <p:spPr>
            <a:xfrm>
              <a:off x="1203276" y="3908642"/>
              <a:ext cx="3868122" cy="1567725"/>
            </a:xfrm>
            <a:prstGeom prst="rect">
              <a:avLst/>
            </a:prstGeom>
          </p:spPr>
        </p:pic>
        <p:cxnSp>
          <p:nvCxnSpPr>
            <p:cNvPr id="9" name="连接符: 肘形 8">
              <a:extLst>
                <a:ext uri="{FF2B5EF4-FFF2-40B4-BE49-F238E27FC236}">
                  <a16:creationId xmlns:a16="http://schemas.microsoft.com/office/drawing/2014/main" id="{2A66F9C8-A726-4599-ABCA-E87A21FAC2AA}"/>
                </a:ext>
              </a:extLst>
            </p:cNvPr>
            <p:cNvCxnSpPr>
              <a:cxnSpLocks/>
              <a:stCxn id="8" idx="0"/>
              <a:endCxn id="11" idx="0"/>
            </p:cNvCxnSpPr>
            <p:nvPr/>
          </p:nvCxnSpPr>
          <p:spPr bwMode="auto">
            <a:xfrm rot="5400000" flipH="1" flipV="1">
              <a:off x="5648567" y="1173232"/>
              <a:ext cx="224182" cy="5246639"/>
            </a:xfrm>
            <a:prstGeom prst="bentConnector3">
              <a:avLst>
                <a:gd name="adj1" fmla="val 229361"/>
              </a:avLst>
            </a:prstGeom>
            <a:solidFill>
              <a:srgbClr val="00B8FF"/>
            </a:solidFill>
            <a:ln w="9525" cap="flat" cmpd="sng" algn="ctr">
              <a:solidFill>
                <a:schemeClr val="tx1"/>
              </a:solidFill>
              <a:prstDash val="solid"/>
              <a:round/>
              <a:headEnd type="none" w="med" len="med"/>
              <a:tailEnd type="triangle"/>
            </a:ln>
            <a:effectLst/>
          </p:spPr>
        </p:cxnSp>
        <p:sp>
          <p:nvSpPr>
            <p:cNvPr id="10" name="文本框 9">
              <a:extLst>
                <a:ext uri="{FF2B5EF4-FFF2-40B4-BE49-F238E27FC236}">
                  <a16:creationId xmlns:a16="http://schemas.microsoft.com/office/drawing/2014/main" id="{46C7CD92-C3B6-4640-A4DB-61E7D94A14AD}"/>
                </a:ext>
              </a:extLst>
            </p:cNvPr>
            <p:cNvSpPr txBox="1"/>
            <p:nvPr/>
          </p:nvSpPr>
          <p:spPr>
            <a:xfrm>
              <a:off x="5764705" y="5729500"/>
              <a:ext cx="5238541" cy="684785"/>
            </a:xfrm>
            <a:prstGeom prst="rect">
              <a:avLst/>
            </a:prstGeom>
            <a:noFill/>
          </p:spPr>
          <p:txBody>
            <a:bodyPr wrap="square" rtlCol="0">
              <a:spAutoFit/>
            </a:bodyPr>
            <a:lstStyle/>
            <a:p>
              <a:pPr algn="ctr"/>
              <a:r>
                <a:rPr lang="en-US" altLang="zh-CN" sz="1600" dirty="0">
                  <a:solidFill>
                    <a:schemeClr val="tx1"/>
                  </a:solidFill>
                </a:rPr>
                <a:t>Use the same hidden layer structure for both channel access and rate adaptation use cases</a:t>
              </a:r>
              <a:endParaRPr lang="zh-CN" altLang="en-US" sz="1600" dirty="0">
                <a:solidFill>
                  <a:schemeClr val="tx1"/>
                </a:solidFill>
              </a:endParaRPr>
            </a:p>
          </p:txBody>
        </p:sp>
        <p:sp>
          <p:nvSpPr>
            <p:cNvPr id="11" name="矩形 10">
              <a:extLst>
                <a:ext uri="{FF2B5EF4-FFF2-40B4-BE49-F238E27FC236}">
                  <a16:creationId xmlns:a16="http://schemas.microsoft.com/office/drawing/2014/main" id="{A27D69BB-0A06-4FA4-8F8B-AA647636B4F6}"/>
                </a:ext>
              </a:extLst>
            </p:cNvPr>
            <p:cNvSpPr/>
            <p:nvPr/>
          </p:nvSpPr>
          <p:spPr bwMode="auto">
            <a:xfrm>
              <a:off x="5619467" y="3684460"/>
              <a:ext cx="5529017" cy="204504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pic>
          <p:nvPicPr>
            <p:cNvPr id="12" name="图片 11">
              <a:extLst>
                <a:ext uri="{FF2B5EF4-FFF2-40B4-BE49-F238E27FC236}">
                  <a16:creationId xmlns:a16="http://schemas.microsoft.com/office/drawing/2014/main" id="{AEB2F510-53D1-4B2B-8BB7-AD9291B79B3E}"/>
                </a:ext>
              </a:extLst>
            </p:cNvPr>
            <p:cNvPicPr>
              <a:picLocks noChangeAspect="1"/>
            </p:cNvPicPr>
            <p:nvPr/>
          </p:nvPicPr>
          <p:blipFill>
            <a:blip r:embed="rId3"/>
            <a:stretch>
              <a:fillRect/>
            </a:stretch>
          </p:blipFill>
          <p:spPr>
            <a:xfrm>
              <a:off x="5853141" y="3864591"/>
              <a:ext cx="5012735" cy="1733906"/>
            </a:xfrm>
            <a:prstGeom prst="rect">
              <a:avLst/>
            </a:prstGeom>
          </p:spPr>
        </p:pic>
      </p:grpSp>
    </p:spTree>
    <p:extLst>
      <p:ext uri="{BB962C8B-B14F-4D97-AF65-F5344CB8AC3E}">
        <p14:creationId xmlns:p14="http://schemas.microsoft.com/office/powerpoint/2010/main" val="308198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00E469-C06D-427C-B529-E6F327AFC671}"/>
              </a:ext>
            </a:extLst>
          </p:cNvPr>
          <p:cNvSpPr>
            <a:spLocks noGrp="1"/>
          </p:cNvSpPr>
          <p:nvPr>
            <p:ph type="title"/>
          </p:nvPr>
        </p:nvSpPr>
        <p:spPr/>
        <p:txBody>
          <a:bodyPr/>
          <a:lstStyle/>
          <a:p>
            <a:r>
              <a:rPr lang="en-US" altLang="zh-CN" dirty="0"/>
              <a:t>Model reuse for CSI compression</a:t>
            </a:r>
            <a:endParaRPr lang="zh-CN" altLang="en-US" dirty="0"/>
          </a:p>
        </p:txBody>
      </p:sp>
      <p:sp>
        <p:nvSpPr>
          <p:cNvPr id="4" name="日期占位符 3">
            <a:extLst>
              <a:ext uri="{FF2B5EF4-FFF2-40B4-BE49-F238E27FC236}">
                <a16:creationId xmlns:a16="http://schemas.microsoft.com/office/drawing/2014/main" id="{AFB8EE49-BB53-4A9A-9A5B-1A9C91ECD5BB}"/>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B4A0F658-DD35-43EC-9F9C-39A4EE69665A}"/>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FCE95FB4-98BB-4D07-9BAD-9A61B63FB4FF}"/>
              </a:ext>
            </a:extLst>
          </p:cNvPr>
          <p:cNvSpPr>
            <a:spLocks noGrp="1"/>
          </p:cNvSpPr>
          <p:nvPr>
            <p:ph type="sldNum" idx="12"/>
          </p:nvPr>
        </p:nvSpPr>
        <p:spPr/>
        <p:txBody>
          <a:bodyPr/>
          <a:lstStyle/>
          <a:p>
            <a:r>
              <a:rPr lang="en-GB"/>
              <a:t>Slide </a:t>
            </a:r>
            <a:fld id="{D09C756B-EB39-4236-ADBB-73052B179AE4}" type="slidenum">
              <a:rPr lang="en-GB" smtClean="0"/>
              <a:pPr/>
              <a:t>6</a:t>
            </a:fld>
            <a:endParaRPr lang="en-GB"/>
          </a:p>
        </p:txBody>
      </p:sp>
      <p:graphicFrame>
        <p:nvGraphicFramePr>
          <p:cNvPr id="9" name="表格 8">
            <a:extLst>
              <a:ext uri="{FF2B5EF4-FFF2-40B4-BE49-F238E27FC236}">
                <a16:creationId xmlns:a16="http://schemas.microsoft.com/office/drawing/2014/main" id="{0EA7B1F4-4E76-474E-A319-B08C05E04E05}"/>
              </a:ext>
            </a:extLst>
          </p:cNvPr>
          <p:cNvGraphicFramePr>
            <a:graphicFrameLocks noGrp="1"/>
          </p:cNvGraphicFramePr>
          <p:nvPr>
            <p:extLst>
              <p:ext uri="{D42A27DB-BD31-4B8C-83A1-F6EECF244321}">
                <p14:modId xmlns:p14="http://schemas.microsoft.com/office/powerpoint/2010/main" val="726102590"/>
              </p:ext>
            </p:extLst>
          </p:nvPr>
        </p:nvGraphicFramePr>
        <p:xfrm>
          <a:off x="755576" y="4653136"/>
          <a:ext cx="7557021" cy="1090886"/>
        </p:xfrm>
        <a:graphic>
          <a:graphicData uri="http://schemas.openxmlformats.org/drawingml/2006/table">
            <a:tbl>
              <a:tblPr>
                <a:tableStyleId>{5C22544A-7EE6-4342-B048-85BDC9FD1C3A}</a:tableStyleId>
              </a:tblPr>
              <a:tblGrid>
                <a:gridCol w="1156687">
                  <a:extLst>
                    <a:ext uri="{9D8B030D-6E8A-4147-A177-3AD203B41FA5}">
                      <a16:colId xmlns:a16="http://schemas.microsoft.com/office/drawing/2014/main" val="1803873506"/>
                    </a:ext>
                  </a:extLst>
                </a:gridCol>
                <a:gridCol w="1156687">
                  <a:extLst>
                    <a:ext uri="{9D8B030D-6E8A-4147-A177-3AD203B41FA5}">
                      <a16:colId xmlns:a16="http://schemas.microsoft.com/office/drawing/2014/main" val="3064912216"/>
                    </a:ext>
                  </a:extLst>
                </a:gridCol>
                <a:gridCol w="1156687">
                  <a:extLst>
                    <a:ext uri="{9D8B030D-6E8A-4147-A177-3AD203B41FA5}">
                      <a16:colId xmlns:a16="http://schemas.microsoft.com/office/drawing/2014/main" val="2536063314"/>
                    </a:ext>
                  </a:extLst>
                </a:gridCol>
                <a:gridCol w="1156687">
                  <a:extLst>
                    <a:ext uri="{9D8B030D-6E8A-4147-A177-3AD203B41FA5}">
                      <a16:colId xmlns:a16="http://schemas.microsoft.com/office/drawing/2014/main" val="826912123"/>
                    </a:ext>
                  </a:extLst>
                </a:gridCol>
                <a:gridCol w="1156687">
                  <a:extLst>
                    <a:ext uri="{9D8B030D-6E8A-4147-A177-3AD203B41FA5}">
                      <a16:colId xmlns:a16="http://schemas.microsoft.com/office/drawing/2014/main" val="509358701"/>
                    </a:ext>
                  </a:extLst>
                </a:gridCol>
                <a:gridCol w="1773586">
                  <a:extLst>
                    <a:ext uri="{9D8B030D-6E8A-4147-A177-3AD203B41FA5}">
                      <a16:colId xmlns:a16="http://schemas.microsoft.com/office/drawing/2014/main" val="3371825919"/>
                    </a:ext>
                  </a:extLst>
                </a:gridCol>
              </a:tblGrid>
              <a:tr h="4428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Method</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Feedback overhead (bits)</a:t>
                      </a:r>
                    </a:p>
                  </a:txBody>
                  <a:tcPr marL="9525" marR="9525" marT="9525" marB="0" anchor="c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200" b="0" u="none" strike="noStrike" dirty="0">
                          <a:effectLst/>
                        </a:rPr>
                        <a:t>Goodput</a:t>
                      </a:r>
                    </a:p>
                    <a:p>
                      <a:pPr algn="ctr" fontAlgn="ctr"/>
                      <a:r>
                        <a:rPr lang="en-US" altLang="zh-CN" sz="1200" b="0" u="none" strike="noStrike" dirty="0">
                          <a:effectLst/>
                        </a:rPr>
                        <a:t>(Mbps)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999" marR="7999" marT="7999"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 params of codebook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 params of encoder</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Computation complexity of encoder (</a:t>
                      </a:r>
                      <a:r>
                        <a:rPr lang="en-US" altLang="zh-CN" sz="1200" b="0" u="none" strike="noStrike" kern="1200" dirty="0">
                          <a:solidFill>
                            <a:schemeClr val="tx1"/>
                          </a:solidFill>
                          <a:effectLst/>
                          <a:latin typeface="Calibri" panose="020F0502020204030204"/>
                          <a:ea typeface="+mn-ea"/>
                          <a:cs typeface="+mn-cs"/>
                        </a:rPr>
                        <a:t>MACs</a:t>
                      </a:r>
                      <a:r>
                        <a:rPr lang="en-US" sz="1200" b="0" u="none" strike="noStrike" kern="1200" dirty="0">
                          <a:solidFill>
                            <a:schemeClr val="tx1"/>
                          </a:solidFill>
                          <a:effectLst/>
                          <a:latin typeface="Calibri" panose="020F0502020204030204"/>
                          <a:ea typeface="+mn-ea"/>
                          <a:cs typeface="+mn-cs"/>
                        </a:rPr>
                        <a:t>)</a:t>
                      </a:r>
                    </a:p>
                  </a:txBody>
                  <a:tcPr marL="9525" marR="9525" marT="9525" marB="0" anchor="ctr">
                    <a:solidFill>
                      <a:srgbClr val="EAEFF7"/>
                    </a:solidFill>
                  </a:tcPr>
                </a:tc>
                <a:extLst>
                  <a:ext uri="{0D108BD9-81ED-4DB2-BD59-A6C34878D82A}">
                    <a16:rowId xmlns:a16="http://schemas.microsoft.com/office/drawing/2014/main" val="663412549"/>
                  </a:ext>
                </a:extLst>
              </a:tr>
              <a:tr h="2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LW-ENC-1</a:t>
                      </a:r>
                    </a:p>
                  </a:txBody>
                  <a:tcPr marL="9525" marR="9525" marT="9525" marB="0" anchor="ctr">
                    <a:solidFill>
                      <a:srgbClr val="EAEFF7"/>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1280</a:t>
                      </a:r>
                    </a:p>
                  </a:txBody>
                  <a:tcPr marL="9525" marR="9525" marT="9525" marB="0" anchor="ctr">
                    <a:solidFill>
                      <a:srgbClr val="EAEFF7"/>
                    </a:solidFill>
                  </a:tcPr>
                </a:tc>
                <a:tc rowSpan="3">
                  <a:txBody>
                    <a:bodyPr/>
                    <a:lstStyle/>
                    <a:p>
                      <a:pPr marL="0" algn="ctr" defTabSz="914400" rtl="0" eaLnBrk="1" fontAlgn="ctr" latinLnBrk="0" hangingPunct="1"/>
                      <a:r>
                        <a:rPr lang="en-US" altLang="zh-CN" sz="1200" b="0" u="none" strike="noStrike" kern="1200" dirty="0">
                          <a:solidFill>
                            <a:schemeClr val="tx1"/>
                          </a:solidFill>
                          <a:effectLst/>
                          <a:latin typeface="Calibri" panose="020F0502020204030204"/>
                          <a:ea typeface="+mn-ea"/>
                          <a:cs typeface="+mn-cs"/>
                        </a:rPr>
                        <a:t>16.00</a:t>
                      </a:r>
                    </a:p>
                  </a:txBody>
                  <a:tcPr marL="9525" marR="9525" marT="9525" marB="0" anchor="ctr">
                    <a:solidFill>
                      <a:srgbClr val="EAEFF7"/>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0</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3.9K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0.7M</a:t>
                      </a:r>
                    </a:p>
                  </a:txBody>
                  <a:tcPr marL="9525" marR="9525" marT="9525" marB="0" anchor="ctr">
                    <a:solidFill>
                      <a:srgbClr val="EAEFF7"/>
                    </a:solidFill>
                  </a:tcPr>
                </a:tc>
                <a:extLst>
                  <a:ext uri="{0D108BD9-81ED-4DB2-BD59-A6C34878D82A}">
                    <a16:rowId xmlns:a16="http://schemas.microsoft.com/office/drawing/2014/main" val="3655956023"/>
                  </a:ext>
                </a:extLst>
              </a:tr>
              <a:tr h="2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dirty="0">
                          <a:solidFill>
                            <a:schemeClr val="tx1"/>
                          </a:solidFill>
                          <a:effectLst/>
                          <a:latin typeface="Calibri" panose="020F0502020204030204"/>
                          <a:ea typeface="+mn-ea"/>
                          <a:cs typeface="+mn-cs"/>
                        </a:rPr>
                        <a:t>LW-ENC-2</a:t>
                      </a:r>
                    </a:p>
                  </a:txBody>
                  <a:tcPr marL="9525" marR="9525" marT="9525" marB="0" anchor="ctr">
                    <a:solidFill>
                      <a:srgbClr val="EAEF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1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algn="ctr" defTabSz="914400" rtl="0" eaLnBrk="1" fontAlgn="ctr" latinLnBrk="0" hangingPunct="1"/>
                      <a:endParaRPr lang="en-US" altLang="zh-CN" sz="11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2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2.9K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1.6M</a:t>
                      </a:r>
                    </a:p>
                  </a:txBody>
                  <a:tcPr marL="9525" marR="9525" marT="9525" marB="0" anchor="ctr">
                    <a:solidFill>
                      <a:srgbClr val="EAEFF7"/>
                    </a:solidFill>
                  </a:tcPr>
                </a:tc>
                <a:extLst>
                  <a:ext uri="{0D108BD9-81ED-4DB2-BD59-A6C34878D82A}">
                    <a16:rowId xmlns:a16="http://schemas.microsoft.com/office/drawing/2014/main" val="1688163360"/>
                  </a:ext>
                </a:extLst>
              </a:tr>
              <a:tr h="2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a:solidFill>
                            <a:srgbClr val="FF0000"/>
                          </a:solidFill>
                          <a:effectLst/>
                          <a:latin typeface="Calibri" panose="020F0502020204030204"/>
                          <a:ea typeface="+mn-ea"/>
                          <a:cs typeface="+mn-cs"/>
                        </a:rPr>
                        <a:t>Model in [10]</a:t>
                      </a:r>
                      <a:endParaRPr lang="en-US" altLang="zh-CN" sz="1200" b="0" u="none" strike="noStrike" kern="1200" dirty="0">
                        <a:solidFill>
                          <a:srgbClr val="FF0000"/>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2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algn="ctr" defTabSz="914400" rtl="0" eaLnBrk="1" fontAlgn="ctr" latinLnBrk="0" hangingPunct="1"/>
                      <a:endParaRPr lang="en-US" altLang="zh-CN" sz="11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200" b="0" u="none" strike="noStrike" kern="1200" dirty="0">
                        <a:solidFill>
                          <a:schemeClr val="tx1"/>
                        </a:solidFill>
                        <a:effectLst/>
                        <a:latin typeface="Calibri" panose="020F0502020204030204"/>
                        <a:ea typeface="+mn-ea"/>
                        <a:cs typeface="+mn-cs"/>
                      </a:endParaRP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25.3K</a:t>
                      </a:r>
                    </a:p>
                  </a:txBody>
                  <a:tcPr marL="9525" marR="9525" marT="9525" marB="0" anchor="ctr">
                    <a:solidFill>
                      <a:srgbClr val="EAEF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Calibri" panose="020F0502020204030204"/>
                          <a:ea typeface="+mn-ea"/>
                          <a:cs typeface="+mn-cs"/>
                        </a:rPr>
                        <a:t>5.9M</a:t>
                      </a:r>
                    </a:p>
                  </a:txBody>
                  <a:tcPr marL="9525" marR="9525" marT="9525" marB="0" anchor="ctr">
                    <a:solidFill>
                      <a:srgbClr val="EAEFF7"/>
                    </a:solidFill>
                  </a:tcPr>
                </a:tc>
                <a:extLst>
                  <a:ext uri="{0D108BD9-81ED-4DB2-BD59-A6C34878D82A}">
                    <a16:rowId xmlns:a16="http://schemas.microsoft.com/office/drawing/2014/main" val="1309647851"/>
                  </a:ext>
                </a:extLst>
              </a:tr>
            </a:tbl>
          </a:graphicData>
        </a:graphic>
      </p:graphicFrame>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E194688-FE24-4EF0-875E-DCE5D737348B}"/>
                  </a:ext>
                </a:extLst>
              </p:cNvPr>
              <p:cNvSpPr txBox="1"/>
              <p:nvPr/>
            </p:nvSpPr>
            <p:spPr>
              <a:xfrm>
                <a:off x="683568" y="5877272"/>
                <a:ext cx="8059448" cy="478144"/>
              </a:xfrm>
              <a:prstGeom prst="rect">
                <a:avLst/>
              </a:prstGeom>
              <a:noFill/>
            </p:spPr>
            <p:txBody>
              <a:bodyPr wrap="square" rtlCol="0">
                <a:spAutoFit/>
              </a:bodyPr>
              <a:lstStyle/>
              <a:p>
                <a:pPr marL="171450" indent="-171450">
                  <a:buFont typeface="Arial" panose="020B0604020202020204" pitchFamily="34" charset="0"/>
                  <a:buChar char="•"/>
                </a:pPr>
                <a:r>
                  <a:rPr lang="en-US" altLang="zh-CN" sz="1200" dirty="0">
                    <a:solidFill>
                      <a:schemeClr val="tx1"/>
                    </a:solidFill>
                  </a:rPr>
                  <a:t>The overhead and goodput of the standard method (Givens rotation, Ng=4, </a:t>
                </a:r>
                <a14:m>
                  <m:oMath xmlns:m="http://schemas.openxmlformats.org/officeDocument/2006/math">
                    <m:sSub>
                      <m:sSubPr>
                        <m:ctrlPr>
                          <a:rPr lang="en-US" altLang="zh-CN" sz="1200" i="1" dirty="0">
                            <a:solidFill>
                              <a:schemeClr val="tx1"/>
                            </a:solidFill>
                            <a:latin typeface="Cambria Math" panose="02040503050406030204" pitchFamily="18" charset="0"/>
                          </a:rPr>
                        </m:ctrlPr>
                      </m:sSubPr>
                      <m:e>
                        <m:r>
                          <a:rPr lang="en-US" altLang="zh-CN" sz="1200" i="1" dirty="0">
                            <a:solidFill>
                              <a:schemeClr val="tx1"/>
                            </a:solidFill>
                            <a:latin typeface="Cambria Math" panose="02040503050406030204" pitchFamily="18" charset="0"/>
                          </a:rPr>
                          <m:t>𝑏</m:t>
                        </m:r>
                      </m:e>
                      <m:sub>
                        <m:r>
                          <a:rPr lang="zh-CN" altLang="en-US" sz="1200" i="1" dirty="0">
                            <a:solidFill>
                              <a:schemeClr val="tx1"/>
                            </a:solidFill>
                            <a:latin typeface="Cambria Math" panose="02040503050406030204" pitchFamily="18" charset="0"/>
                          </a:rPr>
                          <m:t>𝜙</m:t>
                        </m:r>
                      </m:sub>
                    </m:sSub>
                    <m:r>
                      <a:rPr lang="en-US" altLang="zh-CN" sz="1200" i="1" dirty="0">
                        <a:solidFill>
                          <a:schemeClr val="tx1"/>
                        </a:solidFill>
                        <a:latin typeface="Cambria Math" panose="02040503050406030204" pitchFamily="18" charset="0"/>
                      </a:rPr>
                      <m:t>=6</m:t>
                    </m:r>
                  </m:oMath>
                </a14:m>
                <a:r>
                  <a:rPr lang="en-US" altLang="zh-CN" sz="1200" dirty="0">
                    <a:solidFill>
                      <a:schemeClr val="tx1"/>
                    </a:solidFill>
                    <a:ea typeface="宋体" panose="02010600030101010101" pitchFamily="2" charset="-122"/>
                  </a:rPr>
                  <a:t>, </a:t>
                </a:r>
                <a14:m>
                  <m:oMath xmlns:m="http://schemas.openxmlformats.org/officeDocument/2006/math">
                    <m:sSub>
                      <m:sSubPr>
                        <m:ctrlPr>
                          <a:rPr lang="en-US" altLang="zh-CN" sz="1200" i="1" dirty="0">
                            <a:solidFill>
                              <a:schemeClr val="tx1"/>
                            </a:solidFill>
                            <a:latin typeface="Cambria Math" panose="02040503050406030204" pitchFamily="18" charset="0"/>
                          </a:rPr>
                        </m:ctrlPr>
                      </m:sSubPr>
                      <m:e>
                        <m:r>
                          <a:rPr lang="en-US" altLang="zh-CN" sz="1200" i="1" dirty="0">
                            <a:solidFill>
                              <a:schemeClr val="tx1"/>
                            </a:solidFill>
                            <a:latin typeface="Cambria Math" panose="02040503050406030204" pitchFamily="18" charset="0"/>
                          </a:rPr>
                          <m:t>𝑏</m:t>
                        </m:r>
                      </m:e>
                      <m:sub>
                        <m:r>
                          <a:rPr lang="zh-CN" altLang="en-US" sz="1200" i="1" dirty="0">
                            <a:solidFill>
                              <a:schemeClr val="tx1"/>
                            </a:solidFill>
                            <a:latin typeface="Cambria Math" panose="02040503050406030204" pitchFamily="18" charset="0"/>
                          </a:rPr>
                          <m:t>𝜓</m:t>
                        </m:r>
                      </m:sub>
                    </m:sSub>
                    <m:r>
                      <a:rPr lang="en-US" altLang="zh-CN" sz="1200" i="1" dirty="0">
                        <a:solidFill>
                          <a:schemeClr val="tx1"/>
                        </a:solidFill>
                        <a:latin typeface="Cambria Math" panose="02040503050406030204" pitchFamily="18" charset="0"/>
                      </a:rPr>
                      <m:t>=4</m:t>
                    </m:r>
                  </m:oMath>
                </a14:m>
                <a:r>
                  <a:rPr lang="en-US" altLang="zh-CN" sz="1200" dirty="0">
                    <a:solidFill>
                      <a:schemeClr val="tx1"/>
                    </a:solidFill>
                  </a:rPr>
                  <a:t>)  are 32500bits and 5.07Mbps.</a:t>
                </a:r>
              </a:p>
              <a:p>
                <a:pPr marL="171450" indent="-171450">
                  <a:buFont typeface="Arial" panose="020B0604020202020204" pitchFamily="34" charset="0"/>
                  <a:buChar char="•"/>
                </a:pPr>
                <a:r>
                  <a:rPr lang="en-US" altLang="zh-CN" sz="1200" dirty="0">
                    <a:solidFill>
                      <a:schemeClr val="tx1"/>
                    </a:solidFill>
                  </a:rPr>
                  <a:t>MACs: Multiply–accumulate operations</a:t>
                </a:r>
                <a:endParaRPr lang="zh-CN" altLang="en-US" sz="1200" dirty="0">
                  <a:solidFill>
                    <a:schemeClr val="tx1"/>
                  </a:solidFill>
                </a:endParaRPr>
              </a:p>
            </p:txBody>
          </p:sp>
        </mc:Choice>
        <mc:Fallback xmlns="">
          <p:sp>
            <p:nvSpPr>
              <p:cNvPr id="10" name="文本框 9">
                <a:extLst>
                  <a:ext uri="{FF2B5EF4-FFF2-40B4-BE49-F238E27FC236}">
                    <a16:creationId xmlns:a16="http://schemas.microsoft.com/office/drawing/2014/main" id="{7E194688-FE24-4EF0-875E-DCE5D737348B}"/>
                  </a:ext>
                </a:extLst>
              </p:cNvPr>
              <p:cNvSpPr txBox="1">
                <a:spLocks noRot="1" noChangeAspect="1" noMove="1" noResize="1" noEditPoints="1" noAdjustHandles="1" noChangeArrowheads="1" noChangeShapeType="1" noTextEdit="1"/>
              </p:cNvSpPr>
              <p:nvPr/>
            </p:nvSpPr>
            <p:spPr>
              <a:xfrm>
                <a:off x="683568" y="5877272"/>
                <a:ext cx="8059448" cy="478144"/>
              </a:xfrm>
              <a:prstGeom prst="rect">
                <a:avLst/>
              </a:prstGeom>
              <a:blipFill>
                <a:blip r:embed="rId2"/>
                <a:stretch>
                  <a:fillRect b="-8861"/>
                </a:stretch>
              </a:blipFill>
            </p:spPr>
            <p:txBody>
              <a:bodyPr/>
              <a:lstStyle/>
              <a:p>
                <a:r>
                  <a:rPr lang="zh-CN" altLang="en-US">
                    <a:noFill/>
                  </a:rPr>
                  <a:t> </a:t>
                </a:r>
              </a:p>
            </p:txBody>
          </p:sp>
        </mc:Fallback>
      </mc:AlternateContent>
      <p:pic>
        <p:nvPicPr>
          <p:cNvPr id="12" name="内容占位符 11">
            <a:extLst>
              <a:ext uri="{FF2B5EF4-FFF2-40B4-BE49-F238E27FC236}">
                <a16:creationId xmlns:a16="http://schemas.microsoft.com/office/drawing/2014/main" id="{8042F414-E677-457D-B6D0-E673C19B20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4978" y="1832063"/>
            <a:ext cx="3665419" cy="2749065"/>
          </a:xfrm>
        </p:spPr>
      </p:pic>
      <p:sp>
        <p:nvSpPr>
          <p:cNvPr id="15" name="Rectangle 2">
            <a:extLst>
              <a:ext uri="{FF2B5EF4-FFF2-40B4-BE49-F238E27FC236}">
                <a16:creationId xmlns:a16="http://schemas.microsoft.com/office/drawing/2014/main" id="{BDA7E077-086C-4E09-B1E8-42216383F46B}"/>
              </a:ext>
            </a:extLst>
          </p:cNvPr>
          <p:cNvSpPr txBox="1">
            <a:spLocks noChangeArrowheads="1"/>
          </p:cNvSpPr>
          <p:nvPr/>
        </p:nvSpPr>
        <p:spPr bwMode="auto">
          <a:xfrm>
            <a:off x="611560" y="1931096"/>
            <a:ext cx="4536504" cy="259078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spcAft>
                <a:spcPts val="60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kern="0" dirty="0">
                <a:solidFill>
                  <a:schemeClr val="tx1"/>
                </a:solidFill>
                <a:latin typeface="Times New Roman"/>
                <a:cs typeface="Times New Roman"/>
                <a:sym typeface="Times New Roman"/>
              </a:rPr>
              <a:t>The </a:t>
            </a:r>
            <a:r>
              <a:rPr lang="en-US" sz="1800" kern="0" dirty="0">
                <a:solidFill>
                  <a:schemeClr val="tx1"/>
                </a:solidFill>
                <a:latin typeface="Times New Roman"/>
                <a:cs typeface="Times New Roman"/>
                <a:sym typeface="Times New Roman"/>
              </a:rPr>
              <a:t>model architecture proposed in [10] achieves </a:t>
            </a:r>
            <a:r>
              <a:rPr lang="en-US" altLang="zh-CN" sz="1800" dirty="0">
                <a:solidFill>
                  <a:schemeClr val="tx1"/>
                </a:solidFill>
                <a:latin typeface="Times New Roman" pitchFamily="16" charset="0"/>
                <a:ea typeface="MS Gothic" charset="-128"/>
                <a:sym typeface="Times New Roman"/>
              </a:rPr>
              <a:t>similar overhead reduction and goodput improvement  as </a:t>
            </a:r>
            <a:r>
              <a:rPr lang="en-US" sz="1800" kern="0" dirty="0">
                <a:solidFill>
                  <a:schemeClr val="tx1"/>
                </a:solidFill>
                <a:latin typeface="Times New Roman"/>
                <a:cs typeface="Times New Roman"/>
                <a:sym typeface="Times New Roman"/>
              </a:rPr>
              <a:t>the </a:t>
            </a:r>
            <a:r>
              <a:rPr lang="en-GB" sz="1800" kern="0" dirty="0">
                <a:solidFill>
                  <a:schemeClr val="tx1"/>
                </a:solidFill>
                <a:cs typeface="Times New Roman"/>
                <a:sym typeface="Times New Roman"/>
              </a:rPr>
              <a:t>lightweight encoders </a:t>
            </a:r>
            <a:r>
              <a:rPr lang="en-GB" altLang="zh-CN" sz="1800" kern="0" dirty="0">
                <a:solidFill>
                  <a:schemeClr val="tx1"/>
                </a:solidFill>
                <a:cs typeface="Times New Roman"/>
                <a:sym typeface="Times New Roman"/>
              </a:rPr>
              <a:t>(LW-ENC</a:t>
            </a:r>
            <a:r>
              <a:rPr lang="en-US" altLang="zh-CN" sz="1800" kern="0" dirty="0">
                <a:solidFill>
                  <a:schemeClr val="tx1"/>
                </a:solidFill>
                <a:cs typeface="Times New Roman"/>
                <a:sym typeface="Times New Roman"/>
              </a:rPr>
              <a:t>-</a:t>
            </a:r>
            <a:r>
              <a:rPr lang="en-GB" altLang="zh-CN" sz="1800" kern="0" dirty="0">
                <a:solidFill>
                  <a:schemeClr val="tx1"/>
                </a:solidFill>
                <a:cs typeface="Times New Roman"/>
                <a:sym typeface="Times New Roman"/>
              </a:rPr>
              <a:t>1 </a:t>
            </a:r>
            <a:r>
              <a:rPr lang="en-US" altLang="zh-CN" sz="1800" kern="0" dirty="0">
                <a:solidFill>
                  <a:schemeClr val="tx1"/>
                </a:solidFill>
                <a:cs typeface="Times New Roman"/>
                <a:sym typeface="Times New Roman"/>
              </a:rPr>
              <a:t>&amp; 2</a:t>
            </a:r>
            <a:r>
              <a:rPr lang="en-GB" altLang="zh-CN" sz="1800" kern="0" dirty="0">
                <a:solidFill>
                  <a:schemeClr val="tx1"/>
                </a:solidFill>
                <a:cs typeface="Times New Roman"/>
                <a:sym typeface="Times New Roman"/>
              </a:rPr>
              <a:t>) </a:t>
            </a:r>
            <a:r>
              <a:rPr lang="en-GB" sz="1800" kern="0" dirty="0">
                <a:solidFill>
                  <a:schemeClr val="tx1"/>
                </a:solidFill>
                <a:cs typeface="Times New Roman"/>
                <a:sym typeface="Times New Roman"/>
              </a:rPr>
              <a:t>proposed in R3.</a:t>
            </a:r>
          </a:p>
          <a:p>
            <a:pPr>
              <a:spcBef>
                <a:spcPts val="0"/>
              </a:spcBef>
              <a:spcAft>
                <a:spcPts val="600"/>
              </a:spcAft>
              <a:buSzPts val="14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kern="0" dirty="0">
                <a:solidFill>
                  <a:schemeClr val="tx1"/>
                </a:solidFill>
                <a:cs typeface="Times New Roman"/>
                <a:sym typeface="Times New Roman"/>
              </a:rPr>
              <a:t>However, </a:t>
            </a:r>
            <a:r>
              <a:rPr lang="en-US" altLang="zh-CN" sz="1800" kern="0" dirty="0">
                <a:solidFill>
                  <a:schemeClr val="tx1"/>
                </a:solidFill>
                <a:cs typeface="Times New Roman"/>
                <a:sym typeface="Times New Roman"/>
              </a:rPr>
              <a:t>the </a:t>
            </a:r>
            <a:r>
              <a:rPr lang="en-GB" altLang="zh-CN" sz="1800" kern="0" dirty="0">
                <a:solidFill>
                  <a:schemeClr val="tx1"/>
                </a:solidFill>
                <a:cs typeface="Times New Roman"/>
                <a:sym typeface="Times New Roman"/>
              </a:rPr>
              <a:t>lightweight encoders proposed in R3</a:t>
            </a:r>
            <a:r>
              <a:rPr lang="en-US" altLang="zh-CN" sz="1800" kern="0" dirty="0">
                <a:solidFill>
                  <a:schemeClr val="tx1"/>
                </a:solidFill>
                <a:latin typeface="Times New Roman"/>
                <a:cs typeface="Times New Roman"/>
                <a:sym typeface="Times New Roman"/>
              </a:rPr>
              <a:t> </a:t>
            </a:r>
            <a:r>
              <a:rPr lang="en-US" sz="1800" dirty="0">
                <a:solidFill>
                  <a:schemeClr val="tx1"/>
                </a:solidFill>
                <a:latin typeface="Times New Roman" pitchFamily="16" charset="0"/>
                <a:ea typeface="MS Gothic" charset="-128"/>
                <a:sym typeface="Times New Roman"/>
              </a:rPr>
              <a:t>have fewer parameters and lower </a:t>
            </a:r>
            <a:r>
              <a:rPr lang="en-US" altLang="zh-CN" sz="1800" dirty="0">
                <a:solidFill>
                  <a:schemeClr val="tx1"/>
                </a:solidFill>
                <a:latin typeface="Times New Roman" pitchFamily="16" charset="0"/>
                <a:ea typeface="MS Gothic" charset="-128"/>
                <a:sym typeface="Times New Roman"/>
              </a:rPr>
              <a:t>computation complexity.</a:t>
            </a:r>
            <a:endParaRPr lang="en-GB" sz="1800" dirty="0">
              <a:solidFill>
                <a:schemeClr val="tx1"/>
              </a:solidFill>
              <a:latin typeface="Times New Roman" pitchFamily="16" charset="0"/>
              <a:ea typeface="MS Gothic" charset="-128"/>
              <a:sym typeface="Times New Roman"/>
            </a:endParaRPr>
          </a:p>
        </p:txBody>
      </p:sp>
    </p:spTree>
    <p:extLst>
      <p:ext uri="{BB962C8B-B14F-4D97-AF65-F5344CB8AC3E}">
        <p14:creationId xmlns:p14="http://schemas.microsoft.com/office/powerpoint/2010/main" val="284159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E866DC-C1F5-4C87-86B6-4FF8457466B4}"/>
              </a:ext>
            </a:extLst>
          </p:cNvPr>
          <p:cNvPicPr>
            <a:picLocks noChangeAspect="1"/>
          </p:cNvPicPr>
          <p:nvPr/>
        </p:nvPicPr>
        <p:blipFill>
          <a:blip r:embed="rId2"/>
          <a:stretch>
            <a:fillRect/>
          </a:stretch>
        </p:blipFill>
        <p:spPr>
          <a:xfrm>
            <a:off x="611560" y="3212976"/>
            <a:ext cx="7955481" cy="3262437"/>
          </a:xfrm>
          <a:prstGeom prst="rect">
            <a:avLst/>
          </a:prstGeom>
        </p:spPr>
      </p:pic>
      <p:sp>
        <p:nvSpPr>
          <p:cNvPr id="2" name="标题 1">
            <a:extLst>
              <a:ext uri="{FF2B5EF4-FFF2-40B4-BE49-F238E27FC236}">
                <a16:creationId xmlns:a16="http://schemas.microsoft.com/office/drawing/2014/main" id="{4A417CD6-1291-4FAC-A915-1753A6726C15}"/>
              </a:ext>
            </a:extLst>
          </p:cNvPr>
          <p:cNvSpPr>
            <a:spLocks noGrp="1"/>
          </p:cNvSpPr>
          <p:nvPr>
            <p:ph type="title"/>
          </p:nvPr>
        </p:nvSpPr>
        <p:spPr/>
        <p:txBody>
          <a:bodyPr/>
          <a:lstStyle/>
          <a:p>
            <a:r>
              <a:rPr lang="en-US" altLang="zh-CN" dirty="0"/>
              <a:t>Architecture of lightweight encoder</a:t>
            </a:r>
            <a:endParaRPr lang="zh-CN" altLang="en-US" dirty="0"/>
          </a:p>
        </p:txBody>
      </p:sp>
      <p:sp>
        <p:nvSpPr>
          <p:cNvPr id="3" name="内容占位符 2">
            <a:extLst>
              <a:ext uri="{FF2B5EF4-FFF2-40B4-BE49-F238E27FC236}">
                <a16:creationId xmlns:a16="http://schemas.microsoft.com/office/drawing/2014/main" id="{BF932AF4-908E-4CD8-8D6F-13D5F04BEF1E}"/>
              </a:ext>
            </a:extLst>
          </p:cNvPr>
          <p:cNvSpPr>
            <a:spLocks noGrp="1"/>
          </p:cNvSpPr>
          <p:nvPr>
            <p:ph idx="1"/>
          </p:nvPr>
        </p:nvSpPr>
        <p:spPr>
          <a:xfrm>
            <a:off x="685800" y="1844824"/>
            <a:ext cx="8062664" cy="4113213"/>
          </a:xfrm>
        </p:spPr>
        <p:txBody>
          <a:bodyPr/>
          <a:lstStyle/>
          <a:p>
            <a:pPr>
              <a:buFont typeface="Arial" panose="020B0604020202020204" pitchFamily="34" charset="0"/>
              <a:buChar char="•"/>
            </a:pPr>
            <a:r>
              <a:rPr lang="en-US" altLang="zh-CN" sz="1800" dirty="0"/>
              <a:t>The lightweight encoders proposed in R3 can reduce the computation complexity and model deployment overhead by more than 1000 times while maintaining the goodput performance. We present the model architectures here. More details can be found in the appendix. </a:t>
            </a:r>
          </a:p>
          <a:p>
            <a:pPr>
              <a:buFont typeface="Arial" panose="020B0604020202020204" pitchFamily="34" charset="0"/>
              <a:buChar char="•"/>
            </a:pPr>
            <a:r>
              <a:rPr lang="en-US" altLang="zh-CN" sz="1800" dirty="0"/>
              <a:t>Lightweight encoder #1</a:t>
            </a:r>
            <a:endParaRPr lang="zh-CN" altLang="en-US" sz="1800" dirty="0"/>
          </a:p>
        </p:txBody>
      </p:sp>
      <p:sp>
        <p:nvSpPr>
          <p:cNvPr id="4" name="日期占位符 3">
            <a:extLst>
              <a:ext uri="{FF2B5EF4-FFF2-40B4-BE49-F238E27FC236}">
                <a16:creationId xmlns:a16="http://schemas.microsoft.com/office/drawing/2014/main" id="{675D52CD-577E-40F1-A7EF-2BB0CB37D92B}"/>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632C4FC1-1788-4ECF-8535-FE31749458EA}"/>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E8047E48-3791-41F2-AD12-1B6B399142BD}"/>
              </a:ext>
            </a:extLst>
          </p:cNvPr>
          <p:cNvSpPr>
            <a:spLocks noGrp="1"/>
          </p:cNvSpPr>
          <p:nvPr>
            <p:ph type="sldNum" idx="12"/>
          </p:nvPr>
        </p:nvSpPr>
        <p:spPr/>
        <p:txBody>
          <a:bodyPr/>
          <a:lstStyle/>
          <a:p>
            <a:r>
              <a:rPr lang="en-GB"/>
              <a:t>Slide </a:t>
            </a:r>
            <a:fld id="{D09C756B-EB39-4236-ADBB-73052B179AE4}" type="slidenum">
              <a:rPr lang="en-GB" smtClean="0"/>
              <a:pPr/>
              <a:t>7</a:t>
            </a:fld>
            <a:endParaRPr lang="en-GB"/>
          </a:p>
        </p:txBody>
      </p:sp>
    </p:spTree>
    <p:extLst>
      <p:ext uri="{BB962C8B-B14F-4D97-AF65-F5344CB8AC3E}">
        <p14:creationId xmlns:p14="http://schemas.microsoft.com/office/powerpoint/2010/main" val="21849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417CD6-1291-4FAC-A915-1753A6726C15}"/>
              </a:ext>
            </a:extLst>
          </p:cNvPr>
          <p:cNvSpPr>
            <a:spLocks noGrp="1"/>
          </p:cNvSpPr>
          <p:nvPr>
            <p:ph type="title"/>
          </p:nvPr>
        </p:nvSpPr>
        <p:spPr/>
        <p:txBody>
          <a:bodyPr/>
          <a:lstStyle/>
          <a:p>
            <a:r>
              <a:rPr lang="en-US" altLang="zh-CN" dirty="0"/>
              <a:t>Architecture of lightweight encoder</a:t>
            </a:r>
            <a:endParaRPr lang="zh-CN" altLang="en-US" dirty="0"/>
          </a:p>
        </p:txBody>
      </p:sp>
      <p:sp>
        <p:nvSpPr>
          <p:cNvPr id="3" name="内容占位符 2">
            <a:extLst>
              <a:ext uri="{FF2B5EF4-FFF2-40B4-BE49-F238E27FC236}">
                <a16:creationId xmlns:a16="http://schemas.microsoft.com/office/drawing/2014/main" id="{BF932AF4-908E-4CD8-8D6F-13D5F04BEF1E}"/>
              </a:ext>
            </a:extLst>
          </p:cNvPr>
          <p:cNvSpPr>
            <a:spLocks noGrp="1"/>
          </p:cNvSpPr>
          <p:nvPr>
            <p:ph idx="1"/>
          </p:nvPr>
        </p:nvSpPr>
        <p:spPr>
          <a:xfrm>
            <a:off x="685800" y="1980083"/>
            <a:ext cx="7770813" cy="4113213"/>
          </a:xfrm>
        </p:spPr>
        <p:txBody>
          <a:bodyPr/>
          <a:lstStyle/>
          <a:p>
            <a:pPr>
              <a:buFont typeface="Arial" panose="020B0604020202020204" pitchFamily="34" charset="0"/>
              <a:buChar char="•"/>
            </a:pPr>
            <a:r>
              <a:rPr lang="en-US" altLang="zh-CN" sz="1800" dirty="0"/>
              <a:t>Lightweight encoder #2</a:t>
            </a:r>
            <a:endParaRPr lang="zh-CN" altLang="en-US" sz="1800" dirty="0"/>
          </a:p>
          <a:p>
            <a:pPr>
              <a:buFont typeface="Arial" panose="020B0604020202020204" pitchFamily="34" charset="0"/>
              <a:buChar char="•"/>
            </a:pPr>
            <a:endParaRPr lang="zh-CN" altLang="en-US" sz="1800" dirty="0"/>
          </a:p>
        </p:txBody>
      </p:sp>
      <p:sp>
        <p:nvSpPr>
          <p:cNvPr id="4" name="日期占位符 3">
            <a:extLst>
              <a:ext uri="{FF2B5EF4-FFF2-40B4-BE49-F238E27FC236}">
                <a16:creationId xmlns:a16="http://schemas.microsoft.com/office/drawing/2014/main" id="{675D52CD-577E-40F1-A7EF-2BB0CB37D92B}"/>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632C4FC1-1788-4ECF-8535-FE31749458EA}"/>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E8047E48-3791-41F2-AD12-1B6B399142BD}"/>
              </a:ext>
            </a:extLst>
          </p:cNvPr>
          <p:cNvSpPr>
            <a:spLocks noGrp="1"/>
          </p:cNvSpPr>
          <p:nvPr>
            <p:ph type="sldNum" idx="12"/>
          </p:nvPr>
        </p:nvSpPr>
        <p:spPr/>
        <p:txBody>
          <a:bodyPr/>
          <a:lstStyle/>
          <a:p>
            <a:r>
              <a:rPr lang="en-GB"/>
              <a:t>Slide </a:t>
            </a:r>
            <a:fld id="{D09C756B-EB39-4236-ADBB-73052B179AE4}" type="slidenum">
              <a:rPr lang="en-GB" smtClean="0"/>
              <a:pPr/>
              <a:t>8</a:t>
            </a:fld>
            <a:endParaRPr lang="en-GB"/>
          </a:p>
        </p:txBody>
      </p:sp>
      <p:pic>
        <p:nvPicPr>
          <p:cNvPr id="11" name="图片 10">
            <a:extLst>
              <a:ext uri="{FF2B5EF4-FFF2-40B4-BE49-F238E27FC236}">
                <a16:creationId xmlns:a16="http://schemas.microsoft.com/office/drawing/2014/main" id="{5F08C3A5-9FFF-44B5-9913-068A0DB86E4A}"/>
              </a:ext>
            </a:extLst>
          </p:cNvPr>
          <p:cNvPicPr>
            <a:picLocks noChangeAspect="1"/>
          </p:cNvPicPr>
          <p:nvPr/>
        </p:nvPicPr>
        <p:blipFill>
          <a:blip r:embed="rId2"/>
          <a:stretch>
            <a:fillRect/>
          </a:stretch>
        </p:blipFill>
        <p:spPr>
          <a:xfrm>
            <a:off x="589303" y="2434605"/>
            <a:ext cx="7987365" cy="3737595"/>
          </a:xfrm>
          <a:prstGeom prst="rect">
            <a:avLst/>
          </a:prstGeom>
        </p:spPr>
      </p:pic>
    </p:spTree>
    <p:extLst>
      <p:ext uri="{BB962C8B-B14F-4D97-AF65-F5344CB8AC3E}">
        <p14:creationId xmlns:p14="http://schemas.microsoft.com/office/powerpoint/2010/main" val="406827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FAC3B-C0CF-4767-BE96-FC59553EC1E4}"/>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8E7AFEDB-4F79-4F9E-A45F-86921B2464F3}"/>
              </a:ext>
            </a:extLst>
          </p:cNvPr>
          <p:cNvSpPr>
            <a:spLocks noGrp="1"/>
          </p:cNvSpPr>
          <p:nvPr>
            <p:ph idx="1"/>
          </p:nvPr>
        </p:nvSpPr>
        <p:spPr/>
        <p:txBody>
          <a:bodyPr/>
          <a:lstStyle/>
          <a:p>
            <a:pPr>
              <a:buFont typeface="Arial" panose="020B0604020202020204" pitchFamily="34" charset="0"/>
              <a:buChar char="•"/>
            </a:pPr>
            <a:r>
              <a:rPr lang="en-US" altLang="zh-CN" dirty="0"/>
              <a:t>In this contribution, we continued the study of </a:t>
            </a:r>
            <a:r>
              <a:rPr lang="en-GB" altLang="zh-CN" dirty="0">
                <a:solidFill>
                  <a:schemeClr val="tx1"/>
                </a:solidFill>
                <a:sym typeface="Times New Roman"/>
              </a:rPr>
              <a:t>model generalization. </a:t>
            </a:r>
            <a:r>
              <a:rPr lang="en-US" altLang="zh-CN" dirty="0">
                <a:solidFill>
                  <a:schemeClr val="tx1"/>
                </a:solidFill>
                <a:sym typeface="Times New Roman"/>
              </a:rPr>
              <a:t>It is shown that one NN model can adapt to different channel conditions and effectively handle the inputs of different bandwidths.</a:t>
            </a:r>
            <a:endParaRPr lang="en-GB" altLang="zh-CN" dirty="0">
              <a:solidFill>
                <a:schemeClr val="tx1"/>
              </a:solidFill>
              <a:sym typeface="Times New Roman"/>
            </a:endParaRPr>
          </a:p>
          <a:p>
            <a:pPr>
              <a:buFont typeface="Arial" panose="020B0604020202020204" pitchFamily="34" charset="0"/>
              <a:buChar char="•"/>
            </a:pPr>
            <a:r>
              <a:rPr lang="en-US" altLang="zh-CN" dirty="0"/>
              <a:t>We showed the </a:t>
            </a:r>
            <a:r>
              <a:rPr lang="en-US" altLang="zh-CN" dirty="0">
                <a:solidFill>
                  <a:schemeClr val="tx1"/>
                </a:solidFill>
              </a:rPr>
              <a:t>feasibility</a:t>
            </a:r>
            <a:r>
              <a:rPr lang="en-US" altLang="zh-CN" dirty="0"/>
              <a:t> of reusing the NN architecture in various use cases, e.g., channel access, rate adaptation and CSI compression.</a:t>
            </a:r>
          </a:p>
          <a:p>
            <a:pPr>
              <a:buFont typeface="Arial" panose="020B0604020202020204" pitchFamily="34" charset="0"/>
              <a:buChar char="•"/>
            </a:pPr>
            <a:r>
              <a:rPr lang="en-US" altLang="zh-CN" dirty="0"/>
              <a:t>We provided the structure of the lightweight encoders proposed in R3.</a:t>
            </a:r>
            <a:endParaRPr lang="zh-CN" altLang="en-US" dirty="0"/>
          </a:p>
        </p:txBody>
      </p:sp>
      <p:sp>
        <p:nvSpPr>
          <p:cNvPr id="4" name="日期占位符 3">
            <a:extLst>
              <a:ext uri="{FF2B5EF4-FFF2-40B4-BE49-F238E27FC236}">
                <a16:creationId xmlns:a16="http://schemas.microsoft.com/office/drawing/2014/main" id="{858899AF-4FEE-4BB3-A344-B3C2A7873E00}"/>
              </a:ext>
            </a:extLst>
          </p:cNvPr>
          <p:cNvSpPr>
            <a:spLocks noGrp="1"/>
          </p:cNvSpPr>
          <p:nvPr>
            <p:ph type="dt" idx="10"/>
          </p:nvPr>
        </p:nvSpPr>
        <p:spPr/>
        <p:txBody>
          <a:bodyPr/>
          <a:lstStyle/>
          <a:p>
            <a:r>
              <a:rPr lang="en-US" altLang="zh-CN"/>
              <a:t>Sep 2023</a:t>
            </a:r>
            <a:endParaRPr lang="en-GB" dirty="0"/>
          </a:p>
        </p:txBody>
      </p:sp>
      <p:sp>
        <p:nvSpPr>
          <p:cNvPr id="5" name="页脚占位符 4">
            <a:extLst>
              <a:ext uri="{FF2B5EF4-FFF2-40B4-BE49-F238E27FC236}">
                <a16:creationId xmlns:a16="http://schemas.microsoft.com/office/drawing/2014/main" id="{B28932D3-27C3-4F3C-B9C6-25CB32E73B74}"/>
              </a:ext>
            </a:extLst>
          </p:cNvPr>
          <p:cNvSpPr>
            <a:spLocks noGrp="1"/>
          </p:cNvSpPr>
          <p:nvPr>
            <p:ph type="ftr" idx="11"/>
          </p:nvPr>
        </p:nvSpPr>
        <p:spPr/>
        <p:txBody>
          <a:bodyPr/>
          <a:lstStyle/>
          <a:p>
            <a:r>
              <a:rPr lang="en-GB"/>
              <a:t>Ziyang Guo (Huawei)</a:t>
            </a:r>
            <a:endParaRPr lang="en-GB" dirty="0"/>
          </a:p>
        </p:txBody>
      </p:sp>
      <p:sp>
        <p:nvSpPr>
          <p:cNvPr id="6" name="灯片编号占位符 5">
            <a:extLst>
              <a:ext uri="{FF2B5EF4-FFF2-40B4-BE49-F238E27FC236}">
                <a16:creationId xmlns:a16="http://schemas.microsoft.com/office/drawing/2014/main" id="{3F4AF1F5-133F-4F26-94ED-CACC26CB6B7A}"/>
              </a:ext>
            </a:extLst>
          </p:cNvPr>
          <p:cNvSpPr>
            <a:spLocks noGrp="1"/>
          </p:cNvSpPr>
          <p:nvPr>
            <p:ph type="sldNum" idx="12"/>
          </p:nvPr>
        </p:nvSpPr>
        <p:spPr/>
        <p:txBody>
          <a:bodyPr/>
          <a:lstStyle/>
          <a:p>
            <a:r>
              <a:rPr lang="en-GB"/>
              <a:t>Slide </a:t>
            </a:r>
            <a:fld id="{D09C756B-EB39-4236-ADBB-73052B179AE4}" type="slidenum">
              <a:rPr lang="en-GB" smtClean="0"/>
              <a:pPr/>
              <a:t>9</a:t>
            </a:fld>
            <a:endParaRPr lang="en-GB"/>
          </a:p>
        </p:txBody>
      </p:sp>
    </p:spTree>
    <p:extLst>
      <p:ext uri="{BB962C8B-B14F-4D97-AF65-F5344CB8AC3E}">
        <p14:creationId xmlns:p14="http://schemas.microsoft.com/office/powerpoint/2010/main" val="102560314"/>
      </p:ext>
    </p:extLst>
  </p:cSld>
  <p:clrMapOvr>
    <a:masterClrMapping/>
  </p:clrMapOvr>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23226</TotalTime>
  <Words>3525</Words>
  <Application>Microsoft Office PowerPoint</Application>
  <PresentationFormat>全屏显示(4:3)</PresentationFormat>
  <Paragraphs>662</Paragraphs>
  <Slides>31</Slides>
  <Notes>12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1" baseType="lpstr">
      <vt:lpstr>Arial Unicode MS</vt:lpstr>
      <vt:lpstr>MS Gothic</vt:lpstr>
      <vt:lpstr>宋体</vt:lpstr>
      <vt:lpstr>Arial</vt:lpstr>
      <vt:lpstr>Calibri</vt:lpstr>
      <vt:lpstr>Cambria Math</vt:lpstr>
      <vt:lpstr>Times New Roman</vt:lpstr>
      <vt:lpstr>Wingdings</vt:lpstr>
      <vt:lpstr>Office 主题</vt:lpstr>
      <vt:lpstr>Document</vt:lpstr>
      <vt:lpstr>Study on AI CSI Compression</vt:lpstr>
      <vt:lpstr>Revision History</vt:lpstr>
      <vt:lpstr>Summary of questions</vt:lpstr>
      <vt:lpstr>Generalization of channel model and bandwidth</vt:lpstr>
      <vt:lpstr>Model reuse for CSI compression</vt:lpstr>
      <vt:lpstr>Model reuse for CSI compression</vt:lpstr>
      <vt:lpstr>Architecture of lightweight encoder</vt:lpstr>
      <vt:lpstr>Architecture of lightweight encoder</vt:lpstr>
      <vt:lpstr>Summary</vt:lpstr>
      <vt:lpstr>References</vt:lpstr>
      <vt:lpstr>Appendix</vt:lpstr>
      <vt:lpstr>R1 - Background</vt:lpstr>
      <vt:lpstr>R1 - Existing Work on AI CSI Compression</vt:lpstr>
      <vt:lpstr>R1 - Our Study on AI CSI Compression</vt:lpstr>
      <vt:lpstr>R1 - Performance Evaluation</vt:lpstr>
      <vt:lpstr>R1 - Performance Evaluation</vt:lpstr>
      <vt:lpstr>R1 - Summary</vt:lpstr>
      <vt:lpstr>Study in R2</vt:lpstr>
      <vt:lpstr>R2 - Feedback overhead reduction and  goodput improvement</vt:lpstr>
      <vt:lpstr>R2 - Goodput improvement and feedback overhead reduction</vt:lpstr>
      <vt:lpstr>R2 - Generalization of different channel models</vt:lpstr>
      <vt:lpstr>R2 - Generalization of different Nrx/Nss</vt:lpstr>
      <vt:lpstr>R2 - Workflow of AI CSI compression using autoencoder</vt:lpstr>
      <vt:lpstr>R2 - Summary</vt:lpstr>
      <vt:lpstr>Study in R3</vt:lpstr>
      <vt:lpstr>R3 - Generalization of different bandwidth</vt:lpstr>
      <vt:lpstr>R3 - Computation complexity and model deployment overhead reduction</vt:lpstr>
      <vt:lpstr>R3 - Computation complexity and model deployment overhead reduction</vt:lpstr>
      <vt:lpstr>R3 - Computation complexity and model deployment overhead reduction</vt:lpstr>
      <vt:lpstr>R3 - Computation complexity and model deployment overhead reduction</vt:lpstr>
      <vt:lpstr>R3 - Summary</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shutongxin</dc:creator>
  <cp:lastModifiedBy>guoziyang</cp:lastModifiedBy>
  <cp:revision>722</cp:revision>
  <cp:lastPrinted>1601-01-01T00:00:00Z</cp:lastPrinted>
  <dcterms:created xsi:type="dcterms:W3CDTF">2022-08-01T03:20:41Z</dcterms:created>
  <dcterms:modified xsi:type="dcterms:W3CDTF">2023-09-11T02:20:10Z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(3)CQB/Ve0a0Rq3rigoSlAIqBXzkXff9rjQv+YeclqI8LMxtJJNe4cl9EIJClMp5ewLbqc9iyYa
glQ+kGDFSrfHHBNEHGQbSD343FbZmUuwyjri57yWi5/A33gK1039S630GATS9StgmLmX1Mg9
5R3pW5AXAr2ELN4cCL2zSORin9HO70WutvY0He3vl/dbuP5G8acciByhEYBhdWoV2Ia6tjNF
3C6phF66DfDevjrBw1</vt:lpwstr>
  </property>
  <property fmtid="{D5CDD505-2E9C-101B-9397-08002B2CF9AE}" pid="3" name="_2015_ms_pID_7253431">
    <vt:lpwstr>eqi6lBzjpJ8+KZomH2iPDmNsKIs2FK4WQ8IEHc+D3j/YFce/uKT5Kd
IdqeQ8WR8DOzPGZ69/6F0zlGZWNyzKtJph3Z1yFYVsINpWUSoAMEtYXJ/nUT+drcwzaP2Bix
/FJF1Af0dUxhz9j0vCdoEnZ2J4gJQWbU5vMDIGVVLsp5J0XbK4VXnu3GwwDuFsrYxPoY8emv
FvHzyJ+stEzIohpBIQ1IKL0l4ADbbhS23oeF</vt:lpwstr>
  </property>
  <property fmtid="{D5CDD505-2E9C-101B-9397-08002B2CF9AE}" pid="4" name="_2015_ms_pID_7253432">
    <vt:lpwstr>LjQyZRz28qAwoKyTYODcaAI=</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1694398777</vt:lpwstr>
  </property>
</Properties>
</file>