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4" r:id="rId3"/>
    <p:sldId id="257" r:id="rId4"/>
    <p:sldId id="292" r:id="rId5"/>
    <p:sldId id="305" r:id="rId6"/>
    <p:sldId id="296" r:id="rId7"/>
    <p:sldId id="306" r:id="rId8"/>
    <p:sldId id="288" r:id="rId9"/>
    <p:sldId id="298" r:id="rId10"/>
    <p:sldId id="301" r:id="rId11"/>
    <p:sldId id="300" r:id="rId12"/>
    <p:sldId id="299" r:id="rId13"/>
    <p:sldId id="303" r:id="rId14"/>
    <p:sldId id="312" r:id="rId15"/>
    <p:sldId id="311" r:id="rId16"/>
    <p:sldId id="316" r:id="rId17"/>
    <p:sldId id="315" r:id="rId18"/>
    <p:sldId id="314" r:id="rId19"/>
    <p:sldId id="317" r:id="rId20"/>
    <p:sldId id="297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E70502"/>
    <a:srgbClr val="1214D2"/>
    <a:srgbClr val="5BFCFE"/>
    <a:srgbClr val="180FBA"/>
    <a:srgbClr val="79E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484" autoAdjust="0"/>
  </p:normalViewPr>
  <p:slideViewPr>
    <p:cSldViewPr>
      <p:cViewPr varScale="1">
        <p:scale>
          <a:sx n="101" d="100"/>
          <a:sy n="101" d="100"/>
        </p:scale>
        <p:origin x="166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Train the VQVAE model based on generated V matrices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Apply the trained model to do precoding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Run PER curve under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802.11-23/0290r3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nnx.a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Study on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935216"/>
              </p:ext>
            </p:extLst>
          </p:nvPr>
        </p:nvGraphicFramePr>
        <p:xfrm>
          <a:off x="963613" y="3021013"/>
          <a:ext cx="7394575" cy="308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4" name="Document" r:id="rId4" imgW="8243994" imgH="3438646" progId="Word.Document.8">
                  <p:embed/>
                </p:oleObj>
              </mc:Choice>
              <mc:Fallback>
                <p:oleObj name="Document" r:id="rId4" imgW="8243994" imgH="34386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021013"/>
                        <a:ext cx="7394575" cy="30813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7FE0A-876F-4D2B-861D-53448E00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R2 - Goodput improvement and feedback overhead reduction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8A2684B-7654-4033-BB50-29E3E8070E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58" y="2121875"/>
                <a:ext cx="8748000" cy="4113213"/>
              </a:xfrm>
            </p:spPr>
            <p:txBody>
              <a:bodyPr/>
              <a:lstStyle/>
              <a:p>
                <a:pPr marL="628650" lvl="0" indent="-285750" eaLnBrk="0" hangingPunct="0">
                  <a:spcBef>
                    <a:spcPct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kern="1200" dirty="0">
                    <a:latin typeface="Times New Roman" pitchFamily="16" charset="0"/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duration</m:t>
                        </m:r>
                      </m:den>
                    </m:f>
                  </m:oMath>
                </a14:m>
                <a:endParaRPr lang="en-US" altLang="zh-CN" sz="1500" i="1" kern="1200" dirty="0">
                  <a:latin typeface="Cambria Math" panose="02040503050406030204" pitchFamily="18" charset="0"/>
                  <a:cs typeface="+mn-cs"/>
                </a:endParaRPr>
              </a:p>
              <a:p>
                <a:pPr lvl="1" indent="0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altLang="zh-CN" sz="1500" kern="1200" dirty="0">
                    <a:cs typeface="+mn-cs"/>
                  </a:rPr>
                  <a:t>			       </a:t>
                </a:r>
                <a14:m>
                  <m:oMath xmlns:m="http://schemas.openxmlformats.org/officeDocument/2006/math">
                    <m:r>
                      <a:rPr lang="en-US" altLang="zh-CN" sz="1500" kern="1200"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𝐿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 (1−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𝑃𝐸𝑅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𝐵𝐹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𝐷𝑎𝑡𝑎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𝐴𝐶𝐾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+4∗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𝑆𝐼𝐹𝑆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500" kern="1200" dirty="0"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1028700" lvl="1" eaLnBrk="0" hangingPunct="0">
                  <a:spcBef>
                    <a:spcPts val="6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宋体" panose="02010600030101010101" pitchFamily="2" charset="-122"/>
                    <a:cs typeface="+mn-cs"/>
                  </a:rPr>
                  <a:t>Compression ratio: Rc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legacy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 kern="120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kern="1200" dirty="0"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Parameters for goodput calculation: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NDPA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=28us,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NDP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=112us,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SIFS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=16us, </a:t>
                </a:r>
                <a:r>
                  <a:rPr lang="en-US" altLang="zh-CN" sz="1600" kern="1200" dirty="0" err="1">
                    <a:latin typeface="Times New Roman" pitchFamily="16" charset="0"/>
                    <a:ea typeface="MS Gothic" charset="-128"/>
                    <a:cs typeface="+mn-cs"/>
                  </a:rPr>
                  <a:t>T</a:t>
                </a:r>
                <a:r>
                  <a:rPr lang="en-US" altLang="zh-CN" sz="1600" kern="1200" baseline="-25000" dirty="0" err="1">
                    <a:latin typeface="Times New Roman" pitchFamily="16" charset="0"/>
                    <a:ea typeface="MS Gothic" charset="-128"/>
                    <a:cs typeface="+mn-cs"/>
                  </a:rPr>
                  <a:t>preamble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=64us, MCS=1 for BF report, MCS=7 for data, L=1000Bytes, PER=0.01</a:t>
                </a: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endParaRPr lang="en-US" altLang="zh-CN" sz="1800" kern="1200" dirty="0">
                  <a:latin typeface="Times New Roman" pitchFamily="16" charset="0"/>
                  <a:ea typeface="宋体" panose="02010600030101010101" pitchFamily="2" charset="-122"/>
                  <a:cs typeface="+mn-cs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8A2684B-7654-4033-BB50-29E3E8070E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58" y="2121875"/>
                <a:ext cx="8748000" cy="4113213"/>
              </a:xfrm>
              <a:blipFill>
                <a:blip r:embed="rId2"/>
                <a:stretch>
                  <a:fillRect t="-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849014-AF3E-414B-B06E-9C599D0917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2EC55B-09FA-491A-A582-AD36904BA6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E6F555-73DB-42FC-85F9-61A14CE8B9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7" name="内容占位符 3">
            <a:extLst>
              <a:ext uri="{FF2B5EF4-FFF2-40B4-BE49-F238E27FC236}">
                <a16:creationId xmlns:a16="http://schemas.microsoft.com/office/drawing/2014/main" id="{639C1479-B1B1-4A38-8E6F-81559E3E35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930574"/>
              </p:ext>
            </p:extLst>
          </p:nvPr>
        </p:nvGraphicFramePr>
        <p:xfrm>
          <a:off x="258882" y="4869160"/>
          <a:ext cx="8748000" cy="1125604"/>
        </p:xfrm>
        <a:graphic>
          <a:graphicData uri="http://schemas.openxmlformats.org/drawingml/2006/table">
            <a:tbl>
              <a:tblPr/>
              <a:tblGrid>
                <a:gridCol w="60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310">
                  <a:extLst>
                    <a:ext uri="{9D8B030D-6E8A-4147-A177-3AD203B41FA5}">
                      <a16:colId xmlns:a16="http://schemas.microsoft.com/office/drawing/2014/main" val="3193320875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5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81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68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368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 size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VQVAE-1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215.20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48.53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  <a:tr h="2048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VQVAE-3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223.77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32280"/>
                  </a:ext>
                </a:extLst>
              </a:tr>
            </a:tbl>
          </a:graphicData>
        </a:graphic>
      </p:graphicFrame>
      <p:grpSp>
        <p:nvGrpSpPr>
          <p:cNvPr id="9" name="组合 8">
            <a:extLst>
              <a:ext uri="{FF2B5EF4-FFF2-40B4-BE49-F238E27FC236}">
                <a16:creationId xmlns:a16="http://schemas.microsoft.com/office/drawing/2014/main" id="{87210B1F-667D-444F-8F50-4EEC06359773}"/>
              </a:ext>
            </a:extLst>
          </p:cNvPr>
          <p:cNvGrpSpPr/>
          <p:nvPr/>
        </p:nvGrpSpPr>
        <p:grpSpPr>
          <a:xfrm>
            <a:off x="5724128" y="2121875"/>
            <a:ext cx="3185966" cy="1095075"/>
            <a:chOff x="5301848" y="5047255"/>
            <a:chExt cx="3185966" cy="1095075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0D2B675F-EBE9-4351-8201-3D03AC767C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1848" y="5768399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82AE021B-5BC1-4A24-974B-28EA8E1A67C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17230" y="6140818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9954859-B967-4EA1-B380-9CFC991E7BC2}"/>
                </a:ext>
              </a:extLst>
            </p:cNvPr>
            <p:cNvSpPr/>
            <p:nvPr/>
          </p:nvSpPr>
          <p:spPr bwMode="auto">
            <a:xfrm>
              <a:off x="5377381" y="5469711"/>
              <a:ext cx="5760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14236FF-C160-45FE-AE2A-3C038C37E22C}"/>
                </a:ext>
              </a:extLst>
            </p:cNvPr>
            <p:cNvSpPr/>
            <p:nvPr/>
          </p:nvSpPr>
          <p:spPr bwMode="auto">
            <a:xfrm>
              <a:off x="6095295" y="5469711"/>
              <a:ext cx="4733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584AC92-8EF2-4C8B-86E7-0467CF2103AA}"/>
                </a:ext>
              </a:extLst>
            </p:cNvPr>
            <p:cNvSpPr/>
            <p:nvPr/>
          </p:nvSpPr>
          <p:spPr bwMode="auto">
            <a:xfrm>
              <a:off x="6734253" y="5842130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D850B466-1E52-45B2-9408-594F6BA69329}"/>
                </a:ext>
              </a:extLst>
            </p:cNvPr>
            <p:cNvSpPr/>
            <p:nvPr/>
          </p:nvSpPr>
          <p:spPr bwMode="auto">
            <a:xfrm>
              <a:off x="7312737" y="5469711"/>
              <a:ext cx="451849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5ED76F7-B42D-474D-ABE5-1309D7202649}"/>
                </a:ext>
              </a:extLst>
            </p:cNvPr>
            <p:cNvSpPr txBox="1"/>
            <p:nvPr/>
          </p:nvSpPr>
          <p:spPr>
            <a:xfrm>
              <a:off x="5393214" y="548957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88C3ED58-F3D3-4EA7-9B94-7EA3FEEE4EA3}"/>
                </a:ext>
              </a:extLst>
            </p:cNvPr>
            <p:cNvSpPr txBox="1"/>
            <p:nvPr/>
          </p:nvSpPr>
          <p:spPr>
            <a:xfrm>
              <a:off x="6105923" y="549888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609E461-F8E1-45E9-8D95-C04D2967B11B}"/>
                </a:ext>
              </a:extLst>
            </p:cNvPr>
            <p:cNvSpPr txBox="1"/>
            <p:nvPr/>
          </p:nvSpPr>
          <p:spPr>
            <a:xfrm>
              <a:off x="6762888" y="5848856"/>
              <a:ext cx="416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BF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65E12158-100B-4B58-A594-EAF45D95765B}"/>
                </a:ext>
              </a:extLst>
            </p:cNvPr>
            <p:cNvSpPr txBox="1"/>
            <p:nvPr/>
          </p:nvSpPr>
          <p:spPr>
            <a:xfrm>
              <a:off x="7312738" y="5483919"/>
              <a:ext cx="5092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AED66A9-D665-4488-BB44-D09E42C2DF66}"/>
                </a:ext>
              </a:extLst>
            </p:cNvPr>
            <p:cNvSpPr/>
            <p:nvPr/>
          </p:nvSpPr>
          <p:spPr bwMode="auto">
            <a:xfrm>
              <a:off x="7907932" y="5843642"/>
              <a:ext cx="437030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3E88486-9346-4A72-867F-E5FFD28B41BD}"/>
                </a:ext>
              </a:extLst>
            </p:cNvPr>
            <p:cNvSpPr txBox="1"/>
            <p:nvPr/>
          </p:nvSpPr>
          <p:spPr>
            <a:xfrm>
              <a:off x="7876858" y="5860981"/>
              <a:ext cx="5502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A4019A49-E667-488C-BF48-3B991F81F3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3445" y="5230351"/>
              <a:ext cx="0" cy="6117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FA484CD2-47E7-4719-8988-924835A7F6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294" y="5230351"/>
              <a:ext cx="0" cy="618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1DC6E773-ED15-4EC4-B91F-8DE898198B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865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F10B779C-D494-4E2B-9318-2DA1E70A96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2825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6B53361A-975D-4E4E-A68F-D4C408CC4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0816" y="5243014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90A08443-05DD-4064-A14B-B97A064457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1273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24359A8D-8E1E-4EB5-B9AE-A3D60CB8E8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4586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0312FA07-019F-466D-B9C2-A20A2816D5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14500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116BACA8-169A-41EA-BE13-A212C18E4D3E}"/>
                </a:ext>
              </a:extLst>
            </p:cNvPr>
            <p:cNvSpPr txBox="1"/>
            <p:nvPr/>
          </p:nvSpPr>
          <p:spPr>
            <a:xfrm>
              <a:off x="5842106" y="5047255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BD3E7EA3-22C3-4319-BF64-81B28EB26CC0}"/>
                </a:ext>
              </a:extLst>
            </p:cNvPr>
            <p:cNvSpPr txBox="1"/>
            <p:nvPr/>
          </p:nvSpPr>
          <p:spPr>
            <a:xfrm>
              <a:off x="6466077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A8E9317-57B4-4951-93E9-D125979B52CB}"/>
                </a:ext>
              </a:extLst>
            </p:cNvPr>
            <p:cNvSpPr txBox="1"/>
            <p:nvPr/>
          </p:nvSpPr>
          <p:spPr>
            <a:xfrm>
              <a:off x="7044845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B87E5DA-23EE-421D-8438-7C7016023D03}"/>
                </a:ext>
              </a:extLst>
            </p:cNvPr>
            <p:cNvSpPr txBox="1"/>
            <p:nvPr/>
          </p:nvSpPr>
          <p:spPr>
            <a:xfrm>
              <a:off x="7673038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接箭头连接符 33">
              <a:extLst>
                <a:ext uri="{FF2B5EF4-FFF2-40B4-BE49-F238E27FC236}">
                  <a16:creationId xmlns:a16="http://schemas.microsoft.com/office/drawing/2014/main" id="{22B4ED35-5A02-4455-88C5-2C7A64ACA8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1788" y="5268164"/>
              <a:ext cx="151657" cy="21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2715BE61-C8D3-43DC-8BA4-3B1C379D13B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5296" y="5270360"/>
              <a:ext cx="1328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499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E443C-D569-4737-98C9-D38724A9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R2 - Generalization of different channel models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34FA46-EDD4-42CA-8A1A-F8F12A4697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278EC8-421E-4EA5-A4AE-8DC93097ED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1AF5D5-730A-473A-9C96-20EF599AD6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8D2600CB-4F1D-4AD9-9387-DB1B0B81B4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547" y="1925100"/>
                <a:ext cx="4549485" cy="43762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a combination of V matrices generated under channel model B, C, and D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trained model is tested by data of channel B, C, and D, respectively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VQVAE-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: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NN model is trained and tested using data of channel X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Standard-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: Ng=4,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=4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Compared with standard method, the generalized NN model has no PER loss for channel B and C, and 0.5dB PER loss for channel D.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A well-trained neural network model is robust to different channel conditions. </a:t>
                </a: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8D2600CB-4F1D-4AD9-9387-DB1B0B81B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547" y="1925100"/>
                <a:ext cx="4549485" cy="4376225"/>
              </a:xfrm>
              <a:prstGeom prst="rect">
                <a:avLst/>
              </a:prstGeom>
              <a:blipFill>
                <a:blip r:embed="rId2"/>
                <a:stretch>
                  <a:fillRect t="-418" r="-107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20C4077-9759-4FF3-B45B-E0A7036C0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51434"/>
              </p:ext>
            </p:extLst>
          </p:nvPr>
        </p:nvGraphicFramePr>
        <p:xfrm>
          <a:off x="5508104" y="4980012"/>
          <a:ext cx="3158489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642">
                  <a:extLst>
                    <a:ext uri="{9D8B030D-6E8A-4147-A177-3AD203B41FA5}">
                      <a16:colId xmlns:a16="http://schemas.microsoft.com/office/drawing/2014/main" val="3626184064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1962415129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143723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Legend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Train data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Test data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43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</a:t>
                      </a:r>
                      <a:r>
                        <a:rPr lang="en-US" altLang="zh-CN" sz="1050" dirty="0" err="1"/>
                        <a:t>chB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B, C,</a:t>
                      </a:r>
                      <a:r>
                        <a:rPr lang="zh-CN" altLang="en-US" sz="1050" dirty="0"/>
                        <a:t> </a:t>
                      </a:r>
                      <a:r>
                        <a:rPr lang="en-US" altLang="zh-CN" sz="1050" dirty="0"/>
                        <a:t>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09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</a:t>
                      </a:r>
                      <a:r>
                        <a:rPr lang="en-US" altLang="zh-CN" sz="1050" dirty="0" err="1"/>
                        <a:t>chB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278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</a:t>
                      </a:r>
                      <a:r>
                        <a:rPr lang="en-US" altLang="zh-CN" sz="1050" dirty="0" err="1"/>
                        <a:t>chC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B, C, 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341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</a:t>
                      </a:r>
                      <a:r>
                        <a:rPr lang="en-US" altLang="zh-CN" sz="1050" dirty="0" err="1"/>
                        <a:t>chC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814648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CFE5EFBF-DFA4-4807-B25B-9B2F0473B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638" y="1734616"/>
            <a:ext cx="4234879" cy="317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38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D7FAD4-1F3E-4EB3-ACE7-00FC0DD6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R2 - Generalization of different </a:t>
            </a:r>
            <a:r>
              <a:rPr lang="en-US" altLang="zh-CN" dirty="0" err="1"/>
              <a:t>Nrx</a:t>
            </a:r>
            <a:r>
              <a:rPr lang="en-US" altLang="zh-CN" dirty="0">
                <a:solidFill>
                  <a:schemeClr val="tx1"/>
                </a:solidFill>
              </a:rPr>
              <a:t>/</a:t>
            </a:r>
            <a:r>
              <a:rPr lang="en-US" altLang="zh-CN" dirty="0" err="1">
                <a:solidFill>
                  <a:schemeClr val="tx1"/>
                </a:solidFill>
              </a:rPr>
              <a:t>Nss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32DF66-19A8-4288-A346-62E98FDA03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0CD87-F3B1-48AF-BFBC-12DC6A5566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6CB442-7C48-4061-8E55-A12FA6431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215BE95B-3AC2-438E-A759-DB1CEEF83B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721" y="1830388"/>
                <a:ext cx="4384303" cy="397989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a combination of V matrices of different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(i.e.,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 and 4)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trained model is tested by data of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 and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=4, respectively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VQVAE: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NN model is trained and tested using data of certain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Standard: Ng=4,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Compared with standard method, the generalized NN model has 0.2/0.8dB PER loss for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=2/4.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A well-trained neural network model is robust to different number of receive antennas.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215BE95B-3AC2-438E-A759-DB1CEEF83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721" y="1830388"/>
                <a:ext cx="4384303" cy="3979893"/>
              </a:xfrm>
              <a:prstGeom prst="rect">
                <a:avLst/>
              </a:prstGeom>
              <a:blipFill>
                <a:blip r:embed="rId2"/>
                <a:stretch>
                  <a:fillRect t="-459" b="-291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1205202E-218D-4708-9D6A-8ED232025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926" y="1701991"/>
            <a:ext cx="4384303" cy="3288227"/>
          </a:xfrm>
        </p:spPr>
      </p:pic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4DCEE9A-93A9-41F4-BCF0-AA814D322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85361"/>
              </p:ext>
            </p:extLst>
          </p:nvPr>
        </p:nvGraphicFramePr>
        <p:xfrm>
          <a:off x="5508104" y="5052020"/>
          <a:ext cx="3158489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642">
                  <a:extLst>
                    <a:ext uri="{9D8B030D-6E8A-4147-A177-3AD203B41FA5}">
                      <a16:colId xmlns:a16="http://schemas.microsoft.com/office/drawing/2014/main" val="3626184064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1962415129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143723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Legend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Train data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Test data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43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 + 8x4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09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278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8x2 + 8x4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341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81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66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>
            <a:stCxn id="9" idx="2"/>
          </p:cNvCxnSpPr>
          <p:nvPr/>
        </p:nvCxnSpPr>
        <p:spPr bwMode="auto">
          <a:xfrm>
            <a:off x="6044817" y="2234360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8" name="直接连接符 7"/>
          <p:cNvCxnSpPr>
            <a:cxnSpLocks/>
          </p:cNvCxnSpPr>
          <p:nvPr/>
        </p:nvCxnSpPr>
        <p:spPr bwMode="auto">
          <a:xfrm>
            <a:off x="1606261" y="2216049"/>
            <a:ext cx="0" cy="35172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755314" y="177269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21234" y="1772695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3057348" y="2216049"/>
            <a:ext cx="0" cy="35661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6056468" y="2598737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6519057" y="234307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H="1">
            <a:off x="6063509" y="3419446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6378291" y="3174467"/>
                <a:ext cx="9361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V or</a:t>
                </a:r>
                <a14:m>
                  <m:oMath xmlns:m="http://schemas.openxmlformats.org/officeDocument/2006/math">
                    <m:r>
                      <a:rPr lang="en-US" altLang="zh-CN" sz="1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291" y="3174467"/>
                <a:ext cx="936104" cy="276999"/>
              </a:xfrm>
              <a:prstGeom prst="rect">
                <a:avLst/>
              </a:prstGeom>
              <a:blipFill>
                <a:blip r:embed="rId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箭头连接符 18"/>
          <p:cNvCxnSpPr/>
          <p:nvPr/>
        </p:nvCxnSpPr>
        <p:spPr bwMode="auto">
          <a:xfrm>
            <a:off x="6063847" y="4365104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5999240" y="4088105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encoder and codebook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79160" y="3586581"/>
            <a:ext cx="1481627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Train the encoder,</a:t>
            </a:r>
            <a:r>
              <a:rPr lang="zh-CN" altLang="en-US" sz="1100" dirty="0">
                <a:solidFill>
                  <a:schemeClr val="tx1"/>
                </a:solidFill>
              </a:rPr>
              <a:t> </a:t>
            </a:r>
            <a:r>
              <a:rPr lang="en-US" altLang="zh-CN" sz="1100" dirty="0">
                <a:solidFill>
                  <a:schemeClr val="tx1"/>
                </a:solidFill>
              </a:rPr>
              <a:t>codebook and decoder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716016" y="4852898"/>
            <a:ext cx="42826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NN model training and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Infrequently</a:t>
            </a:r>
            <a:r>
              <a:rPr lang="en-US" altLang="zh-CN" sz="1400" dirty="0">
                <a:solidFill>
                  <a:schemeClr val="tx1"/>
                </a:solidFill>
              </a:rPr>
              <a:t>: hours, days or even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Original V</a:t>
            </a:r>
            <a:r>
              <a:rPr lang="en-US" altLang="zh-CN" sz="1400" dirty="0">
                <a:solidFill>
                  <a:schemeClr val="tx1"/>
                </a:solidFill>
              </a:rPr>
              <a:t> can be feedbacked to facilitate training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Standardize the encoder architecture</a:t>
            </a:r>
            <a:r>
              <a:rPr lang="en-US" altLang="zh-CN" sz="1400" dirty="0">
                <a:solidFill>
                  <a:schemeClr val="tx1"/>
                </a:solidFill>
              </a:rPr>
              <a:t>; </a:t>
            </a:r>
            <a:r>
              <a:rPr lang="en-US" altLang="zh-CN" sz="1400" b="1" dirty="0">
                <a:solidFill>
                  <a:schemeClr val="tx1"/>
                </a:solidFill>
              </a:rPr>
              <a:t>alternatively, negotiate encoder architecture using existing format such as NNEF[6] and ONNX[7] </a:t>
            </a: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606261" y="3607405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2068850" y="337047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301180" y="3824590"/>
            <a:ext cx="1620264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Channel estimation, SVD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053827" y="4438273"/>
            <a:ext cx="809799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Encoder,</a:t>
            </a:r>
          </a:p>
          <a:p>
            <a:r>
              <a:rPr lang="en-US" altLang="zh-CN" sz="1100" dirty="0">
                <a:solidFill>
                  <a:schemeClr val="tx1"/>
                </a:solidFill>
              </a:rPr>
              <a:t>codebook</a:t>
            </a:r>
          </a:p>
        </p:txBody>
      </p:sp>
      <p:cxnSp>
        <p:nvCxnSpPr>
          <p:cNvPr id="38" name="肘形连接符 37"/>
          <p:cNvCxnSpPr>
            <a:cxnSpLocks/>
            <a:stCxn id="35" idx="3"/>
            <a:endCxn id="36" idx="3"/>
          </p:cNvCxnSpPr>
          <p:nvPr/>
        </p:nvCxnSpPr>
        <p:spPr bwMode="auto">
          <a:xfrm flipH="1">
            <a:off x="3863626" y="3955395"/>
            <a:ext cx="57818" cy="698322"/>
          </a:xfrm>
          <a:prstGeom prst="bentConnector3">
            <a:avLst>
              <a:gd name="adj1" fmla="val -39537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矩形 39"/>
          <p:cNvSpPr/>
          <p:nvPr/>
        </p:nvSpPr>
        <p:spPr>
          <a:xfrm>
            <a:off x="4166754" y="4141044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V</a:t>
            </a:r>
            <a:endParaRPr lang="zh-CN" altLang="en-US" sz="1200" dirty="0"/>
          </a:p>
        </p:txBody>
      </p:sp>
      <p:sp>
        <p:nvSpPr>
          <p:cNvPr id="44" name="文本框 43"/>
          <p:cNvSpPr txBox="1"/>
          <p:nvPr/>
        </p:nvSpPr>
        <p:spPr>
          <a:xfrm>
            <a:off x="2063721" y="4420879"/>
            <a:ext cx="616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Index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64004" y="4437112"/>
            <a:ext cx="74225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Decoder,</a:t>
            </a:r>
          </a:p>
          <a:p>
            <a:r>
              <a:rPr lang="en-US" altLang="zh-CN" sz="1100" dirty="0">
                <a:solidFill>
                  <a:schemeClr val="tx1"/>
                </a:solidFill>
              </a:rPr>
              <a:t>codebook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矩形 57"/>
              <p:cNvSpPr/>
              <p:nvPr/>
            </p:nvSpPr>
            <p:spPr>
              <a:xfrm>
                <a:off x="546243" y="4381538"/>
                <a:ext cx="359393" cy="344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CN" sz="1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</m:ac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58" name="矩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43" y="4381538"/>
                <a:ext cx="359393" cy="3447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文本框 58"/>
          <p:cNvSpPr txBox="1"/>
          <p:nvPr/>
        </p:nvSpPr>
        <p:spPr>
          <a:xfrm>
            <a:off x="872489" y="4994427"/>
            <a:ext cx="1003137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beamforming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61" name="肘形连接符 60"/>
          <p:cNvCxnSpPr>
            <a:stCxn id="45" idx="1"/>
            <a:endCxn id="59" idx="1"/>
          </p:cNvCxnSpPr>
          <p:nvPr/>
        </p:nvCxnSpPr>
        <p:spPr bwMode="auto">
          <a:xfrm rot="10800000" flipH="1" flipV="1">
            <a:off x="864003" y="4652556"/>
            <a:ext cx="8485" cy="472676"/>
          </a:xfrm>
          <a:prstGeom prst="bentConnector3">
            <a:avLst>
              <a:gd name="adj1" fmla="val -269416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1606261" y="5472060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文本框 76"/>
          <p:cNvSpPr txBox="1"/>
          <p:nvPr/>
        </p:nvSpPr>
        <p:spPr>
          <a:xfrm>
            <a:off x="2112626" y="521270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Data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>
            <a:off x="7511408" y="2194290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左右箭头 20"/>
          <p:cNvSpPr/>
          <p:nvPr/>
        </p:nvSpPr>
        <p:spPr bwMode="auto">
          <a:xfrm>
            <a:off x="1666004" y="2692630"/>
            <a:ext cx="1337264" cy="288032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316758" y="1743656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682860" y="1750488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724726" y="219343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Training and model sharing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标题 1">
            <a:extLst>
              <a:ext uri="{FF2B5EF4-FFF2-40B4-BE49-F238E27FC236}">
                <a16:creationId xmlns:a16="http://schemas.microsoft.com/office/drawing/2014/main" id="{E4D7FAD4-1F3E-4EB3-ACE7-00FC0DD6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/>
              <a:t>R2 - Workflow of AI CSI compression using autoencoder</a:t>
            </a:r>
            <a:endParaRPr lang="zh-CN" altLang="en-US" dirty="0"/>
          </a:p>
        </p:txBody>
      </p:sp>
      <p:sp>
        <p:nvSpPr>
          <p:cNvPr id="26" name="右箭头 25"/>
          <p:cNvSpPr/>
          <p:nvPr/>
        </p:nvSpPr>
        <p:spPr bwMode="auto">
          <a:xfrm>
            <a:off x="3779912" y="2446086"/>
            <a:ext cx="826051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794749" y="2699636"/>
            <a:ext cx="145108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Channel estimation, SVD, Givens rotation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DC9B6FA4-7C73-49F6-8735-383113C4B869}"/>
              </a:ext>
            </a:extLst>
          </p:cNvPr>
          <p:cNvCxnSpPr/>
          <p:nvPr/>
        </p:nvCxnSpPr>
        <p:spPr bwMode="auto">
          <a:xfrm flipH="1">
            <a:off x="1606261" y="4666130"/>
            <a:ext cx="14475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2C41EB2E-2508-4728-B65E-333EAF6D6D2C}"/>
              </a:ext>
            </a:extLst>
          </p:cNvPr>
          <p:cNvSpPr/>
          <p:nvPr/>
        </p:nvSpPr>
        <p:spPr bwMode="auto">
          <a:xfrm>
            <a:off x="1312332" y="2167727"/>
            <a:ext cx="2050413" cy="89264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矩形: 圆角 47">
            <a:extLst>
              <a:ext uri="{FF2B5EF4-FFF2-40B4-BE49-F238E27FC236}">
                <a16:creationId xmlns:a16="http://schemas.microsoft.com/office/drawing/2014/main" id="{73C4E3CF-63E7-49B5-907E-09AA3E838EED}"/>
              </a:ext>
            </a:extLst>
          </p:cNvPr>
          <p:cNvSpPr/>
          <p:nvPr/>
        </p:nvSpPr>
        <p:spPr bwMode="auto">
          <a:xfrm>
            <a:off x="5076056" y="2163508"/>
            <a:ext cx="3436771" cy="2633644"/>
          </a:xfrm>
          <a:prstGeom prst="roundRect">
            <a:avLst>
              <a:gd name="adj" fmla="val 14417"/>
            </a:avLst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391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F54967-0914-4BDA-97E4-0B8B72FF3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Study </a:t>
            </a:r>
            <a:r>
              <a:rPr lang="en-US" altLang="zh-CN" dirty="0">
                <a:solidFill>
                  <a:schemeClr val="tx1"/>
                </a:solidFill>
              </a:rPr>
              <a:t>in R3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E127AD-408D-4758-9D81-0E2091A988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FB33CC-BBCE-4479-8ABE-3228864137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300FA5-67F3-4D6D-A4C6-A0A091409F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5B09E30-3AE7-467A-9C53-82AB37B43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830388"/>
            <a:ext cx="7619504" cy="434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</a:rPr>
              <a:t>For AIML based CSI compression, if one AIML model, e.g., a set of parameters, is required for one specific scenario, e.g., bandwidth, channel condition or spatial stream, it will bring challenges for the practical implementation. 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</a:rPr>
              <a:t>AIML model generalization is one of the key factors need to be considered. 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In R2, we have studied the model generalization of different channel conditions and different number of spatial streams. In this 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version,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 we continue to study the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</a:rPr>
              <a:t> model generalization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 of different bandwidths.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As discussed in [8][9], complexity reduction is discussed as another objective for CSI compression use case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. In this 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contribution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, </a:t>
            </a:r>
            <a:r>
              <a:rPr lang="en-GB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we also 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introduce our study on </a:t>
            </a:r>
            <a:r>
              <a:rPr lang="en-GB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lightweight encoders, which</a:t>
            </a: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 significantly reduces the computation complexity and model deployment overhead while maintaining the goodput performance.</a:t>
            </a:r>
            <a:endParaRPr lang="en-GB" sz="1800" kern="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8083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9D295-542E-42E6-A0D3-24D18A19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Generalization of different bandwidth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2A458-2AB7-4662-B6BB-1B338FAA95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33DE3F-3011-434B-B9BB-C21086C899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793DA3-5B7F-46F0-AA45-1C5249982D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CB34379E-18FD-424B-957A-AD6C1DB582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722" y="1830388"/>
                <a:ext cx="4773122" cy="43418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training data contain only V matrices of BW=160MHz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After training, the model is tested by data of BW=20MHz, 40MHz, 80MHz, 160MHz, respectively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VQVAE: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NN model is trained and tested using data of certain BW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Standard: Ng=4,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Compared with standard method, the generalized model achieves similar performance (less than 1dB loss and 12 times overhead reduction).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A single neural network model can effectively handle the inputs of different bandwidths.</a:t>
                </a: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CB34379E-18FD-424B-957A-AD6C1DB58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722" y="1830388"/>
                <a:ext cx="4773122" cy="4341812"/>
              </a:xfrm>
              <a:prstGeom prst="rect">
                <a:avLst/>
              </a:prstGeom>
              <a:blipFill>
                <a:blip r:embed="rId2"/>
                <a:stretch>
                  <a:fillRect t="-421" r="-26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01EA065-121F-4CFF-B486-8B712BD6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83243"/>
              </p:ext>
            </p:extLst>
          </p:nvPr>
        </p:nvGraphicFramePr>
        <p:xfrm>
          <a:off x="5644279" y="4724147"/>
          <a:ext cx="3096000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362618406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96241512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3723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Legend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Train data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Test data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43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generalized-20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160 MHz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20 MHz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09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VQVAE-20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20 MHz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20 MHz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278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generalized-40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160 MHz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40 MHz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341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VQVAE-40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40 MHz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40 MHz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814648"/>
                  </a:ext>
                </a:extLst>
              </a:tr>
            </a:tbl>
          </a:graphicData>
        </a:graphic>
      </p:graphicFrame>
      <p:pic>
        <p:nvPicPr>
          <p:cNvPr id="9" name="图片 8">
            <a:extLst>
              <a:ext uri="{FF2B5EF4-FFF2-40B4-BE49-F238E27FC236}">
                <a16:creationId xmlns:a16="http://schemas.microsoft.com/office/drawing/2014/main" id="{AE4F4144-C4E8-4914-8F0A-9F7D02C96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843" y="1719784"/>
            <a:ext cx="3789917" cy="284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97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15385F-6248-4352-BA93-8B285ADC02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D37CDE-2E1C-41BF-A2DE-814D330D80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3AE810-97C1-4661-AFED-9238B6F853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E289DF7-9717-48D6-9A7A-E9FAEDCEE741}"/>
              </a:ext>
            </a:extLst>
          </p:cNvPr>
          <p:cNvCxnSpPr>
            <a:stCxn id="9" idx="2"/>
          </p:cNvCxnSpPr>
          <p:nvPr/>
        </p:nvCxnSpPr>
        <p:spPr bwMode="auto">
          <a:xfrm>
            <a:off x="5920109" y="2306821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0B47F65E-5CC9-483C-9A00-82439CBB7761}"/>
              </a:ext>
            </a:extLst>
          </p:cNvPr>
          <p:cNvCxnSpPr>
            <a:cxnSpLocks/>
          </p:cNvCxnSpPr>
          <p:nvPr/>
        </p:nvCxnSpPr>
        <p:spPr bwMode="auto">
          <a:xfrm>
            <a:off x="1481553" y="2288510"/>
            <a:ext cx="0" cy="35172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6569307E-5220-4D27-8B13-F093BB95B8F5}"/>
              </a:ext>
            </a:extLst>
          </p:cNvPr>
          <p:cNvSpPr txBox="1"/>
          <p:nvPr/>
        </p:nvSpPr>
        <p:spPr>
          <a:xfrm>
            <a:off x="5630606" y="1845156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9102FB6-DDC4-4D01-AD02-480B40C86CFC}"/>
              </a:ext>
            </a:extLst>
          </p:cNvPr>
          <p:cNvSpPr txBox="1"/>
          <p:nvPr/>
        </p:nvSpPr>
        <p:spPr>
          <a:xfrm>
            <a:off x="6996526" y="1845156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A7138A6C-5548-4EB4-A398-7F7A362E9EE2}"/>
              </a:ext>
            </a:extLst>
          </p:cNvPr>
          <p:cNvCxnSpPr/>
          <p:nvPr/>
        </p:nvCxnSpPr>
        <p:spPr bwMode="auto">
          <a:xfrm>
            <a:off x="2932640" y="2288510"/>
            <a:ext cx="0" cy="35661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0AB5ECA-9D9C-4854-A55E-7C1C2B369C80}"/>
              </a:ext>
            </a:extLst>
          </p:cNvPr>
          <p:cNvCxnSpPr/>
          <p:nvPr/>
        </p:nvCxnSpPr>
        <p:spPr bwMode="auto">
          <a:xfrm>
            <a:off x="5931760" y="2671198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5D960A13-96E5-4779-A996-336A5872FC8C}"/>
              </a:ext>
            </a:extLst>
          </p:cNvPr>
          <p:cNvSpPr txBox="1"/>
          <p:nvPr/>
        </p:nvSpPr>
        <p:spPr>
          <a:xfrm>
            <a:off x="6394349" y="241553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DB42B472-6E8F-463C-B197-A862534EC56A}"/>
              </a:ext>
            </a:extLst>
          </p:cNvPr>
          <p:cNvCxnSpPr/>
          <p:nvPr/>
        </p:nvCxnSpPr>
        <p:spPr bwMode="auto">
          <a:xfrm flipH="1">
            <a:off x="5938801" y="3491907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3D33099A-0E27-44CB-B005-E1AAEDA89410}"/>
                  </a:ext>
                </a:extLst>
              </p:cNvPr>
              <p:cNvSpPr txBox="1"/>
              <p:nvPr/>
            </p:nvSpPr>
            <p:spPr>
              <a:xfrm>
                <a:off x="6253583" y="3246928"/>
                <a:ext cx="9361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V or</a:t>
                </a:r>
                <a14:m>
                  <m:oMath xmlns:m="http://schemas.openxmlformats.org/officeDocument/2006/math">
                    <m:r>
                      <a:rPr lang="en-US" altLang="zh-CN" sz="1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3D33099A-0E27-44CB-B005-E1AAEDA89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83" y="3246928"/>
                <a:ext cx="936104" cy="276999"/>
              </a:xfrm>
              <a:prstGeom prst="rect">
                <a:avLst/>
              </a:prstGeom>
              <a:blipFill>
                <a:blip r:embed="rId2"/>
                <a:stretch>
                  <a:fillRect l="-654"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7BED5778-DD07-4D1B-82E3-5C655D8F2134}"/>
              </a:ext>
            </a:extLst>
          </p:cNvPr>
          <p:cNvCxnSpPr/>
          <p:nvPr/>
        </p:nvCxnSpPr>
        <p:spPr bwMode="auto">
          <a:xfrm>
            <a:off x="5939139" y="4437565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A6B33BC9-5612-4BCB-BBD1-4071C5CDE136}"/>
              </a:ext>
            </a:extLst>
          </p:cNvPr>
          <p:cNvSpPr txBox="1"/>
          <p:nvPr/>
        </p:nvSpPr>
        <p:spPr>
          <a:xfrm>
            <a:off x="5895265" y="4160566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encoder and codebook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65FB0C0-1894-4507-930E-8AE2FBAA6C81}"/>
              </a:ext>
            </a:extLst>
          </p:cNvPr>
          <p:cNvSpPr txBox="1"/>
          <p:nvPr/>
        </p:nvSpPr>
        <p:spPr>
          <a:xfrm>
            <a:off x="5154452" y="3659042"/>
            <a:ext cx="1481627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Train the encoder,</a:t>
            </a:r>
            <a:r>
              <a:rPr lang="zh-CN" altLang="en-US" sz="1100" dirty="0">
                <a:solidFill>
                  <a:schemeClr val="tx1"/>
                </a:solidFill>
              </a:rPr>
              <a:t> </a:t>
            </a:r>
            <a:r>
              <a:rPr lang="en-US" altLang="zh-CN" sz="1100" dirty="0">
                <a:solidFill>
                  <a:schemeClr val="tx1"/>
                </a:solidFill>
              </a:rPr>
              <a:t>codebook and decoder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AAA1655C-C35B-449D-A99B-0B7BB0623D9B}"/>
              </a:ext>
            </a:extLst>
          </p:cNvPr>
          <p:cNvCxnSpPr/>
          <p:nvPr/>
        </p:nvCxnSpPr>
        <p:spPr bwMode="auto">
          <a:xfrm>
            <a:off x="1481553" y="3679866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69F2A756-5EB0-42B9-B567-A382260E4205}"/>
              </a:ext>
            </a:extLst>
          </p:cNvPr>
          <p:cNvSpPr txBox="1"/>
          <p:nvPr/>
        </p:nvSpPr>
        <p:spPr>
          <a:xfrm>
            <a:off x="1944142" y="344293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BBF3DC8-EEEA-47BB-AB4B-B3065D611C38}"/>
              </a:ext>
            </a:extLst>
          </p:cNvPr>
          <p:cNvSpPr txBox="1"/>
          <p:nvPr/>
        </p:nvSpPr>
        <p:spPr>
          <a:xfrm>
            <a:off x="2176472" y="3897051"/>
            <a:ext cx="1620264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Channel estimation, SVD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5BE96A0-39E6-4595-96C7-0669C4E617EF}"/>
              </a:ext>
            </a:extLst>
          </p:cNvPr>
          <p:cNvSpPr txBox="1"/>
          <p:nvPr/>
        </p:nvSpPr>
        <p:spPr>
          <a:xfrm>
            <a:off x="2929119" y="4510734"/>
            <a:ext cx="809799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Encoder,</a:t>
            </a:r>
          </a:p>
          <a:p>
            <a:r>
              <a:rPr lang="en-US" altLang="zh-CN" sz="1100" strike="sngStrike" dirty="0">
                <a:solidFill>
                  <a:srgbClr val="FF0000"/>
                </a:solidFill>
              </a:rPr>
              <a:t>codebook</a:t>
            </a:r>
          </a:p>
        </p:txBody>
      </p:sp>
      <p:cxnSp>
        <p:nvCxnSpPr>
          <p:cNvPr id="23" name="肘形连接符 37">
            <a:extLst>
              <a:ext uri="{FF2B5EF4-FFF2-40B4-BE49-F238E27FC236}">
                <a16:creationId xmlns:a16="http://schemas.microsoft.com/office/drawing/2014/main" id="{A03EBBF1-CE6C-4AE0-86D0-FBB830EB44CB}"/>
              </a:ext>
            </a:extLst>
          </p:cNvPr>
          <p:cNvCxnSpPr>
            <a:cxnSpLocks/>
            <a:stCxn id="21" idx="3"/>
            <a:endCxn id="22" idx="3"/>
          </p:cNvCxnSpPr>
          <p:nvPr/>
        </p:nvCxnSpPr>
        <p:spPr bwMode="auto">
          <a:xfrm flipH="1">
            <a:off x="3738918" y="4027856"/>
            <a:ext cx="57818" cy="698322"/>
          </a:xfrm>
          <a:prstGeom prst="bentConnector3">
            <a:avLst>
              <a:gd name="adj1" fmla="val -39537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02336110-2E01-4BE6-8666-4EC4C0AA0BE0}"/>
              </a:ext>
            </a:extLst>
          </p:cNvPr>
          <p:cNvSpPr/>
          <p:nvPr/>
        </p:nvSpPr>
        <p:spPr>
          <a:xfrm>
            <a:off x="4042046" y="4213505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V</a:t>
            </a:r>
            <a:endParaRPr lang="zh-CN" altLang="en-US" sz="12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FFA8EAB-4F0D-425F-B2CE-709B71619194}"/>
              </a:ext>
            </a:extLst>
          </p:cNvPr>
          <p:cNvSpPr txBox="1"/>
          <p:nvPr/>
        </p:nvSpPr>
        <p:spPr>
          <a:xfrm>
            <a:off x="1939013" y="4493340"/>
            <a:ext cx="616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Index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8CB8F73-8998-456A-AA84-2ACA9EA4EAC8}"/>
              </a:ext>
            </a:extLst>
          </p:cNvPr>
          <p:cNvSpPr txBox="1"/>
          <p:nvPr/>
        </p:nvSpPr>
        <p:spPr>
          <a:xfrm>
            <a:off x="739296" y="4509573"/>
            <a:ext cx="74225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Decoder,</a:t>
            </a:r>
          </a:p>
          <a:p>
            <a:r>
              <a:rPr lang="en-US" altLang="zh-CN" sz="1100" strike="sngStrike" dirty="0">
                <a:solidFill>
                  <a:srgbClr val="FF0000"/>
                </a:solidFill>
              </a:rPr>
              <a:t>codebook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7D81FE6D-4403-4ED5-B829-65BC748D68EA}"/>
                  </a:ext>
                </a:extLst>
              </p:cNvPr>
              <p:cNvSpPr/>
              <p:nvPr/>
            </p:nvSpPr>
            <p:spPr>
              <a:xfrm>
                <a:off x="421535" y="4453999"/>
                <a:ext cx="359393" cy="344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CN" sz="1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</m:ac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7D81FE6D-4403-4ED5-B829-65BC748D68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35" y="4453999"/>
                <a:ext cx="359393" cy="3447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文本框 27">
            <a:extLst>
              <a:ext uri="{FF2B5EF4-FFF2-40B4-BE49-F238E27FC236}">
                <a16:creationId xmlns:a16="http://schemas.microsoft.com/office/drawing/2014/main" id="{EC581795-7C70-4098-A461-5959350AA6C9}"/>
              </a:ext>
            </a:extLst>
          </p:cNvPr>
          <p:cNvSpPr txBox="1"/>
          <p:nvPr/>
        </p:nvSpPr>
        <p:spPr>
          <a:xfrm>
            <a:off x="747781" y="5066888"/>
            <a:ext cx="1003137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beamforming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29" name="肘形连接符 60">
            <a:extLst>
              <a:ext uri="{FF2B5EF4-FFF2-40B4-BE49-F238E27FC236}">
                <a16:creationId xmlns:a16="http://schemas.microsoft.com/office/drawing/2014/main" id="{4EEC5BFA-C5B6-4C65-B4C3-239ED5566541}"/>
              </a:ext>
            </a:extLst>
          </p:cNvPr>
          <p:cNvCxnSpPr>
            <a:stCxn id="26" idx="1"/>
            <a:endCxn id="28" idx="1"/>
          </p:cNvCxnSpPr>
          <p:nvPr/>
        </p:nvCxnSpPr>
        <p:spPr bwMode="auto">
          <a:xfrm rot="10800000" flipH="1" flipV="1">
            <a:off x="739295" y="4725017"/>
            <a:ext cx="8485" cy="472676"/>
          </a:xfrm>
          <a:prstGeom prst="bentConnector3">
            <a:avLst>
              <a:gd name="adj1" fmla="val -269416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1CA12BB8-80F0-4EE5-AF9F-638DC2985FC2}"/>
              </a:ext>
            </a:extLst>
          </p:cNvPr>
          <p:cNvCxnSpPr/>
          <p:nvPr/>
        </p:nvCxnSpPr>
        <p:spPr bwMode="auto">
          <a:xfrm>
            <a:off x="1481553" y="5544521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B7DB91F5-2800-4BD0-810B-665A4CA3ECCB}"/>
              </a:ext>
            </a:extLst>
          </p:cNvPr>
          <p:cNvSpPr txBox="1"/>
          <p:nvPr/>
        </p:nvSpPr>
        <p:spPr>
          <a:xfrm>
            <a:off x="1987918" y="528516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Data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667CB35C-DE86-486C-AA45-7E88E0EF2D8D}"/>
              </a:ext>
            </a:extLst>
          </p:cNvPr>
          <p:cNvCxnSpPr/>
          <p:nvPr/>
        </p:nvCxnSpPr>
        <p:spPr bwMode="auto">
          <a:xfrm>
            <a:off x="7386700" y="2266751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左右箭头 20">
            <a:extLst>
              <a:ext uri="{FF2B5EF4-FFF2-40B4-BE49-F238E27FC236}">
                <a16:creationId xmlns:a16="http://schemas.microsoft.com/office/drawing/2014/main" id="{E3D74ED1-6DC5-4368-ADCB-1F78210E8D5A}"/>
              </a:ext>
            </a:extLst>
          </p:cNvPr>
          <p:cNvSpPr/>
          <p:nvPr/>
        </p:nvSpPr>
        <p:spPr bwMode="auto">
          <a:xfrm>
            <a:off x="1541296" y="2765091"/>
            <a:ext cx="1337264" cy="288032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BE6C8AA-7016-46E1-A454-F948BE12F2D8}"/>
              </a:ext>
            </a:extLst>
          </p:cNvPr>
          <p:cNvSpPr txBox="1"/>
          <p:nvPr/>
        </p:nvSpPr>
        <p:spPr>
          <a:xfrm>
            <a:off x="1192050" y="181611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D924B72-5710-4FB7-9D33-57DDE90A6A1B}"/>
              </a:ext>
            </a:extLst>
          </p:cNvPr>
          <p:cNvSpPr txBox="1"/>
          <p:nvPr/>
        </p:nvSpPr>
        <p:spPr>
          <a:xfrm>
            <a:off x="2558152" y="1822949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13CC942-E41A-428F-A2B3-AC4D76953D94}"/>
              </a:ext>
            </a:extLst>
          </p:cNvPr>
          <p:cNvSpPr txBox="1"/>
          <p:nvPr/>
        </p:nvSpPr>
        <p:spPr>
          <a:xfrm>
            <a:off x="1600018" y="22659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Training and model sharing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37" name="右箭头 25">
            <a:extLst>
              <a:ext uri="{FF2B5EF4-FFF2-40B4-BE49-F238E27FC236}">
                <a16:creationId xmlns:a16="http://schemas.microsoft.com/office/drawing/2014/main" id="{BADC48B9-A63A-4B72-A090-00DDF1BA7206}"/>
              </a:ext>
            </a:extLst>
          </p:cNvPr>
          <p:cNvSpPr/>
          <p:nvPr/>
        </p:nvSpPr>
        <p:spPr bwMode="auto">
          <a:xfrm>
            <a:off x="3655204" y="2518547"/>
            <a:ext cx="826051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566C6A6A-DC6E-4036-9949-D0B9CE5F2134}"/>
              </a:ext>
            </a:extLst>
          </p:cNvPr>
          <p:cNvSpPr txBox="1"/>
          <p:nvPr/>
        </p:nvSpPr>
        <p:spPr>
          <a:xfrm>
            <a:off x="6670041" y="2772097"/>
            <a:ext cx="145108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Channel estimation, SVD, Givens rotation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EE05C01F-990E-4829-968D-0AA8B22F3B40}"/>
              </a:ext>
            </a:extLst>
          </p:cNvPr>
          <p:cNvCxnSpPr/>
          <p:nvPr/>
        </p:nvCxnSpPr>
        <p:spPr bwMode="auto">
          <a:xfrm flipH="1">
            <a:off x="1481553" y="4738591"/>
            <a:ext cx="14475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C6BF18CE-E020-41B0-A5D8-F108DD57807B}"/>
              </a:ext>
            </a:extLst>
          </p:cNvPr>
          <p:cNvSpPr/>
          <p:nvPr/>
        </p:nvSpPr>
        <p:spPr bwMode="auto">
          <a:xfrm>
            <a:off x="1187624" y="2240188"/>
            <a:ext cx="2050413" cy="89264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5DDEB04E-B3EE-4742-80B0-C6FAF0646F76}"/>
              </a:ext>
            </a:extLst>
          </p:cNvPr>
          <p:cNvSpPr/>
          <p:nvPr/>
        </p:nvSpPr>
        <p:spPr bwMode="auto">
          <a:xfrm>
            <a:off x="4951348" y="2235969"/>
            <a:ext cx="3436771" cy="2633644"/>
          </a:xfrm>
          <a:prstGeom prst="roundRect">
            <a:avLst>
              <a:gd name="adj" fmla="val 14417"/>
            </a:avLst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59C8D442-80A4-447E-8E29-AD5A9F6168D9}"/>
              </a:ext>
            </a:extLst>
          </p:cNvPr>
          <p:cNvSpPr txBox="1"/>
          <p:nvPr/>
        </p:nvSpPr>
        <p:spPr>
          <a:xfrm>
            <a:off x="4721070" y="5114592"/>
            <a:ext cx="4282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Efficient ways to reduce the overhead and computation complexity: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Lightweight encoder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Direct quantization without codebook</a:t>
            </a:r>
          </a:p>
        </p:txBody>
      </p:sp>
      <p:sp>
        <p:nvSpPr>
          <p:cNvPr id="46" name="标题 1">
            <a:extLst>
              <a:ext uri="{FF2B5EF4-FFF2-40B4-BE49-F238E27FC236}">
                <a16:creationId xmlns:a16="http://schemas.microsoft.com/office/drawing/2014/main" id="{FBF0F78E-7E22-47A2-8D5B-B1C0D37B5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/>
              <a:t>Computation complexity and model deployment overhead reduction</a:t>
            </a:r>
          </a:p>
        </p:txBody>
      </p:sp>
    </p:spTree>
    <p:extLst>
      <p:ext uri="{BB962C8B-B14F-4D97-AF65-F5344CB8AC3E}">
        <p14:creationId xmlns:p14="http://schemas.microsoft.com/office/powerpoint/2010/main" val="2287862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4BE418-620F-4EA5-9ECD-0782B8693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Previous VQVAEs adopt symmetric encoder and decoder architecture and vector quantization (codebook-based).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transformer-based decoder is used to enable lightweight encoder.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Codebook-based quantization is replaced by uniform quantization to reduce transmission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number of encoder parameters (weight and bias) as well as the computation complexity are reduced by </a:t>
            </a:r>
            <a:r>
              <a:rPr lang="en-US" altLang="zh-CN" sz="1800" dirty="0">
                <a:solidFill>
                  <a:srgbClr val="FF0000"/>
                </a:solidFill>
              </a:rPr>
              <a:t>more than 1000 times</a:t>
            </a:r>
            <a:r>
              <a:rPr lang="en-US" altLang="zh-CN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719B66-22D9-41AE-B350-1D0DBAD12D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AA7AEC-43A1-41BE-B463-81438A31A9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57F2CA-829E-497C-BF53-E64A80834C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id="{90330032-D47F-4FD4-9455-84DC21132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/>
              <a:t>Computation complexity and model deployment overhead reduction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A8656D7E-0706-4A6C-91D7-A0F8F08C65CA}"/>
              </a:ext>
            </a:extLst>
          </p:cNvPr>
          <p:cNvGrpSpPr/>
          <p:nvPr/>
        </p:nvGrpSpPr>
        <p:grpSpPr>
          <a:xfrm>
            <a:off x="1492676" y="4221089"/>
            <a:ext cx="6369705" cy="1003224"/>
            <a:chOff x="1492676" y="4221089"/>
            <a:chExt cx="6369705" cy="1003224"/>
          </a:xfrm>
        </p:grpSpPr>
        <p:sp>
          <p:nvSpPr>
            <p:cNvPr id="7" name="梯形 6">
              <a:extLst>
                <a:ext uri="{FF2B5EF4-FFF2-40B4-BE49-F238E27FC236}">
                  <a16:creationId xmlns:a16="http://schemas.microsoft.com/office/drawing/2014/main" id="{292BA124-F5BA-4A07-ACF9-7C5181E17839}"/>
                </a:ext>
              </a:extLst>
            </p:cNvPr>
            <p:cNvSpPr/>
            <p:nvPr/>
          </p:nvSpPr>
          <p:spPr bwMode="auto">
            <a:xfrm rot="5400000">
              <a:off x="2135457" y="4019225"/>
              <a:ext cx="970017" cy="1440160"/>
            </a:xfrm>
            <a:prstGeom prst="trapezoi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梯形 8">
              <a:extLst>
                <a:ext uri="{FF2B5EF4-FFF2-40B4-BE49-F238E27FC236}">
                  <a16:creationId xmlns:a16="http://schemas.microsoft.com/office/drawing/2014/main" id="{F731A04C-4979-4AEC-9439-D276334BF04B}"/>
                </a:ext>
              </a:extLst>
            </p:cNvPr>
            <p:cNvSpPr/>
            <p:nvPr/>
          </p:nvSpPr>
          <p:spPr bwMode="auto">
            <a:xfrm rot="16200000" flipH="1">
              <a:off x="6249584" y="3986016"/>
              <a:ext cx="970014" cy="1440160"/>
            </a:xfrm>
            <a:prstGeom prst="trapezoi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A826A8D-E600-4A5D-96BE-2D9A0D678E5C}"/>
                </a:ext>
              </a:extLst>
            </p:cNvPr>
            <p:cNvSpPr/>
            <p:nvPr/>
          </p:nvSpPr>
          <p:spPr bwMode="auto">
            <a:xfrm>
              <a:off x="3552750" y="4512377"/>
              <a:ext cx="864096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E4B26F63-949F-476C-9C28-911A0D39AC24}"/>
                </a:ext>
              </a:extLst>
            </p:cNvPr>
            <p:cNvSpPr txBox="1"/>
            <p:nvPr/>
          </p:nvSpPr>
          <p:spPr>
            <a:xfrm>
              <a:off x="2188418" y="4512377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ENC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AB3132A-85A4-4290-9D38-0BE78CA70653}"/>
                </a:ext>
              </a:extLst>
            </p:cNvPr>
            <p:cNvSpPr txBox="1"/>
            <p:nvPr/>
          </p:nvSpPr>
          <p:spPr>
            <a:xfrm>
              <a:off x="6300192" y="4479165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DEC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A2403C17-3781-4D2B-A5F4-88D2254B0F25}"/>
                </a:ext>
              </a:extLst>
            </p:cNvPr>
            <p:cNvSpPr txBox="1"/>
            <p:nvPr/>
          </p:nvSpPr>
          <p:spPr>
            <a:xfrm>
              <a:off x="3518187" y="4559124"/>
              <a:ext cx="1033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/>
                  </a:solidFill>
                </a:rPr>
                <a:t>codebook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438BCA9-40DB-4AF2-A1D6-6ADB4F57E53F}"/>
                </a:ext>
              </a:extLst>
            </p:cNvPr>
            <p:cNvSpPr/>
            <p:nvPr/>
          </p:nvSpPr>
          <p:spPr bwMode="auto">
            <a:xfrm>
              <a:off x="4920902" y="4512377"/>
              <a:ext cx="881405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48ED64AE-0871-4769-9174-AA2171B8015F}"/>
                </a:ext>
              </a:extLst>
            </p:cNvPr>
            <p:cNvSpPr txBox="1"/>
            <p:nvPr/>
          </p:nvSpPr>
          <p:spPr>
            <a:xfrm>
              <a:off x="4893359" y="4559124"/>
              <a:ext cx="1033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/>
                  </a:solidFill>
                </a:rPr>
                <a:t>codebook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B8B08B8D-12EB-458C-9D5C-E74ED214B9DE}"/>
                </a:ext>
              </a:extLst>
            </p:cNvPr>
            <p:cNvCxnSpPr/>
            <p:nvPr/>
          </p:nvCxnSpPr>
          <p:spPr bwMode="auto">
            <a:xfrm>
              <a:off x="1492676" y="4718433"/>
              <a:ext cx="40771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686978B5-0786-4430-8C8B-DEFB616504C8}"/>
                </a:ext>
              </a:extLst>
            </p:cNvPr>
            <p:cNvCxnSpPr/>
            <p:nvPr/>
          </p:nvCxnSpPr>
          <p:spPr bwMode="auto">
            <a:xfrm>
              <a:off x="3340546" y="4712268"/>
              <a:ext cx="2122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直接箭头连接符 26">
              <a:extLst>
                <a:ext uri="{FF2B5EF4-FFF2-40B4-BE49-F238E27FC236}">
                  <a16:creationId xmlns:a16="http://schemas.microsoft.com/office/drawing/2014/main" id="{0F16A302-3FDF-4A1B-BC5E-A43D225C8B33}"/>
                </a:ext>
              </a:extLst>
            </p:cNvPr>
            <p:cNvCxnSpPr/>
            <p:nvPr/>
          </p:nvCxnSpPr>
          <p:spPr bwMode="auto">
            <a:xfrm>
              <a:off x="5802307" y="4712268"/>
              <a:ext cx="2122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直接箭头连接符 27">
              <a:extLst>
                <a:ext uri="{FF2B5EF4-FFF2-40B4-BE49-F238E27FC236}">
                  <a16:creationId xmlns:a16="http://schemas.microsoft.com/office/drawing/2014/main" id="{45A4F5C4-1246-4086-8590-958A3E64D42C}"/>
                </a:ext>
              </a:extLst>
            </p:cNvPr>
            <p:cNvCxnSpPr/>
            <p:nvPr/>
          </p:nvCxnSpPr>
          <p:spPr bwMode="auto">
            <a:xfrm>
              <a:off x="7454671" y="4732062"/>
              <a:ext cx="40771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DD18A505-E9DC-4330-8699-79BF2626C6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16846" y="4732062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CF4FDE86-AF2D-4947-92D4-592508DFAE48}"/>
              </a:ext>
            </a:extLst>
          </p:cNvPr>
          <p:cNvGrpSpPr/>
          <p:nvPr/>
        </p:nvGrpSpPr>
        <p:grpSpPr>
          <a:xfrm>
            <a:off x="2518953" y="5566028"/>
            <a:ext cx="5367042" cy="868725"/>
            <a:chOff x="2495339" y="5445231"/>
            <a:chExt cx="5367042" cy="868725"/>
          </a:xfrm>
        </p:grpSpPr>
        <p:sp>
          <p:nvSpPr>
            <p:cNvPr id="12" name="梯形 11">
              <a:extLst>
                <a:ext uri="{FF2B5EF4-FFF2-40B4-BE49-F238E27FC236}">
                  <a16:creationId xmlns:a16="http://schemas.microsoft.com/office/drawing/2014/main" id="{5D1286AF-9D29-45B6-B847-0680CFBD4E65}"/>
                </a:ext>
              </a:extLst>
            </p:cNvPr>
            <p:cNvSpPr/>
            <p:nvPr/>
          </p:nvSpPr>
          <p:spPr bwMode="auto">
            <a:xfrm rot="5400000">
              <a:off x="2882833" y="5648372"/>
              <a:ext cx="472481" cy="432048"/>
            </a:xfrm>
            <a:prstGeom prst="trapezoi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梯形 13">
              <a:extLst>
                <a:ext uri="{FF2B5EF4-FFF2-40B4-BE49-F238E27FC236}">
                  <a16:creationId xmlns:a16="http://schemas.microsoft.com/office/drawing/2014/main" id="{B772BAD9-1A73-4C3E-A0AE-39AC8CA286BF}"/>
                </a:ext>
              </a:extLst>
            </p:cNvPr>
            <p:cNvSpPr/>
            <p:nvPr/>
          </p:nvSpPr>
          <p:spPr bwMode="auto">
            <a:xfrm rot="16200000" flipH="1">
              <a:off x="6300229" y="5159514"/>
              <a:ext cx="868725" cy="1440160"/>
            </a:xfrm>
            <a:prstGeom prst="trapezoi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0B7520E-A5A1-46F9-ADD0-8A2F4CDCCD22}"/>
                </a:ext>
              </a:extLst>
            </p:cNvPr>
            <p:cNvSpPr txBox="1"/>
            <p:nvPr/>
          </p:nvSpPr>
          <p:spPr>
            <a:xfrm>
              <a:off x="6339257" y="5673438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DEC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BC93C5BE-5AAC-4E19-822C-F3FF432DDE48}"/>
                </a:ext>
              </a:extLst>
            </p:cNvPr>
            <p:cNvSpPr txBox="1"/>
            <p:nvPr/>
          </p:nvSpPr>
          <p:spPr>
            <a:xfrm>
              <a:off x="2878836" y="5659105"/>
              <a:ext cx="5152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LW-ENC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E9DA8C0A-8888-45B4-AF88-211926F163FE}"/>
                </a:ext>
              </a:extLst>
            </p:cNvPr>
            <p:cNvSpPr/>
            <p:nvPr/>
          </p:nvSpPr>
          <p:spPr bwMode="auto">
            <a:xfrm>
              <a:off x="3552750" y="5657378"/>
              <a:ext cx="864096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C91CACD1-5C6E-48AD-8717-6E71C9AD072B}"/>
                </a:ext>
              </a:extLst>
            </p:cNvPr>
            <p:cNvSpPr txBox="1"/>
            <p:nvPr/>
          </p:nvSpPr>
          <p:spPr>
            <a:xfrm>
              <a:off x="3562638" y="5704813"/>
              <a:ext cx="9448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/>
                  </a:solidFill>
                </a:rPr>
                <a:t>quantize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34EE641-2244-4904-BD0F-E7EA9CAC1C1B}"/>
                </a:ext>
              </a:extLst>
            </p:cNvPr>
            <p:cNvSpPr/>
            <p:nvPr/>
          </p:nvSpPr>
          <p:spPr bwMode="auto">
            <a:xfrm>
              <a:off x="4873625" y="5657378"/>
              <a:ext cx="928682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10E2E410-2526-4A4B-B62A-985DA2689C3D}"/>
                </a:ext>
              </a:extLst>
            </p:cNvPr>
            <p:cNvCxnSpPr/>
            <p:nvPr/>
          </p:nvCxnSpPr>
          <p:spPr bwMode="auto">
            <a:xfrm>
              <a:off x="3340546" y="5857269"/>
              <a:ext cx="2122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直接箭头连接符 36">
              <a:extLst>
                <a:ext uri="{FF2B5EF4-FFF2-40B4-BE49-F238E27FC236}">
                  <a16:creationId xmlns:a16="http://schemas.microsoft.com/office/drawing/2014/main" id="{6835B37C-E81A-46A3-AC76-8DDFF5958B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16846" y="5857268"/>
              <a:ext cx="4567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B7852D64-7DDF-47F8-A4AF-3A3951FAF227}"/>
                </a:ext>
              </a:extLst>
            </p:cNvPr>
            <p:cNvCxnSpPr/>
            <p:nvPr/>
          </p:nvCxnSpPr>
          <p:spPr bwMode="auto">
            <a:xfrm>
              <a:off x="5802307" y="5877063"/>
              <a:ext cx="2122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直接箭头连接符 38">
              <a:extLst>
                <a:ext uri="{FF2B5EF4-FFF2-40B4-BE49-F238E27FC236}">
                  <a16:creationId xmlns:a16="http://schemas.microsoft.com/office/drawing/2014/main" id="{BDD3EB8E-1C1B-4C5E-9B4E-50FB1148E260}"/>
                </a:ext>
              </a:extLst>
            </p:cNvPr>
            <p:cNvCxnSpPr/>
            <p:nvPr/>
          </p:nvCxnSpPr>
          <p:spPr bwMode="auto">
            <a:xfrm>
              <a:off x="7454671" y="5884725"/>
              <a:ext cx="40771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直接箭头连接符 39">
              <a:extLst>
                <a:ext uri="{FF2B5EF4-FFF2-40B4-BE49-F238E27FC236}">
                  <a16:creationId xmlns:a16="http://schemas.microsoft.com/office/drawing/2014/main" id="{6B9660C7-21A2-45F7-AC2E-FFCD718E1E84}"/>
                </a:ext>
              </a:extLst>
            </p:cNvPr>
            <p:cNvCxnSpPr/>
            <p:nvPr/>
          </p:nvCxnSpPr>
          <p:spPr bwMode="auto">
            <a:xfrm>
              <a:off x="2495339" y="5892387"/>
              <a:ext cx="40771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753C3B1E-A1D2-46F1-86DB-3700A1FDF4D0}"/>
                </a:ext>
              </a:extLst>
            </p:cNvPr>
            <p:cNvSpPr txBox="1"/>
            <p:nvPr/>
          </p:nvSpPr>
          <p:spPr>
            <a:xfrm>
              <a:off x="4812934" y="5705953"/>
              <a:ext cx="1114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/>
                  </a:solidFill>
                </a:rPr>
                <a:t>dequantize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箭头: 下 52">
            <a:extLst>
              <a:ext uri="{FF2B5EF4-FFF2-40B4-BE49-F238E27FC236}">
                <a16:creationId xmlns:a16="http://schemas.microsoft.com/office/drawing/2014/main" id="{8CD09FF8-4C66-4238-87D0-C428050403BB}"/>
              </a:ext>
            </a:extLst>
          </p:cNvPr>
          <p:cNvSpPr/>
          <p:nvPr/>
        </p:nvSpPr>
        <p:spPr bwMode="auto">
          <a:xfrm>
            <a:off x="4427374" y="5180678"/>
            <a:ext cx="421909" cy="39748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624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9D295-542E-42E6-A0D3-24D18A19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Computation complexity and model deployment overhead reduction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2A458-2AB7-4662-B6BB-1B338FAA95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33DE3F-3011-434B-B9BB-C21086C899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793DA3-5B7F-46F0-AA45-1C5249982D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E450CA6-104C-4050-A173-2A0EA7B1D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74" y="2153943"/>
            <a:ext cx="4265651" cy="2590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60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Two CNN-based lightweight encoders (LW-ENC) are studied</a:t>
            </a:r>
          </a:p>
          <a:p>
            <a:pPr marL="62865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Reduce </a:t>
            </a:r>
            <a:r>
              <a:rPr lang="en-GB" altLang="zh-CN" sz="18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computation complexity and model and codebook sharing overhead significantly</a:t>
            </a:r>
          </a:p>
          <a:p>
            <a:pPr marL="62865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Achieve same compression ratio and goodput performance compared to previous model</a:t>
            </a:r>
            <a:endParaRPr lang="en-GB" sz="1800" b="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5E4A9C18-8D0B-449E-9015-62F9E1599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688724"/>
              </p:ext>
            </p:extLst>
          </p:nvPr>
        </p:nvGraphicFramePr>
        <p:xfrm>
          <a:off x="867664" y="4885908"/>
          <a:ext cx="7560002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908">
                  <a:extLst>
                    <a:ext uri="{9D8B030D-6E8A-4147-A177-3AD203B41FA5}">
                      <a16:colId xmlns:a16="http://schemas.microsoft.com/office/drawing/2014/main" val="1803873506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3030993473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929221627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1504313226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4004341663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826912123"/>
                    </a:ext>
                  </a:extLst>
                </a:gridCol>
                <a:gridCol w="891908">
                  <a:extLst>
                    <a:ext uri="{9D8B030D-6E8A-4147-A177-3AD203B41FA5}">
                      <a16:colId xmlns:a16="http://schemas.microsoft.com/office/drawing/2014/main" val="509358701"/>
                    </a:ext>
                  </a:extLst>
                </a:gridCol>
                <a:gridCol w="1316646">
                  <a:extLst>
                    <a:ext uri="{9D8B030D-6E8A-4147-A177-3AD203B41FA5}">
                      <a16:colId xmlns:a16="http://schemas.microsoft.com/office/drawing/2014/main" val="337182591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Feedback overhead (bits)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Goodput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Codebook size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Codebook dimension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# params of codebook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# params of encoder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Computation complexity of encoder </a:t>
                      </a:r>
                      <a:r>
                        <a:rPr lang="en-US" sz="1200" b="0" u="none" strike="noStrike" kern="120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CN" sz="1200" b="0" u="none" strike="noStrike" kern="120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MACs</a:t>
                      </a:r>
                      <a:r>
                        <a:rPr lang="en-US" sz="1200" b="0" u="none" strike="noStrike" kern="120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)</a:t>
                      </a:r>
                      <a:endParaRPr lang="en-US" sz="1200" b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125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32768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5.0M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2.2G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51975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LW-ENC-1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100" b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3.9K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0.7M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560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LW-ENC-2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100" b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2.9K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1.6M</a:t>
                      </a:r>
                    </a:p>
                  </a:txBody>
                  <a:tcPr marL="9525" marR="9525" marT="9525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163360"/>
                  </a:ext>
                </a:extLst>
              </a:tr>
            </a:tbl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A7024D82-837A-4150-B251-C5AAA8CABE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625" y="1950241"/>
            <a:ext cx="3829248" cy="28719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3F85A04A-3121-4DB5-9B7C-8A46B5BEF175}"/>
                  </a:ext>
                </a:extLst>
              </p:cNvPr>
              <p:cNvSpPr txBox="1"/>
              <p:nvPr/>
            </p:nvSpPr>
            <p:spPr>
              <a:xfrm>
                <a:off x="867664" y="6033866"/>
                <a:ext cx="7520760" cy="4459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tx1"/>
                    </a:solidFill>
                  </a:rPr>
                  <a:t>The overhead and goodput of standard method (Givens rotation, Ng=4,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zh-CN" altLang="en-US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altLang="zh-CN" sz="11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altLang="zh-CN" sz="11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zh-CN" altLang="en-US" sz="11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11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altLang="zh-CN" sz="1100" dirty="0">
                    <a:solidFill>
                      <a:schemeClr val="tx1"/>
                    </a:solidFill>
                  </a:rPr>
                  <a:t>)  are 32500bits and 5.07Mbps.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tx1"/>
                    </a:solidFill>
                  </a:rPr>
                  <a:t>MACs: Multiply–accumulate operations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3F85A04A-3121-4DB5-9B7C-8A46B5BEF1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64" y="6033866"/>
                <a:ext cx="7520760" cy="445956"/>
              </a:xfrm>
              <a:prstGeom prst="rect">
                <a:avLst/>
              </a:prstGeom>
              <a:blipFill>
                <a:blip r:embed="rId4"/>
                <a:stretch>
                  <a:fillRect b="-95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940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9D295-542E-42E6-A0D3-24D18A19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Computation complexity and model deployment overhead reduction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2A458-2AB7-4662-B6BB-1B338FAA95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33DE3F-3011-434B-B9BB-C21086C899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793DA3-5B7F-46F0-AA45-1C5249982D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E450CA6-104C-4050-A173-2A0EA7B1D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07" y="1997751"/>
            <a:ext cx="8079749" cy="37682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We discuss possible ways of encoder sharing the corresponding overhead.</a:t>
            </a:r>
          </a:p>
          <a:p>
            <a:pPr marL="62865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If the encoder architecture is standardized, only need to share the parameters. For 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LW-ENC-1, t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he overhead is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7.8KBytes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 if 16-bit quantization is used. Simulation shows that there is no performance loss using 16-bit encoder for CSI feedback.</a:t>
            </a:r>
          </a:p>
          <a:p>
            <a:pPr marL="62865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Alternatively, need to negotiate encoder architecture using existing format such as NNEF[6] and ONNX[7]. For 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LW-ENC-1, t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he overhead is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22KBytes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 if ONNX is used.</a:t>
            </a:r>
          </a:p>
          <a:p>
            <a:pPr marL="62865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Other model deployment/quantization</a:t>
            </a:r>
            <a:r>
              <a:rPr lang="zh-CN" altLang="en-US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method can be further studied.</a:t>
            </a:r>
            <a:endParaRPr lang="en-GB" sz="1600" b="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22CC22C-9AE2-4BE8-8E4B-8B4FF3676C1D}"/>
              </a:ext>
            </a:extLst>
          </p:cNvPr>
          <p:cNvSpPr txBox="1"/>
          <p:nvPr/>
        </p:nvSpPr>
        <p:spPr>
          <a:xfrm>
            <a:off x="2060214" y="400800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AP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CE32308-9BB3-43CF-A33C-52B63A5E0DF2}"/>
              </a:ext>
            </a:extLst>
          </p:cNvPr>
          <p:cNvSpPr txBox="1"/>
          <p:nvPr/>
        </p:nvSpPr>
        <p:spPr>
          <a:xfrm>
            <a:off x="3412623" y="400612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STA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421B533-D71B-411B-91ED-E12509ED69EE}"/>
              </a:ext>
            </a:extLst>
          </p:cNvPr>
          <p:cNvCxnSpPr/>
          <p:nvPr/>
        </p:nvCxnSpPr>
        <p:spPr bwMode="auto">
          <a:xfrm>
            <a:off x="2282482" y="4636440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F353E835-7318-4FB4-BB10-3D8482A58B11}"/>
              </a:ext>
            </a:extLst>
          </p:cNvPr>
          <p:cNvSpPr txBox="1"/>
          <p:nvPr/>
        </p:nvSpPr>
        <p:spPr>
          <a:xfrm>
            <a:off x="2739896" y="437231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21725EB-82A1-4C31-9E4B-ED7356B99468}"/>
              </a:ext>
            </a:extLst>
          </p:cNvPr>
          <p:cNvCxnSpPr/>
          <p:nvPr/>
        </p:nvCxnSpPr>
        <p:spPr bwMode="auto">
          <a:xfrm flipH="1">
            <a:off x="2289523" y="5457149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A5CB2362-1607-4B36-9233-84B7C5D6A703}"/>
                  </a:ext>
                </a:extLst>
              </p:cNvPr>
              <p:cNvSpPr txBox="1"/>
              <p:nvPr/>
            </p:nvSpPr>
            <p:spPr>
              <a:xfrm>
                <a:off x="2604305" y="5212170"/>
                <a:ext cx="9361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V or</a:t>
                </a:r>
                <a14:m>
                  <m:oMath xmlns:m="http://schemas.openxmlformats.org/officeDocument/2006/math">
                    <m:r>
                      <a:rPr lang="en-US" altLang="zh-CN" sz="1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A5CB2362-1607-4B36-9233-84B7C5D6A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305" y="5212170"/>
                <a:ext cx="936104" cy="276999"/>
              </a:xfrm>
              <a:prstGeom prst="rect">
                <a:avLst/>
              </a:prstGeo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F8E46B8-E400-4EF2-AECE-756A1221AB57}"/>
              </a:ext>
            </a:extLst>
          </p:cNvPr>
          <p:cNvCxnSpPr/>
          <p:nvPr/>
        </p:nvCxnSpPr>
        <p:spPr bwMode="auto">
          <a:xfrm>
            <a:off x="2274086" y="6250996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376A063-D2DF-4496-BFA6-F6D914D69E30}"/>
              </a:ext>
            </a:extLst>
          </p:cNvPr>
          <p:cNvSpPr txBox="1"/>
          <p:nvPr/>
        </p:nvSpPr>
        <p:spPr>
          <a:xfrm>
            <a:off x="2680537" y="6004258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encoder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DC048DDA-4C76-4AE5-9E6E-9A482BD5F5B4}"/>
              </a:ext>
            </a:extLst>
          </p:cNvPr>
          <p:cNvSpPr/>
          <p:nvPr/>
        </p:nvSpPr>
        <p:spPr bwMode="auto">
          <a:xfrm>
            <a:off x="1403649" y="4345425"/>
            <a:ext cx="3226854" cy="2070000"/>
          </a:xfrm>
          <a:prstGeom prst="roundRect">
            <a:avLst>
              <a:gd name="adj" fmla="val 14417"/>
            </a:avLst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A3D0A910-03FB-48A4-8E97-316A53557530}"/>
              </a:ext>
            </a:extLst>
          </p:cNvPr>
          <p:cNvCxnSpPr>
            <a:cxnSpLocks/>
          </p:cNvCxnSpPr>
          <p:nvPr/>
        </p:nvCxnSpPr>
        <p:spPr bwMode="auto">
          <a:xfrm>
            <a:off x="2263189" y="4372313"/>
            <a:ext cx="0" cy="2016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B1EE5511-F180-4B4F-BAB7-71DF9E1F1436}"/>
              </a:ext>
            </a:extLst>
          </p:cNvPr>
          <p:cNvCxnSpPr>
            <a:cxnSpLocks/>
          </p:cNvCxnSpPr>
          <p:nvPr/>
        </p:nvCxnSpPr>
        <p:spPr bwMode="auto">
          <a:xfrm>
            <a:off x="3733569" y="4379522"/>
            <a:ext cx="0" cy="20090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16F6006C-3592-44B5-9107-DE7EE4873745}"/>
              </a:ext>
            </a:extLst>
          </p:cNvPr>
          <p:cNvSpPr txBox="1"/>
          <p:nvPr/>
        </p:nvSpPr>
        <p:spPr>
          <a:xfrm>
            <a:off x="1526398" y="5581840"/>
            <a:ext cx="1481627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Train the encoder,</a:t>
            </a:r>
            <a:r>
              <a:rPr lang="zh-CN" altLang="en-US" sz="1100" dirty="0">
                <a:solidFill>
                  <a:schemeClr val="tx1"/>
                </a:solidFill>
              </a:rPr>
              <a:t> </a:t>
            </a:r>
            <a:r>
              <a:rPr lang="en-US" altLang="zh-CN" sz="1100" dirty="0">
                <a:solidFill>
                  <a:schemeClr val="tx1"/>
                </a:solidFill>
              </a:rPr>
              <a:t>codebook and decoder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E0B540D-E70C-4D7C-A19D-4C252E03B5DB}"/>
              </a:ext>
            </a:extLst>
          </p:cNvPr>
          <p:cNvSpPr txBox="1"/>
          <p:nvPr/>
        </p:nvSpPr>
        <p:spPr>
          <a:xfrm>
            <a:off x="3027134" y="4765361"/>
            <a:ext cx="145108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Channel estimation, SVD, Givens rotation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pic>
        <p:nvPicPr>
          <p:cNvPr id="35" name="图片 34">
            <a:extLst>
              <a:ext uri="{FF2B5EF4-FFF2-40B4-BE49-F238E27FC236}">
                <a16:creationId xmlns:a16="http://schemas.microsoft.com/office/drawing/2014/main" id="{C6A74785-D8FF-4B97-9597-81CE1EF682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9953" y="4101773"/>
            <a:ext cx="3164853" cy="237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5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1916832"/>
            <a:ext cx="7772400" cy="41044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r1</a:t>
            </a:r>
            <a:r>
              <a:rPr lang="en-GB" altLang="zh-CN" sz="2000" kern="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[5]</a:t>
            </a:r>
            <a:r>
              <a:rPr lang="en-GB" sz="2000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we </a:t>
            </a:r>
            <a:r>
              <a:rPr lang="en-GB" altLang="zh-CN" sz="2000" dirty="0">
                <a:solidFill>
                  <a:schemeClr val="tx1"/>
                </a:solidFill>
                <a:sym typeface="Times New Roman"/>
              </a:rPr>
              <a:t>introduced a new vector quantized variational autoencoder (VQVAE) method for CSI compression and discussed its performance.</a:t>
            </a:r>
            <a:endParaRPr lang="en-GB" sz="2000" kern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kern="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r2 [6], we </a:t>
            </a:r>
            <a:r>
              <a:rPr lang="en-GB" altLang="zh-CN" sz="2000" dirty="0">
                <a:solidFill>
                  <a:schemeClr val="tx1"/>
                </a:solidFill>
                <a:sym typeface="Times New Roman"/>
              </a:rPr>
              <a:t>have a follow-up discussion on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Further feedback overhead reduction and goodput improvement,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Model generalization under different channel conditions and different numbers of antennas/spatial streams</a:t>
            </a:r>
            <a:r>
              <a:rPr lang="zh-CN" altLang="en-US" sz="1800" dirty="0">
                <a:solidFill>
                  <a:schemeClr val="tx1"/>
                </a:solidFill>
                <a:sym typeface="Times New Roman"/>
              </a:rPr>
              <a:t>，</a:t>
            </a:r>
            <a:endParaRPr lang="en-US" altLang="zh-CN" sz="18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Workflow of AI CSI compression using VQVAE.</a:t>
            </a:r>
            <a:endParaRPr lang="en-GB" altLang="zh-CN" sz="1800" dirty="0">
              <a:solidFill>
                <a:schemeClr val="tx1"/>
              </a:solidFill>
              <a:sym typeface="Times New Roman"/>
            </a:endParaRP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kern="0" dirty="0">
                <a:solidFill>
                  <a:schemeClr val="tx1"/>
                </a:solidFill>
                <a:cs typeface="Times New Roman"/>
                <a:sym typeface="Times New Roman"/>
              </a:rPr>
              <a:t>In this revision (</a:t>
            </a:r>
            <a:r>
              <a:rPr lang="en-US" altLang="zh-CN" sz="2000" kern="0" dirty="0">
                <a:solidFill>
                  <a:schemeClr val="tx1"/>
                </a:solidFill>
                <a:cs typeface="Times New Roman"/>
                <a:sym typeface="Times New Roman"/>
              </a:rPr>
              <a:t>r</a:t>
            </a:r>
            <a:r>
              <a:rPr lang="en-GB" altLang="zh-CN" sz="2000" kern="0" dirty="0">
                <a:solidFill>
                  <a:schemeClr val="tx1"/>
                </a:solidFill>
                <a:cs typeface="Times New Roman"/>
                <a:sym typeface="Times New Roman"/>
              </a:rPr>
              <a:t>3), we continue the study on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Model generalization under different bandwidths,</a:t>
            </a:r>
            <a:endParaRPr lang="en-US" altLang="zh-CN" sz="18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Lightweight encoder that reduces computation complexity and model deployment overhead.</a:t>
            </a:r>
          </a:p>
          <a:p>
            <a:pPr lvl="1"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600" kern="0" dirty="0">
              <a:solidFill>
                <a:schemeClr val="tx1"/>
              </a:solidFill>
              <a:cs typeface="Times New Roman"/>
              <a:sym typeface="Times New Roman"/>
            </a:endParaRP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2997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73CFB3-5FD3-4F20-844E-1AD23DC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2C5DE-C499-4337-8677-5FAF306B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558608" cy="4113213"/>
          </a:xfrm>
        </p:spPr>
        <p:txBody>
          <a:bodyPr/>
          <a:lstStyle/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this contribution, we showed performance enhancement for autoencoder-based CSI compression scheme proposed in [5], including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Model generalization under different bandwidths</a:t>
            </a:r>
            <a:r>
              <a:rPr lang="en-US" altLang="zh-CN" kern="1200" dirty="0">
                <a:solidFill>
                  <a:schemeClr val="tx1"/>
                </a:solidFill>
                <a:sym typeface="Times New Roman"/>
              </a:rPr>
              <a:t>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Lightweight encoder that reduces computation complexity and model deployment overhead by more than 1000 times,  and maintains the goodput performance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Further Study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More complex scenarios, e.g., MU-MIMO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Other quantization methods for more efficient model sharing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17B67-B76F-4120-A26F-9BCAD315AD5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DE7F44-D9D8-4278-B34C-790FD3FBCA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45D750-227D-433F-9041-0C1F2FC4A6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44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M. Deshmukh, Z. Lin, H. Lou, M. Kamel, R. Yang, I. </a:t>
            </a:r>
            <a:r>
              <a:rPr lang="en-US" altLang="zh-CN" sz="1200" dirty="0" err="1">
                <a:solidFill>
                  <a:schemeClr val="tx1"/>
                </a:solidFill>
              </a:rPr>
              <a:t>Güvenç</a:t>
            </a:r>
            <a:r>
              <a:rPr lang="en-US" altLang="zh-CN" sz="1200" dirty="0">
                <a:solidFill>
                  <a:schemeClr val="tx1"/>
                </a:solidFill>
              </a:rPr>
              <a:t>, “Intelligent Feedback Overhead Reduction (</a:t>
            </a:r>
            <a:r>
              <a:rPr lang="en-US" altLang="zh-CN" sz="1200" dirty="0" err="1">
                <a:solidFill>
                  <a:schemeClr val="tx1"/>
                </a:solidFill>
              </a:rPr>
              <a:t>iFOR</a:t>
            </a:r>
            <a:r>
              <a:rPr lang="en-US" altLang="zh-CN" sz="1200" dirty="0">
                <a:solidFill>
                  <a:schemeClr val="tx1"/>
                </a:solidFill>
              </a:rPr>
              <a:t>) in Wi-Fi 7 and Beyond,” in Proceedings of 2022 VTC-Spring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[2] 11-22-1563-02-aiml-ai-ml-use-case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[3] P. K. </a:t>
            </a:r>
            <a:r>
              <a:rPr lang="en-US" altLang="zh-CN" sz="1200" dirty="0" err="1">
                <a:solidFill>
                  <a:schemeClr val="tx1"/>
                </a:solidFill>
              </a:rPr>
              <a:t>Sangdeh</a:t>
            </a:r>
            <a:r>
              <a:rPr lang="en-US" altLang="zh-CN" sz="1200" dirty="0">
                <a:solidFill>
                  <a:schemeClr val="tx1"/>
                </a:solidFill>
              </a:rPr>
              <a:t>, H. </a:t>
            </a:r>
            <a:r>
              <a:rPr lang="en-US" altLang="zh-CN" sz="1200" dirty="0" err="1">
                <a:solidFill>
                  <a:schemeClr val="tx1"/>
                </a:solidFill>
              </a:rPr>
              <a:t>Pirayesh</a:t>
            </a:r>
            <a:r>
              <a:rPr lang="en-US" altLang="zh-CN" sz="1200" dirty="0">
                <a:solidFill>
                  <a:schemeClr val="tx1"/>
                </a:solidFill>
              </a:rPr>
              <a:t>, A. </a:t>
            </a:r>
            <a:r>
              <a:rPr lang="en-US" altLang="zh-CN" sz="1200" dirty="0" err="1">
                <a:solidFill>
                  <a:schemeClr val="tx1"/>
                </a:solidFill>
              </a:rPr>
              <a:t>Mobiny</a:t>
            </a:r>
            <a:r>
              <a:rPr lang="en-US" altLang="zh-CN" sz="1200" dirty="0">
                <a:solidFill>
                  <a:schemeClr val="tx1"/>
                </a:solidFill>
              </a:rPr>
              <a:t>, H. Zeng, “LB-</a:t>
            </a:r>
            <a:r>
              <a:rPr lang="en-US" altLang="zh-CN" sz="1200" dirty="0" err="1">
                <a:solidFill>
                  <a:schemeClr val="tx1"/>
                </a:solidFill>
              </a:rPr>
              <a:t>SciFi</a:t>
            </a:r>
            <a:r>
              <a:rPr lang="en-US" altLang="zh-CN" sz="1200" dirty="0">
                <a:solidFill>
                  <a:schemeClr val="tx1"/>
                </a:solidFill>
              </a:rPr>
              <a:t>: Online Learning-Based Channel Feedback for MU-MIMO in Wireless LANs, ” in Proceedings of 2020 IEEE 28th ICNP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[4] A. Oord, O. </a:t>
            </a:r>
            <a:r>
              <a:rPr lang="en-US" altLang="zh-CN" sz="1200" dirty="0" err="1">
                <a:solidFill>
                  <a:schemeClr val="tx1"/>
                </a:solidFill>
              </a:rPr>
              <a:t>Vinyals</a:t>
            </a:r>
            <a:r>
              <a:rPr lang="en-US" altLang="zh-CN" sz="1200" dirty="0">
                <a:solidFill>
                  <a:schemeClr val="tx1"/>
                </a:solidFill>
              </a:rPr>
              <a:t>, “Neural discrete representation learning,” Advances in neural information processing systems, 2017.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[5] 11-23-0290-01-aiml-study-on-ai-csi-compression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[6] The </a:t>
            </a:r>
            <a:r>
              <a:rPr lang="en-US" altLang="zh-CN" sz="1200" dirty="0" err="1">
                <a:solidFill>
                  <a:schemeClr val="tx1"/>
                </a:solidFill>
              </a:rPr>
              <a:t>Khronos</a:t>
            </a:r>
            <a:r>
              <a:rPr lang="en-US" altLang="zh-CN" sz="1200" dirty="0">
                <a:solidFill>
                  <a:schemeClr val="tx1"/>
                </a:solidFill>
              </a:rPr>
              <a:t> NNEF Working Group, “Neural Network Exchange Format”, https://www.khronos.org/registry/NNEF/specs/1.0/nnef-1.0.5.html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[7] Open Neural Network Exchange (ONNX), </a:t>
            </a:r>
            <a:r>
              <a:rPr lang="en-US" altLang="zh-CN" sz="1200" dirty="0">
                <a:solidFill>
                  <a:schemeClr val="tx1"/>
                </a:solidFill>
                <a:hlinkClick r:id="rId3"/>
              </a:rPr>
              <a:t>https://onnx.ai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[8] 11-23-0755-00-aiml-aiml-assisted-complexity-reduction-for-beamforming-csi-feedback-using-autoencoder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[9] 11-23-0906-02-aiml-proposed-ieee-802-11-aiml-tig-technical-report-text-for-the-csi-compression-use-case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R1 - 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350" y="1831974"/>
            <a:ext cx="7642746" cy="1236985"/>
          </a:xfrm>
          <a:ln/>
        </p:spPr>
        <p:txBody>
          <a:bodyPr>
            <a:noAutofit/>
          </a:bodyPr>
          <a:lstStyle/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AP initiates the sounding sequence by transmitting the NDPA frame followed by a NDP which is used for the generation of V matrix at the STA.</a:t>
            </a:r>
          </a:p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STA applies Givens rotation on the V matrix and feeds back the angels in the beamforming report frame.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内容占位符 3">
            <a:extLst>
              <a:ext uri="{FF2B5EF4-FFF2-40B4-BE49-F238E27FC236}">
                <a16:creationId xmlns:a16="http://schemas.microsoft.com/office/drawing/2014/main" id="{5E9A6D2D-6749-4D19-8FD7-B6CD9558E22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4241" y="4791440"/>
          <a:ext cx="6048000" cy="1371600"/>
        </p:xfrm>
        <a:graphic>
          <a:graphicData uri="http://schemas.openxmlformats.org/drawingml/2006/table">
            <a:tbl>
              <a:tblPr firstRow="1" bandRow="1"/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/>
                      <a:r>
                        <a:rPr lang="en-US" altLang="zh-CN" sz="1200" b="1" i="0" dirty="0" err="1"/>
                        <a:t>Ntx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Nrx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Nss</a:t>
                      </a:r>
                      <a:endParaRPr lang="zh-CN" altLang="en-US" sz="1200" b="1" i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BW=40MHz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BW=80MHz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BW=160MHz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BW=320MHz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0.12 (</a:t>
                      </a:r>
                      <a:r>
                        <a:rPr lang="en-US" altLang="zh-CN" sz="1200" dirty="0" err="1"/>
                        <a:t>KBytes</a:t>
                      </a:r>
                      <a:r>
                        <a:rPr lang="en-US" altLang="zh-CN" sz="1200" dirty="0"/>
                        <a:t>)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0.24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0.50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1.00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0.73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1.45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5.98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11.95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3.39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6.78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13.94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27.89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55.78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14.52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59.76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119.52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239.04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" name="图片 18">
            <a:extLst>
              <a:ext uri="{FF2B5EF4-FFF2-40B4-BE49-F238E27FC236}">
                <a16:creationId xmlns:a16="http://schemas.microsoft.com/office/drawing/2014/main" id="{37102352-4939-4421-8CD4-27936A2F4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98" y="2759301"/>
            <a:ext cx="1625751" cy="34780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/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The total</a:t>
                </a:r>
                <a:r>
                  <a:rPr lang="zh-CN" altLang="en-US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feedback overhead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𝑵</m:t>
                        </m:r>
                      </m:e>
                      <m:sub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𝒂</m:t>
                        </m:r>
                      </m:sub>
                    </m:sSub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𝝓</m:t>
                            </m:r>
                          </m:sub>
                        </m:sSub>
                        <m:r>
                          <a:rPr lang="en-US" altLang="zh-C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𝝍</m:t>
                            </m:r>
                          </m:sub>
                        </m:sSub>
                      </m:num>
                      <m:den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𝟐</m:t>
                        </m:r>
                      </m:den>
                    </m:f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𝒔𝒄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𝒈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. Larger bandwidth and number of antennas lead to significantly increased sounding feedback overhead, which increases the latency and limits the throughput gain.</a:t>
                </a:r>
              </a:p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Visualization of the precoding matrix after FFT shows its sparsity and compressibility.</a:t>
                </a:r>
                <a:endParaRPr lang="en-US" altLang="zh-CN" sz="1600" b="1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  <a:blipFill>
                <a:blip r:embed="rId4"/>
                <a:stretch>
                  <a:fillRect l="-586" r="-1172" b="-3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B9F71C41-1BCC-4480-93A8-66588799E260}"/>
              </a:ext>
            </a:extLst>
          </p:cNvPr>
          <p:cNvSpPr txBox="1"/>
          <p:nvPr/>
        </p:nvSpPr>
        <p:spPr>
          <a:xfrm>
            <a:off x="7380312" y="6165304"/>
            <a:ext cx="112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20MHz, 8*2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8FD2B2B-1E66-4FA2-8E54-ACBE9CBD33B4}"/>
              </a:ext>
            </a:extLst>
          </p:cNvPr>
          <p:cNvSpPr/>
          <p:nvPr/>
        </p:nvSpPr>
        <p:spPr bwMode="auto">
          <a:xfrm>
            <a:off x="8018077" y="3212976"/>
            <a:ext cx="638965" cy="257779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R1 - </a:t>
            </a:r>
            <a:r>
              <a:rPr lang="en-GB" dirty="0"/>
              <a:t>Existing Work on AI CSI Compression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2" y="1831974"/>
            <a:ext cx="4689352" cy="4261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ML solutions: no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[1][2] adopted a traditional machine learning algorithm, i.e., K-means, to cluster the angle vector after Givens rotation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and store the centroids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centroid index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2dB PER loss, up to 50% goodput improvement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AI solutions: use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>
                <a:solidFill>
                  <a:schemeClr val="tx1"/>
                </a:solidFill>
                <a:ea typeface="宋体" panose="02010600030101010101" pitchFamily="2" charset="-122"/>
              </a:rPr>
              <a:t>[3] adopted two autoencoders to compress two types of angles after Givens rotation separatel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y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the store neural network models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kern="12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encoder output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Up to 70% overhead reduction and 60% throughput gain for 11ac system</a:t>
            </a:r>
            <a:endParaRPr lang="en-US" altLang="zh-CN" sz="14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kern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E11B772-8799-445F-A39A-63A8F3ACE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346" y="2176054"/>
            <a:ext cx="2989555" cy="14163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6A70B7-0D9C-4C0B-8829-95E9610B4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371" y="4323540"/>
            <a:ext cx="2779507" cy="151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R1 - </a:t>
            </a:r>
            <a:r>
              <a:rPr lang="en-GB" dirty="0"/>
              <a:t>Our Study</a:t>
            </a:r>
            <a:r>
              <a:rPr lang="en-GB" altLang="zh-CN" dirty="0"/>
              <a:t> on AI CSI Compression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699691"/>
            <a:ext cx="7770813" cy="259340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Vector quantization variational autoencoder (VQVAE) [4] is proposed for CSI compression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Consists of encoder, codebook, decoder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Learn how to compress and quantize automatically from the data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Convolutional neural network (CNN) or transformer could be used for both the encoder and decoder.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 could be the V matrix or the angles after Givens rotation.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Beamformer and </a:t>
            </a:r>
            <a:r>
              <a:rPr lang="en-US" altLang="zh-CN" sz="1600" kern="1200" dirty="0" err="1">
                <a:solidFill>
                  <a:schemeClr val="tx1"/>
                </a:solidFill>
                <a:ea typeface="宋体" panose="02010600030101010101" pitchFamily="2" charset="-122"/>
              </a:rPr>
              <a:t>beamformee</a:t>
            </a: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 need to exchange and store the codebook and half of the NN model.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Only transmit the codeword index during inference.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651FA51-E15E-4580-8FB5-08D30C9549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22"/>
          <a:stretch/>
        </p:blipFill>
        <p:spPr>
          <a:xfrm>
            <a:off x="2223528" y="4473189"/>
            <a:ext cx="4696944" cy="19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470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generated under SU MIMO,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Ng=4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NDPA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=28us,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=112us,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SIFS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=16us,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preamble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=64us, MCS=1 for BF report, MCS=7 for data, payload length=1000Bytes</a:t>
                </a:r>
              </a:p>
              <a:p>
                <a:pPr marL="628650" lvl="1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Baseline: </a:t>
                </a:r>
              </a:p>
              <a:p>
                <a:pPr marL="1085850" lvl="2" indent="-28575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current methods in the standard, Ng=4 (250 subcarriers) and Ng=16 (64 subcarriers)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duration</m:t>
                        </m:r>
                      </m:den>
                    </m:f>
                    <m:r>
                      <a:rPr lang="en-US" altLang="zh-CN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(1−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𝑃𝐸𝑅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𝐵𝐹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𝐷𝑎𝑡𝑎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𝐴𝐶𝐾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+4∗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𝑆𝐼𝐹𝑆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Compression ratio: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Rc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b="0" i="0" dirty="0" smtClean="0">
                            <a:solidFill>
                              <a:schemeClr val="tx1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egacy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>
                            <a:solidFill>
                              <a:schemeClr val="tx1"/>
                            </a:solidFill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SNR-PER curve</a:t>
                </a: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28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blipFill>
                <a:blip r:embed="rId3"/>
                <a:stretch>
                  <a:fillRect t="-766" r="-1049" b="-6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R1 - </a:t>
            </a:r>
            <a:r>
              <a:rPr lang="en-GB" dirty="0"/>
              <a:t>Performance Evaluation</a:t>
            </a:r>
          </a:p>
        </p:txBody>
      </p:sp>
      <p:grpSp>
        <p:nvGrpSpPr>
          <p:cNvPr id="4103" name="组合 4102">
            <a:extLst>
              <a:ext uri="{FF2B5EF4-FFF2-40B4-BE49-F238E27FC236}">
                <a16:creationId xmlns:a16="http://schemas.microsoft.com/office/drawing/2014/main" id="{32B00E0D-E851-488A-9FBD-85D020D36CD1}"/>
              </a:ext>
            </a:extLst>
          </p:cNvPr>
          <p:cNvGrpSpPr/>
          <p:nvPr/>
        </p:nvGrpSpPr>
        <p:grpSpPr>
          <a:xfrm>
            <a:off x="5407982" y="5018770"/>
            <a:ext cx="3227067" cy="1095075"/>
            <a:chOff x="5231133" y="5047255"/>
            <a:chExt cx="3227067" cy="1095075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682AE80E-23E7-4B2D-8FB9-E7A61AB8AC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31133" y="5768399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4BA33574-AE14-4680-8D38-70C6F9941D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46515" y="6140818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612E5C0-DEF1-450A-9899-928E941333E0}"/>
                </a:ext>
              </a:extLst>
            </p:cNvPr>
            <p:cNvSpPr/>
            <p:nvPr/>
          </p:nvSpPr>
          <p:spPr bwMode="auto">
            <a:xfrm>
              <a:off x="5377381" y="5469711"/>
              <a:ext cx="5760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9F7364B-8074-4B68-892B-38023FA52F45}"/>
                </a:ext>
              </a:extLst>
            </p:cNvPr>
            <p:cNvSpPr/>
            <p:nvPr/>
          </p:nvSpPr>
          <p:spPr bwMode="auto">
            <a:xfrm>
              <a:off x="6095295" y="5469711"/>
              <a:ext cx="4733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71AD298-CA33-4CAA-90D6-045473162601}"/>
                </a:ext>
              </a:extLst>
            </p:cNvPr>
            <p:cNvSpPr/>
            <p:nvPr/>
          </p:nvSpPr>
          <p:spPr bwMode="auto">
            <a:xfrm>
              <a:off x="6734253" y="5842130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2B8DB10-8F7A-4465-8D21-F45DC96BD3A4}"/>
                </a:ext>
              </a:extLst>
            </p:cNvPr>
            <p:cNvSpPr/>
            <p:nvPr/>
          </p:nvSpPr>
          <p:spPr bwMode="auto">
            <a:xfrm>
              <a:off x="7304861" y="5469711"/>
              <a:ext cx="4689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0D8D9C34-2D69-409A-95F9-DCD7DB346B59}"/>
                </a:ext>
              </a:extLst>
            </p:cNvPr>
            <p:cNvSpPr txBox="1"/>
            <p:nvPr/>
          </p:nvSpPr>
          <p:spPr>
            <a:xfrm>
              <a:off x="5393214" y="548957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4015C511-EE79-49A1-B663-66139B98660A}"/>
                </a:ext>
              </a:extLst>
            </p:cNvPr>
            <p:cNvSpPr txBox="1"/>
            <p:nvPr/>
          </p:nvSpPr>
          <p:spPr>
            <a:xfrm>
              <a:off x="6105923" y="549888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491D37EC-3589-46FF-84C1-37073B026771}"/>
                </a:ext>
              </a:extLst>
            </p:cNvPr>
            <p:cNvSpPr txBox="1"/>
            <p:nvPr/>
          </p:nvSpPr>
          <p:spPr>
            <a:xfrm>
              <a:off x="6762888" y="5848856"/>
              <a:ext cx="416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BF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753CE589-CCD1-4AA2-A8B9-2D1560111335}"/>
                </a:ext>
              </a:extLst>
            </p:cNvPr>
            <p:cNvSpPr txBox="1"/>
            <p:nvPr/>
          </p:nvSpPr>
          <p:spPr>
            <a:xfrm>
              <a:off x="7312738" y="5483919"/>
              <a:ext cx="5092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6ECC2FC-6A9F-442E-96EB-31406E97C1B4}"/>
                </a:ext>
              </a:extLst>
            </p:cNvPr>
            <p:cNvSpPr/>
            <p:nvPr/>
          </p:nvSpPr>
          <p:spPr bwMode="auto">
            <a:xfrm>
              <a:off x="7933721" y="5843642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76EBE74C-8A76-4A6B-985B-C9CE151BE046}"/>
                </a:ext>
              </a:extLst>
            </p:cNvPr>
            <p:cNvSpPr txBox="1"/>
            <p:nvPr/>
          </p:nvSpPr>
          <p:spPr>
            <a:xfrm>
              <a:off x="7886097" y="5858354"/>
              <a:ext cx="5721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AC5FF84A-2106-4D10-B2B7-5642661DF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3445" y="5230351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49EBB33F-1F98-402F-9BA0-1F93DA7D3D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294" y="5230351"/>
              <a:ext cx="0" cy="618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B9273FC7-5B4B-46F8-8642-AF942119E0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865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514498F2-78DB-4F92-8557-341F27B3AC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2825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82AE017A-A6BA-4D89-AFF0-8098BCC0AC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0816" y="5243014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603A9D0E-8396-44BE-8AA8-67C5C9EE43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4861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95F058A8-5134-49D2-B317-FFABC741F0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382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A2462503-AC70-40B9-98E2-C70FEFEB0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35953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F2300811-99E9-4223-9F1A-79AE11F45318}"/>
                </a:ext>
              </a:extLst>
            </p:cNvPr>
            <p:cNvSpPr txBox="1"/>
            <p:nvPr/>
          </p:nvSpPr>
          <p:spPr>
            <a:xfrm>
              <a:off x="5842106" y="5047255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70AB4AAC-E209-45C3-83B3-912B220D72E8}"/>
                </a:ext>
              </a:extLst>
            </p:cNvPr>
            <p:cNvSpPr txBox="1"/>
            <p:nvPr/>
          </p:nvSpPr>
          <p:spPr>
            <a:xfrm>
              <a:off x="6466077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34EDB1DE-5563-4042-B191-9CCA8D782253}"/>
                </a:ext>
              </a:extLst>
            </p:cNvPr>
            <p:cNvSpPr txBox="1"/>
            <p:nvPr/>
          </p:nvSpPr>
          <p:spPr>
            <a:xfrm>
              <a:off x="7044845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CD989228-C828-4CD0-80C0-4CDB05A63F99}"/>
                </a:ext>
              </a:extLst>
            </p:cNvPr>
            <p:cNvSpPr txBox="1"/>
            <p:nvPr/>
          </p:nvSpPr>
          <p:spPr>
            <a:xfrm>
              <a:off x="7673038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直接箭头连接符 61">
              <a:extLst>
                <a:ext uri="{FF2B5EF4-FFF2-40B4-BE49-F238E27FC236}">
                  <a16:creationId xmlns:a16="http://schemas.microsoft.com/office/drawing/2014/main" id="{F6A3D942-881F-4185-961C-A0C8F81B78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1788" y="5268164"/>
              <a:ext cx="151657" cy="21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直接箭头连接符 66">
              <a:extLst>
                <a:ext uri="{FF2B5EF4-FFF2-40B4-BE49-F238E27FC236}">
                  <a16:creationId xmlns:a16="http://schemas.microsoft.com/office/drawing/2014/main" id="{6D8E7A63-6ADC-4E89-84A9-4DA4DF6451C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5296" y="5270360"/>
              <a:ext cx="1328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332CA7C9-856E-4D34-BC0E-80B9D321BED8}"/>
              </a:ext>
            </a:extLst>
          </p:cNvPr>
          <p:cNvGrpSpPr/>
          <p:nvPr/>
        </p:nvGrpSpPr>
        <p:grpSpPr>
          <a:xfrm>
            <a:off x="2123728" y="1673805"/>
            <a:ext cx="4680520" cy="3510390"/>
            <a:chOff x="2123728" y="1673805"/>
            <a:chExt cx="4680520" cy="351039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AE54FD1C-D9A0-4027-BDF2-8E055C381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3728" y="1673805"/>
              <a:ext cx="4680520" cy="3510390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EF64F038-2109-4AED-8CDB-3342FE324A0B}"/>
                </a:ext>
              </a:extLst>
            </p:cNvPr>
            <p:cNvSpPr txBox="1"/>
            <p:nvPr/>
          </p:nvSpPr>
          <p:spPr>
            <a:xfrm>
              <a:off x="4788024" y="1700808"/>
              <a:ext cx="8744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altLang="zh-CN" sz="100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US" altLang="zh-CN" sz="9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MCS=7</a:t>
              </a:r>
              <a:endParaRPr lang="zh-CN" altLang="en-US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R1 - </a:t>
            </a:r>
            <a:r>
              <a:rPr lang="en-GB" dirty="0"/>
              <a:t>Performance Evaluation</a:t>
            </a:r>
          </a:p>
        </p:txBody>
      </p:sp>
      <p:graphicFrame>
        <p:nvGraphicFramePr>
          <p:cNvPr id="15" name="内容占位符 3">
            <a:extLst>
              <a:ext uri="{FF2B5EF4-FFF2-40B4-BE49-F238E27FC236}">
                <a16:creationId xmlns:a16="http://schemas.microsoft.com/office/drawing/2014/main" id="{12F16642-3DC4-4FFE-853A-EF915EDF20E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5306" y="5329238"/>
          <a:ext cx="8748000" cy="920709"/>
        </p:xfrm>
        <a:graphic>
          <a:graphicData uri="http://schemas.openxmlformats.org/drawingml/2006/table">
            <a:tbl>
              <a:tblPr/>
              <a:tblGrid>
                <a:gridCol w="6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Method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VQVAE-1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215.20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48.53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07AA3866-5A56-4E52-AE0E-20BDFA6EDA2E}"/>
              </a:ext>
            </a:extLst>
          </p:cNvPr>
          <p:cNvSpPr txBox="1"/>
          <p:nvPr/>
        </p:nvSpPr>
        <p:spPr>
          <a:xfrm>
            <a:off x="5724750" y="3254787"/>
            <a:ext cx="14395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00B050"/>
                </a:solidFill>
              </a:rPr>
              <a:t>Rc=25 (CB size 1024)</a:t>
            </a:r>
            <a:endParaRPr lang="zh-CN" altLang="en-US" sz="1000" dirty="0">
              <a:solidFill>
                <a:srgbClr val="00B05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4305EB1-BAA0-4054-B73D-3909707A46AF}"/>
              </a:ext>
            </a:extLst>
          </p:cNvPr>
          <p:cNvSpPr txBox="1"/>
          <p:nvPr/>
        </p:nvSpPr>
        <p:spPr>
          <a:xfrm>
            <a:off x="5464581" y="3016553"/>
            <a:ext cx="1555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E70502"/>
                </a:solidFill>
              </a:rPr>
              <a:t>Rc=12 (CB size 1024)</a:t>
            </a:r>
            <a:endParaRPr lang="zh-CN" altLang="en-US" sz="1000" dirty="0">
              <a:solidFill>
                <a:srgbClr val="E70502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471CAD2-ADF2-4F07-AA34-CCA6916A4C4C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5252025" y="3139664"/>
            <a:ext cx="212556" cy="145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E7050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92CE747A-3A2D-4CC7-9EC2-DD8DD39491D9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5502138" y="3377898"/>
            <a:ext cx="222612" cy="17823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985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Study </a:t>
            </a:r>
            <a:r>
              <a:rPr lang="en-US" altLang="zh-CN" dirty="0">
                <a:solidFill>
                  <a:schemeClr val="tx1"/>
                </a:solidFill>
              </a:rPr>
              <a:t>in R2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CD055A6-AEFB-4F2B-B45F-48F597C2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8840"/>
            <a:ext cx="8134672" cy="403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Reduce the feedback overhead and improve the goodput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</a:rPr>
              <a:t>Different neural network architecture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</a:rPr>
              <a:t>Reduce codebook size and dimension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More complex scenarios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More simulations under different configurations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MU-MIMO scenarios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Increase m</a:t>
            </a:r>
            <a:r>
              <a:rPr lang="en-US" sz="1800" kern="0" dirty="0">
                <a:solidFill>
                  <a:schemeClr val="tx1"/>
                </a:solidFill>
              </a:rPr>
              <a:t>odel generalization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b="1" dirty="0">
                <a:solidFill>
                  <a:schemeClr val="tx1"/>
                </a:solidFill>
              </a:rPr>
              <a:t>exhibit robustness </a:t>
            </a: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to different channel models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dirty="0">
                <a:solidFill>
                  <a:schemeClr val="tx1"/>
                </a:solidFill>
              </a:rPr>
              <a:t>exhibit robustness</a:t>
            </a: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to different bandwidth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b="1" dirty="0">
                <a:solidFill>
                  <a:schemeClr val="tx1"/>
                </a:solidFill>
              </a:rPr>
              <a:t>exhibit robustness</a:t>
            </a: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to number of antennas</a:t>
            </a:r>
          </a:p>
        </p:txBody>
      </p:sp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R2 - Feedback overhead reduction and </a:t>
            </a:r>
            <a:br>
              <a:rPr lang="en-US" dirty="0"/>
            </a:br>
            <a:r>
              <a:rPr lang="en-US" altLang="zh-CN" dirty="0"/>
              <a:t>goodput improvement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>
                <a:extLst>
                  <a:ext uri="{FF2B5EF4-FFF2-40B4-BE49-F238E27FC236}">
                    <a16:creationId xmlns:a16="http://schemas.microsoft.com/office/drawing/2014/main" id="{6D14A62A-43DA-482F-8585-8F9C7F41D2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528" y="1916832"/>
                <a:ext cx="8496944" cy="40227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SU MIMO, 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Higher compression ratio and more MCS are considered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Standard: Givens, Ng=4/16,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=4</a:t>
                </a:r>
              </a:p>
              <a:p>
                <a:pPr marL="6286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VQVAEs with different compression ratios achieve less than 1dB PER loss compared with standard method.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8" name="Rectangle 2">
                <a:extLst>
                  <a:ext uri="{FF2B5EF4-FFF2-40B4-BE49-F238E27FC236}">
                    <a16:creationId xmlns:a16="http://schemas.microsoft.com/office/drawing/2014/main" id="{6D14A62A-43DA-482F-8585-8F9C7F41D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916832"/>
                <a:ext cx="8496944" cy="4022780"/>
              </a:xfrm>
              <a:prstGeom prst="rect">
                <a:avLst/>
              </a:prstGeom>
              <a:blipFill>
                <a:blip r:embed="rId3"/>
                <a:stretch>
                  <a:fillRect t="-30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>
            <a:extLst>
              <a:ext uri="{FF2B5EF4-FFF2-40B4-BE49-F238E27FC236}">
                <a16:creationId xmlns:a16="http://schemas.microsoft.com/office/drawing/2014/main" id="{4DDA9CDD-B9BB-42A6-BDC7-FDDACF80A4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696431"/>
            <a:ext cx="3682222" cy="27616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956A65E-D6CE-4232-939A-A2B3EAA4C3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8" y="3696432"/>
            <a:ext cx="3675872" cy="275690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777B7F7-492F-4ED7-AEC4-563FD6AEFDC7}"/>
              </a:ext>
            </a:extLst>
          </p:cNvPr>
          <p:cNvSpPr txBox="1"/>
          <p:nvPr/>
        </p:nvSpPr>
        <p:spPr>
          <a:xfrm>
            <a:off x="3370378" y="4796792"/>
            <a:ext cx="14395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1214D2"/>
                </a:solidFill>
              </a:rPr>
              <a:t>Rc=25 (CB size 1024)</a:t>
            </a:r>
            <a:endParaRPr lang="zh-CN" altLang="en-US" sz="1000" dirty="0">
              <a:solidFill>
                <a:srgbClr val="1214D2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B9B32A6-6D1C-479C-B97B-5D78794C7FA1}"/>
              </a:ext>
            </a:extLst>
          </p:cNvPr>
          <p:cNvSpPr txBox="1"/>
          <p:nvPr/>
        </p:nvSpPr>
        <p:spPr>
          <a:xfrm>
            <a:off x="3598966" y="5027278"/>
            <a:ext cx="1618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00B0F0"/>
                </a:solidFill>
              </a:rPr>
              <a:t>Rc=36 (CB size 128) </a:t>
            </a:r>
            <a:endParaRPr lang="zh-CN" altLang="en-US" sz="1000" dirty="0">
              <a:solidFill>
                <a:srgbClr val="00B0F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C8FAC9D-0CD3-4712-ADCC-21DE26CE0E26}"/>
              </a:ext>
            </a:extLst>
          </p:cNvPr>
          <p:cNvSpPr txBox="1"/>
          <p:nvPr/>
        </p:nvSpPr>
        <p:spPr>
          <a:xfrm>
            <a:off x="3135267" y="4566306"/>
            <a:ext cx="1555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E70502"/>
                </a:solidFill>
              </a:rPr>
              <a:t>Rc=12 (CB size 1024)</a:t>
            </a:r>
            <a:endParaRPr lang="zh-CN" altLang="en-US" sz="1000" dirty="0">
              <a:solidFill>
                <a:srgbClr val="E70502"/>
              </a:solidFill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926075E-13B5-4EB9-9D02-EDDD209A648D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2922711" y="4689417"/>
            <a:ext cx="212556" cy="145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E7050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078D1626-F262-41DF-9702-9AA2F1E89B04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3147766" y="4919903"/>
            <a:ext cx="222612" cy="178230"/>
          </a:xfrm>
          <a:prstGeom prst="straightConnector1">
            <a:avLst/>
          </a:prstGeom>
          <a:ln>
            <a:solidFill>
              <a:srgbClr val="1214D2"/>
            </a:solidFill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D353D215-5D39-4EAB-AAB3-774B2204FB30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>
            <a:off x="3358776" y="5150389"/>
            <a:ext cx="240190" cy="151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840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22575</TotalTime>
  <Words>2720</Words>
  <Application>Microsoft Office PowerPoint</Application>
  <PresentationFormat>全屏显示(4:3)</PresentationFormat>
  <Paragraphs>555</Paragraphs>
  <Slides>21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 Unicode MS</vt:lpstr>
      <vt:lpstr>MS Gothic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Document</vt:lpstr>
      <vt:lpstr>Study on AI CSI Compression</vt:lpstr>
      <vt:lpstr>Abstract</vt:lpstr>
      <vt:lpstr>R1 - Background</vt:lpstr>
      <vt:lpstr>R1 - Existing Work on AI CSI Compression</vt:lpstr>
      <vt:lpstr>R1 - Our Study on AI CSI Compression</vt:lpstr>
      <vt:lpstr>R1 - Performance Evaluation</vt:lpstr>
      <vt:lpstr>R1 - Performance Evaluation</vt:lpstr>
      <vt:lpstr>Further Study in R2</vt:lpstr>
      <vt:lpstr>R2 - Feedback overhead reduction and  goodput improvement</vt:lpstr>
      <vt:lpstr>R2 - Goodput improvement and feedback overhead reduction</vt:lpstr>
      <vt:lpstr>R2 - Generalization of different channel models</vt:lpstr>
      <vt:lpstr>R2 - Generalization of different Nrx/Nss</vt:lpstr>
      <vt:lpstr>R2 - Workflow of AI CSI compression using autoencoder</vt:lpstr>
      <vt:lpstr>Further Study in R3</vt:lpstr>
      <vt:lpstr>Generalization of different bandwidth</vt:lpstr>
      <vt:lpstr>Computation complexity and model deployment overhead reduction</vt:lpstr>
      <vt:lpstr>Computation complexity and model deployment overhead reduction</vt:lpstr>
      <vt:lpstr>Computation complexity and model deployment overhead reduction</vt:lpstr>
      <vt:lpstr>Computation complexity and model deployment overhead reduction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653</cp:revision>
  <cp:lastPrinted>1601-01-01T00:00:00Z</cp:lastPrinted>
  <dcterms:created xsi:type="dcterms:W3CDTF">2022-08-01T03:20:41Z</dcterms:created>
  <dcterms:modified xsi:type="dcterms:W3CDTF">2023-07-06T02:29:10Z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(3)3CutgCwyIRNAxohNsR8El4kg6DUl5EmHUlr3ki3jJxapRES99GqL80vRUcgRLb2Q0oHI5+r5
o7r97hZsIHgTg/SqHIIT9E9yZIOfcofKdsuTiMzDvu4p9FYZAE3d3v6WAn0fsYt8QkSrqr4a
F9DpnGAgOkzc0nWjD/pH7hc6UumwRfkI4/+07JG73PUB31J+38plnMlrpPhmvSrVWhykhn5+
GTkj+dhn4iKGq0YB5p</vt:lpwstr>
  </property>
  <property fmtid="{D5CDD505-2E9C-101B-9397-08002B2CF9AE}" pid="3" name="_2015_ms_pID_7253431">
    <vt:lpwstr>6EBwWzqBa+gsZ5grPLv7XIQdsKq2AbBIRxTn8HPxRytEsSxN12PYJF
ZHbIcqCiNcGQZKs+W+AapiFycOAKxuoB3zCPlGd4xt+1sKwZjN5GCsdB0iJZKViargkLIACZ
bV9eteeWWGskd26CjUg9U+ufENc1PSiqpoNbhfp2IjSKsXEP6J+xi+hWuWYcx1J1nFXFe9bA
BniMeY6ZgB2BOSATfzgwMyeQjbrYC2YtGKss</vt:lpwstr>
  </property>
  <property fmtid="{D5CDD505-2E9C-101B-9397-08002B2CF9AE}" pid="4" name="_2015_ms_pID_7253432">
    <vt:lpwstr>yZcDm8jlaJkOGK6qZdo5pQ8=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1688608675</vt:lpwstr>
  </property>
</Properties>
</file>