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57" r:id="rId4"/>
    <p:sldId id="292" r:id="rId5"/>
    <p:sldId id="293" r:id="rId6"/>
    <p:sldId id="296" r:id="rId7"/>
    <p:sldId id="298" r:id="rId8"/>
    <p:sldId id="288" r:id="rId9"/>
    <p:sldId id="297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8078" autoAdjust="0"/>
  </p:normalViewPr>
  <p:slideViewPr>
    <p:cSldViewPr>
      <p:cViewPr varScale="1">
        <p:scale>
          <a:sx n="97" d="100"/>
          <a:sy n="97" d="100"/>
        </p:scale>
        <p:origin x="175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8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4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Train the VQVAE model based on generated V matrices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Apply the trained model to do precoding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Run PER curve under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Study on AI CSI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74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739954"/>
              </p:ext>
            </p:extLst>
          </p:nvPr>
        </p:nvGraphicFramePr>
        <p:xfrm>
          <a:off x="666750" y="3022600"/>
          <a:ext cx="7637463" cy="253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" name="Document" r:id="rId4" imgW="8250056" imgH="2742768" progId="Word.Document.8">
                  <p:embed/>
                </p:oleObj>
              </mc:Choice>
              <mc:Fallback>
                <p:oleObj name="Document" r:id="rId4" imgW="8250056" imgH="27427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3022600"/>
                        <a:ext cx="7637463" cy="2538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685" y="22266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[1] M. Deshmukh, Z. Lin, H. Lou, M. Kamel, R. Yang, I. </a:t>
            </a:r>
            <a:r>
              <a:rPr lang="en-US" altLang="zh-CN" sz="1200" dirty="0" err="1">
                <a:solidFill>
                  <a:schemeClr val="tx1"/>
                </a:solidFill>
              </a:rPr>
              <a:t>Güvenç</a:t>
            </a:r>
            <a:r>
              <a:rPr lang="en-US" altLang="zh-CN" sz="1200" dirty="0">
                <a:solidFill>
                  <a:schemeClr val="tx1"/>
                </a:solidFill>
              </a:rPr>
              <a:t>, “Intelligent Feedback Overhead Reduction (</a:t>
            </a:r>
            <a:r>
              <a:rPr lang="en-US" altLang="zh-CN" sz="1200" dirty="0" err="1">
                <a:solidFill>
                  <a:schemeClr val="tx1"/>
                </a:solidFill>
              </a:rPr>
              <a:t>iFOR</a:t>
            </a:r>
            <a:r>
              <a:rPr lang="en-US" altLang="zh-CN" sz="1200" dirty="0">
                <a:solidFill>
                  <a:schemeClr val="tx1"/>
                </a:solidFill>
              </a:rPr>
              <a:t>) in Wi-Fi 7 and Beyond,” in Proceedings of 2022 VTC-Spring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[2] 11-22-1563-02-aiml-ai-ml-use-case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[3] P. K. </a:t>
            </a:r>
            <a:r>
              <a:rPr lang="en-US" altLang="zh-CN" sz="1200" dirty="0" err="1">
                <a:solidFill>
                  <a:schemeClr val="tx1"/>
                </a:solidFill>
              </a:rPr>
              <a:t>Sangdeh</a:t>
            </a:r>
            <a:r>
              <a:rPr lang="en-US" altLang="zh-CN" sz="1200" dirty="0">
                <a:solidFill>
                  <a:schemeClr val="tx1"/>
                </a:solidFill>
              </a:rPr>
              <a:t>, H. </a:t>
            </a:r>
            <a:r>
              <a:rPr lang="en-US" altLang="zh-CN" sz="1200" dirty="0" err="1">
                <a:solidFill>
                  <a:schemeClr val="tx1"/>
                </a:solidFill>
              </a:rPr>
              <a:t>Pirayesh</a:t>
            </a:r>
            <a:r>
              <a:rPr lang="en-US" altLang="zh-CN" sz="1200" dirty="0">
                <a:solidFill>
                  <a:schemeClr val="tx1"/>
                </a:solidFill>
              </a:rPr>
              <a:t>, A. </a:t>
            </a:r>
            <a:r>
              <a:rPr lang="en-US" altLang="zh-CN" sz="1200" dirty="0" err="1">
                <a:solidFill>
                  <a:schemeClr val="tx1"/>
                </a:solidFill>
              </a:rPr>
              <a:t>Mobiny</a:t>
            </a:r>
            <a:r>
              <a:rPr lang="en-US" altLang="zh-CN" sz="1200" dirty="0">
                <a:solidFill>
                  <a:schemeClr val="tx1"/>
                </a:solidFill>
              </a:rPr>
              <a:t>, H. Zeng, “LB-</a:t>
            </a:r>
            <a:r>
              <a:rPr lang="en-US" altLang="zh-CN" sz="1200" dirty="0" err="1">
                <a:solidFill>
                  <a:schemeClr val="tx1"/>
                </a:solidFill>
              </a:rPr>
              <a:t>SciFi</a:t>
            </a:r>
            <a:r>
              <a:rPr lang="en-US" altLang="zh-CN" sz="1200" dirty="0">
                <a:solidFill>
                  <a:schemeClr val="tx1"/>
                </a:solidFill>
              </a:rPr>
              <a:t>: Online Learning-Based Channel Feedback for MU-MIMO in Wireless LANs, ” in Proceedings of 2020 IEEE 28th ICNP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[4] A. Oord, O. </a:t>
            </a:r>
            <a:r>
              <a:rPr lang="en-US" altLang="zh-CN" sz="1200" dirty="0" err="1">
                <a:solidFill>
                  <a:schemeClr val="tx1"/>
                </a:solidFill>
              </a:rPr>
              <a:t>Vinyals</a:t>
            </a:r>
            <a:r>
              <a:rPr lang="en-US" altLang="zh-CN" sz="1200" dirty="0">
                <a:solidFill>
                  <a:schemeClr val="tx1"/>
                </a:solidFill>
              </a:rPr>
              <a:t>, “Neural discrete representation learning,” Advances in neural information processing systems, 2017.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60" y="2056606"/>
            <a:ext cx="8134672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this contribution,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1200" dirty="0">
                <a:solidFill>
                  <a:schemeClr val="tx1"/>
                </a:solidFill>
                <a:cs typeface="+mn-cs"/>
                <a:sym typeface="Times New Roman"/>
              </a:rPr>
              <a:t>review </a:t>
            </a:r>
            <a:r>
              <a:rPr lang="en-GB" sz="2400" dirty="0">
                <a:solidFill>
                  <a:schemeClr val="tx1"/>
                </a:solidFill>
                <a:sym typeface="Times New Roman"/>
              </a:rPr>
              <a:t>some</a:t>
            </a: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 existing works on </a:t>
            </a:r>
            <a:r>
              <a:rPr lang="en-US" altLang="zh-CN" sz="2400" kern="1200" dirty="0">
                <a:solidFill>
                  <a:schemeClr val="tx1"/>
                </a:solidFill>
                <a:cs typeface="+mn-cs"/>
                <a:sym typeface="Times New Roman"/>
              </a:rPr>
              <a:t>AI CSI compression</a:t>
            </a:r>
            <a:r>
              <a:rPr lang="en-GB" altLang="zh-CN" sz="2400" dirty="0">
                <a:solidFill>
                  <a:schemeClr val="tx1"/>
                </a:solidFill>
                <a:sym typeface="Times New Roman"/>
              </a:rPr>
              <a:t>,</a:t>
            </a:r>
            <a:endParaRPr lang="en-GB" sz="2400" kern="12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introduce a new vector quantization </a:t>
            </a:r>
            <a:r>
              <a:rPr lang="en-GB" sz="2400" dirty="0">
                <a:solidFill>
                  <a:schemeClr val="tx1"/>
                </a:solidFill>
                <a:sym typeface="Times New Roman"/>
              </a:rPr>
              <a:t>variational </a:t>
            </a: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autoencoder (VQ-VAE) method for CSI compression,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discuss its performance and possible future work.</a:t>
            </a:r>
          </a:p>
        </p:txBody>
      </p:sp>
    </p:spTree>
    <p:extLst>
      <p:ext uri="{BB962C8B-B14F-4D97-AF65-F5344CB8AC3E}">
        <p14:creationId xmlns:p14="http://schemas.microsoft.com/office/powerpoint/2010/main" val="2229208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350" y="1831974"/>
            <a:ext cx="7642746" cy="1236985"/>
          </a:xfrm>
          <a:ln/>
        </p:spPr>
        <p:txBody>
          <a:bodyPr>
            <a:noAutofit/>
          </a:bodyPr>
          <a:lstStyle/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AP initiates the sounding sequence by transmitting the NDPA frame followed by a NDP which is used for the generation of V matrix at the STA.</a:t>
            </a:r>
          </a:p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STA applies Givens rotation on the V matrix and feeds back the angels in the beamforming report frame.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" name="内容占位符 3">
            <a:extLst>
              <a:ext uri="{FF2B5EF4-FFF2-40B4-BE49-F238E27FC236}">
                <a16:creationId xmlns:a16="http://schemas.microsoft.com/office/drawing/2014/main" id="{5E9A6D2D-6749-4D19-8FD7-B6CD9558E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537363"/>
              </p:ext>
            </p:extLst>
          </p:nvPr>
        </p:nvGraphicFramePr>
        <p:xfrm>
          <a:off x="824241" y="4791440"/>
          <a:ext cx="6048000" cy="1371600"/>
        </p:xfrm>
        <a:graphic>
          <a:graphicData uri="http://schemas.openxmlformats.org/drawingml/2006/table">
            <a:tbl>
              <a:tblPr firstRow="1" bandRow="1"/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/>
                      <a:r>
                        <a:rPr lang="en-US" altLang="zh-CN" sz="1200" b="1" i="0" dirty="0" err="1"/>
                        <a:t>Ntx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Nrx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Nss</a:t>
                      </a:r>
                      <a:endParaRPr lang="zh-CN" altLang="en-US" sz="1200" b="1" i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BW=40MHz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BW=80MHz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BW=160MHz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BW=320MHz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0.12 (</a:t>
                      </a:r>
                      <a:r>
                        <a:rPr lang="en-US" altLang="zh-CN" sz="1200" dirty="0" err="1"/>
                        <a:t>KBytes</a:t>
                      </a:r>
                      <a:r>
                        <a:rPr lang="en-US" altLang="zh-CN" sz="1200" dirty="0"/>
                        <a:t>)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0.24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0.50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1.00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0.73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1.45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5.98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11.95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3.39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6.78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13.94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27.89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55.78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14.52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59.76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119.52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239.04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" name="图片 18">
            <a:extLst>
              <a:ext uri="{FF2B5EF4-FFF2-40B4-BE49-F238E27FC236}">
                <a16:creationId xmlns:a16="http://schemas.microsoft.com/office/drawing/2014/main" id="{37102352-4939-4421-8CD4-27936A2F4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98" y="2759301"/>
            <a:ext cx="1625751" cy="34780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/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The total</a:t>
                </a:r>
                <a:r>
                  <a:rPr lang="zh-CN" altLang="en-US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feedback overhead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𝑵</m:t>
                        </m:r>
                      </m:e>
                      <m:sub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𝒂</m:t>
                        </m:r>
                      </m:sub>
                    </m:sSub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𝝓</m:t>
                            </m:r>
                          </m:sub>
                        </m:sSub>
                        <m:r>
                          <a:rPr lang="en-US" altLang="zh-C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𝝍</m:t>
                            </m:r>
                          </m:sub>
                        </m:sSub>
                      </m:num>
                      <m:den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𝟐</m:t>
                        </m:r>
                      </m:den>
                    </m:f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𝒔𝒄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𝒈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. Larger bandwidth and number of antennas lead to significantly increased sounding feedback overhead, which increases the latency and limits the throughput gain.</a:t>
                </a:r>
              </a:p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Visualization of the precoding matrix after FFT shows its sparsity and compressibility.</a:t>
                </a:r>
                <a:endParaRPr lang="en-US" altLang="zh-CN" sz="1600" b="1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  <a:blipFill>
                <a:blip r:embed="rId4"/>
                <a:stretch>
                  <a:fillRect l="-586" r="-1172" b="-32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B9F71C41-1BCC-4480-93A8-66588799E260}"/>
              </a:ext>
            </a:extLst>
          </p:cNvPr>
          <p:cNvSpPr txBox="1"/>
          <p:nvPr/>
        </p:nvSpPr>
        <p:spPr>
          <a:xfrm>
            <a:off x="7380312" y="6165304"/>
            <a:ext cx="112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20MHz, 8*2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8FD2B2B-1E66-4FA2-8E54-ACBE9CBD33B4}"/>
              </a:ext>
            </a:extLst>
          </p:cNvPr>
          <p:cNvSpPr/>
          <p:nvPr/>
        </p:nvSpPr>
        <p:spPr bwMode="auto">
          <a:xfrm>
            <a:off x="8018077" y="3212976"/>
            <a:ext cx="638965" cy="257779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Existing Work on AI CSI Compression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11342" y="1671682"/>
            <a:ext cx="4689352" cy="4421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ML solutions: no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[1][2] adopted a traditional machine learning algorithm, i.e., K-means, to cluster the angle vector after Givens rotation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and store the centroids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centroid index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2dB PER loss, up to 50% goodput improvement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AI solutions: use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b="0" dirty="0">
                <a:solidFill>
                  <a:schemeClr val="tx1"/>
                </a:solidFill>
                <a:ea typeface="宋体" panose="02010600030101010101" pitchFamily="2" charset="-122"/>
              </a:rPr>
              <a:t>[3] adopted two autoencoders to compress two types of angles after Givens rotation separatel</a:t>
            </a: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y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the store neural network models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kern="12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encoder output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Up to 70% overhead reduction and 60% throughput gain for 11ac system</a:t>
            </a:r>
            <a:endParaRPr lang="en-US" altLang="zh-CN" sz="14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kern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E11B772-8799-445F-A39A-63A8F3ACE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346" y="2176054"/>
            <a:ext cx="2989555" cy="14163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96A70B7-0D9C-4C0B-8829-95E9610B4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371" y="4323540"/>
            <a:ext cx="2779507" cy="151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6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Our Study</a:t>
            </a:r>
            <a:r>
              <a:rPr lang="en-GB" altLang="zh-CN" dirty="0"/>
              <a:t> on AI CSI Compression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699691"/>
            <a:ext cx="7770813" cy="259340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Vector quantization variational autoencoder (VQVAE) [4] is adopted for CSI compression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Consists of encoder, codebook, decoder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Learn how to compress and quantize automatically from the data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Convolutional neural network (CNN) or transformer could be used for both the encoder and decoder.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Input of NN could be the V matrix or the angles after Givens rotation.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Beamformer and </a:t>
            </a:r>
            <a:r>
              <a:rPr lang="en-US" altLang="zh-CN" sz="1600" kern="1200" dirty="0" err="1">
                <a:solidFill>
                  <a:schemeClr val="tx1"/>
                </a:solidFill>
                <a:ea typeface="宋体" panose="02010600030101010101" pitchFamily="2" charset="-122"/>
              </a:rPr>
              <a:t>beamformee</a:t>
            </a: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 need to exchange and store the codebook and half of the NN model.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Only transmit the codeword index during inference.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651FA51-E15E-4580-8FB5-08D30C9549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22"/>
          <a:stretch/>
        </p:blipFill>
        <p:spPr>
          <a:xfrm>
            <a:off x="2223528" y="4473189"/>
            <a:ext cx="4696944" cy="19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95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 bwMode="auto">
              <a:xfrm>
                <a:off x="284986" y="1648177"/>
                <a:ext cx="8131272" cy="397989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generated under SU MIMO,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channel D NLOS, BW=80MHz,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Ntx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=8,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Nss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Ng=4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NDPA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=28us,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=112us,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SIFS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=16us,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preamble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=64us, MCS=1 for BF report, MCS=7 for data, payload length=1000Bytes</a:t>
                </a:r>
              </a:p>
              <a:p>
                <a:pPr marL="628650" lvl="1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Baseline: </a:t>
                </a:r>
              </a:p>
              <a:p>
                <a:pPr marL="1085850" lvl="2" indent="-28575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current methods in the standard, Ng=4 (250 subcarriers) and Ng=16 (64 subcarriers)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Performance Metric: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Goodput: GP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successful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transmitted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duration</m:t>
                        </m:r>
                      </m:den>
                    </m:f>
                    <m:r>
                      <a:rPr lang="en-US" altLang="zh-CN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(1−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𝑃𝐸𝑅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𝑁𝐷𝑃𝐴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𝑁𝐷𝑃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𝐵𝐹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𝐷𝑎𝑡𝑎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𝐴𝐶𝐾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+4∗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𝑆𝐼𝐹𝑆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Compression ratio: </a:t>
                </a:r>
                <a:r>
                  <a:rPr lang="en-US" altLang="zh-CN" sz="1600" dirty="0" err="1">
                    <a:solidFill>
                      <a:schemeClr val="tx1"/>
                    </a:solidFill>
                    <a:ea typeface="宋体" panose="02010600030101010101" pitchFamily="2" charset="-122"/>
                  </a:rPr>
                  <a:t>Rc</a:t>
                </a: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400" b="0" i="0" dirty="0" smtClean="0">
                            <a:solidFill>
                              <a:schemeClr val="tx1"/>
                            </a:solidFill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egacy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400">
                            <a:solidFill>
                              <a:schemeClr val="tx1"/>
                            </a:solidFill>
                          </a:rPr>
                          <m:t>AI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SNR-PER curve:  target PER is 10</a:t>
                </a:r>
                <a:r>
                  <a:rPr lang="en-US" altLang="zh-CN" sz="1600" baseline="30000" dirty="0">
                    <a:solidFill>
                      <a:schemeClr val="tx1"/>
                    </a:solidFill>
                  </a:rPr>
                  <a:t>-2</a:t>
                </a: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28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986" y="1648177"/>
                <a:ext cx="8131272" cy="3979893"/>
              </a:xfrm>
              <a:prstGeom prst="rect">
                <a:avLst/>
              </a:prstGeom>
              <a:blipFill>
                <a:blip r:embed="rId3"/>
                <a:stretch>
                  <a:fillRect t="-766" r="-1049" b="-6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Evaluation</a:t>
            </a:r>
          </a:p>
        </p:txBody>
      </p:sp>
      <p:grpSp>
        <p:nvGrpSpPr>
          <p:cNvPr id="4103" name="组合 4102">
            <a:extLst>
              <a:ext uri="{FF2B5EF4-FFF2-40B4-BE49-F238E27FC236}">
                <a16:creationId xmlns:a16="http://schemas.microsoft.com/office/drawing/2014/main" id="{32B00E0D-E851-488A-9FBD-85D020D36CD1}"/>
              </a:ext>
            </a:extLst>
          </p:cNvPr>
          <p:cNvGrpSpPr/>
          <p:nvPr/>
        </p:nvGrpSpPr>
        <p:grpSpPr>
          <a:xfrm>
            <a:off x="5407982" y="5018770"/>
            <a:ext cx="3227067" cy="1095075"/>
            <a:chOff x="5231133" y="5047255"/>
            <a:chExt cx="3227067" cy="1095075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682AE80E-23E7-4B2D-8FB9-E7A61AB8AC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31133" y="5768399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4BA33574-AE14-4680-8D38-70C6F9941D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46515" y="6140818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612E5C0-DEF1-450A-9899-928E941333E0}"/>
                </a:ext>
              </a:extLst>
            </p:cNvPr>
            <p:cNvSpPr/>
            <p:nvPr/>
          </p:nvSpPr>
          <p:spPr bwMode="auto">
            <a:xfrm>
              <a:off x="5377381" y="5469711"/>
              <a:ext cx="5760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9F7364B-8074-4B68-892B-38023FA52F45}"/>
                </a:ext>
              </a:extLst>
            </p:cNvPr>
            <p:cNvSpPr/>
            <p:nvPr/>
          </p:nvSpPr>
          <p:spPr bwMode="auto">
            <a:xfrm>
              <a:off x="6095295" y="5469711"/>
              <a:ext cx="4733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71AD298-CA33-4CAA-90D6-045473162601}"/>
                </a:ext>
              </a:extLst>
            </p:cNvPr>
            <p:cNvSpPr/>
            <p:nvPr/>
          </p:nvSpPr>
          <p:spPr bwMode="auto">
            <a:xfrm>
              <a:off x="6734253" y="5842130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22B8DB10-8F7A-4465-8D21-F45DC96BD3A4}"/>
                </a:ext>
              </a:extLst>
            </p:cNvPr>
            <p:cNvSpPr/>
            <p:nvPr/>
          </p:nvSpPr>
          <p:spPr bwMode="auto">
            <a:xfrm>
              <a:off x="7304861" y="5469711"/>
              <a:ext cx="4689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0D8D9C34-2D69-409A-95F9-DCD7DB346B59}"/>
                </a:ext>
              </a:extLst>
            </p:cNvPr>
            <p:cNvSpPr txBox="1"/>
            <p:nvPr/>
          </p:nvSpPr>
          <p:spPr>
            <a:xfrm>
              <a:off x="5393214" y="548957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4015C511-EE79-49A1-B663-66139B98660A}"/>
                </a:ext>
              </a:extLst>
            </p:cNvPr>
            <p:cNvSpPr txBox="1"/>
            <p:nvPr/>
          </p:nvSpPr>
          <p:spPr>
            <a:xfrm>
              <a:off x="6105923" y="549888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491D37EC-3589-46FF-84C1-37073B026771}"/>
                </a:ext>
              </a:extLst>
            </p:cNvPr>
            <p:cNvSpPr txBox="1"/>
            <p:nvPr/>
          </p:nvSpPr>
          <p:spPr>
            <a:xfrm>
              <a:off x="6762888" y="5848856"/>
              <a:ext cx="416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BF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753CE589-CCD1-4AA2-A8B9-2D1560111335}"/>
                </a:ext>
              </a:extLst>
            </p:cNvPr>
            <p:cNvSpPr txBox="1"/>
            <p:nvPr/>
          </p:nvSpPr>
          <p:spPr>
            <a:xfrm>
              <a:off x="7312738" y="5483919"/>
              <a:ext cx="5092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6ECC2FC-6A9F-442E-96EB-31406E97C1B4}"/>
                </a:ext>
              </a:extLst>
            </p:cNvPr>
            <p:cNvSpPr/>
            <p:nvPr/>
          </p:nvSpPr>
          <p:spPr bwMode="auto">
            <a:xfrm>
              <a:off x="7933721" y="5843642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76EBE74C-8A76-4A6B-985B-C9CE151BE046}"/>
                </a:ext>
              </a:extLst>
            </p:cNvPr>
            <p:cNvSpPr txBox="1"/>
            <p:nvPr/>
          </p:nvSpPr>
          <p:spPr>
            <a:xfrm>
              <a:off x="7886097" y="5858354"/>
              <a:ext cx="5721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AC5FF84A-2106-4D10-B2B7-5642661DF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3445" y="5230351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49EBB33F-1F98-402F-9BA0-1F93DA7D3D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294" y="5230351"/>
              <a:ext cx="0" cy="618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B9273FC7-5B4B-46F8-8642-AF942119E0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865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514498F2-78DB-4F92-8557-341F27B3AC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2825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82AE017A-A6BA-4D89-AFF0-8098BCC0AC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0816" y="5243014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603A9D0E-8396-44BE-8AA8-67C5C9EE43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10046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95F058A8-5134-49D2-B317-FFABC741F0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382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A2462503-AC70-40B9-98E2-C70FEFEB0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35953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F2300811-99E9-4223-9F1A-79AE11F45318}"/>
                </a:ext>
              </a:extLst>
            </p:cNvPr>
            <p:cNvSpPr txBox="1"/>
            <p:nvPr/>
          </p:nvSpPr>
          <p:spPr>
            <a:xfrm>
              <a:off x="5842106" y="5047255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70AB4AAC-E209-45C3-83B3-912B220D72E8}"/>
                </a:ext>
              </a:extLst>
            </p:cNvPr>
            <p:cNvSpPr txBox="1"/>
            <p:nvPr/>
          </p:nvSpPr>
          <p:spPr>
            <a:xfrm>
              <a:off x="6466077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34EDB1DE-5563-4042-B191-9CCA8D782253}"/>
                </a:ext>
              </a:extLst>
            </p:cNvPr>
            <p:cNvSpPr txBox="1"/>
            <p:nvPr/>
          </p:nvSpPr>
          <p:spPr>
            <a:xfrm>
              <a:off x="7044845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CD989228-C828-4CD0-80C0-4CDB05A63F99}"/>
                </a:ext>
              </a:extLst>
            </p:cNvPr>
            <p:cNvSpPr txBox="1"/>
            <p:nvPr/>
          </p:nvSpPr>
          <p:spPr>
            <a:xfrm>
              <a:off x="7673038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直接箭头连接符 61">
              <a:extLst>
                <a:ext uri="{FF2B5EF4-FFF2-40B4-BE49-F238E27FC236}">
                  <a16:creationId xmlns:a16="http://schemas.microsoft.com/office/drawing/2014/main" id="{F6A3D942-881F-4185-961C-A0C8F81B78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01788" y="5268164"/>
              <a:ext cx="151657" cy="21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直接箭头连接符 66">
              <a:extLst>
                <a:ext uri="{FF2B5EF4-FFF2-40B4-BE49-F238E27FC236}">
                  <a16:creationId xmlns:a16="http://schemas.microsoft.com/office/drawing/2014/main" id="{6D8E7A63-6ADC-4E89-84A9-4DA4DF6451C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5296" y="5270360"/>
              <a:ext cx="1328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9976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Evaluation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E54FD1C-D9A0-4027-BDF2-8E055C381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673805"/>
            <a:ext cx="4680520" cy="3510390"/>
          </a:xfrm>
          <a:prstGeom prst="rect">
            <a:avLst/>
          </a:prstGeom>
        </p:spPr>
      </p:pic>
      <p:graphicFrame>
        <p:nvGraphicFramePr>
          <p:cNvPr id="15" name="内容占位符 3">
            <a:extLst>
              <a:ext uri="{FF2B5EF4-FFF2-40B4-BE49-F238E27FC236}">
                <a16:creationId xmlns:a16="http://schemas.microsoft.com/office/drawing/2014/main" id="{12F16642-3DC4-4FFE-853A-EF915EDF20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57132"/>
              </p:ext>
            </p:extLst>
          </p:nvPr>
        </p:nvGraphicFramePr>
        <p:xfrm>
          <a:off x="235306" y="5329238"/>
          <a:ext cx="8748000" cy="920709"/>
        </p:xfrm>
        <a:graphic>
          <a:graphicData uri="http://schemas.openxmlformats.org/drawingml/2006/table">
            <a:tbl>
              <a:tblPr/>
              <a:tblGrid>
                <a:gridCol w="6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Method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Ng=4 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</a:t>
                      </a:r>
                      <a:r>
                        <a:rPr lang="en-US" altLang="zh-CN" sz="1100" dirty="0">
                          <a:solidFill>
                            <a:srgbClr val="C00000"/>
                          </a:solidFill>
                        </a:rPr>
                        <a:t>0.01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PER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0.01 PER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Ng=4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GP AI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VQVAE-1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+mn-ea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189.64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16978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215.20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48.53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7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403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Further Study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CD055A6-AEFB-4F2B-B45F-48F597C2A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988840"/>
            <a:ext cx="8134672" cy="403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Improve the goodput and reduce the feedback overhead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/>
              <a:t>Different neural network architecture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/>
              <a:t>Reduce codebook size and dimension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More complex scenarios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latin typeface="Times New Roman" pitchFamily="16" charset="0"/>
                <a:ea typeface="MS Gothic" charset="-128"/>
              </a:rPr>
              <a:t>More simulations under different configurations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latin typeface="Times New Roman" pitchFamily="16" charset="0"/>
                <a:ea typeface="MS Gothic" charset="-128"/>
              </a:rPr>
              <a:t>MU-MIMO scenarios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Increase m</a:t>
            </a:r>
            <a:r>
              <a:rPr lang="en-US" sz="1800" kern="0" dirty="0"/>
              <a:t>odel generalization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adapt to different channel models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adapt to different bandwidth and number of antennas</a:t>
            </a:r>
          </a:p>
        </p:txBody>
      </p:sp>
    </p:spTree>
    <p:extLst>
      <p:ext uri="{BB962C8B-B14F-4D97-AF65-F5344CB8AC3E}">
        <p14:creationId xmlns:p14="http://schemas.microsoft.com/office/powerpoint/2010/main" val="378901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73CFB3-5FD3-4F20-844E-1AD23DCB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02C5DE-C499-4337-8677-5FAF306B1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SzPts val="1400"/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In this contribution,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solidFill>
                  <a:schemeClr val="tx1"/>
                </a:solidFill>
                <a:sym typeface="Times New Roman"/>
              </a:rPr>
              <a:t>reviewed </a:t>
            </a: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the existing works on </a:t>
            </a:r>
            <a:r>
              <a:rPr lang="en-US" altLang="zh-CN" kern="1200" dirty="0">
                <a:solidFill>
                  <a:schemeClr val="tx1"/>
                </a:solidFill>
                <a:sym typeface="Times New Roman"/>
              </a:rPr>
              <a:t>AI CSI compression</a:t>
            </a: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,</a:t>
            </a:r>
            <a:endParaRPr lang="en-GB" altLang="zh-CN" kern="12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introduced a new VQ-VAE CSI compression scheme,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showed its performance gain,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and discussed possible future work to further improve the goodput and reduce the feedback overhead.</a:t>
            </a:r>
          </a:p>
          <a:p>
            <a:pPr marL="4000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kern="1200" dirty="0">
              <a:solidFill>
                <a:schemeClr val="tx1"/>
              </a:solidFill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517B67-B76F-4120-A26F-9BCAD315AD5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DE7F44-D9D8-4278-B34C-790FD3FBCA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45D750-227D-433F-9041-0C1F2FC4A6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4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17376</TotalTime>
  <Words>1070</Words>
  <Application>Microsoft Office PowerPoint</Application>
  <PresentationFormat>全屏显示(4:3)</PresentationFormat>
  <Paragraphs>220</Paragraphs>
  <Slides>10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Document</vt:lpstr>
      <vt:lpstr>Study on AI CSI Compression</vt:lpstr>
      <vt:lpstr>Abstract</vt:lpstr>
      <vt:lpstr>Background</vt:lpstr>
      <vt:lpstr>Existing Work on AI CSI Compression</vt:lpstr>
      <vt:lpstr>Our Study on AI CSI Compression</vt:lpstr>
      <vt:lpstr>Performance Evaluation</vt:lpstr>
      <vt:lpstr>Performance Evaluation</vt:lpstr>
      <vt:lpstr>Further Study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shutongxin</dc:creator>
  <cp:lastModifiedBy>guoziyang</cp:lastModifiedBy>
  <cp:revision>385</cp:revision>
  <cp:lastPrinted>1601-01-01T00:00:00Z</cp:lastPrinted>
  <dcterms:created xsi:type="dcterms:W3CDTF">2022-08-01T03:20:41Z</dcterms:created>
  <dcterms:modified xsi:type="dcterms:W3CDTF">2023-03-14T09:09:52Z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(3)NgXxiuhv3hk1MNKBXKvJ4fQkJNPX7EMHMAkgMrVZ1GvE2LWfNG4lQIVugdEBstYyEDxkJJvx
MdOxQ+tgBSyuTffJMCZFN0h12WluFmsfwsyQppbvE33Gvv0xe/B5VBd1hOH6lIg3LYanOZbw
6x91APNBeOMQSkX8dKszwHepb1e5w+XTlO+3CP5CIs7nEDZNVPB0ZPVQHH0cbGHiQxtY34NJ
QAeDmzufFwK9FjgtkK</vt:lpwstr>
  </property>
  <property fmtid="{D5CDD505-2E9C-101B-9397-08002B2CF9AE}" pid="3" name="_2015_ms_pID_7253431">
    <vt:lpwstr>MNrssO2SQ6ImorPKk4DLnVUkR7Qsg2T2aUAYf8BueGHlxCcCsVTMRC
eCPCyu09Ja8fg5o4BO/JUeIlFOGCmEINwxeOF4FJyHzgF4smDQevfj8cyrNrqGvZsJ9SlRZF
T+PVuGtg2UU3wV3WUdM2gVwTLs5R8oAMiQExI2vk7TiNsYcCfGpGwvUC4MReOhDUZX5yNQEO
8CLh5qMVl9AQ25PTg5l5H3YJPfQaVKvi8IZf</vt:lpwstr>
  </property>
  <property fmtid="{D5CDD505-2E9C-101B-9397-08002B2CF9AE}" pid="4" name="_2015_ms_pID_7253432">
    <vt:lpwstr>x74LfTuMf78pHSu9/UDa1SQ=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1678169800</vt:lpwstr>
  </property>
</Properties>
</file>