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5" r:id="rId4"/>
    <p:sldId id="270" r:id="rId5"/>
    <p:sldId id="271" r:id="rId6"/>
    <p:sldId id="274" r:id="rId7"/>
    <p:sldId id="272" r:id="rId8"/>
    <p:sldId id="269" r:id="rId9"/>
    <p:sldId id="275"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5" autoAdjust="0"/>
    <p:restoredTop sz="94660"/>
  </p:normalViewPr>
  <p:slideViewPr>
    <p:cSldViewPr>
      <p:cViewPr varScale="1">
        <p:scale>
          <a:sx n="113" d="100"/>
          <a:sy n="113" d="100"/>
        </p:scale>
        <p:origin x="552"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et al, NXP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2023</a:t>
            </a:r>
            <a:endParaRPr lang="en-GB" dirty="0"/>
          </a:p>
        </p:txBody>
      </p:sp>
      <p:sp>
        <p:nvSpPr>
          <p:cNvPr id="6" name="Footer Placeholder 5"/>
          <p:cNvSpPr>
            <a:spLocks noGrp="1"/>
          </p:cNvSpPr>
          <p:nvPr>
            <p:ph type="ftr" idx="11"/>
          </p:nvPr>
        </p:nvSpPr>
        <p:spPr/>
        <p:txBody>
          <a:bodyPr/>
          <a:lstStyle>
            <a:lvl1pPr>
              <a:defRPr/>
            </a:lvl1pPr>
          </a:lstStyle>
          <a:p>
            <a:r>
              <a:rPr lang="en-GB" dirty="0"/>
              <a:t>Kiseon Ryu et al,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Kiseon Ryu et al, NXP</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2023</a:t>
            </a:r>
            <a:endParaRPr lang="en-GB" dirty="0"/>
          </a:p>
        </p:txBody>
      </p:sp>
      <p:sp>
        <p:nvSpPr>
          <p:cNvPr id="4" name="Footer Placeholder 3"/>
          <p:cNvSpPr>
            <a:spLocks noGrp="1"/>
          </p:cNvSpPr>
          <p:nvPr>
            <p:ph type="ftr" idx="11"/>
          </p:nvPr>
        </p:nvSpPr>
        <p:spPr/>
        <p:txBody>
          <a:bodyPr/>
          <a:lstStyle>
            <a:lvl1pPr>
              <a:defRPr/>
            </a:lvl1pPr>
          </a:lstStyle>
          <a:p>
            <a:r>
              <a:rPr lang="en-GB" dirty="0"/>
              <a:t>Kiseon Ryu et al,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GB" dirty="0"/>
              <a:t>Kiseon Ryu et al,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Kiseon Ryu et al,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Kiseon Ryu et al, NXP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802.11-23/0285r0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TXOP Protection of Non-Primary Channel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2023-03-01</a:t>
            </a:r>
          </a:p>
        </p:txBody>
      </p:sp>
      <p:sp>
        <p:nvSpPr>
          <p:cNvPr id="6" name="Date Placeholder 3"/>
          <p:cNvSpPr>
            <a:spLocks noGrp="1"/>
          </p:cNvSpPr>
          <p:nvPr>
            <p:ph type="dt" idx="10"/>
          </p:nvPr>
        </p:nvSpPr>
        <p:spPr/>
        <p:txBody>
          <a:bodyPr/>
          <a:lstStyle/>
          <a:p>
            <a:r>
              <a:rPr lang="en-US" dirty="0"/>
              <a:t>March 2023</a:t>
            </a:r>
            <a:endParaRPr lang="en-GB" dirty="0"/>
          </a:p>
        </p:txBody>
      </p:sp>
      <p:sp>
        <p:nvSpPr>
          <p:cNvPr id="7" name="Footer Placeholder 4"/>
          <p:cNvSpPr>
            <a:spLocks noGrp="1"/>
          </p:cNvSpPr>
          <p:nvPr>
            <p:ph type="ftr" idx="11"/>
          </p:nvPr>
        </p:nvSpPr>
        <p:spPr/>
        <p:txBody>
          <a:bodyPr/>
          <a:lstStyle/>
          <a:p>
            <a:r>
              <a:rPr lang="en-GB" dirty="0"/>
              <a:t>Kiseon Ryu et al, NXP</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23238575"/>
              </p:ext>
            </p:extLst>
          </p:nvPr>
        </p:nvGraphicFramePr>
        <p:xfrm>
          <a:off x="996950" y="2414588"/>
          <a:ext cx="10223500" cy="2486025"/>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0" name="Picture 3"/>
                      <p:cNvPicPr>
                        <a:picLocks noChangeAspect="1" noChangeArrowheads="1"/>
                      </p:cNvPicPr>
                      <p:nvPr/>
                    </p:nvPicPr>
                    <p:blipFill>
                      <a:blip r:embed="rId4"/>
                      <a:srcRect/>
                      <a:stretch>
                        <a:fillRect/>
                      </a:stretch>
                    </p:blipFill>
                    <p:spPr bwMode="auto">
                      <a:xfrm>
                        <a:off x="996950" y="2414588"/>
                        <a:ext cx="10223500" cy="24860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a:t>
            </a:r>
            <a:r>
              <a:rPr lang="en-GB" sz="2400" dirty="0"/>
              <a:t>11-22/2204, </a:t>
            </a:r>
            <a:r>
              <a:rPr lang="en-GB" dirty="0"/>
              <a:t>Dynamic Sub-band Operation</a:t>
            </a:r>
          </a:p>
          <a:p>
            <a:r>
              <a:rPr lang="en-GB" dirty="0"/>
              <a:t>[2] 11-23/0034, Non-Primary Channel Utilization</a:t>
            </a:r>
          </a:p>
          <a:p>
            <a:r>
              <a:rPr lang="en-GB" dirty="0"/>
              <a:t>[3] 11-23/0041, Considerations on Coordinated TDMA</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dirty="0"/>
              <a:t>Kiseon Ryu et al, NXP</a:t>
            </a:r>
          </a:p>
        </p:txBody>
      </p:sp>
      <p:sp>
        <p:nvSpPr>
          <p:cNvPr id="4" name="Date Placeholder 3"/>
          <p:cNvSpPr>
            <a:spLocks noGrp="1"/>
          </p:cNvSpPr>
          <p:nvPr>
            <p:ph type="dt" idx="15"/>
          </p:nvPr>
        </p:nvSpPr>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normAutofit fontScale="85000" lnSpcReduction="20000"/>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An SST non-AP STA may access the non-primary channel during TWT SPs if it negotiates SST operation with an SST AP.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In [1] and [2], dynamic </a:t>
            </a:r>
            <a:r>
              <a:rPr lang="en-GB" sz="2000" dirty="0" err="1"/>
              <a:t>subband</a:t>
            </a:r>
            <a:r>
              <a:rPr lang="en-GB" sz="2000" dirty="0"/>
              <a:t> operation (e.g., TXOP based switching to secondary channel) and non-primary channel access (when the primary channel being busy) were discussed to utilize wide-bandwidth more efficiently in UHR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In the coordinated TDMA/OFDMA scenario, the sharing AP may allocate a non-primary channel to the shared AP.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For example, the primary 20MHz channel of the sharing AP may be different from that of the shared AP [3].</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MU-RTS and CTS frames are transmitted on the channels including the primary channel (e.g., primary 20MHz, 40MHz, 80MHz, 80+80MHz, 160MHz, and 320MHz) to protect the TXOP.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In this document, we will discuss TXOP protection of the non-primary channel through the enhanced MU-RTS and CTS frame exchange.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Kiseon Ryu et al, NXP</a:t>
            </a:r>
          </a:p>
        </p:txBody>
      </p:sp>
      <p:sp>
        <p:nvSpPr>
          <p:cNvPr id="4" name="Date Placeholder 3"/>
          <p:cNvSpPr>
            <a:spLocks noGrp="1"/>
          </p:cNvSpPr>
          <p:nvPr>
            <p:ph type="dt" idx="15"/>
          </p:nvPr>
        </p:nvSpPr>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75F7D-BCFC-2A13-368A-7FBCDEA6A1D7}"/>
              </a:ext>
            </a:extLst>
          </p:cNvPr>
          <p:cNvSpPr>
            <a:spLocks noGrp="1"/>
          </p:cNvSpPr>
          <p:nvPr>
            <p:ph type="title"/>
          </p:nvPr>
        </p:nvSpPr>
        <p:spPr/>
        <p:txBody>
          <a:bodyPr/>
          <a:lstStyle/>
          <a:p>
            <a:r>
              <a:rPr lang="en-US" dirty="0"/>
              <a:t>Limitation of existing TXOP protection (1/3)</a:t>
            </a:r>
          </a:p>
        </p:txBody>
      </p:sp>
      <p:sp>
        <p:nvSpPr>
          <p:cNvPr id="3" name="Content Placeholder 2">
            <a:extLst>
              <a:ext uri="{FF2B5EF4-FFF2-40B4-BE49-F238E27FC236}">
                <a16:creationId xmlns:a16="http://schemas.microsoft.com/office/drawing/2014/main" id="{E220BCCA-1037-C56A-D6AB-E861DBB576F4}"/>
              </a:ext>
            </a:extLst>
          </p:cNvPr>
          <p:cNvSpPr>
            <a:spLocks noGrp="1"/>
          </p:cNvSpPr>
          <p:nvPr>
            <p:ph idx="1"/>
          </p:nvPr>
        </p:nvSpPr>
        <p:spPr>
          <a:xfrm>
            <a:off x="914401" y="1981201"/>
            <a:ext cx="5181599" cy="4113213"/>
          </a:xfrm>
        </p:spPr>
        <p:txBody>
          <a:bodyPr>
            <a:normAutofit/>
          </a:bodyPr>
          <a:lstStyle/>
          <a:p>
            <a:pPr>
              <a:buFont typeface="Arial" panose="020B0604020202020204" pitchFamily="34" charset="0"/>
              <a:buChar char="•"/>
            </a:pPr>
            <a:r>
              <a:rPr lang="en-US" sz="2000" dirty="0"/>
              <a:t>Issue #1: If any 20MHz subchannel of the allocated RU in an MU-RTS Trigger frame is busy, a non-AP STA shall not respond with a CTS frame. </a:t>
            </a:r>
          </a:p>
          <a:p>
            <a:pPr lvl="1">
              <a:buFont typeface="Arial" panose="020B0604020202020204" pitchFamily="34" charset="0"/>
              <a:buChar char="•"/>
            </a:pPr>
            <a:r>
              <a:rPr lang="en-US" sz="1800" dirty="0"/>
              <a:t>It may incur the resource waste and decrease the spectrum utilization if the AP intends to allocate the resource to the non-AP STA other than the busy 20MHz subchannel after MU-RTS/CTS frame exchange.</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4171FBD5-8D2A-6561-8925-B915C00E1CE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0BA40FE-3400-E692-E764-A5CC22F6E091}"/>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99BF8DCC-B43D-25C4-C698-AE5EB90B95C2}"/>
              </a:ext>
            </a:extLst>
          </p:cNvPr>
          <p:cNvSpPr>
            <a:spLocks noGrp="1"/>
          </p:cNvSpPr>
          <p:nvPr>
            <p:ph type="dt" idx="15"/>
          </p:nvPr>
        </p:nvSpPr>
        <p:spPr/>
        <p:txBody>
          <a:bodyPr/>
          <a:lstStyle/>
          <a:p>
            <a:r>
              <a:rPr lang="en-US" dirty="0"/>
              <a:t>March 2023</a:t>
            </a:r>
            <a:endParaRPr lang="en-GB" dirty="0"/>
          </a:p>
        </p:txBody>
      </p:sp>
      <p:pic>
        <p:nvPicPr>
          <p:cNvPr id="11" name="Picture 10">
            <a:extLst>
              <a:ext uri="{FF2B5EF4-FFF2-40B4-BE49-F238E27FC236}">
                <a16:creationId xmlns:a16="http://schemas.microsoft.com/office/drawing/2014/main" id="{54AD35EB-22AE-3DA5-181C-42BE96E00FCB}"/>
              </a:ext>
            </a:extLst>
          </p:cNvPr>
          <p:cNvPicPr>
            <a:picLocks noChangeAspect="1"/>
          </p:cNvPicPr>
          <p:nvPr/>
        </p:nvPicPr>
        <p:blipFill>
          <a:blip r:embed="rId2"/>
          <a:stretch>
            <a:fillRect/>
          </a:stretch>
        </p:blipFill>
        <p:spPr>
          <a:xfrm>
            <a:off x="7143757" y="1890120"/>
            <a:ext cx="3712850" cy="4295373"/>
          </a:xfrm>
          <a:prstGeom prst="rect">
            <a:avLst/>
          </a:prstGeom>
        </p:spPr>
      </p:pic>
    </p:spTree>
    <p:extLst>
      <p:ext uri="{BB962C8B-B14F-4D97-AF65-F5344CB8AC3E}">
        <p14:creationId xmlns:p14="http://schemas.microsoft.com/office/powerpoint/2010/main" val="33511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06FE-D9BD-AD27-8C37-71B9FECDB90D}"/>
              </a:ext>
            </a:extLst>
          </p:cNvPr>
          <p:cNvSpPr>
            <a:spLocks noGrp="1"/>
          </p:cNvSpPr>
          <p:nvPr>
            <p:ph type="title"/>
          </p:nvPr>
        </p:nvSpPr>
        <p:spPr/>
        <p:txBody>
          <a:bodyPr/>
          <a:lstStyle/>
          <a:p>
            <a:r>
              <a:rPr lang="en-US" dirty="0"/>
              <a:t>Limitation of existing TXOP protection (2/3)</a:t>
            </a:r>
          </a:p>
        </p:txBody>
      </p:sp>
      <p:sp>
        <p:nvSpPr>
          <p:cNvPr id="3" name="Content Placeholder 2">
            <a:extLst>
              <a:ext uri="{FF2B5EF4-FFF2-40B4-BE49-F238E27FC236}">
                <a16:creationId xmlns:a16="http://schemas.microsoft.com/office/drawing/2014/main" id="{59BDD0B4-27D6-F96F-1849-B55D41DF4BFB}"/>
              </a:ext>
            </a:extLst>
          </p:cNvPr>
          <p:cNvSpPr>
            <a:spLocks noGrp="1"/>
          </p:cNvSpPr>
          <p:nvPr>
            <p:ph idx="1"/>
          </p:nvPr>
        </p:nvSpPr>
        <p:spPr>
          <a:xfrm>
            <a:off x="914401" y="1981201"/>
            <a:ext cx="5181599" cy="4113213"/>
          </a:xfrm>
        </p:spPr>
        <p:txBody>
          <a:bodyPr/>
          <a:lstStyle/>
          <a:p>
            <a:pPr>
              <a:buFont typeface="Arial" panose="020B0604020202020204" pitchFamily="34" charset="0"/>
              <a:buChar char="•"/>
            </a:pPr>
            <a:r>
              <a:rPr lang="en-US" sz="2000" dirty="0"/>
              <a:t>Issue #2: An AP may not be aware of which non-AP STA responds with a CTS frame in response to an MU-RTS Trigger frame</a:t>
            </a:r>
          </a:p>
          <a:p>
            <a:pPr lvl="1">
              <a:buFont typeface="Arial" panose="020B0604020202020204" pitchFamily="34" charset="0"/>
              <a:buChar char="•"/>
            </a:pPr>
            <a:r>
              <a:rPr lang="en-US" sz="1800" dirty="0"/>
              <a:t>For example, no transmission of the CTS frame on the primary 40MHz channel may not be recognized by the AP when the CTS frame is received on the primary 80MHz channel from other non-AP STA.</a:t>
            </a:r>
          </a:p>
          <a:p>
            <a:pPr lvl="1">
              <a:buFont typeface="Arial" panose="020B0604020202020204" pitchFamily="34" charset="0"/>
              <a:buChar char="•"/>
            </a:pPr>
            <a:r>
              <a:rPr lang="en-US" sz="1800" dirty="0"/>
              <a:t>It may incur the resource waste when the AP allocates an RU on the primary 40MHz to the non-AP STA after the MU-RTS/CTS frame exchange.</a:t>
            </a:r>
          </a:p>
          <a:p>
            <a:endParaRPr lang="en-US" sz="2000" dirty="0"/>
          </a:p>
        </p:txBody>
      </p:sp>
      <p:sp>
        <p:nvSpPr>
          <p:cNvPr id="4" name="Slide Number Placeholder 3">
            <a:extLst>
              <a:ext uri="{FF2B5EF4-FFF2-40B4-BE49-F238E27FC236}">
                <a16:creationId xmlns:a16="http://schemas.microsoft.com/office/drawing/2014/main" id="{123AFF1A-3EAB-5188-6B1D-1765CFB0A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DF32495-17B1-287A-0A13-B81C5B1F72C4}"/>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D9EEE2A1-56FB-9134-440C-9BA977BA713A}"/>
              </a:ext>
            </a:extLst>
          </p:cNvPr>
          <p:cNvSpPr>
            <a:spLocks noGrp="1"/>
          </p:cNvSpPr>
          <p:nvPr>
            <p:ph type="dt" idx="15"/>
          </p:nvPr>
        </p:nvSpPr>
        <p:spPr/>
        <p:txBody>
          <a:bodyPr/>
          <a:lstStyle/>
          <a:p>
            <a:r>
              <a:rPr lang="en-US" dirty="0"/>
              <a:t>March 2023</a:t>
            </a:r>
            <a:endParaRPr lang="en-GB" dirty="0"/>
          </a:p>
        </p:txBody>
      </p:sp>
      <p:pic>
        <p:nvPicPr>
          <p:cNvPr id="7" name="Picture 6">
            <a:extLst>
              <a:ext uri="{FF2B5EF4-FFF2-40B4-BE49-F238E27FC236}">
                <a16:creationId xmlns:a16="http://schemas.microsoft.com/office/drawing/2014/main" id="{8AD7A083-2D57-EC4C-2975-E27CB64AAD65}"/>
              </a:ext>
            </a:extLst>
          </p:cNvPr>
          <p:cNvPicPr>
            <a:picLocks noChangeAspect="1"/>
          </p:cNvPicPr>
          <p:nvPr/>
        </p:nvPicPr>
        <p:blipFill>
          <a:blip r:embed="rId2"/>
          <a:stretch>
            <a:fillRect/>
          </a:stretch>
        </p:blipFill>
        <p:spPr>
          <a:xfrm>
            <a:off x="7008568" y="2242456"/>
            <a:ext cx="4266917" cy="3590702"/>
          </a:xfrm>
          <a:prstGeom prst="rect">
            <a:avLst/>
          </a:prstGeom>
        </p:spPr>
      </p:pic>
    </p:spTree>
    <p:extLst>
      <p:ext uri="{BB962C8B-B14F-4D97-AF65-F5344CB8AC3E}">
        <p14:creationId xmlns:p14="http://schemas.microsoft.com/office/powerpoint/2010/main" val="4087332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E6DC4-02B4-8CBD-F394-AB3F08AB6D9E}"/>
              </a:ext>
            </a:extLst>
          </p:cNvPr>
          <p:cNvSpPr>
            <a:spLocks noGrp="1"/>
          </p:cNvSpPr>
          <p:nvPr>
            <p:ph type="title"/>
          </p:nvPr>
        </p:nvSpPr>
        <p:spPr/>
        <p:txBody>
          <a:bodyPr/>
          <a:lstStyle/>
          <a:p>
            <a:r>
              <a:rPr lang="en-US" dirty="0"/>
              <a:t>Limitation of existing TXOP protection (3/3)</a:t>
            </a:r>
          </a:p>
        </p:txBody>
      </p:sp>
      <p:sp>
        <p:nvSpPr>
          <p:cNvPr id="3" name="Content Placeholder 2">
            <a:extLst>
              <a:ext uri="{FF2B5EF4-FFF2-40B4-BE49-F238E27FC236}">
                <a16:creationId xmlns:a16="http://schemas.microsoft.com/office/drawing/2014/main" id="{4D18BAA8-430B-9389-570D-157A1952C105}"/>
              </a:ext>
            </a:extLst>
          </p:cNvPr>
          <p:cNvSpPr>
            <a:spLocks noGrp="1"/>
          </p:cNvSpPr>
          <p:nvPr>
            <p:ph idx="1"/>
          </p:nvPr>
        </p:nvSpPr>
        <p:spPr>
          <a:xfrm>
            <a:off x="914401" y="1981201"/>
            <a:ext cx="5181599" cy="4113213"/>
          </a:xfrm>
        </p:spPr>
        <p:txBody>
          <a:bodyPr/>
          <a:lstStyle/>
          <a:p>
            <a:pPr>
              <a:buFont typeface="Arial" panose="020B0604020202020204" pitchFamily="34" charset="0"/>
              <a:buChar char="•"/>
            </a:pPr>
            <a:r>
              <a:rPr lang="en-US" sz="2000" dirty="0"/>
              <a:t>Issue #3: Since transmission of the CTS frame only on the non-primary channel is not allowed, TXOP protection may not be provided to:</a:t>
            </a:r>
          </a:p>
          <a:p>
            <a:pPr lvl="1">
              <a:buFont typeface="Arial" panose="020B0604020202020204" pitchFamily="34" charset="0"/>
              <a:buChar char="•"/>
            </a:pPr>
            <a:r>
              <a:rPr lang="en-US" sz="1800" dirty="0"/>
              <a:t>An SST non-AP STA</a:t>
            </a:r>
          </a:p>
          <a:p>
            <a:pPr lvl="1">
              <a:buFont typeface="Arial" panose="020B0604020202020204" pitchFamily="34" charset="0"/>
              <a:buChar char="•"/>
            </a:pPr>
            <a:r>
              <a:rPr lang="en-US" sz="1800" dirty="0"/>
              <a:t>A non-AP STA performing non-primary channel access</a:t>
            </a:r>
          </a:p>
          <a:p>
            <a:pPr lvl="1">
              <a:buFont typeface="Arial" panose="020B0604020202020204" pitchFamily="34" charset="0"/>
              <a:buChar char="•"/>
            </a:pPr>
            <a:r>
              <a:rPr lang="en-US" sz="1800" dirty="0"/>
              <a:t>A non-AP STA switching to the secondary channel for dynamic </a:t>
            </a:r>
            <a:r>
              <a:rPr lang="en-US" sz="1800" dirty="0" err="1"/>
              <a:t>subband</a:t>
            </a:r>
            <a:r>
              <a:rPr lang="en-US" sz="1800" dirty="0"/>
              <a:t> operation</a:t>
            </a:r>
          </a:p>
          <a:p>
            <a:pPr lvl="1">
              <a:buFont typeface="Arial" panose="020B0604020202020204" pitchFamily="34" charset="0"/>
              <a:buChar char="•"/>
            </a:pPr>
            <a:r>
              <a:rPr lang="en-US" sz="1800" dirty="0"/>
              <a:t>A shared AP that has different primary channel from that of a sharing AP for C-TDMA/OFDMA</a:t>
            </a:r>
            <a:endParaRPr lang="en-US" sz="2000" dirty="0"/>
          </a:p>
        </p:txBody>
      </p:sp>
      <p:sp>
        <p:nvSpPr>
          <p:cNvPr id="4" name="Slide Number Placeholder 3">
            <a:extLst>
              <a:ext uri="{FF2B5EF4-FFF2-40B4-BE49-F238E27FC236}">
                <a16:creationId xmlns:a16="http://schemas.microsoft.com/office/drawing/2014/main" id="{9F8277D3-9EAB-5766-3E38-504FF0CDF62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5FBD0F0-F40E-925C-6145-7B56449AE969}"/>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ABF0DB75-57F6-E031-8663-FA1B05FDEEDA}"/>
              </a:ext>
            </a:extLst>
          </p:cNvPr>
          <p:cNvSpPr>
            <a:spLocks noGrp="1"/>
          </p:cNvSpPr>
          <p:nvPr>
            <p:ph type="dt" idx="15"/>
          </p:nvPr>
        </p:nvSpPr>
        <p:spPr/>
        <p:txBody>
          <a:bodyPr/>
          <a:lstStyle/>
          <a:p>
            <a:r>
              <a:rPr lang="en-US" dirty="0"/>
              <a:t>March 2023</a:t>
            </a:r>
            <a:endParaRPr lang="en-GB" dirty="0"/>
          </a:p>
        </p:txBody>
      </p:sp>
      <p:pic>
        <p:nvPicPr>
          <p:cNvPr id="7" name="Picture 6">
            <a:extLst>
              <a:ext uri="{FF2B5EF4-FFF2-40B4-BE49-F238E27FC236}">
                <a16:creationId xmlns:a16="http://schemas.microsoft.com/office/drawing/2014/main" id="{BF5DEBED-1D22-C5DF-D641-8BE3B4D72B24}"/>
              </a:ext>
            </a:extLst>
          </p:cNvPr>
          <p:cNvPicPr>
            <a:picLocks noChangeAspect="1"/>
          </p:cNvPicPr>
          <p:nvPr/>
        </p:nvPicPr>
        <p:blipFill>
          <a:blip r:embed="rId2"/>
          <a:stretch>
            <a:fillRect/>
          </a:stretch>
        </p:blipFill>
        <p:spPr>
          <a:xfrm>
            <a:off x="6498167" y="2403395"/>
            <a:ext cx="5251436" cy="3268823"/>
          </a:xfrm>
          <a:prstGeom prst="rect">
            <a:avLst/>
          </a:prstGeom>
        </p:spPr>
      </p:pic>
    </p:spTree>
    <p:extLst>
      <p:ext uri="{BB962C8B-B14F-4D97-AF65-F5344CB8AC3E}">
        <p14:creationId xmlns:p14="http://schemas.microsoft.com/office/powerpoint/2010/main" val="3730633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E0C05-163E-AA87-FBFA-5AFECDB0A93A}"/>
              </a:ext>
            </a:extLst>
          </p:cNvPr>
          <p:cNvSpPr>
            <a:spLocks noGrp="1"/>
          </p:cNvSpPr>
          <p:nvPr>
            <p:ph type="title"/>
          </p:nvPr>
        </p:nvSpPr>
        <p:spPr/>
        <p:txBody>
          <a:bodyPr/>
          <a:lstStyle/>
          <a:p>
            <a:r>
              <a:rPr lang="en-US" dirty="0"/>
              <a:t>TXOP protection of the non-primary channel (1/2)</a:t>
            </a:r>
          </a:p>
        </p:txBody>
      </p:sp>
      <p:sp>
        <p:nvSpPr>
          <p:cNvPr id="3" name="Content Placeholder 2">
            <a:extLst>
              <a:ext uri="{FF2B5EF4-FFF2-40B4-BE49-F238E27FC236}">
                <a16:creationId xmlns:a16="http://schemas.microsoft.com/office/drawing/2014/main" id="{5609E391-A05D-1EF5-0828-D386CF8627A1}"/>
              </a:ext>
            </a:extLst>
          </p:cNvPr>
          <p:cNvSpPr>
            <a:spLocks noGrp="1"/>
          </p:cNvSpPr>
          <p:nvPr>
            <p:ph idx="1"/>
          </p:nvPr>
        </p:nvSpPr>
        <p:spPr/>
        <p:txBody>
          <a:bodyPr/>
          <a:lstStyle/>
          <a:p>
            <a:pPr>
              <a:lnSpc>
                <a:spcPct val="90000"/>
              </a:lnSpc>
              <a:buFont typeface="Arial" panose="020B0604020202020204" pitchFamily="34" charset="0"/>
              <a:buChar char="•"/>
            </a:pPr>
            <a:r>
              <a:rPr lang="en-US" sz="1800" dirty="0"/>
              <a:t>Option 1: CTS frame transmission on a secondary channel only</a:t>
            </a:r>
          </a:p>
          <a:p>
            <a:pPr lvl="1">
              <a:lnSpc>
                <a:spcPct val="90000"/>
              </a:lnSpc>
              <a:buFont typeface="Arial" panose="020B0604020202020204" pitchFamily="34" charset="0"/>
              <a:buChar char="•"/>
            </a:pPr>
            <a:r>
              <a:rPr lang="en-US" sz="1800" dirty="0"/>
              <a:t>E.g., A CTS frame in a non-HT (duplicate) PPDU can be transmitted on the secondary 20MHz, 40MHz, 80MHz, etc. (e.g., STA2 and STA3)</a:t>
            </a:r>
          </a:p>
          <a:p>
            <a:endParaRPr lang="en-US" sz="2800" dirty="0"/>
          </a:p>
        </p:txBody>
      </p:sp>
      <p:sp>
        <p:nvSpPr>
          <p:cNvPr id="4" name="Slide Number Placeholder 3">
            <a:extLst>
              <a:ext uri="{FF2B5EF4-FFF2-40B4-BE49-F238E27FC236}">
                <a16:creationId xmlns:a16="http://schemas.microsoft.com/office/drawing/2014/main" id="{259447B2-A6CC-0671-2B8D-C7AD3440FE1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4C24D07B-C790-22B4-B563-2F8642482794}"/>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31F18761-DCA7-5450-4140-0EFBB6F121DE}"/>
              </a:ext>
            </a:extLst>
          </p:cNvPr>
          <p:cNvSpPr>
            <a:spLocks noGrp="1"/>
          </p:cNvSpPr>
          <p:nvPr>
            <p:ph type="dt" idx="15"/>
          </p:nvPr>
        </p:nvSpPr>
        <p:spPr/>
        <p:txBody>
          <a:bodyPr/>
          <a:lstStyle/>
          <a:p>
            <a:r>
              <a:rPr lang="en-US" dirty="0"/>
              <a:t>March 2023</a:t>
            </a:r>
            <a:endParaRPr lang="en-GB" dirty="0"/>
          </a:p>
        </p:txBody>
      </p:sp>
      <p:pic>
        <p:nvPicPr>
          <p:cNvPr id="9" name="Picture 8">
            <a:extLst>
              <a:ext uri="{FF2B5EF4-FFF2-40B4-BE49-F238E27FC236}">
                <a16:creationId xmlns:a16="http://schemas.microsoft.com/office/drawing/2014/main" id="{B24483B1-54EC-BE17-8FA7-6BE8BFB2F9CE}"/>
              </a:ext>
            </a:extLst>
          </p:cNvPr>
          <p:cNvPicPr>
            <a:picLocks noChangeAspect="1"/>
          </p:cNvPicPr>
          <p:nvPr/>
        </p:nvPicPr>
        <p:blipFill>
          <a:blip r:embed="rId2"/>
          <a:stretch>
            <a:fillRect/>
          </a:stretch>
        </p:blipFill>
        <p:spPr>
          <a:xfrm>
            <a:off x="3776266" y="3238571"/>
            <a:ext cx="4738951" cy="2959028"/>
          </a:xfrm>
          <a:prstGeom prst="rect">
            <a:avLst/>
          </a:prstGeom>
        </p:spPr>
      </p:pic>
    </p:spTree>
    <p:extLst>
      <p:ext uri="{BB962C8B-B14F-4D97-AF65-F5344CB8AC3E}">
        <p14:creationId xmlns:p14="http://schemas.microsoft.com/office/powerpoint/2010/main" val="3647217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A9463-90E2-7414-DDAC-F52A59776C34}"/>
              </a:ext>
            </a:extLst>
          </p:cNvPr>
          <p:cNvSpPr>
            <a:spLocks noGrp="1"/>
          </p:cNvSpPr>
          <p:nvPr>
            <p:ph type="title"/>
          </p:nvPr>
        </p:nvSpPr>
        <p:spPr/>
        <p:txBody>
          <a:bodyPr/>
          <a:lstStyle/>
          <a:p>
            <a:r>
              <a:rPr lang="en-US" dirty="0"/>
              <a:t>TXOP protection of the non-primary channel (2/2)</a:t>
            </a:r>
          </a:p>
        </p:txBody>
      </p:sp>
      <p:sp>
        <p:nvSpPr>
          <p:cNvPr id="3" name="Content Placeholder 2">
            <a:extLst>
              <a:ext uri="{FF2B5EF4-FFF2-40B4-BE49-F238E27FC236}">
                <a16:creationId xmlns:a16="http://schemas.microsoft.com/office/drawing/2014/main" id="{16497A87-6FF2-4816-EC17-CC654E85B9B3}"/>
              </a:ext>
            </a:extLst>
          </p:cNvPr>
          <p:cNvSpPr>
            <a:spLocks noGrp="1"/>
          </p:cNvSpPr>
          <p:nvPr>
            <p:ph idx="1"/>
          </p:nvPr>
        </p:nvSpPr>
        <p:spPr/>
        <p:txBody>
          <a:bodyPr/>
          <a:lstStyle/>
          <a:p>
            <a:pPr>
              <a:lnSpc>
                <a:spcPct val="90000"/>
              </a:lnSpc>
              <a:buFont typeface="Arial" panose="020B0604020202020204" pitchFamily="34" charset="0"/>
              <a:buChar char="•"/>
            </a:pPr>
            <a:r>
              <a:rPr lang="en-US" sz="1800" dirty="0"/>
              <a:t>Option 2: CTS frame transmission on the primary 20MHz channel and the secondary channel</a:t>
            </a:r>
          </a:p>
          <a:p>
            <a:pPr lvl="1">
              <a:lnSpc>
                <a:spcPct val="90000"/>
              </a:lnSpc>
              <a:buFont typeface="Arial" panose="020B0604020202020204" pitchFamily="34" charset="0"/>
              <a:buChar char="•"/>
            </a:pPr>
            <a:r>
              <a:rPr lang="en-US" sz="1800" dirty="0"/>
              <a:t>E.g., A CTS frame can be transmitted on the primary 20MHz channel and the secondary channel in a punctured non-HT duplicate PPDU (e.g., STA2)</a:t>
            </a:r>
          </a:p>
          <a:p>
            <a:endParaRPr lang="en-US" sz="2800" dirty="0"/>
          </a:p>
        </p:txBody>
      </p:sp>
      <p:sp>
        <p:nvSpPr>
          <p:cNvPr id="4" name="Slide Number Placeholder 3">
            <a:extLst>
              <a:ext uri="{FF2B5EF4-FFF2-40B4-BE49-F238E27FC236}">
                <a16:creationId xmlns:a16="http://schemas.microsoft.com/office/drawing/2014/main" id="{FD4C426A-93FD-42D2-86D7-B04170F42C8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B4490D1-13E9-9FA2-3BBA-1A9C28627226}"/>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DD4A486E-13F8-F284-2D79-A875F1F49EF9}"/>
              </a:ext>
            </a:extLst>
          </p:cNvPr>
          <p:cNvSpPr>
            <a:spLocks noGrp="1"/>
          </p:cNvSpPr>
          <p:nvPr>
            <p:ph type="dt" idx="15"/>
          </p:nvPr>
        </p:nvSpPr>
        <p:spPr/>
        <p:txBody>
          <a:bodyPr/>
          <a:lstStyle/>
          <a:p>
            <a:r>
              <a:rPr lang="en-US" dirty="0"/>
              <a:t>March 2023</a:t>
            </a:r>
            <a:endParaRPr lang="en-GB" dirty="0"/>
          </a:p>
        </p:txBody>
      </p:sp>
      <p:pic>
        <p:nvPicPr>
          <p:cNvPr id="9" name="Picture 8">
            <a:extLst>
              <a:ext uri="{FF2B5EF4-FFF2-40B4-BE49-F238E27FC236}">
                <a16:creationId xmlns:a16="http://schemas.microsoft.com/office/drawing/2014/main" id="{2CC45C32-CF48-C8B9-15A7-A6F06D457A28}"/>
              </a:ext>
            </a:extLst>
          </p:cNvPr>
          <p:cNvPicPr>
            <a:picLocks noChangeAspect="1"/>
          </p:cNvPicPr>
          <p:nvPr/>
        </p:nvPicPr>
        <p:blipFill>
          <a:blip r:embed="rId2"/>
          <a:stretch>
            <a:fillRect/>
          </a:stretch>
        </p:blipFill>
        <p:spPr>
          <a:xfrm>
            <a:off x="3453855" y="3415657"/>
            <a:ext cx="5282175" cy="2678757"/>
          </a:xfrm>
          <a:prstGeom prst="rect">
            <a:avLst/>
          </a:prstGeom>
        </p:spPr>
      </p:pic>
    </p:spTree>
    <p:extLst>
      <p:ext uri="{BB962C8B-B14F-4D97-AF65-F5344CB8AC3E}">
        <p14:creationId xmlns:p14="http://schemas.microsoft.com/office/powerpoint/2010/main" val="3071397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82FF4-479B-87B6-8897-3CFD6AA8529E}"/>
              </a:ext>
            </a:extLst>
          </p:cNvPr>
          <p:cNvSpPr>
            <a:spLocks noGrp="1"/>
          </p:cNvSpPr>
          <p:nvPr>
            <p:ph type="title"/>
          </p:nvPr>
        </p:nvSpPr>
        <p:spPr/>
        <p:txBody>
          <a:bodyPr/>
          <a:lstStyle/>
          <a:p>
            <a:r>
              <a:rPr lang="en-US" dirty="0"/>
              <a:t>Pros. &amp; Cons. of option 1 and option 2</a:t>
            </a:r>
          </a:p>
        </p:txBody>
      </p:sp>
      <p:sp>
        <p:nvSpPr>
          <p:cNvPr id="3" name="Content Placeholder 2">
            <a:extLst>
              <a:ext uri="{FF2B5EF4-FFF2-40B4-BE49-F238E27FC236}">
                <a16:creationId xmlns:a16="http://schemas.microsoft.com/office/drawing/2014/main" id="{4594E8B3-3404-F8C5-ABDF-1B184B5025D9}"/>
              </a:ext>
            </a:extLst>
          </p:cNvPr>
          <p:cNvSpPr>
            <a:spLocks noGrp="1"/>
          </p:cNvSpPr>
          <p:nvPr>
            <p:ph idx="1"/>
          </p:nvPr>
        </p:nvSpPr>
        <p:spPr>
          <a:noFill/>
          <a:ln w="9525">
            <a:noFill/>
            <a:round/>
            <a:headEnd/>
            <a:tailEnd/>
          </a:ln>
          <a:effectLst/>
        </p:spPr>
        <p:txBody>
          <a:bodyPr vert="horz" wrap="square" lIns="92160" tIns="46080" rIns="92160" bIns="46080" numCol="1" anchor="t" anchorCtr="0" compatLnSpc="1">
            <a:prstTxWarp prst="textNoShape">
              <a:avLst/>
            </a:prstTxWarp>
            <a:normAutofit/>
          </a:bodyPr>
          <a:lstStyle/>
          <a:p>
            <a:pPr>
              <a:buFont typeface="Arial" panose="020B0604020202020204" pitchFamily="34" charset="0"/>
              <a:buChar char="•"/>
            </a:pPr>
            <a:r>
              <a:rPr lang="en-US" sz="2000" dirty="0"/>
              <a:t>Option 1: CTS frame transmission on a secondary channel only</a:t>
            </a:r>
          </a:p>
          <a:p>
            <a:pPr lvl="1">
              <a:buFont typeface="Arial" panose="020B0604020202020204" pitchFamily="34" charset="0"/>
              <a:buChar char="•"/>
            </a:pPr>
            <a:r>
              <a:rPr lang="en-US" sz="1800" dirty="0"/>
              <a:t>Pros: Applicable to various scenarios such as SST operation, non-primary channel access and dynamic sub-band operation</a:t>
            </a:r>
          </a:p>
          <a:p>
            <a:pPr lvl="1">
              <a:buFont typeface="Arial" panose="020B0604020202020204" pitchFamily="34" charset="0"/>
              <a:buChar char="•"/>
            </a:pPr>
            <a:r>
              <a:rPr lang="en-US" sz="1800" dirty="0"/>
              <a:t>Cons: A TXOP may be interfered or cancelled if a CTS frame is not received on the primary 20MHz channel in response to an MU-RTS Trigger frame</a:t>
            </a:r>
          </a:p>
          <a:p>
            <a:pPr>
              <a:buFont typeface="Arial" panose="020B0604020202020204" pitchFamily="34" charset="0"/>
              <a:buChar char="•"/>
            </a:pPr>
            <a:r>
              <a:rPr lang="en-US" sz="2000" dirty="0"/>
              <a:t>Option 2: CTS frame transmission on the primary 20MHz channel and the secondary channel</a:t>
            </a:r>
          </a:p>
          <a:p>
            <a:pPr lvl="1">
              <a:buFont typeface="Arial" panose="020B0604020202020204" pitchFamily="34" charset="0"/>
              <a:buChar char="•"/>
            </a:pPr>
            <a:r>
              <a:rPr lang="en-US" sz="1800" dirty="0"/>
              <a:t>Pros: Ensuring the TXOP protection of the</a:t>
            </a:r>
            <a:r>
              <a:rPr lang="ko-KR" altLang="en-US" sz="1800" dirty="0"/>
              <a:t> </a:t>
            </a:r>
            <a:r>
              <a:rPr lang="en-US" altLang="ko-KR" sz="1800" dirty="0"/>
              <a:t>p</a:t>
            </a:r>
            <a:r>
              <a:rPr lang="en-US" sz="1800" dirty="0"/>
              <a:t>rimary 20MHz channel</a:t>
            </a:r>
          </a:p>
          <a:p>
            <a:pPr lvl="1">
              <a:buFont typeface="Arial" panose="020B0604020202020204" pitchFamily="34" charset="0"/>
              <a:buChar char="•"/>
            </a:pPr>
            <a:r>
              <a:rPr lang="en-US" sz="1800" dirty="0"/>
              <a:t>Cons: May not be applicable to various scenarios such as SST operation, non-primary channel access and dynamic sub-band operation</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Option 1 and option 2 can be used appropriately to various cases</a:t>
            </a:r>
          </a:p>
        </p:txBody>
      </p:sp>
      <p:sp>
        <p:nvSpPr>
          <p:cNvPr id="4" name="Slide Number Placeholder 3">
            <a:extLst>
              <a:ext uri="{FF2B5EF4-FFF2-40B4-BE49-F238E27FC236}">
                <a16:creationId xmlns:a16="http://schemas.microsoft.com/office/drawing/2014/main" id="{C2397BA9-2C1A-0F1E-952B-FC799B54A26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645809C-D3D9-7DD4-2838-863BF53BFD6A}"/>
              </a:ext>
            </a:extLst>
          </p:cNvPr>
          <p:cNvSpPr>
            <a:spLocks noGrp="1"/>
          </p:cNvSpPr>
          <p:nvPr>
            <p:ph type="ftr" idx="14"/>
          </p:nvPr>
        </p:nvSpPr>
        <p:spPr/>
        <p:txBody>
          <a:bodyPr/>
          <a:lstStyle/>
          <a:p>
            <a:r>
              <a:rPr lang="en-GB"/>
              <a:t>Kiseon Ryu et al, NXP</a:t>
            </a:r>
            <a:endParaRPr lang="en-GB" dirty="0"/>
          </a:p>
        </p:txBody>
      </p:sp>
      <p:sp>
        <p:nvSpPr>
          <p:cNvPr id="6" name="Date Placeholder 5">
            <a:extLst>
              <a:ext uri="{FF2B5EF4-FFF2-40B4-BE49-F238E27FC236}">
                <a16:creationId xmlns:a16="http://schemas.microsoft.com/office/drawing/2014/main" id="{754045D5-A63D-482C-2CA9-5C6FD0A1AA9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397791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58A60-B31E-E7DB-3B9E-A1E8F9F447D9}"/>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E79FAE4C-809F-DF5F-1F0F-51BAF3C1D4DF}"/>
              </a:ext>
            </a:extLst>
          </p:cNvPr>
          <p:cNvSpPr>
            <a:spLocks noGrp="1"/>
          </p:cNvSpPr>
          <p:nvPr>
            <p:ph idx="1"/>
          </p:nvPr>
        </p:nvSpPr>
        <p:spPr>
          <a:noFill/>
          <a:ln w="9525">
            <a:noFill/>
            <a:round/>
            <a:headEnd/>
            <a:tailEnd/>
          </a:ln>
          <a:effectLst/>
        </p:spPr>
        <p:txBody>
          <a:bodyPr vert="horz" wrap="square" lIns="92160" tIns="46080" rIns="92160" bIns="46080" numCol="1" anchor="t" anchorCtr="0" compatLnSpc="1">
            <a:prstTxWarp prst="textNoShape">
              <a:avLst/>
            </a:prstTxWarp>
            <a:normAutofit/>
          </a:bodyPr>
          <a:lstStyle/>
          <a:p>
            <a:pPr>
              <a:buFont typeface="Arial" panose="020B0604020202020204" pitchFamily="34" charset="0"/>
              <a:buChar char="•"/>
            </a:pPr>
            <a:r>
              <a:rPr lang="en-US" sz="2000" dirty="0"/>
              <a:t>The existing TXOP protection based on the primary channel has some limitations as shown in this document.</a:t>
            </a:r>
          </a:p>
          <a:p>
            <a:pPr>
              <a:buFont typeface="Arial" panose="020B0604020202020204" pitchFamily="34" charset="0"/>
              <a:buChar char="•"/>
            </a:pPr>
            <a:r>
              <a:rPr lang="en-US" sz="2000" dirty="0"/>
              <a:t>TXOP protection needs to be extended to protection of the non-primary channel.</a:t>
            </a:r>
          </a:p>
          <a:p>
            <a:pPr>
              <a:buFont typeface="Arial" panose="020B0604020202020204" pitchFamily="34" charset="0"/>
              <a:buChar char="•"/>
            </a:pPr>
            <a:r>
              <a:rPr lang="en-US" sz="2000" dirty="0"/>
              <a:t>CTS frame transmission in response to an MU-RTS Trigger frame can be conducted on the non-primary channel with or without the primary 20MHz channel.</a:t>
            </a:r>
          </a:p>
        </p:txBody>
      </p:sp>
      <p:sp>
        <p:nvSpPr>
          <p:cNvPr id="4" name="Slide Number Placeholder 3">
            <a:extLst>
              <a:ext uri="{FF2B5EF4-FFF2-40B4-BE49-F238E27FC236}">
                <a16:creationId xmlns:a16="http://schemas.microsoft.com/office/drawing/2014/main" id="{2AF3C6C7-93D7-965C-098D-C6D75FAFFB4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1588D98-7CE0-F52C-44F9-94222D3FABD1}"/>
              </a:ext>
            </a:extLst>
          </p:cNvPr>
          <p:cNvSpPr>
            <a:spLocks noGrp="1"/>
          </p:cNvSpPr>
          <p:nvPr>
            <p:ph type="ftr" idx="14"/>
          </p:nvPr>
        </p:nvSpPr>
        <p:spPr/>
        <p:txBody>
          <a:bodyPr/>
          <a:lstStyle/>
          <a:p>
            <a:r>
              <a:rPr lang="en-GB" dirty="0"/>
              <a:t>Kiseon Ryu et al, NXP</a:t>
            </a:r>
          </a:p>
        </p:txBody>
      </p:sp>
      <p:sp>
        <p:nvSpPr>
          <p:cNvPr id="6" name="Date Placeholder 5">
            <a:extLst>
              <a:ext uri="{FF2B5EF4-FFF2-40B4-BE49-F238E27FC236}">
                <a16:creationId xmlns:a16="http://schemas.microsoft.com/office/drawing/2014/main" id="{D513705A-5978-82D1-5BC7-88C7D45E91A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15670106"/>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0</TotalTime>
  <Words>899</Words>
  <Application>Microsoft Office PowerPoint</Application>
  <PresentationFormat>Widescreen</PresentationFormat>
  <Paragraphs>92</Paragraphs>
  <Slides>10</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Office Theme</vt:lpstr>
      <vt:lpstr>Document</vt:lpstr>
      <vt:lpstr>TXOP Protection of Non-Primary Channel</vt:lpstr>
      <vt:lpstr>Introduction</vt:lpstr>
      <vt:lpstr>Limitation of existing TXOP protection (1/3)</vt:lpstr>
      <vt:lpstr>Limitation of existing TXOP protection (2/3)</vt:lpstr>
      <vt:lpstr>Limitation of existing TXOP protection (3/3)</vt:lpstr>
      <vt:lpstr>TXOP protection of the non-primary channel (1/2)</vt:lpstr>
      <vt:lpstr>TXOP protection of the non-primary channel (2/2)</vt:lpstr>
      <vt:lpstr>Pros. &amp; Cons. of option 1 and option 2</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Kiseon Ryu</dc:creator>
  <cp:lastModifiedBy>Kiseon Ryu</cp:lastModifiedBy>
  <cp:revision>28</cp:revision>
  <cp:lastPrinted>1601-01-01T00:00:00Z</cp:lastPrinted>
  <dcterms:created xsi:type="dcterms:W3CDTF">2022-10-28T01:22:29Z</dcterms:created>
  <dcterms:modified xsi:type="dcterms:W3CDTF">2023-03-06T23:19:39Z</dcterms:modified>
</cp:coreProperties>
</file>