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5"/>
  </p:notesMasterIdLst>
  <p:handoutMasterIdLst>
    <p:handoutMasterId r:id="rId16"/>
  </p:handoutMasterIdLst>
  <p:sldIdLst>
    <p:sldId id="269" r:id="rId3"/>
    <p:sldId id="477" r:id="rId4"/>
    <p:sldId id="478" r:id="rId5"/>
    <p:sldId id="479" r:id="rId6"/>
    <p:sldId id="490" r:id="rId7"/>
    <p:sldId id="480" r:id="rId8"/>
    <p:sldId id="481" r:id="rId9"/>
    <p:sldId id="486" r:id="rId10"/>
    <p:sldId id="487" r:id="rId11"/>
    <p:sldId id="482" r:id="rId12"/>
    <p:sldId id="488" r:id="rId13"/>
    <p:sldId id="484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65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5/31/2023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5/31/2023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5/31/2023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5/31/2023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0284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/>
              <a:t>Beacon Design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2023-02-10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02/10/202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022597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3200" dirty="0"/>
              <a:t>Light Beacon Design 1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1"/>
          </a:xfrm>
        </p:spPr>
        <p:txBody>
          <a:bodyPr/>
          <a:lstStyle/>
          <a:p>
            <a:r>
              <a:rPr lang="en-US" sz="1600" dirty="0"/>
              <a:t>When an AP announces the mandatory support of the nth MAC+PHY generation of the associated STAs, the Beacon frames broadcasted by the AP will not carry the capabilities elements and operation elements of &lt;n</a:t>
            </a:r>
            <a:r>
              <a:rPr lang="en-US" sz="1600" baseline="-25000" dirty="0"/>
              <a:t>th</a:t>
            </a:r>
            <a:r>
              <a:rPr lang="en-US" sz="1600" dirty="0"/>
              <a:t> MAC+PHY generations.</a:t>
            </a:r>
          </a:p>
          <a:p>
            <a:r>
              <a:rPr lang="en-US" sz="1600" dirty="0"/>
              <a:t>The capabilities that are common to multiple MAC+ PHY generations are carried in an element that is independent from the capabilities elements related to the specific generations.</a:t>
            </a:r>
          </a:p>
          <a:p>
            <a:endParaRPr lang="en-US" sz="1600" dirty="0"/>
          </a:p>
          <a:p>
            <a:r>
              <a:rPr lang="en-US" sz="1600" dirty="0"/>
              <a:t>The discussion and rules can be applied to the related information in Probe Request/Response, (Re)Association Request/Response also.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02/10/202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25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3200" dirty="0"/>
              <a:t>Variant of Light Beacon Design 1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479609"/>
          </a:xfrm>
        </p:spPr>
        <p:txBody>
          <a:bodyPr/>
          <a:lstStyle/>
          <a:p>
            <a:r>
              <a:rPr lang="en-US" sz="1600" dirty="0"/>
              <a:t>When an AP announces the mandatory support of the nth MAC+PHY generation of the associated STAs, the Beacon frames broadcasted by the AP will not carry the information in the various capabilities elements and operation elements that is for &lt;n</a:t>
            </a:r>
            <a:r>
              <a:rPr lang="en-US" sz="1600" baseline="-25000" dirty="0"/>
              <a:t>th</a:t>
            </a:r>
            <a:r>
              <a:rPr lang="en-US" sz="1600" dirty="0"/>
              <a:t> MAC+PHY generations only.</a:t>
            </a:r>
          </a:p>
          <a:p>
            <a:r>
              <a:rPr lang="en-US" sz="1600" dirty="0"/>
              <a:t>The following are the examples in the Beacon whose BSS allows associated EHT STAs and associated UHR STAs: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02/10/202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4401FAB-7037-7D46-7CBA-B9909CE4A517}"/>
              </a:ext>
            </a:extLst>
          </p:cNvPr>
          <p:cNvGrpSpPr/>
          <p:nvPr/>
        </p:nvGrpSpPr>
        <p:grpSpPr>
          <a:xfrm>
            <a:off x="304800" y="2667000"/>
            <a:ext cx="5717894" cy="911092"/>
            <a:chOff x="0" y="2325927"/>
            <a:chExt cx="5717894" cy="91109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FA54090-A6B6-25AE-6F6E-1A8DFA42C4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392856"/>
              <a:ext cx="5717894" cy="844163"/>
            </a:xfrm>
            <a:prstGeom prst="rect">
              <a:avLst/>
            </a:prstGeom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1ECA689-1DCA-5B6F-DBDE-5DCD875AFA7F}"/>
                </a:ext>
              </a:extLst>
            </p:cNvPr>
            <p:cNvSpPr/>
            <p:nvPr/>
          </p:nvSpPr>
          <p:spPr>
            <a:xfrm>
              <a:off x="477741" y="2400655"/>
              <a:ext cx="2720241" cy="525200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59D51EA-54A6-5068-F364-8177E8EE1B39}"/>
                </a:ext>
              </a:extLst>
            </p:cNvPr>
            <p:cNvSpPr/>
            <p:nvPr/>
          </p:nvSpPr>
          <p:spPr bwMode="auto">
            <a:xfrm>
              <a:off x="3197982" y="2325927"/>
              <a:ext cx="2519912" cy="64431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5AB52345-E9AE-3AD8-E98C-2CD8F6251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718256"/>
            <a:ext cx="4305782" cy="104172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53C7DEB-6A08-733B-91A7-E9B192E74490}"/>
              </a:ext>
            </a:extLst>
          </p:cNvPr>
          <p:cNvSpPr/>
          <p:nvPr/>
        </p:nvSpPr>
        <p:spPr bwMode="auto">
          <a:xfrm>
            <a:off x="3106444" y="3742678"/>
            <a:ext cx="1447800" cy="60424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FC62185-C467-4B41-90FC-5D1BE4935AF2}"/>
              </a:ext>
            </a:extLst>
          </p:cNvPr>
          <p:cNvSpPr/>
          <p:nvPr/>
        </p:nvSpPr>
        <p:spPr>
          <a:xfrm>
            <a:off x="696912" y="3715305"/>
            <a:ext cx="2409531" cy="518067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24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3200" dirty="0"/>
              <a:t>Beacon Design 2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1"/>
          </a:xfrm>
        </p:spPr>
        <p:txBody>
          <a:bodyPr/>
          <a:lstStyle/>
          <a:p>
            <a:r>
              <a:rPr lang="en-US" sz="1600" dirty="0"/>
              <a:t>The BSS operating parameters and capabilities are announced through the Beacon frame and the Beacon Extension frame.</a:t>
            </a:r>
          </a:p>
          <a:p>
            <a:pPr lvl="1"/>
            <a:r>
              <a:rPr lang="en-US" sz="1600" dirty="0"/>
              <a:t>The Beacon Extension frame is transmitted immediately after the Beacon frame.</a:t>
            </a:r>
          </a:p>
          <a:p>
            <a:pPr lvl="1"/>
            <a:r>
              <a:rPr lang="en-US" sz="1600" dirty="0"/>
              <a:t>The Beacon Extension frame will not carry the information of the PHY/MAC generations that are older than EHT.</a:t>
            </a:r>
          </a:p>
          <a:p>
            <a:pPr lvl="1"/>
            <a:r>
              <a:rPr lang="en-US" sz="1600" dirty="0"/>
              <a:t>Either the Beacon or the Beacon Extension frame can carry the information of the PHY/MAC generations that are older than EHT.</a:t>
            </a:r>
          </a:p>
          <a:p>
            <a:r>
              <a:rPr lang="en-US" sz="2000" dirty="0"/>
              <a:t>The Critical Update Flag and Nontransmitted BSSID Critical Update Flag are applied to the information of Beacon frame and the Beacon Extension frame.</a:t>
            </a:r>
          </a:p>
          <a:p>
            <a:r>
              <a:rPr lang="en-US" sz="2000" dirty="0"/>
              <a:t>One element and its Fragment elements can’t be separately transmitted in Beacon and the Beacon Extension</a:t>
            </a:r>
          </a:p>
          <a:p>
            <a:r>
              <a:rPr lang="en-US" sz="2000" dirty="0"/>
              <a:t>The AP can transmit the Beacon frame only when the AP doesn’t accept the further association and there is no critical update being carried by the Beacon Extension.</a:t>
            </a:r>
          </a:p>
          <a:p>
            <a:pPr lvl="1"/>
            <a:r>
              <a:rPr lang="en-US" sz="12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02/10/202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5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3200" dirty="0"/>
              <a:t>Summary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32413"/>
          </a:xfrm>
        </p:spPr>
        <p:txBody>
          <a:bodyPr/>
          <a:lstStyle/>
          <a:p>
            <a:r>
              <a:rPr lang="en-US" sz="1600" dirty="0"/>
              <a:t>Each AP schedules the Beacon transmission at its TBTTs separated by the beacon intervals.</a:t>
            </a:r>
          </a:p>
          <a:p>
            <a:r>
              <a:rPr lang="en-US" sz="1600" dirty="0"/>
              <a:t>When a new MAC+PHY generation is defined, an AP that supports the new MAC+PHY generation carries capabilities elements of the old MAC+PHY generation, operation elements of the old MAC+PHY generation besides the capabilities element and operation element of the new MAC+PHY generation in its Beacon, Probe Response, (Re)Association Response.</a:t>
            </a:r>
          </a:p>
          <a:p>
            <a:r>
              <a:rPr lang="en-US" sz="1600" dirty="0"/>
              <a:t>When a new MAC+PHY generation is defined, a STA that supports the new MAC+PHY generation carries capabilities elements of the old MAC+PHY generation, operation elements of the old MAC+PHY generation besides the capabilities element and operation element of the new MAC+PHY generation in its Probe Request, (Re)Association Request.</a:t>
            </a:r>
          </a:p>
          <a:p>
            <a:r>
              <a:rPr lang="en-US" sz="1600" dirty="0"/>
              <a:t>An AP can announce the MAC+PHY generation requirement of an associated STA in order to join its BSS.</a:t>
            </a:r>
          </a:p>
          <a:p>
            <a:pPr lvl="1"/>
            <a:r>
              <a:rPr lang="en-US" sz="1600" dirty="0"/>
              <a:t>If a STA doesn’t support the MAC+PHY generation, it can’t associate with the AP</a:t>
            </a:r>
          </a:p>
          <a:p>
            <a:endParaRPr lang="en-US" sz="1600" dirty="0"/>
          </a:p>
          <a:p>
            <a:r>
              <a:rPr lang="en-US" sz="1600" dirty="0"/>
              <a:t>The beacon length (and the length of the Probe Request/Response, (Re)Association Request/Response) can become smaller with the following operation:</a:t>
            </a:r>
          </a:p>
          <a:p>
            <a:pPr lvl="1"/>
            <a:r>
              <a:rPr lang="en-US" sz="1600" dirty="0"/>
              <a:t>If a STA that supports a MAC+PHY generation or the order generations can’t join a BSS, the beacon (and Probe Response, Association Response) of the BSS will not carry the capabilities parameters, operation parameters of the MAC+PHY generation.</a:t>
            </a:r>
          </a:p>
          <a:p>
            <a:r>
              <a:rPr lang="en-US" sz="1600" dirty="0"/>
              <a:t>The information announced by an AP at TBTT can be transmitted in more than one frame to avoid the Beacon decoding issue where the legacy STAs discard the long Beacon.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02/10/202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08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3200" dirty="0"/>
              <a:t>Beacon in WLAN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43900"/>
          </a:xfrm>
        </p:spPr>
        <p:txBody>
          <a:bodyPr/>
          <a:lstStyle/>
          <a:p>
            <a:r>
              <a:rPr lang="en-US" sz="1600" dirty="0"/>
              <a:t>Each AP schedules the Beacon transmission at its TBTTs separated by beacon the intervals.</a:t>
            </a:r>
          </a:p>
          <a:p>
            <a:r>
              <a:rPr lang="en-US" sz="1600" dirty="0"/>
              <a:t>An AP in 5GHz band carries the following capabilities elements and operation elements</a:t>
            </a:r>
          </a:p>
          <a:p>
            <a:pPr lvl="1"/>
            <a:r>
              <a:rPr lang="en-US" sz="1600" dirty="0"/>
              <a:t>28-cotet HT Capabilities element,  14-octet VHT Capabilities element, 24-octet to 40-octet HE Capabilities element, 5-octet </a:t>
            </a:r>
            <a:r>
              <a:rPr lang="en-US" sz="1600" i="0" u="none" strike="noStrike" baseline="0" dirty="0">
                <a:latin typeface="Arial-BoldMT"/>
              </a:rPr>
              <a:t>HE 6 GHz Band Capabilities</a:t>
            </a:r>
            <a:r>
              <a:rPr lang="en-US" sz="1600" dirty="0"/>
              <a:t>, &gt;=19-octet EHT Capabilities element, 9-octet to 13-octet Multi-link Capabilities element.</a:t>
            </a:r>
          </a:p>
          <a:p>
            <a:pPr lvl="1"/>
            <a:r>
              <a:rPr lang="en-US" sz="1600" dirty="0"/>
              <a:t>24-octet HT Operation element, 7-octet VHT Operation element, 9-octet to 13-octet HE Operation element, 8-octet to 13-octet EHT Operation element.</a:t>
            </a:r>
          </a:p>
          <a:p>
            <a:r>
              <a:rPr lang="en-US" sz="1600" dirty="0"/>
              <a:t>An AP in 2.4 GHz band carries the following capabilities elements and operation elements</a:t>
            </a:r>
          </a:p>
          <a:p>
            <a:pPr lvl="1"/>
            <a:r>
              <a:rPr lang="en-US" sz="1600" dirty="0"/>
              <a:t>28-cotet HT Capabilities element, 24-octet to 40-octet HE Capabilities element, 5-octet </a:t>
            </a:r>
            <a:r>
              <a:rPr lang="en-US" sz="1600" i="0" u="none" strike="noStrike" baseline="0" dirty="0">
                <a:latin typeface="Arial-BoldMT"/>
              </a:rPr>
              <a:t>HE 6 GHz Band Capabilities</a:t>
            </a:r>
            <a:r>
              <a:rPr lang="en-US" sz="1600" dirty="0"/>
              <a:t>, &gt;=19-octet EHT Capabilities element, 9-octet to 13-octet Multi-link Capabilities element.</a:t>
            </a:r>
          </a:p>
          <a:p>
            <a:pPr lvl="1"/>
            <a:r>
              <a:rPr lang="en-US" sz="1600" dirty="0"/>
              <a:t>24-octet HT Operation element, 9-octet to 13-octet HE Operation element, 8-octet to 13-octet EHT Operation element</a:t>
            </a:r>
          </a:p>
          <a:p>
            <a:r>
              <a:rPr lang="en-US" sz="1600" dirty="0"/>
              <a:t>An AP in 6 GHz band carries the following capabilities elements and operation elements</a:t>
            </a:r>
          </a:p>
          <a:p>
            <a:pPr lvl="1"/>
            <a:r>
              <a:rPr lang="en-US" sz="1600" dirty="0"/>
              <a:t>24-octet to 40-octet HE Capabilities element, 5-octet </a:t>
            </a:r>
            <a:r>
              <a:rPr lang="en-US" sz="1600" i="0" u="none" strike="noStrike" baseline="0" dirty="0">
                <a:latin typeface="Arial-BoldMT"/>
              </a:rPr>
              <a:t>HE 6 GHz Band Capabilities</a:t>
            </a:r>
            <a:r>
              <a:rPr lang="en-US" sz="1600" dirty="0"/>
              <a:t>, &gt;=19-octet EHT Capabilities element, 9-octet to 13-octet Multi-link Capabilities element,.</a:t>
            </a:r>
          </a:p>
          <a:p>
            <a:pPr lvl="1"/>
            <a:r>
              <a:rPr lang="en-US" sz="1600" dirty="0"/>
              <a:t>9-octet to 13-octet HE Operation element, 8-octet to 13-octet EHT Operation element.</a:t>
            </a:r>
          </a:p>
          <a:p>
            <a:r>
              <a:rPr lang="en-US" sz="1800" dirty="0"/>
              <a:t>The Beacon length of UHR, NG UHR… will keep increasing for including the new capabilities, operation elements.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02/10/202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62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3200" dirty="0"/>
              <a:t>BSS Membership Selector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3919370" cy="2590799"/>
          </a:xfrm>
        </p:spPr>
        <p:txBody>
          <a:bodyPr/>
          <a:lstStyle/>
          <a:p>
            <a:r>
              <a:rPr lang="en-US" sz="1600" dirty="0"/>
              <a:t>The membership selector announced in Supported Rates and BSS Membership Selectors element through Supported Rates field in an AP’s Beacon is used to announce the minimal MAC+PHY generation that an associated STA needs to support. 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02/10/202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C5B358-7407-518C-99B0-62C0D4B7C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2704" y="1271376"/>
            <a:ext cx="4907666" cy="69011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FCB2E9F-9371-88C8-A23E-24F3573B63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2133600"/>
            <a:ext cx="5170370" cy="426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228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41797"/>
            <a:ext cx="7772400" cy="656845"/>
          </a:xfrm>
        </p:spPr>
        <p:txBody>
          <a:bodyPr/>
          <a:lstStyle/>
          <a:p>
            <a:r>
              <a:rPr lang="en-US" b="0" dirty="0"/>
              <a:t>Wi-Fi Chip Shipment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1580"/>
            <a:ext cx="9144000" cy="1487820"/>
          </a:xfrm>
        </p:spPr>
        <p:txBody>
          <a:bodyPr/>
          <a:lstStyle/>
          <a:p>
            <a:r>
              <a:rPr lang="en-US" sz="2200" b="0" dirty="0"/>
              <a:t>In the future, the market share of the old PHY types will become less and less </a:t>
            </a:r>
          </a:p>
          <a:p>
            <a:pPr lvl="1"/>
            <a:r>
              <a:rPr lang="en-US" sz="1800" dirty="0"/>
              <a:t>This can give higher chance to enable the BSS without legacy STAs.</a:t>
            </a:r>
          </a:p>
          <a:p>
            <a:pPr lvl="1"/>
            <a:r>
              <a:rPr lang="en-US" sz="1800" b="0" dirty="0"/>
              <a:t>The designed protocol should harmonize with it.</a:t>
            </a:r>
          </a:p>
          <a:p>
            <a:pPr lvl="1">
              <a:buClr>
                <a:srgbClr val="FF0000"/>
              </a:buClr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11/01/2022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D4674D-07D1-4207-A680-E79D20872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824" y="3048000"/>
            <a:ext cx="5924352" cy="2743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F20C80-A484-480D-ABF1-6F5B212ECCC9}"/>
              </a:ext>
            </a:extLst>
          </p:cNvPr>
          <p:cNvSpPr txBox="1"/>
          <p:nvPr/>
        </p:nvSpPr>
        <p:spPr>
          <a:xfrm>
            <a:off x="2971800" y="5855603"/>
            <a:ext cx="3505200" cy="2705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0" u="none" strike="noStrike" baseline="0" dirty="0">
                <a:latin typeface="Lato" panose="020F0502020204030203" pitchFamily="34" charset="0"/>
              </a:rPr>
              <a:t>Wi-Fi chipset shipment forecast by IDC towards 2023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85289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3350" y="392837"/>
            <a:ext cx="9486900" cy="762000"/>
          </a:xfrm>
        </p:spPr>
        <p:txBody>
          <a:bodyPr/>
          <a:lstStyle/>
          <a:p>
            <a:r>
              <a:rPr lang="en-US" sz="1800" dirty="0"/>
              <a:t>Capabilities Common to &gt;1 MAC+PHY Generations in HT, VHT, HE, EHT Capabilities</a:t>
            </a:r>
            <a:endParaRPr lang="en-US" sz="1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05401"/>
          </a:xfrm>
        </p:spPr>
        <p:txBody>
          <a:bodyPr/>
          <a:lstStyle/>
          <a:p>
            <a:r>
              <a:rPr lang="en-US" sz="16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02/10/202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76B356-F4E9-DCF3-C536-48FBCE07A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260" y="915988"/>
            <a:ext cx="5232110" cy="8730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D467BF-3E0E-DF40-FEDA-E12D6F681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95155"/>
            <a:ext cx="4702366" cy="16348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D166602-3798-DF8C-ACCA-B4EB8A25AD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0371" y="1574541"/>
            <a:ext cx="3472405" cy="108042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021D99-246E-7394-E557-8976FC0EE7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7847" y="2952042"/>
            <a:ext cx="4526153" cy="16348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717371E-E024-0E75-D5D7-BF00696D9C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18" y="3506484"/>
            <a:ext cx="4097438" cy="7492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AC02EF5-D9B1-6E78-0C04-1BA4A53836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34829" y="4424778"/>
            <a:ext cx="4837196" cy="22331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E024E7C-3677-19EB-B339-CAD9B7CA2D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25555" y="5159488"/>
            <a:ext cx="4318446" cy="120156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213A8FE9-8E9D-4E0F-ACCA-0181D461949B}"/>
              </a:ext>
            </a:extLst>
          </p:cNvPr>
          <p:cNvSpPr/>
          <p:nvPr/>
        </p:nvSpPr>
        <p:spPr>
          <a:xfrm>
            <a:off x="822090" y="2567025"/>
            <a:ext cx="685800" cy="445774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AC8B06A-FA0B-83BB-E3CA-3353D042282B}"/>
              </a:ext>
            </a:extLst>
          </p:cNvPr>
          <p:cNvSpPr/>
          <p:nvPr/>
        </p:nvSpPr>
        <p:spPr>
          <a:xfrm>
            <a:off x="1633067" y="1789594"/>
            <a:ext cx="561232" cy="445774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F60E099-1BFC-23F8-9541-E76168BB5A6B}"/>
              </a:ext>
            </a:extLst>
          </p:cNvPr>
          <p:cNvSpPr/>
          <p:nvPr/>
        </p:nvSpPr>
        <p:spPr>
          <a:xfrm>
            <a:off x="2615001" y="3546588"/>
            <a:ext cx="749768" cy="445774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11C5A68-8348-C3FF-0569-5C265E57F65F}"/>
              </a:ext>
            </a:extLst>
          </p:cNvPr>
          <p:cNvSpPr/>
          <p:nvPr/>
        </p:nvSpPr>
        <p:spPr>
          <a:xfrm>
            <a:off x="5774668" y="1719597"/>
            <a:ext cx="2360179" cy="445774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2E7963-4398-A410-69FB-BC28522AA250}"/>
              </a:ext>
            </a:extLst>
          </p:cNvPr>
          <p:cNvSpPr txBox="1"/>
          <p:nvPr/>
        </p:nvSpPr>
        <p:spPr>
          <a:xfrm>
            <a:off x="5525249" y="955461"/>
            <a:ext cx="4599457" cy="310695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/>
              <a:t>NOTE: The red circle shows the fields that are used for multiple MAC+PHY </a:t>
            </a:r>
          </a:p>
          <a:p>
            <a:r>
              <a:rPr lang="en-US" sz="900" dirty="0"/>
              <a:t>generations. 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33A33B7-C910-506C-0640-B06C4A85F327}"/>
              </a:ext>
            </a:extLst>
          </p:cNvPr>
          <p:cNvSpPr/>
          <p:nvPr/>
        </p:nvSpPr>
        <p:spPr>
          <a:xfrm>
            <a:off x="587574" y="915473"/>
            <a:ext cx="3570781" cy="472074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1800" dirty="0"/>
              <a:t>Capabilities Common to &gt;1 MAC+PHY Generations in HT, VHT, HE, EHT Capabilities</a:t>
            </a: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02/10/202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9702F6-B66E-9DFE-D637-FAC3E6BAC66E}"/>
              </a:ext>
            </a:extLst>
          </p:cNvPr>
          <p:cNvSpPr txBox="1"/>
          <p:nvPr/>
        </p:nvSpPr>
        <p:spPr>
          <a:xfrm>
            <a:off x="585246" y="5783675"/>
            <a:ext cx="4289967" cy="310695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/>
              <a:t>NOTE1: The red circle shows the fields that are used for multiple MAC+PHY generations. </a:t>
            </a:r>
            <a:endParaRPr lang="en-US" sz="900" dirty="0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92C9CE6-4DF6-488A-0BF0-CA86FFC1FEC8}"/>
              </a:ext>
            </a:extLst>
          </p:cNvPr>
          <p:cNvGrpSpPr/>
          <p:nvPr/>
        </p:nvGrpSpPr>
        <p:grpSpPr>
          <a:xfrm>
            <a:off x="724286" y="2377321"/>
            <a:ext cx="7355131" cy="3474592"/>
            <a:chOff x="486964" y="1691704"/>
            <a:chExt cx="7355131" cy="3474592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C2B9DE0-8644-9BAF-FD8D-77DD39EF40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6964" y="1691704"/>
              <a:ext cx="7355131" cy="3474592"/>
            </a:xfrm>
            <a:prstGeom prst="rect">
              <a:avLst/>
            </a:prstGeom>
          </p:spPr>
        </p:pic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B14CFB8-6B1F-2764-0D41-240947B11DF2}"/>
                </a:ext>
              </a:extLst>
            </p:cNvPr>
            <p:cNvSpPr/>
            <p:nvPr/>
          </p:nvSpPr>
          <p:spPr>
            <a:xfrm>
              <a:off x="5576322" y="3687902"/>
              <a:ext cx="1522062" cy="865244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B86E561-F3C4-312E-C1EB-4577660730DA}"/>
                </a:ext>
              </a:extLst>
            </p:cNvPr>
            <p:cNvSpPr/>
            <p:nvPr/>
          </p:nvSpPr>
          <p:spPr>
            <a:xfrm>
              <a:off x="914400" y="1794684"/>
              <a:ext cx="754144" cy="1250173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55C353F-7B05-878B-AB0F-B998A2403C11}"/>
                </a:ext>
              </a:extLst>
            </p:cNvPr>
            <p:cNvSpPr/>
            <p:nvPr/>
          </p:nvSpPr>
          <p:spPr>
            <a:xfrm>
              <a:off x="4059613" y="3789575"/>
              <a:ext cx="754144" cy="763571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3B46E83F-76D7-FF83-72A7-6F6A0B218C85}"/>
              </a:ext>
            </a:extLst>
          </p:cNvPr>
          <p:cNvSpPr txBox="1"/>
          <p:nvPr/>
        </p:nvSpPr>
        <p:spPr>
          <a:xfrm>
            <a:off x="585246" y="6054011"/>
            <a:ext cx="5128167" cy="310695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/>
              <a:t>NOTE2: Only one of the Maximum MPDU Length field and  Maximum A-MSDU Length is needed.   </a:t>
            </a:r>
            <a:endParaRPr lang="en-US" sz="900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5823A1-B71F-1D81-E66F-879B8D94AB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1151165"/>
            <a:ext cx="4259484" cy="1012785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1E4B36ED-692F-6712-416E-B1F8881FBC6C}"/>
              </a:ext>
            </a:extLst>
          </p:cNvPr>
          <p:cNvSpPr/>
          <p:nvPr/>
        </p:nvSpPr>
        <p:spPr>
          <a:xfrm>
            <a:off x="2163932" y="1192559"/>
            <a:ext cx="2544106" cy="426678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48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1800" dirty="0"/>
              <a:t>Capabilities Common to &gt;1 MAC+PHY Generations in HT, VHT, HE, EHT Capabilities</a:t>
            </a: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02/10/202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072C4C-993E-67BC-B4B7-21E7035A4804}"/>
              </a:ext>
            </a:extLst>
          </p:cNvPr>
          <p:cNvSpPr txBox="1"/>
          <p:nvPr/>
        </p:nvSpPr>
        <p:spPr>
          <a:xfrm>
            <a:off x="5723204" y="1301454"/>
            <a:ext cx="4289967" cy="310695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/>
              <a:t>NOTE1: The red circle shows the fields that are used for multiple </a:t>
            </a:r>
          </a:p>
          <a:p>
            <a:r>
              <a:rPr lang="en-US" sz="900" dirty="0"/>
              <a:t>MAC+PHY generations. </a:t>
            </a:r>
            <a:endParaRPr lang="en-US" sz="900" dirty="0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D711AE-36D6-5B43-4194-AB006B6F7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783" y="1123252"/>
            <a:ext cx="5717894" cy="844163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5772F199-7699-7E83-01AB-A5BD7D56B815}"/>
              </a:ext>
            </a:extLst>
          </p:cNvPr>
          <p:cNvGrpSpPr/>
          <p:nvPr/>
        </p:nvGrpSpPr>
        <p:grpSpPr>
          <a:xfrm>
            <a:off x="0" y="2133600"/>
            <a:ext cx="5717894" cy="2361115"/>
            <a:chOff x="-152400" y="2133600"/>
            <a:chExt cx="5972537" cy="2361115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EAE59E0E-CCC8-BF45-5F66-EEB914D3D4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52400" y="2133600"/>
              <a:ext cx="5972537" cy="2361115"/>
            </a:xfrm>
            <a:prstGeom prst="rect">
              <a:avLst/>
            </a:prstGeom>
          </p:spPr>
        </p:pic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09D5575-22C2-FF2D-A547-81CB8EF29D5C}"/>
                </a:ext>
              </a:extLst>
            </p:cNvPr>
            <p:cNvSpPr/>
            <p:nvPr/>
          </p:nvSpPr>
          <p:spPr>
            <a:xfrm>
              <a:off x="-73783" y="2303675"/>
              <a:ext cx="5815304" cy="588552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E04E22B-B5B3-871E-81C3-C9A7E187B1BF}"/>
                </a:ext>
              </a:extLst>
            </p:cNvPr>
            <p:cNvSpPr/>
            <p:nvPr/>
          </p:nvSpPr>
          <p:spPr>
            <a:xfrm>
              <a:off x="974164" y="3117648"/>
              <a:ext cx="4569394" cy="562647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851DBEC-32C9-AE68-CEF4-2A14DFF9669E}"/>
                </a:ext>
              </a:extLst>
            </p:cNvPr>
            <p:cNvSpPr/>
            <p:nvPr/>
          </p:nvSpPr>
          <p:spPr>
            <a:xfrm>
              <a:off x="870469" y="3913249"/>
              <a:ext cx="4871052" cy="562647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E860484-15DA-158E-02BF-DB49B21198C6}"/>
              </a:ext>
            </a:extLst>
          </p:cNvPr>
          <p:cNvGrpSpPr/>
          <p:nvPr/>
        </p:nvGrpSpPr>
        <p:grpSpPr>
          <a:xfrm>
            <a:off x="8434" y="4540448"/>
            <a:ext cx="5173166" cy="1924538"/>
            <a:chOff x="8434" y="4540448"/>
            <a:chExt cx="5535124" cy="1924538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398F3861-53F3-D88F-7A25-B7C5A769FB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34" y="4540448"/>
              <a:ext cx="5535124" cy="1924538"/>
            </a:xfrm>
            <a:prstGeom prst="rect">
              <a:avLst/>
            </a:prstGeom>
          </p:spPr>
        </p:pic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5B7DCF8-C568-C4CB-8F7E-C91D007109DB}"/>
                </a:ext>
              </a:extLst>
            </p:cNvPr>
            <p:cNvSpPr/>
            <p:nvPr/>
          </p:nvSpPr>
          <p:spPr>
            <a:xfrm>
              <a:off x="398342" y="4639102"/>
              <a:ext cx="5145216" cy="562647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DAB9942-4CC7-1413-361F-2BDD92AF856F}"/>
                </a:ext>
              </a:extLst>
            </p:cNvPr>
            <p:cNvSpPr/>
            <p:nvPr/>
          </p:nvSpPr>
          <p:spPr>
            <a:xfrm>
              <a:off x="398342" y="5552045"/>
              <a:ext cx="5003814" cy="620734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7FA26786-28EA-43E3-F662-D16C38B954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46011" y="4027305"/>
            <a:ext cx="3397993" cy="891396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A2FB4865-B697-E3EA-8210-956371580864}"/>
              </a:ext>
            </a:extLst>
          </p:cNvPr>
          <p:cNvGrpSpPr/>
          <p:nvPr/>
        </p:nvGrpSpPr>
        <p:grpSpPr>
          <a:xfrm>
            <a:off x="5108664" y="5226368"/>
            <a:ext cx="3994736" cy="1167442"/>
            <a:chOff x="6216064" y="2700954"/>
            <a:chExt cx="5224558" cy="1167442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89497194-5E94-AD84-16C9-B161DDA61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16064" y="2700954"/>
              <a:ext cx="5224558" cy="1167442"/>
            </a:xfrm>
            <a:prstGeom prst="rect">
              <a:avLst/>
            </a:prstGeom>
          </p:spPr>
        </p:pic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BCAAD7A-EA85-5639-6243-5C1230C2A775}"/>
                </a:ext>
              </a:extLst>
            </p:cNvPr>
            <p:cNvSpPr/>
            <p:nvPr/>
          </p:nvSpPr>
          <p:spPr>
            <a:xfrm>
              <a:off x="6467385" y="2835374"/>
              <a:ext cx="4364612" cy="620734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46FBC376-E642-EF07-DE1E-D62C9B3994FF}"/>
              </a:ext>
            </a:extLst>
          </p:cNvPr>
          <p:cNvSpPr/>
          <p:nvPr/>
        </p:nvSpPr>
        <p:spPr>
          <a:xfrm flipH="1">
            <a:off x="7870128" y="4011211"/>
            <a:ext cx="701910" cy="445774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AD3E037-03F8-7246-C54E-4CFC90096879}"/>
              </a:ext>
            </a:extLst>
          </p:cNvPr>
          <p:cNvSpPr/>
          <p:nvPr/>
        </p:nvSpPr>
        <p:spPr>
          <a:xfrm>
            <a:off x="403958" y="1131051"/>
            <a:ext cx="2720241" cy="5252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75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1800" dirty="0"/>
              <a:t>Capabilities Common to &gt;1 MAC+PHY Generations in HT, VHT, HE, EHT Capabilities</a:t>
            </a: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02/10/202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2B8731-4007-E0FC-974D-02063A0B7FBE}"/>
              </a:ext>
            </a:extLst>
          </p:cNvPr>
          <p:cNvSpPr txBox="1"/>
          <p:nvPr/>
        </p:nvSpPr>
        <p:spPr>
          <a:xfrm>
            <a:off x="3352799" y="5856996"/>
            <a:ext cx="4289967" cy="310695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/>
              <a:t>NOTE1: The red circle shows the fields that are used for multiple MAC+PHY generations. </a:t>
            </a:r>
            <a:endParaRPr lang="en-US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CD95BE-C17B-42E4-BBFB-AAFF3F10E5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883" y="1386933"/>
            <a:ext cx="5532699" cy="9891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3E8B8BA-DF37-CA27-8C78-CB9FDEC68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" y="2654911"/>
            <a:ext cx="5486400" cy="77408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CD89E06-1F21-FB9D-8304-EB6BBE9EA8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300" y="3583517"/>
            <a:ext cx="5532699" cy="8453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024B06E-1122-B24F-0049-C855A5094A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300" y="4583424"/>
            <a:ext cx="4699322" cy="794602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66366D0A-D0CA-DB9A-B085-57D789C7702D}"/>
              </a:ext>
            </a:extLst>
          </p:cNvPr>
          <p:cNvSpPr/>
          <p:nvPr/>
        </p:nvSpPr>
        <p:spPr>
          <a:xfrm>
            <a:off x="801277" y="2723298"/>
            <a:ext cx="5294721" cy="620734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A230BE7-34A8-B93C-7DE1-80E9D80D4E03}"/>
              </a:ext>
            </a:extLst>
          </p:cNvPr>
          <p:cNvSpPr/>
          <p:nvPr/>
        </p:nvSpPr>
        <p:spPr>
          <a:xfrm>
            <a:off x="801276" y="3669413"/>
            <a:ext cx="5294721" cy="620734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A54085D-8FF7-B9E9-6514-72C85060AC95}"/>
              </a:ext>
            </a:extLst>
          </p:cNvPr>
          <p:cNvSpPr/>
          <p:nvPr/>
        </p:nvSpPr>
        <p:spPr>
          <a:xfrm>
            <a:off x="760784" y="1386933"/>
            <a:ext cx="2820616" cy="518067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442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1269</Words>
  <Application>Microsoft Office PowerPoint</Application>
  <PresentationFormat>On-screen Show (4:3)</PresentationFormat>
  <Paragraphs>117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Arial-BoldMT</vt:lpstr>
      <vt:lpstr>Arial</vt:lpstr>
      <vt:lpstr>Calibri</vt:lpstr>
      <vt:lpstr>Calibri Light</vt:lpstr>
      <vt:lpstr>Lato</vt:lpstr>
      <vt:lpstr>Times New Roman</vt:lpstr>
      <vt:lpstr>Wingdings</vt:lpstr>
      <vt:lpstr>802-11-Submission</vt:lpstr>
      <vt:lpstr>Custom Design</vt:lpstr>
      <vt:lpstr>Beacon Design</vt:lpstr>
      <vt:lpstr>Summary</vt:lpstr>
      <vt:lpstr>Beacon in WLAN</vt:lpstr>
      <vt:lpstr>BSS Membership Selector</vt:lpstr>
      <vt:lpstr>Wi-Fi Chip Shipment</vt:lpstr>
      <vt:lpstr>Capabilities Common to &gt;1 MAC+PHY Generations in HT, VHT, HE, EHT Capabilities</vt:lpstr>
      <vt:lpstr>Capabilities Common to &gt;1 MAC+PHY Generations in HT, VHT, HE, EHT Capabilities</vt:lpstr>
      <vt:lpstr>Capabilities Common to &gt;1 MAC+PHY Generations in HT, VHT, HE, EHT Capabilities</vt:lpstr>
      <vt:lpstr>Capabilities Common to &gt;1 MAC+PHY Generations in HT, VHT, HE, EHT Capabilities</vt:lpstr>
      <vt:lpstr>Light Beacon Design 1</vt:lpstr>
      <vt:lpstr>Variant of Light Beacon Design 1</vt:lpstr>
      <vt:lpstr>Beacon Design 2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2014</cp:revision>
  <cp:lastPrinted>1998-02-10T13:28:06Z</cp:lastPrinted>
  <dcterms:created xsi:type="dcterms:W3CDTF">2007-05-21T21:00:37Z</dcterms:created>
  <dcterms:modified xsi:type="dcterms:W3CDTF">2023-06-01T00:26:47Z</dcterms:modified>
  <cp:category>Submission</cp:category>
</cp:coreProperties>
</file>