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  <p:sldMasterId id="2147483674" r:id="rId6"/>
    <p:sldMasterId id="2147483660" r:id="rId7"/>
  </p:sldMasterIdLst>
  <p:notesMasterIdLst>
    <p:notesMasterId r:id="rId18"/>
  </p:notesMasterIdLst>
  <p:handoutMasterIdLst>
    <p:handoutMasterId r:id="rId19"/>
  </p:handoutMasterIdLst>
  <p:sldIdLst>
    <p:sldId id="529" r:id="rId8"/>
    <p:sldId id="477" r:id="rId9"/>
    <p:sldId id="582" r:id="rId10"/>
    <p:sldId id="581" r:id="rId11"/>
    <p:sldId id="577" r:id="rId12"/>
    <p:sldId id="578" r:id="rId13"/>
    <p:sldId id="570" r:id="rId14"/>
    <p:sldId id="580" r:id="rId15"/>
    <p:sldId id="551" r:id="rId16"/>
    <p:sldId id="553" r:id="rId1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전은성/JEON EUN SUNG" initials="전ES" lastIdx="1" clrIdx="0">
    <p:extLst>
      <p:ext uri="{19B8F6BF-5375-455C-9EA6-DF929625EA0E}">
        <p15:presenceInfo xmlns:p15="http://schemas.microsoft.com/office/powerpoint/2012/main" userId="S-1-5-21-316528069-2937973543-3578848228-2102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CCCC"/>
    <a:srgbClr val="33CCCC"/>
    <a:srgbClr val="9966FF"/>
    <a:srgbClr val="FFCC99"/>
    <a:srgbClr val="EAEAEA"/>
    <a:srgbClr val="C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6391" autoAdjust="0"/>
  </p:normalViewPr>
  <p:slideViewPr>
    <p:cSldViewPr>
      <p:cViewPr varScale="1">
        <p:scale>
          <a:sx n="111" d="100"/>
          <a:sy n="111" d="100"/>
        </p:scale>
        <p:origin x="1620" y="102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6" y="90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1901" y="117368"/>
            <a:ext cx="23561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54834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2023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478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0640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7436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2023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6924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2023</a:t>
            </a:r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1358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2023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142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2023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541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2023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2023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2530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2023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606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2883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802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3542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810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5383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2023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51570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2023</a:t>
            </a:r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420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2023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4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2023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2023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3167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2023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873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2023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187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0358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15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2023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778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2023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2023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2023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2023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2023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March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802.11-23/0280r0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March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38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March 2023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46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2023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 smtClean="0"/>
              <a:t>ML aided Dual CSI Feedback for Next Generation WLANs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2023-03-08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4633131"/>
              </p:ext>
            </p:extLst>
          </p:nvPr>
        </p:nvGraphicFramePr>
        <p:xfrm>
          <a:off x="530225" y="2752725"/>
          <a:ext cx="7526338" cy="379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18" name="Document" r:id="rId4" imgW="8998849" imgH="4560181" progId="Word.Document.8">
                  <p:embed/>
                </p:oleObj>
              </mc:Choice>
              <mc:Fallback>
                <p:oleObj name="Document" r:id="rId4" imgW="8998849" imgH="4560181" progId="Word.Document.8">
                  <p:embed/>
                  <p:pic>
                    <p:nvPicPr>
                      <p:cNvPr id="1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2752725"/>
                        <a:ext cx="7526338" cy="3794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710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1</a:t>
            </a:r>
            <a:r>
              <a:rPr lang="en-US" altLang="ko-KR" b="0" dirty="0" smtClean="0"/>
              <a:t>] 802.11-19/0391r0, Feedback Overhead Reduction in 802.11be, Samsung.</a:t>
            </a:r>
            <a:endParaRPr lang="en-US" altLang="ko-KR" b="0" dirty="0"/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2</a:t>
            </a:r>
            <a:r>
              <a:rPr lang="en-US" altLang="ko-KR" b="0" dirty="0" smtClean="0"/>
              <a:t>] 802.11-22/950r2 </a:t>
            </a:r>
            <a:r>
              <a:rPr lang="en-US" altLang="ko-KR" b="0" dirty="0"/>
              <a:t>Discussion on Interaction between AI/ML </a:t>
            </a:r>
            <a:r>
              <a:rPr lang="en-US" altLang="ko-KR" b="0" dirty="0" smtClean="0"/>
              <a:t>&amp; Wireless </a:t>
            </a:r>
            <a:r>
              <a:rPr lang="en-US" altLang="ko-KR" b="0" dirty="0"/>
              <a:t>LAN, </a:t>
            </a:r>
            <a:r>
              <a:rPr lang="en-US" altLang="ko-KR" b="0" dirty="0" smtClean="0"/>
              <a:t>InterDigital.</a:t>
            </a:r>
          </a:p>
          <a:p>
            <a:pPr marL="0" indent="0">
              <a:buNone/>
            </a:pPr>
            <a:r>
              <a:rPr lang="en-US" altLang="ko-KR" b="0" dirty="0" smtClean="0"/>
              <a:t>[3] E. Jeon et al., </a:t>
            </a:r>
            <a:r>
              <a:rPr lang="en-US" altLang="ko-KR" b="0" dirty="0"/>
              <a:t>“Machine Learning-Aided Dual CSI Feedback </a:t>
            </a:r>
            <a:r>
              <a:rPr lang="en-US" altLang="ko-KR" b="0" dirty="0" smtClean="0"/>
              <a:t>in Next </a:t>
            </a:r>
            <a:r>
              <a:rPr lang="en-US" altLang="ko-KR" b="0" dirty="0"/>
              <a:t>Generation WLANs,” </a:t>
            </a:r>
            <a:r>
              <a:rPr lang="en-US" altLang="ko-KR" b="0" dirty="0" smtClean="0"/>
              <a:t>submitted to </a:t>
            </a:r>
            <a:r>
              <a:rPr lang="en-US" altLang="ko-KR" b="0" i="1" dirty="0" smtClean="0"/>
              <a:t>IEEE VTC2023-Spring</a:t>
            </a:r>
            <a:r>
              <a:rPr lang="en-US" altLang="ko-KR" b="0" dirty="0" smtClean="0"/>
              <a:t>, June 2023.</a:t>
            </a:r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 smtClean="0"/>
          </a:p>
          <a:p>
            <a:pPr marL="0" indent="0">
              <a:buNone/>
            </a:pPr>
            <a:endParaRPr lang="en-US" altLang="ko-KR" b="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2023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2350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800"/>
            <a:ext cx="7772400" cy="4648200"/>
          </a:xfrm>
        </p:spPr>
        <p:txBody>
          <a:bodyPr/>
          <a:lstStyle/>
          <a:p>
            <a:r>
              <a:rPr lang="en-US" altLang="ko-KR" dirty="0"/>
              <a:t>For transmit beamforming, </a:t>
            </a:r>
            <a:r>
              <a:rPr lang="en-US" altLang="ko-KR" dirty="0" smtClean="0"/>
              <a:t>BFer </a:t>
            </a:r>
            <a:r>
              <a:rPr lang="en-US" altLang="ko-KR" dirty="0"/>
              <a:t>requires </a:t>
            </a:r>
            <a:r>
              <a:rPr lang="en-US" altLang="ko-KR" dirty="0" smtClean="0"/>
              <a:t>the channel </a:t>
            </a:r>
            <a:r>
              <a:rPr lang="en-US" altLang="ko-KR" dirty="0"/>
              <a:t>state information (CSI) in advance, which is </a:t>
            </a:r>
            <a:r>
              <a:rPr lang="en-US" altLang="ko-KR" dirty="0" smtClean="0"/>
              <a:t>delivered from </a:t>
            </a:r>
            <a:r>
              <a:rPr lang="en-US" altLang="ko-KR" dirty="0"/>
              <a:t>the </a:t>
            </a:r>
            <a:r>
              <a:rPr lang="en-US" altLang="ko-KR" dirty="0" smtClean="0"/>
              <a:t>BFee.</a:t>
            </a:r>
            <a:endParaRPr lang="en-US" altLang="ko-KR" dirty="0"/>
          </a:p>
          <a:p>
            <a:r>
              <a:rPr lang="en-US" altLang="ko-KR" dirty="0" smtClean="0"/>
              <a:t>The CSI feedback </a:t>
            </a:r>
            <a:r>
              <a:rPr lang="en-US" altLang="ko-KR" dirty="0"/>
              <a:t>techniques can be categorized into </a:t>
            </a:r>
            <a:r>
              <a:rPr lang="en-US" altLang="ko-KR" dirty="0" smtClean="0"/>
              <a:t>two groups</a:t>
            </a:r>
            <a:r>
              <a:rPr lang="en-US" altLang="ko-KR" dirty="0"/>
              <a:t>: one is based on </a:t>
            </a:r>
            <a:r>
              <a:rPr lang="en-US" altLang="ko-KR" dirty="0" smtClean="0"/>
              <a:t>codebook (CB) and the </a:t>
            </a:r>
            <a:r>
              <a:rPr lang="en-US" altLang="ko-KR" dirty="0"/>
              <a:t>other is by using Givens rotation (GV</a:t>
            </a:r>
            <a:r>
              <a:rPr lang="en-US" altLang="ko-KR" dirty="0" smtClean="0"/>
              <a:t>).</a:t>
            </a:r>
          </a:p>
          <a:p>
            <a:r>
              <a:rPr lang="en-US" altLang="ko-KR" dirty="0"/>
              <a:t>The </a:t>
            </a:r>
            <a:r>
              <a:rPr lang="en-US" altLang="ko-KR" dirty="0" smtClean="0"/>
              <a:t>CB-based feedback </a:t>
            </a:r>
            <a:r>
              <a:rPr lang="en-US" altLang="ko-KR" dirty="0"/>
              <a:t>can reduce the feedback overhead </a:t>
            </a:r>
            <a:r>
              <a:rPr lang="en-US" altLang="ko-KR" dirty="0" smtClean="0"/>
              <a:t>significantly by </a:t>
            </a:r>
            <a:r>
              <a:rPr lang="en-US" altLang="ko-KR" dirty="0"/>
              <a:t>feeding back an index of the codebook, which has </a:t>
            </a:r>
            <a:r>
              <a:rPr lang="en-US" altLang="ko-KR" dirty="0" smtClean="0"/>
              <a:t>been used in 3GPP LTE.</a:t>
            </a:r>
          </a:p>
          <a:p>
            <a:pPr lvl="1"/>
            <a:r>
              <a:rPr lang="en-US" altLang="ko-KR" dirty="0"/>
              <a:t>However, the selected </a:t>
            </a:r>
            <a:r>
              <a:rPr lang="en-US" altLang="ko-KR" dirty="0" smtClean="0"/>
              <a:t>codebook is </a:t>
            </a:r>
            <a:r>
              <a:rPr lang="en-US" altLang="ko-KR" dirty="0"/>
              <a:t>not necessarily the optimal </a:t>
            </a:r>
            <a:r>
              <a:rPr lang="en-US" altLang="ko-KR" dirty="0" smtClean="0"/>
              <a:t>beamforming </a:t>
            </a:r>
            <a:r>
              <a:rPr lang="en-US" altLang="ko-KR" dirty="0"/>
              <a:t>matrix due </a:t>
            </a:r>
            <a:r>
              <a:rPr lang="en-US" altLang="ko-KR" dirty="0" smtClean="0"/>
              <a:t>to the </a:t>
            </a:r>
            <a:r>
              <a:rPr lang="en-US" altLang="ko-KR" dirty="0"/>
              <a:t>limited cardinality of the codebook, showing poor </a:t>
            </a:r>
            <a:r>
              <a:rPr lang="en-US" altLang="ko-KR" dirty="0" smtClean="0"/>
              <a:t>PER </a:t>
            </a:r>
            <a:r>
              <a:rPr lang="en-US" altLang="ko-KR" dirty="0"/>
              <a:t>performance compared with the </a:t>
            </a:r>
            <a:r>
              <a:rPr lang="en-US" altLang="ko-KR" dirty="0" smtClean="0"/>
              <a:t>GV-based feedback.</a:t>
            </a:r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2023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3489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GV-based feedback was adopted in IEEE 802.11 n/ac/ax/be WLANs</a:t>
            </a:r>
          </a:p>
          <a:p>
            <a:pPr lvl="1"/>
            <a:r>
              <a:rPr lang="en-US" altLang="ko-KR" dirty="0"/>
              <a:t>T</a:t>
            </a:r>
            <a:r>
              <a:rPr lang="en-US" altLang="ko-KR" dirty="0" smtClean="0"/>
              <a:t>he beamforming feedback matrix (i.e., unitary matrix) </a:t>
            </a:r>
            <a:r>
              <a:rPr lang="en-US" altLang="ko-KR" dirty="0"/>
              <a:t>is decomposed by a series of GV matrices, each of which is expressed with angles.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However, GV-based feedback incurs a significant feedback overhead, especially for the system using a large bandwidth and/or a large number of antennas</a:t>
            </a:r>
          </a:p>
          <a:p>
            <a:pPr lvl="2"/>
            <a:r>
              <a:rPr lang="en-US" altLang="ko-KR" dirty="0" smtClean="0"/>
              <a:t>A new </a:t>
            </a:r>
            <a:r>
              <a:rPr lang="en-US" altLang="ko-KR" dirty="0"/>
              <a:t>designs for CSI feedback may be needed to support </a:t>
            </a:r>
            <a:r>
              <a:rPr lang="en-US" altLang="ko-KR" dirty="0" smtClean="0"/>
              <a:t>16 spatial </a:t>
            </a:r>
            <a:r>
              <a:rPr lang="en-US" altLang="ko-KR" dirty="0"/>
              <a:t>streams MIMO and/or </a:t>
            </a:r>
            <a:r>
              <a:rPr lang="en-US" altLang="ko-KR" dirty="0" smtClean="0"/>
              <a:t>640MHz </a:t>
            </a:r>
            <a:r>
              <a:rPr lang="en-US" altLang="ko-KR" dirty="0"/>
              <a:t>bandwidth in the </a:t>
            </a:r>
            <a:r>
              <a:rPr lang="en-US" altLang="ko-KR" dirty="0" smtClean="0"/>
              <a:t>next generation WLANs.</a:t>
            </a:r>
          </a:p>
          <a:p>
            <a:r>
              <a:rPr lang="en-US" altLang="ko-KR" dirty="0"/>
              <a:t>In this </a:t>
            </a:r>
            <a:r>
              <a:rPr lang="en-US" altLang="ko-KR" dirty="0" smtClean="0"/>
              <a:t>contribution, </a:t>
            </a:r>
            <a:r>
              <a:rPr lang="en-US" altLang="ko-KR" dirty="0"/>
              <a:t>we maximize the advantages of both </a:t>
            </a:r>
            <a:r>
              <a:rPr lang="en-US" altLang="ko-KR" dirty="0" smtClean="0"/>
              <a:t>techniques by </a:t>
            </a:r>
            <a:r>
              <a:rPr lang="en-US" altLang="ko-KR" dirty="0"/>
              <a:t>combining GV and CB for CSI feedback for the </a:t>
            </a:r>
            <a:r>
              <a:rPr lang="en-US" altLang="ko-KR" dirty="0" smtClean="0"/>
              <a:t>next generation WLANs.</a:t>
            </a:r>
          </a:p>
          <a:p>
            <a:pPr lvl="1"/>
            <a:r>
              <a:rPr lang="en-US" altLang="ko-KR" dirty="0" smtClean="0"/>
              <a:t>For further improvement of CB design, the machine learning (ML) technique is incorporated.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061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0" dirty="0"/>
              <a:t>WLAN systems with the proposed </a:t>
            </a:r>
            <a:r>
              <a:rPr lang="en-US" altLang="ko-KR" b="0" dirty="0" smtClean="0"/>
              <a:t>dual CSI feedback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System Model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914" y="2169000"/>
            <a:ext cx="7550372" cy="206421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4801" y="4956364"/>
            <a:ext cx="5910329" cy="1283628"/>
          </a:xfrm>
          <a:prstGeom prst="rect">
            <a:avLst/>
          </a:prstGeom>
        </p:spPr>
      </p:pic>
      <p:cxnSp>
        <p:nvCxnSpPr>
          <p:cNvPr id="11" name="직선 연결선 10"/>
          <p:cNvCxnSpPr/>
          <p:nvPr/>
        </p:nvCxnSpPr>
        <p:spPr bwMode="auto">
          <a:xfrm flipH="1">
            <a:off x="1840228" y="4383667"/>
            <a:ext cx="900000" cy="78093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직선 연결선 13"/>
          <p:cNvCxnSpPr/>
          <p:nvPr/>
        </p:nvCxnSpPr>
        <p:spPr bwMode="auto">
          <a:xfrm>
            <a:off x="3312000" y="4383666"/>
            <a:ext cx="4320000" cy="78093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438647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내용 개체 틀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b="0" dirty="0" smtClean="0"/>
                  <a:t>The basic idea is that a unitary matrix is decomposed by multiplication of two unitary matrices, i.e., </a:t>
                </a:r>
                <a:r>
                  <a:rPr lang="en-US" altLang="ko-KR" dirty="0" smtClean="0"/>
                  <a:t>V</a:t>
                </a:r>
                <a:r>
                  <a:rPr lang="en-US" altLang="ko-KR" b="0" dirty="0" smtClean="0"/>
                  <a:t>=</a:t>
                </a:r>
                <a:r>
                  <a:rPr lang="en-US" altLang="ko-KR" dirty="0" smtClean="0"/>
                  <a:t>V</a:t>
                </a:r>
                <a:r>
                  <a:rPr lang="en-US" altLang="ko-KR" b="0" baseline="-25000" dirty="0" smtClean="0"/>
                  <a:t>1</a:t>
                </a:r>
                <a:r>
                  <a:rPr lang="en-US" altLang="ko-KR" b="0" dirty="0" smtClean="0"/>
                  <a:t> </a:t>
                </a:r>
                <a:r>
                  <a:rPr lang="en-US" altLang="ko-KR" dirty="0" smtClean="0"/>
                  <a:t>V</a:t>
                </a:r>
                <a:r>
                  <a:rPr lang="en-US" altLang="ko-KR" b="0" baseline="-25000" dirty="0" smtClean="0"/>
                  <a:t>2</a:t>
                </a:r>
                <a:r>
                  <a:rPr lang="en-US" altLang="ko-KR" b="0" dirty="0" smtClean="0"/>
                  <a:t>.</a:t>
                </a:r>
              </a:p>
              <a:p>
                <a:r>
                  <a:rPr lang="en-US" altLang="ko-KR" dirty="0" smtClean="0"/>
                  <a:t>(Step 1) Subband CSI (</a:t>
                </a:r>
                <a:r>
                  <a:rPr lang="en-US" altLang="ko-KR" dirty="0"/>
                  <a:t>V</a:t>
                </a:r>
                <a:r>
                  <a:rPr lang="en-US" altLang="ko-KR" baseline="-25000" dirty="0"/>
                  <a:t>1</a:t>
                </a:r>
                <a:r>
                  <a:rPr lang="en-US" altLang="ko-KR" dirty="0" smtClean="0"/>
                  <a:t>)</a:t>
                </a:r>
              </a:p>
              <a:p>
                <a:pPr lvl="1"/>
                <a:r>
                  <a:rPr lang="en-US" altLang="ko-KR" dirty="0" smtClean="0"/>
                  <a:t>SVD is applied to the covariance of channel matrix for </a:t>
                </a:r>
                <a:r>
                  <a:rPr lang="en-US" altLang="ko-KR" i="1" dirty="0"/>
                  <a:t>N</a:t>
                </a:r>
                <a:r>
                  <a:rPr lang="en-US" altLang="ko-KR" i="1" baseline="-25000" dirty="0"/>
                  <a:t>g</a:t>
                </a:r>
                <a:r>
                  <a:rPr lang="en-US" altLang="ko-KR" dirty="0"/>
                  <a:t> </a:t>
                </a:r>
                <a:r>
                  <a:rPr lang="en-US" altLang="ko-KR" dirty="0" smtClean="0"/>
                  <a:t>subcarriers.</a:t>
                </a:r>
              </a:p>
              <a:p>
                <a:pPr lvl="2"/>
                <a:r>
                  <a:rPr lang="en-US" altLang="ko-KR" b="1" dirty="0" smtClean="0"/>
                  <a:t>V</a:t>
                </a:r>
                <a:r>
                  <a:rPr lang="en-US" altLang="ko-KR" baseline="-25000" dirty="0" smtClean="0"/>
                  <a:t>1 </a:t>
                </a:r>
                <a:r>
                  <a:rPr lang="en-US" altLang="ko-KR" b="1" dirty="0" smtClean="0"/>
                  <a:t>= EVD ( </a:t>
                </a:r>
                <a14:m>
                  <m:oMath xmlns:m="http://schemas.openxmlformats.org/officeDocument/2006/math">
                    <m:r>
                      <a:rPr lang="en-US" altLang="ko-KR" b="1" i="1">
                        <a:latin typeface="Cambria Math" panose="02040503050406030204" pitchFamily="18" charset="0"/>
                      </a:rPr>
                      <m:t>𝐂𝐨𝐯</m:t>
                    </m:r>
                  </m:oMath>
                </a14:m>
                <a:r>
                  <a:rPr lang="en-US" altLang="ko-KR" b="1" dirty="0" smtClean="0"/>
                  <a:t> )</a:t>
                </a:r>
                <a:r>
                  <a:rPr lang="en-US" altLang="ko-KR" dirty="0" smtClean="0"/>
                  <a:t>,</a:t>
                </a:r>
                <a:r>
                  <a:rPr lang="en-US" altLang="ko-KR" b="1" dirty="0" smtClean="0"/>
                  <a:t> </a:t>
                </a:r>
                <a:r>
                  <a:rPr lang="en-US" altLang="ko-KR" dirty="0" smtClean="0"/>
                  <a:t>where</a:t>
                </a:r>
                <a:r>
                  <a:rPr lang="en-US" altLang="ko-KR" b="1" dirty="0" smtClean="0"/>
                  <a:t> </a:t>
                </a:r>
                <a14:m>
                  <m:oMath xmlns:m="http://schemas.openxmlformats.org/officeDocument/2006/math">
                    <m:r>
                      <a:rPr lang="en-US" altLang="ko-KR" b="1" i="1">
                        <a:latin typeface="Cambria Math" panose="02040503050406030204" pitchFamily="18" charset="0"/>
                      </a:rPr>
                      <m:t>𝐂𝐨𝐯</m:t>
                    </m:r>
                    <m:r>
                      <a:rPr lang="en-US" altLang="ko-KR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  <m:nary>
                      <m:naryPr>
                        <m:chr m:val="∑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ko-KR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sub>
                        </m:sSub>
                      </m:sup>
                      <m:e>
                        <m:sSubSup>
                          <m:sSubSup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b="1" i="1">
                                <a:latin typeface="Cambria Math" panose="02040503050406030204" pitchFamily="18" charset="0"/>
                              </a:rPr>
                              <m:t>𝐇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  <m:sup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p>
                        </m:sSubSup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1" i="1">
                                <a:latin typeface="Cambria Math" panose="02040503050406030204" pitchFamily="18" charset="0"/>
                              </a:rPr>
                              <m:t>𝐇</m:t>
                            </m:r>
                          </m:e>
                          <m:sub>
                            <m:r>
                              <a:rPr lang="en-US" altLang="ko-KR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altLang="ko-KR" b="1" dirty="0" smtClean="0"/>
                  <a:t> </a:t>
                </a:r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A single </a:t>
                </a:r>
                <a:r>
                  <a:rPr lang="en-US" altLang="ko-KR" b="1" dirty="0" smtClean="0"/>
                  <a:t>V</a:t>
                </a:r>
                <a:r>
                  <a:rPr lang="en-US" altLang="ko-KR" baseline="-25000" dirty="0" smtClean="0"/>
                  <a:t>1</a:t>
                </a:r>
                <a:r>
                  <a:rPr lang="en-US" altLang="ko-KR" dirty="0" smtClean="0"/>
                  <a:t> exits in each subband, where </a:t>
                </a:r>
                <a:r>
                  <a:rPr lang="en-US" altLang="ko-KR" b="1" dirty="0" smtClean="0"/>
                  <a:t>V</a:t>
                </a:r>
                <a:r>
                  <a:rPr lang="en-US" altLang="ko-KR" baseline="-25000" dirty="0" smtClean="0"/>
                  <a:t>1 </a:t>
                </a:r>
                <a:r>
                  <a:rPr lang="en-US" altLang="ko-KR" dirty="0" smtClean="0"/>
                  <a:t>is a </a:t>
                </a:r>
                <a:r>
                  <a:rPr lang="en-US" altLang="ko-KR" i="1" dirty="0"/>
                  <a:t>N</a:t>
                </a:r>
                <a:r>
                  <a:rPr lang="en-US" altLang="ko-KR" i="1" baseline="-25000" dirty="0"/>
                  <a:t>tx</a:t>
                </a:r>
                <a:r>
                  <a:rPr lang="en-US" altLang="ko-KR" dirty="0"/>
                  <a:t> 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ko-KR" dirty="0"/>
                  <a:t> </a:t>
                </a:r>
                <a:r>
                  <a:rPr lang="en-US" altLang="ko-KR" i="1" dirty="0"/>
                  <a:t>N</a:t>
                </a:r>
                <a:r>
                  <a:rPr lang="en-US" altLang="ko-KR" i="1" baseline="-25000" dirty="0"/>
                  <a:t>tx </a:t>
                </a:r>
                <a:r>
                  <a:rPr lang="en-US" altLang="ko-KR" dirty="0" smtClean="0"/>
                  <a:t>matrix.</a:t>
                </a:r>
              </a:p>
              <a:p>
                <a:r>
                  <a:rPr lang="en-US" altLang="ko-KR" dirty="0" smtClean="0"/>
                  <a:t>(Step 2) Dimension reduction</a:t>
                </a:r>
              </a:p>
              <a:p>
                <a:pPr lvl="1"/>
                <a:r>
                  <a:rPr lang="en-US" altLang="ko-KR" dirty="0"/>
                  <a:t>The number of column of </a:t>
                </a:r>
                <a:r>
                  <a:rPr lang="en-US" altLang="ko-KR" b="1" dirty="0"/>
                  <a:t>V</a:t>
                </a:r>
                <a:r>
                  <a:rPr lang="en-US" altLang="ko-KR" baseline="-25000" dirty="0"/>
                  <a:t>1 </a:t>
                </a:r>
                <a:r>
                  <a:rPr lang="en-US" altLang="ko-KR" dirty="0"/>
                  <a:t>is reduced from </a:t>
                </a:r>
                <a:r>
                  <a:rPr lang="en-US" altLang="ko-KR" i="1" dirty="0"/>
                  <a:t>N</a:t>
                </a:r>
                <a:r>
                  <a:rPr lang="en-US" altLang="ko-KR" i="1" baseline="-25000" dirty="0"/>
                  <a:t>tx</a:t>
                </a:r>
                <a:r>
                  <a:rPr lang="en-US" altLang="ko-KR" dirty="0"/>
                  <a:t> to </a:t>
                </a:r>
                <a:r>
                  <a:rPr lang="en-US" altLang="ko-KR" i="1" dirty="0"/>
                  <a:t>K</a:t>
                </a:r>
                <a:r>
                  <a:rPr lang="en-US" altLang="ko-KR" dirty="0"/>
                  <a:t> (</a:t>
                </a:r>
                <a:r>
                  <a:rPr lang="en-US" altLang="ko-KR" i="1" dirty="0"/>
                  <a:t>K &lt; N</a:t>
                </a:r>
                <a:r>
                  <a:rPr lang="en-US" altLang="ko-KR" i="1" baseline="-25000" dirty="0"/>
                  <a:t>tx</a:t>
                </a:r>
                <a:r>
                  <a:rPr lang="en-US" altLang="ko-KR" dirty="0"/>
                  <a:t>). </a:t>
                </a:r>
              </a:p>
              <a:p>
                <a:pPr lvl="2"/>
                <a:r>
                  <a:rPr lang="en-US" altLang="ko-KR" b="1" dirty="0"/>
                  <a:t>V</a:t>
                </a:r>
                <a:r>
                  <a:rPr lang="en-US" altLang="ko-KR" baseline="-25000" dirty="0"/>
                  <a:t>1 </a:t>
                </a:r>
                <a:r>
                  <a:rPr lang="en-US" altLang="ko-KR" b="1" dirty="0"/>
                  <a:t>: </a:t>
                </a:r>
                <a:r>
                  <a:rPr lang="en-US" altLang="ko-KR" i="1" dirty="0"/>
                  <a:t>N</a:t>
                </a:r>
                <a:r>
                  <a:rPr lang="en-US" altLang="ko-KR" i="1" baseline="-25000" dirty="0"/>
                  <a:t>tx</a:t>
                </a:r>
                <a:r>
                  <a:rPr lang="en-US" altLang="ko-KR" dirty="0"/>
                  <a:t> 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ko-KR" dirty="0"/>
                  <a:t> </a:t>
                </a:r>
                <a:r>
                  <a:rPr lang="en-US" altLang="ko-KR" i="1" dirty="0"/>
                  <a:t>N</a:t>
                </a:r>
                <a:r>
                  <a:rPr lang="en-US" altLang="ko-KR" i="1" baseline="-25000" dirty="0"/>
                  <a:t>tx</a:t>
                </a:r>
                <a:r>
                  <a:rPr lang="en-US" altLang="ko-KR" dirty="0"/>
                  <a:t>  </a:t>
                </a:r>
                <a:r>
                  <a:rPr lang="en-US" altLang="ko-KR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altLang="ko-KR" b="1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ko-KR" b="1" dirty="0">
                                <a:latin typeface="Cambria Math" panose="02040503050406030204" pitchFamily="18" charset="0"/>
                              </a:rPr>
                              <m:t>𝐕</m:t>
                            </m:r>
                          </m:e>
                        </m:acc>
                      </m:e>
                      <m:sub>
                        <m:r>
                          <a:rPr lang="en-US" altLang="ko-KR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dirty="0"/>
                  <a:t>: </a:t>
                </a:r>
                <a:r>
                  <a:rPr lang="en-US" altLang="ko-KR" i="1" dirty="0"/>
                  <a:t>N</a:t>
                </a:r>
                <a:r>
                  <a:rPr lang="en-US" altLang="ko-KR" i="1" baseline="-25000" dirty="0"/>
                  <a:t>tx</a:t>
                </a:r>
                <a:r>
                  <a:rPr lang="en-US" altLang="ko-KR" dirty="0"/>
                  <a:t> 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ko-KR" dirty="0"/>
                  <a:t> </a:t>
                </a:r>
                <a:r>
                  <a:rPr lang="en-US" altLang="ko-KR" i="1" dirty="0"/>
                  <a:t>K</a:t>
                </a:r>
                <a:endParaRPr lang="en-US" altLang="ko-KR" dirty="0"/>
              </a:p>
              <a:p>
                <a:pPr lvl="1"/>
                <a:r>
                  <a:rPr lang="en-US" altLang="ko-KR" dirty="0"/>
                  <a:t>The </a:t>
                </a:r>
                <a:r>
                  <a:rPr lang="en-US" altLang="ko-KR" dirty="0" smtClean="0"/>
                  <a:t>dimension of the effective channel matrix is reduced.</a:t>
                </a:r>
                <a:endParaRPr lang="en-US" altLang="ko-KR" i="1" dirty="0" smtClean="0">
                  <a:latin typeface="Cambria Math" panose="02040503050406030204" pitchFamily="18" charset="0"/>
                </a:endParaRP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altLang="ko-KR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ko-KR" b="1" i="1">
                                <a:latin typeface="Cambria Math" panose="02040503050406030204" pitchFamily="18" charset="0"/>
                              </a:rPr>
                              <m:t>𝐇</m:t>
                            </m:r>
                          </m:e>
                        </m:acc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ko-KR" dirty="0" smtClean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 i="1"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ko-K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altLang="ko-KR" b="1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ko-KR" b="1" dirty="0">
                                <a:latin typeface="Cambria Math" panose="02040503050406030204" pitchFamily="18" charset="0"/>
                              </a:rPr>
                              <m:t>𝐕</m:t>
                            </m:r>
                          </m:e>
                        </m:acc>
                      </m:e>
                      <m:sub>
                        <m:r>
                          <a:rPr lang="en-US" altLang="ko-KR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altLang="ko-KR" dirty="0" smtClean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 i="1"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ko-KR" baseline="-25000" dirty="0" smtClean="0"/>
                  <a:t> </a:t>
                </a:r>
                <a:r>
                  <a:rPr lang="en-US" altLang="ko-KR" b="1" dirty="0"/>
                  <a:t>: </a:t>
                </a:r>
                <a:r>
                  <a:rPr lang="en-US" altLang="ko-KR" i="1" dirty="0" smtClean="0"/>
                  <a:t>N</a:t>
                </a:r>
                <a:r>
                  <a:rPr lang="en-US" altLang="ko-KR" i="1" baseline="-25000" dirty="0"/>
                  <a:t>r</a:t>
                </a:r>
                <a:r>
                  <a:rPr lang="en-US" altLang="ko-KR" i="1" baseline="-25000" dirty="0" smtClean="0"/>
                  <a:t>x</a:t>
                </a:r>
                <a:r>
                  <a:rPr lang="en-US" altLang="ko-KR" dirty="0" smtClean="0"/>
                  <a:t> 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ko-KR" dirty="0"/>
                  <a:t> </a:t>
                </a:r>
                <a:r>
                  <a:rPr lang="en-US" altLang="ko-KR" i="1" dirty="0"/>
                  <a:t>N</a:t>
                </a:r>
                <a:r>
                  <a:rPr lang="en-US" altLang="ko-KR" i="1" baseline="-25000" dirty="0"/>
                  <a:t>tx</a:t>
                </a:r>
                <a:r>
                  <a:rPr lang="en-US" altLang="ko-KR" dirty="0"/>
                  <a:t> </a:t>
                </a:r>
                <a:r>
                  <a:rPr lang="en-US" altLang="ko-KR" dirty="0" smtClean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ko-KR" b="1" i="1">
                                <a:latin typeface="Cambria Math" panose="02040503050406030204" pitchFamily="18" charset="0"/>
                              </a:rPr>
                              <m:t>𝐇</m:t>
                            </m:r>
                          </m:e>
                        </m:acc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ko-KR" dirty="0"/>
                  <a:t>: </a:t>
                </a:r>
                <a:r>
                  <a:rPr lang="en-US" altLang="ko-KR" i="1" dirty="0" smtClean="0"/>
                  <a:t>N</a:t>
                </a:r>
                <a:r>
                  <a:rPr lang="en-US" altLang="ko-KR" i="1" baseline="-25000" dirty="0"/>
                  <a:t>r</a:t>
                </a:r>
                <a:r>
                  <a:rPr lang="en-US" altLang="ko-KR" i="1" baseline="-25000" dirty="0" smtClean="0"/>
                  <a:t>x</a:t>
                </a:r>
                <a:r>
                  <a:rPr lang="en-US" altLang="ko-KR" dirty="0" smtClean="0"/>
                  <a:t> 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ko-KR" dirty="0"/>
                  <a:t> </a:t>
                </a:r>
                <a:r>
                  <a:rPr lang="en-US" altLang="ko-KR" i="1" dirty="0" smtClean="0"/>
                  <a:t>K</a:t>
                </a:r>
                <a:endParaRPr lang="en-US" altLang="ko-KR" dirty="0"/>
              </a:p>
              <a:p>
                <a:r>
                  <a:rPr lang="en-US" altLang="ko-KR" dirty="0" smtClean="0"/>
                  <a:t>(Step 3) Subcarrier CSI (</a:t>
                </a:r>
                <a:r>
                  <a:rPr lang="en-US" altLang="ko-KR" dirty="0"/>
                  <a:t>V</a:t>
                </a:r>
                <a:r>
                  <a:rPr lang="en-US" altLang="ko-KR" baseline="-25000" dirty="0"/>
                  <a:t>2,</a:t>
                </a:r>
                <a:r>
                  <a:rPr lang="en-US" altLang="ko-KR" i="1" baseline="-25000" dirty="0"/>
                  <a:t>k</a:t>
                </a:r>
                <a:r>
                  <a:rPr lang="en-US" altLang="ko-KR" dirty="0" smtClean="0"/>
                  <a:t>)</a:t>
                </a:r>
              </a:p>
              <a:p>
                <a:pPr lvl="1"/>
                <a:r>
                  <a:rPr lang="en-US" altLang="ko-KR" dirty="0" smtClean="0"/>
                  <a:t>For each subcarrier, SVD is applied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ko-KR" b="1" i="1">
                                <a:latin typeface="Cambria Math" panose="02040503050406030204" pitchFamily="18" charset="0"/>
                              </a:rPr>
                              <m:t>𝐇</m:t>
                            </m:r>
                          </m:e>
                        </m:acc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ko-KR" dirty="0" smtClean="0"/>
                  <a:t>to </a:t>
                </a:r>
                <a:r>
                  <a:rPr lang="en-US" altLang="ko-KR" dirty="0"/>
                  <a:t>obtain </a:t>
                </a:r>
                <a:r>
                  <a:rPr lang="en-US" altLang="ko-KR" b="1" dirty="0" smtClean="0"/>
                  <a:t>V</a:t>
                </a:r>
                <a:r>
                  <a:rPr lang="en-US" altLang="ko-KR" baseline="-25000" dirty="0" smtClean="0"/>
                  <a:t>2,</a:t>
                </a:r>
                <a:r>
                  <a:rPr lang="en-US" altLang="ko-KR" i="1" baseline="-25000" dirty="0" smtClean="0"/>
                  <a:t>k</a:t>
                </a:r>
                <a:r>
                  <a:rPr lang="en-US" altLang="ko-KR" dirty="0" smtClean="0"/>
                  <a:t>.</a:t>
                </a:r>
              </a:p>
              <a:p>
                <a:pPr lvl="2"/>
                <a:r>
                  <a:rPr lang="en-US" altLang="ko-KR" b="1" dirty="0"/>
                  <a:t>V</a:t>
                </a:r>
                <a:r>
                  <a:rPr lang="en-US" altLang="ko-KR" baseline="-25000" dirty="0"/>
                  <a:t>2,</a:t>
                </a:r>
                <a:r>
                  <a:rPr lang="en-US" altLang="ko-KR" i="1" baseline="-25000" dirty="0"/>
                  <a:t>k</a:t>
                </a:r>
                <a:r>
                  <a:rPr lang="en-US" altLang="ko-KR" baseline="-25000" dirty="0" smtClean="0"/>
                  <a:t> </a:t>
                </a:r>
                <a:r>
                  <a:rPr lang="en-US" altLang="ko-KR" b="1" dirty="0"/>
                  <a:t>= SVD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ko-KR" b="1" i="1">
                                <a:latin typeface="Cambria Math" panose="02040503050406030204" pitchFamily="18" charset="0"/>
                              </a:rPr>
                              <m:t>𝐇</m:t>
                            </m:r>
                          </m:e>
                        </m:acc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ko-KR" b="1" dirty="0" smtClean="0"/>
                  <a:t>)</a:t>
                </a:r>
                <a:endParaRPr lang="en-US" altLang="ko-KR" dirty="0" smtClean="0"/>
              </a:p>
              <a:p>
                <a:pPr lvl="1"/>
                <a:endParaRPr lang="en-US" altLang="ko-KR" dirty="0" smtClean="0"/>
              </a:p>
              <a:p>
                <a:pPr lvl="2"/>
                <a:endParaRPr lang="en-US" altLang="ko-KR" dirty="0"/>
              </a:p>
              <a:p>
                <a:endParaRPr lang="en-US" altLang="ko-KR" dirty="0" smtClean="0"/>
              </a:p>
              <a:p>
                <a:pPr marL="457200" lvl="1" indent="0">
                  <a:buNone/>
                </a:pPr>
                <a:endParaRPr lang="en-US" altLang="ko-KR" dirty="0" smtClean="0"/>
              </a:p>
              <a:p>
                <a:pPr marL="0" indent="0">
                  <a:buNone/>
                </a:pPr>
                <a:endParaRPr lang="en-US" altLang="ko-KR" b="0" dirty="0" smtClean="0"/>
              </a:p>
              <a:p>
                <a:endParaRPr lang="ko-KR" altLang="en-US" b="0" dirty="0"/>
              </a:p>
            </p:txBody>
          </p:sp>
        </mc:Choice>
        <mc:Fallback xmlns="">
          <p:sp>
            <p:nvSpPr>
              <p:cNvPr id="2" name="내용 개체 틀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87" r="-784" b="-1128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Dual CSI Feedback [1]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240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내용 개체 틀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For further CSI overhead reduction, we utilize the codebook for subband CSI.</a:t>
                </a:r>
              </a:p>
              <a:p>
                <a:r>
                  <a:rPr lang="en-US" altLang="ko-KR" dirty="0" smtClean="0"/>
                  <a:t>Unsupervised learning based classification algorithm is used for the codebook generation.</a:t>
                </a:r>
              </a:p>
              <a:p>
                <a:pPr lvl="1"/>
                <a:r>
                  <a:rPr lang="en-US" altLang="ko-KR" dirty="0" smtClean="0"/>
                  <a:t>A variant of K-mean algorithm is used to obtain the codebook (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ℂ</m:t>
                    </m:r>
                  </m:oMath>
                </a14:m>
                <a:r>
                  <a:rPr lang="en-US" altLang="ko-KR" dirty="0" smtClean="0"/>
                  <a:t>) [2],[3].</a:t>
                </a:r>
              </a:p>
              <a:p>
                <a:r>
                  <a:rPr lang="en-US" altLang="ko-KR" dirty="0" smtClean="0"/>
                  <a:t>Operation</a:t>
                </a:r>
              </a:p>
              <a:p>
                <a:pPr lvl="1"/>
                <a:r>
                  <a:rPr lang="en-US" altLang="ko-KR" dirty="0" smtClean="0"/>
                  <a:t>AP collects sample matrices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altLang="ko-KR" dirty="0" smtClean="0"/>
                  <a:t>, 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=1,2,…, 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𝑠𝑎𝑚𝑝𝑙𝑒</m:t>
                        </m:r>
                      </m:sub>
                    </m:sSub>
                  </m:oMath>
                </a14:m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Based on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altLang="ko-KR" dirty="0" smtClean="0"/>
                  <a:t>, </a:t>
                </a:r>
                <a:r>
                  <a:rPr lang="en-US" altLang="ko-KR" i="1" dirty="0" smtClean="0"/>
                  <a:t>N</a:t>
                </a:r>
                <a:r>
                  <a:rPr lang="en-US" altLang="ko-KR" i="1" baseline="-25000" dirty="0" smtClean="0"/>
                  <a:t>cb</a:t>
                </a:r>
                <a:r>
                  <a:rPr lang="en-US" altLang="ko-KR" dirty="0" smtClean="0"/>
                  <a:t> centroids are found that minimize the average Euclidean distance (</a:t>
                </a:r>
                <a:r>
                  <a:rPr lang="en-US" altLang="ko-KR" i="1" dirty="0" smtClean="0"/>
                  <a:t>J</a:t>
                </a:r>
                <a:r>
                  <a:rPr lang="en-US" altLang="ko-KR" dirty="0" smtClean="0"/>
                  <a:t>) between the centroids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>
                            <a:latin typeface="Cambria Math" panose="02040503050406030204" pitchFamily="18" charset="0"/>
                          </a:rPr>
                          <m:t>𝐂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ko-KR" dirty="0" smtClean="0"/>
                  <a:t>) and sample </a:t>
                </a:r>
                <a:r>
                  <a:rPr lang="en-US" altLang="ko-KR" dirty="0"/>
                  <a:t>matrices</a:t>
                </a:r>
                <a:r>
                  <a:rPr lang="en-US" altLang="ko-KR" dirty="0" smtClean="0"/>
                  <a:t>.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altLang="ko-KR" sz="1500" i="1">
                        <a:latin typeface="Cambria Math" panose="02040503050406030204" pitchFamily="18" charset="0"/>
                      </a:rPr>
                      <m:t>𝐽</m:t>
                    </m:r>
                    <m:r>
                      <a:rPr lang="en-US" altLang="ko-KR" sz="15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sz="1500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{"/>
                        <m:endChr m:val="}"/>
                        <m:ctrlPr>
                          <a:rPr lang="en-US" altLang="ko-KR" sz="15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altLang="ko-KR" sz="15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altLang="ko-KR" sz="1500" i="1"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ko-KR" sz="1500">
                                    <a:latin typeface="Cambria Math" panose="02040503050406030204" pitchFamily="18" charset="0"/>
                                  </a:rPr>
                                  <m:t>min</m:t>
                                </m:r>
                              </m:e>
                              <m:lim>
                                <m:sSub>
                                  <m:sSubPr>
                                    <m:ctrlPr>
                                      <a:rPr lang="en-US" altLang="ko-KR" sz="15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500" b="1" i="0" smtClean="0">
                                        <a:latin typeface="Cambria Math" panose="02040503050406030204" pitchFamily="18" charset="0"/>
                                      </a:rPr>
                                      <m:t>𝐂</m:t>
                                    </m:r>
                                  </m:e>
                                  <m:sub>
                                    <m:r>
                                      <a:rPr lang="en-US" altLang="ko-KR" sz="15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altLang="ko-KR" sz="15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∈</m:t>
                                </m:r>
                                <m:r>
                                  <a:rPr lang="en-US" altLang="ko-KR" sz="15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ℂ</m:t>
                                </m:r>
                              </m:lim>
                            </m:limLow>
                          </m:fName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altLang="ko-KR" sz="15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ko-KR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500" b="1">
                                        <a:latin typeface="Cambria Math" panose="02040503050406030204" pitchFamily="18" charset="0"/>
                                      </a:rPr>
                                      <m:t>𝐕</m:t>
                                    </m:r>
                                  </m:e>
                                  <m:sub>
                                    <m:r>
                                      <a:rPr lang="en-US" altLang="ko-KR" sz="1500" b="0" i="1" smtClean="0">
                                        <a:latin typeface="Cambria Math" panose="02040503050406030204" pitchFamily="18" charset="0"/>
                                      </a:rPr>
                                      <m:t>1,</m:t>
                                    </m:r>
                                    <m:r>
                                      <a:rPr lang="en-US" altLang="ko-KR" sz="15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en-US" altLang="ko-KR" sz="15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altLang="ko-KR" sz="15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500" b="1" i="0" smtClean="0">
                                        <a:latin typeface="Cambria Math" panose="02040503050406030204" pitchFamily="18" charset="0"/>
                                      </a:rPr>
                                      <m:t>𝐂</m:t>
                                    </m:r>
                                  </m:e>
                                  <m:sub>
                                    <m:r>
                                      <a:rPr lang="en-US" altLang="ko-KR" sz="15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e>
                    </m:d>
                    <m:r>
                      <a:rPr lang="en-US" altLang="ko-KR" sz="1500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US" altLang="ko-KR" sz="15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ko-KR" sz="1500" i="1">
                        <a:latin typeface="Cambria Math" panose="02040503050406030204" pitchFamily="18" charset="0"/>
                      </a:rPr>
                      <m:t>=1,2,…, </m:t>
                    </m:r>
                    <m:sSub>
                      <m:sSubPr>
                        <m:ctrlPr>
                          <a:rPr lang="en-US" altLang="ko-KR" sz="15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5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ko-KR" sz="1500" b="0" i="1" smtClean="0">
                            <a:latin typeface="Cambria Math" panose="02040503050406030204" pitchFamily="18" charset="0"/>
                          </a:rPr>
                          <m:t>𝑐𝑏</m:t>
                        </m:r>
                      </m:sub>
                    </m:sSub>
                  </m:oMath>
                </a14:m>
                <a:endParaRPr lang="en-US" altLang="ko-KR" sz="1500" dirty="0" smtClean="0"/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The final centroids are stored as a codebook in both </a:t>
                </a:r>
                <a:r>
                  <a:rPr lang="en-US" altLang="ko-KR" dirty="0" err="1" smtClean="0"/>
                  <a:t>BFer</a:t>
                </a:r>
                <a:r>
                  <a:rPr lang="en-US" altLang="ko-KR" dirty="0" smtClean="0"/>
                  <a:t> and </a:t>
                </a:r>
                <a:r>
                  <a:rPr lang="en-US" altLang="ko-KR" dirty="0" err="1" smtClean="0"/>
                  <a:t>BFee</a:t>
                </a:r>
                <a:r>
                  <a:rPr lang="en-US" altLang="ko-KR" dirty="0" smtClean="0"/>
                  <a:t>, and its index is fed back for the subband CSI.</a:t>
                </a:r>
              </a:p>
            </p:txBody>
          </p:sp>
        </mc:Choice>
        <mc:Fallback xmlns="">
          <p:sp>
            <p:nvSpPr>
              <p:cNvPr id="2" name="내용 개체 틀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87" b="-5512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ML aided Dual CSI Feedback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00" y="4619992"/>
            <a:ext cx="3613235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269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내용 개체 틀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General parameters </a:t>
                </a:r>
              </a:p>
              <a:p>
                <a:pPr lvl="1"/>
                <a:r>
                  <a:rPr lang="en-US" altLang="ko-KR" dirty="0" smtClean="0"/>
                  <a:t>EHT-MU, 8 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ko-KR" dirty="0"/>
                  <a:t> </a:t>
                </a:r>
                <a:r>
                  <a:rPr lang="en-US" altLang="ko-KR" dirty="0" smtClean="0"/>
                  <a:t>2, Ch. D, 40MHz, 4096 </a:t>
                </a:r>
                <a:r>
                  <a:rPr lang="en-US" altLang="ko-KR" dirty="0"/>
                  <a:t>b</a:t>
                </a:r>
                <a:r>
                  <a:rPr lang="en-US" altLang="ko-KR" dirty="0" smtClean="0"/>
                  <a:t>yte</a:t>
                </a:r>
              </a:p>
              <a:p>
                <a:pPr lvl="1"/>
                <a:r>
                  <a:rPr lang="en-US" altLang="ko-KR" dirty="0" smtClean="0"/>
                  <a:t>SU-MIMO, Group size: 4, (</a:t>
                </a:r>
                <a14:m>
                  <m:oMath xmlns:m="http://schemas.openxmlformats.org/officeDocument/2006/math">
                    <m:r>
                      <a:rPr lang="el-GR" altLang="ko-K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ko-KR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altLang="ko-KR" dirty="0" smtClean="0"/>
                  <a:t>) = (4, 6) bits.</a:t>
                </a:r>
              </a:p>
              <a:p>
                <a:pPr lvl="1"/>
                <a:r>
                  <a:rPr lang="en-US" altLang="ko-KR" dirty="0" smtClean="0"/>
                  <a:t>Throughput</a:t>
                </a:r>
              </a:p>
              <a:p>
                <a:pPr lvl="1"/>
                <a:endParaRPr lang="en-US" altLang="ko-KR" dirty="0"/>
              </a:p>
              <a:p>
                <a:pPr lvl="1"/>
                <a:endParaRPr lang="en-US" altLang="ko-KR" dirty="0" smtClean="0"/>
              </a:p>
              <a:p>
                <a:endParaRPr lang="en-US" altLang="ko-KR" dirty="0" smtClean="0"/>
              </a:p>
              <a:p>
                <a:r>
                  <a:rPr lang="en-US" altLang="ko-KR" dirty="0" smtClean="0"/>
                  <a:t>Parameters for the ML aided dual CSI feedback</a:t>
                </a:r>
              </a:p>
              <a:p>
                <a:pPr lvl="1"/>
                <a:r>
                  <a:rPr lang="en-US" altLang="ko-KR" dirty="0" smtClean="0"/>
                  <a:t>Number of subbands: </a:t>
                </a:r>
                <a:r>
                  <a:rPr lang="en-US" altLang="ko-KR" i="1" dirty="0" smtClean="0"/>
                  <a:t>M</a:t>
                </a:r>
                <a:r>
                  <a:rPr lang="en-US" altLang="ko-KR" dirty="0" smtClean="0"/>
                  <a:t> = {2, 4, 8}</a:t>
                </a:r>
              </a:p>
              <a:p>
                <a:pPr lvl="1"/>
                <a:r>
                  <a:rPr lang="en-US" altLang="ko-KR" dirty="0" smtClean="0"/>
                  <a:t>Dimension reduction:</a:t>
                </a:r>
                <a:r>
                  <a:rPr lang="en-US" altLang="ko-KR" i="1" dirty="0" smtClean="0"/>
                  <a:t> K</a:t>
                </a:r>
                <a:r>
                  <a:rPr lang="en-US" altLang="ko-KR" dirty="0" smtClean="0"/>
                  <a:t> = 4</a:t>
                </a:r>
              </a:p>
              <a:p>
                <a:pPr lvl="1"/>
                <a:r>
                  <a:rPr lang="en-US" altLang="ko-KR" dirty="0" smtClean="0"/>
                  <a:t>Codebook size: 128 (7 bits)</a:t>
                </a:r>
              </a:p>
              <a:p>
                <a:endParaRPr lang="en-US" altLang="ko-KR" dirty="0" smtClean="0"/>
              </a:p>
              <a:p>
                <a:pPr lvl="1"/>
                <a:endParaRPr lang="en-US" altLang="ko-KR" dirty="0"/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 smtClean="0"/>
              </a:p>
              <a:p>
                <a:pPr lvl="2"/>
                <a:endParaRPr lang="en-US" altLang="ko-KR" dirty="0"/>
              </a:p>
              <a:p>
                <a:pPr lvl="2"/>
                <a:endParaRPr lang="en-US" altLang="ko-KR" dirty="0"/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 smtClean="0"/>
              </a:p>
            </p:txBody>
          </p:sp>
        </mc:Choice>
        <mc:Fallback xmlns="">
          <p:sp>
            <p:nvSpPr>
              <p:cNvPr id="2" name="내용 개체 틀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8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Parameters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직사각형 6"/>
              <p:cNvSpPr/>
              <p:nvPr/>
            </p:nvSpPr>
            <p:spPr>
              <a:xfrm>
                <a:off x="1742071" y="3069000"/>
                <a:ext cx="5166000" cy="4694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ko-KR" altLang="ko-KR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ko-KR" dirty="0">
                              <a:latin typeface="Cambria Math" panose="02040503050406030204" pitchFamily="18" charset="0"/>
                            </a:rPr>
                            <m:t>Throughput</m:t>
                          </m:r>
                        </m:e>
                        <m:sub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𝑆𝑈</m:t>
                          </m:r>
                        </m:sub>
                      </m:sSub>
                      <m:r>
                        <a:rPr lang="en-US" altLang="ko-KR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ko-KR" altLang="ko-KR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ko-KR" altLang="ko-KR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𝑑𝑎𝑡𝑎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ko-KR" altLang="ko-KR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𝑁𝐷𝑃𝐴</m:t>
                              </m:r>
                            </m:sub>
                          </m:sSub>
                          <m:r>
                            <a:rPr lang="en-US" altLang="ko-KR" dirty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ko-KR" altLang="ko-KR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𝑁𝐷𝑃</m:t>
                              </m:r>
                            </m:sub>
                          </m:sSub>
                          <m:r>
                            <a:rPr lang="en-US" altLang="ko-KR" dirty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ko-KR" altLang="ko-KR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𝐶𝐵𝑅</m:t>
                              </m:r>
                            </m:sub>
                          </m:sSub>
                          <m:r>
                            <a:rPr lang="en-US" altLang="ko-KR" dirty="0">
                              <a:latin typeface="Cambria Math" panose="02040503050406030204" pitchFamily="18" charset="0"/>
                            </a:rPr>
                            <m:t>+2</m:t>
                          </m:r>
                          <m:sSub>
                            <m:sSubPr>
                              <m:ctrlPr>
                                <a:rPr lang="ko-KR" altLang="ko-KR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𝑆𝐼𝐹𝑆</m:t>
                              </m:r>
                            </m:sub>
                          </m:sSub>
                          <m:r>
                            <a:rPr lang="en-US" altLang="ko-KR" dirty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ko-KR" altLang="ko-KR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altLang="ko-KR" i="1" dirty="0">
                                  <a:latin typeface="Cambria Math" panose="02040503050406030204" pitchFamily="18" charset="0"/>
                                </a:rPr>
                                <m:t>𝐷𝑎𝑡𝑎</m:t>
                              </m:r>
                            </m:sub>
                          </m:sSub>
                        </m:den>
                      </m:f>
                      <m:r>
                        <a:rPr lang="en-US" altLang="ko-KR" dirty="0"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altLang="ko-KR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dirty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ko-KR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altLang="ko-KR" dirty="0">
                              <a:latin typeface="Cambria Math" panose="02040503050406030204" pitchFamily="18" charset="0"/>
                            </a:rPr>
                            <m:t>PER</m:t>
                          </m:r>
                        </m:e>
                      </m:d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7" name="직사각형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2071" y="3069000"/>
                <a:ext cx="5166000" cy="4694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8395" y="4516227"/>
            <a:ext cx="3647963" cy="1631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39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Feedback Overhead</a:t>
            </a:r>
          </a:p>
          <a:p>
            <a:pPr lvl="1"/>
            <a:r>
              <a:rPr lang="en-US" altLang="ko-KR" dirty="0" smtClean="0"/>
              <a:t>The dual CSI feedback scheme </a:t>
            </a:r>
            <a:r>
              <a:rPr lang="en-US" altLang="ko-KR" dirty="0"/>
              <a:t>has only 49.5</a:t>
            </a:r>
            <a:r>
              <a:rPr lang="en-US" altLang="ko-KR" dirty="0" smtClean="0"/>
              <a:t>% of the baseline </a:t>
            </a:r>
            <a:r>
              <a:rPr lang="en-US" altLang="ko-KR" dirty="0"/>
              <a:t>and it is further reduced to 38.8% when </a:t>
            </a:r>
            <a:r>
              <a:rPr lang="en-US" altLang="ko-KR" dirty="0" smtClean="0"/>
              <a:t>the codebook is incorporated for subband CSI feedback.</a:t>
            </a:r>
          </a:p>
          <a:p>
            <a:r>
              <a:rPr lang="en-US" altLang="ko-KR" dirty="0" smtClean="0"/>
              <a:t>Throughput</a:t>
            </a:r>
          </a:p>
          <a:p>
            <a:pPr lvl="1"/>
            <a:r>
              <a:rPr lang="en-US" altLang="ko-KR" dirty="0" smtClean="0"/>
              <a:t>Due to the reduced feedback overhead, throughput increases about 20%.</a:t>
            </a: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001" y="3394496"/>
            <a:ext cx="3192988" cy="271678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56139" y="6027335"/>
            <a:ext cx="769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Base line: Givens rotation (GV)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GV-GV: Subband CSI (GV) + Subcarrier CSI (GV), CB-GV: </a:t>
            </a:r>
            <a:r>
              <a:rPr lang="en-US" altLang="ko-KR" dirty="0"/>
              <a:t>Subband CSI </a:t>
            </a:r>
            <a:r>
              <a:rPr lang="en-US" altLang="ko-KR" dirty="0" smtClean="0"/>
              <a:t>(Codebook) </a:t>
            </a:r>
            <a:r>
              <a:rPr lang="en-US" altLang="ko-KR" dirty="0"/>
              <a:t>+ Subcarrier CSI </a:t>
            </a:r>
            <a:r>
              <a:rPr lang="en-US" altLang="ko-KR" dirty="0" smtClean="0"/>
              <a:t>(GV)</a:t>
            </a:r>
            <a:endParaRPr lang="ko-KR" altLang="en-US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100" y="3467146"/>
            <a:ext cx="3206488" cy="2571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465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presented an ML aided dual CSI feedback scheme for the next generation WLANs.</a:t>
            </a:r>
          </a:p>
          <a:p>
            <a:pPr lvl="1"/>
            <a:r>
              <a:rPr lang="en-US" altLang="ko-KR" dirty="0"/>
              <a:t>The basic idea is to decompose a large size CSI into a </a:t>
            </a:r>
            <a:r>
              <a:rPr lang="en-US" altLang="ko-KR" dirty="0" smtClean="0"/>
              <a:t>subband CSI </a:t>
            </a:r>
            <a:r>
              <a:rPr lang="en-US" altLang="ko-KR" dirty="0"/>
              <a:t>and a subcarrier CSI, giving lower feedback rate </a:t>
            </a:r>
            <a:r>
              <a:rPr lang="en-US" altLang="ko-KR" dirty="0" smtClean="0"/>
              <a:t>for the </a:t>
            </a:r>
            <a:r>
              <a:rPr lang="en-US" altLang="ko-KR" dirty="0"/>
              <a:t>slow-varying </a:t>
            </a:r>
            <a:r>
              <a:rPr lang="en-US" altLang="ko-KR" dirty="0" smtClean="0"/>
              <a:t>subband CSI.</a:t>
            </a:r>
          </a:p>
          <a:p>
            <a:pPr lvl="1"/>
            <a:r>
              <a:rPr lang="en-US" altLang="ko-KR" dirty="0" smtClean="0"/>
              <a:t>The existing ML algorithm can be applied to generate the codebook for subband CSI.</a:t>
            </a:r>
          </a:p>
          <a:p>
            <a:pPr lvl="1"/>
            <a:r>
              <a:rPr lang="en-US" altLang="ko-KR" dirty="0" smtClean="0"/>
              <a:t>Simulation results show that the proposed scheme can reduce the CSI overhead about 50% in SU-MIMO.</a:t>
            </a:r>
          </a:p>
          <a:p>
            <a:pPr lvl="1"/>
            <a:r>
              <a:rPr lang="en-US" altLang="ko-KR" dirty="0" smtClean="0"/>
              <a:t>As a future work, further </a:t>
            </a:r>
            <a:r>
              <a:rPr lang="en-US" altLang="ko-KR" dirty="0"/>
              <a:t>investigation on the codebook design for the MU-MIMO should be considered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2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2023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17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be2d5d3-f949-4523-8a9d-a50a5af8ba9b">QMW3ZNR3YQPQ-15-26473</_dlc_DocId>
    <_dlc_DocIdUrl xmlns="cbe2d5d3-f949-4523-8a9d-a50a5af8ba9b">
      <Url>http://ds-sharepoint.sec.samsung.net:8080/Sites/A00010/_layouts/15/DocIdRedir.aspx?ID=QMW3ZNR3YQPQ-15-26473</Url>
      <Description>QMW3ZNR3YQPQ-15-26473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34EBB84A606A438D799094ABA935C9" ma:contentTypeVersion="1" ma:contentTypeDescription="Create a new document." ma:contentTypeScope="" ma:versionID="956b3ee818370c0d3ab4558f540f675a">
  <xsd:schema xmlns:xsd="http://www.w3.org/2001/XMLSchema" xmlns:xs="http://www.w3.org/2001/XMLSchema" xmlns:p="http://schemas.microsoft.com/office/2006/metadata/properties" xmlns:ns2="cbe2d5d3-f949-4523-8a9d-a50a5af8ba9b" targetNamespace="http://schemas.microsoft.com/office/2006/metadata/properties" ma:root="true" ma:fieldsID="dbc8bf5b376e231b5ba67e5d165cfb7c" ns2:_="">
    <xsd:import namespace="cbe2d5d3-f949-4523-8a9d-a50a5af8ba9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2d5d3-f949-4523-8a9d-a50a5af8ba9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79FF10-61B0-416A-B113-46CD56A51FFB}">
  <ds:schemaRefs>
    <ds:schemaRef ds:uri="cbe2d5d3-f949-4523-8a9d-a50a5af8ba9b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C0D0ADE-29D4-4B5A-A534-371B7B91A7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2d5d3-f949-4523-8a9d-a50a5af8ba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2D88CB-7D9B-47A0-91AD-F7E5233637F9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7BF4A11-233E-4D21-A20C-1A7FFA586D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231358</TotalTime>
  <Words>1132</Words>
  <Application>Microsoft Office PowerPoint</Application>
  <PresentationFormat>화면 슬라이드 쇼(4:3)</PresentationFormat>
  <Paragraphs>124</Paragraphs>
  <Slides>10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3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9" baseType="lpstr">
      <vt:lpstr>맑은 고딕</vt:lpstr>
      <vt:lpstr>Arial</vt:lpstr>
      <vt:lpstr>Cambria Math</vt:lpstr>
      <vt:lpstr>Times New Roman</vt:lpstr>
      <vt:lpstr>Wingdings</vt:lpstr>
      <vt:lpstr>802-11-Submission</vt:lpstr>
      <vt:lpstr>1_디자인 사용자 지정</vt:lpstr>
      <vt:lpstr>디자인 사용자 지정</vt:lpstr>
      <vt:lpstr>Document</vt:lpstr>
      <vt:lpstr>ML aided Dual CSI Feedback for Next Generation WLANs</vt:lpstr>
      <vt:lpstr>Introduction</vt:lpstr>
      <vt:lpstr>Introduction</vt:lpstr>
      <vt:lpstr>System Model</vt:lpstr>
      <vt:lpstr>Dual CSI Feedback [1]</vt:lpstr>
      <vt:lpstr>ML aided Dual CSI Feedback</vt:lpstr>
      <vt:lpstr>Simulation Parameters</vt:lpstr>
      <vt:lpstr>Simulation Results</vt:lpstr>
      <vt:lpstr>Summary</vt:lpstr>
      <vt:lpstr>Reference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전은성/JEON EUN SUNG</cp:lastModifiedBy>
  <cp:revision>4563</cp:revision>
  <cp:lastPrinted>2020-06-10T06:40:30Z</cp:lastPrinted>
  <dcterms:created xsi:type="dcterms:W3CDTF">2007-05-21T21:00:37Z</dcterms:created>
  <dcterms:modified xsi:type="dcterms:W3CDTF">2023-03-08T01:09:26Z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0x0101000434EBB84A606A438D799094ABA935C9</vt:lpwstr>
  </property>
  <property fmtid="{D5CDD505-2E9C-101B-9397-08002B2CF9AE}" pid="4" name="_dlc_DocIdItemGuid">
    <vt:lpwstr>a12297bb-b649-40a9-bece-49e332bbe367</vt:lpwstr>
  </property>
</Properties>
</file>