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33" r:id="rId5"/>
    <p:sldId id="337" r:id="rId6"/>
    <p:sldId id="348" r:id="rId7"/>
    <p:sldId id="334" r:id="rId8"/>
    <p:sldId id="338" r:id="rId9"/>
    <p:sldId id="345" r:id="rId10"/>
    <p:sldId id="339" r:id="rId11"/>
    <p:sldId id="341" r:id="rId12"/>
    <p:sldId id="340" r:id="rId13"/>
    <p:sldId id="347" r:id="rId14"/>
    <p:sldId id="343" r:id="rId15"/>
    <p:sldId id="353" r:id="rId16"/>
    <p:sldId id="351" r:id="rId17"/>
    <p:sldId id="342" r:id="rId18"/>
    <p:sldId id="352" r:id="rId19"/>
    <p:sldId id="346" r:id="rId20"/>
    <p:sldId id="344" r:id="rId21"/>
    <p:sldId id="349" r:id="rId22"/>
    <p:sldId id="350" r:id="rId23"/>
    <p:sldId id="336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802.11-23/0275r1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AIML Enabled </a:t>
            </a:r>
            <a:r>
              <a:rPr lang="en-US" dirty="0"/>
              <a:t>Index Based </a:t>
            </a:r>
            <a:r>
              <a:rPr lang="en-US" dirty="0" smtClean="0"/>
              <a:t>Beamforming CSI Feedback Schemes</a:t>
            </a:r>
            <a:endParaRPr lang="en-GB" dirty="0"/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853256"/>
              </p:ext>
            </p:extLst>
          </p:nvPr>
        </p:nvGraphicFramePr>
        <p:xfrm>
          <a:off x="1374775" y="2640013"/>
          <a:ext cx="10133013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" name="Document" r:id="rId3" imgW="8791448" imgH="2809142" progId="Word.Document.8">
                  <p:embed/>
                </p:oleObj>
              </mc:Choice>
              <mc:Fallback>
                <p:oleObj name="Document" r:id="rId3" imgW="8791448" imgH="280914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2640013"/>
                        <a:ext cx="10133013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08743" y="186610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2023-03-14</a:t>
            </a:r>
            <a:endParaRPr lang="en-GB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0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5462" y="597879"/>
            <a:ext cx="10893668" cy="829836"/>
          </a:xfrm>
        </p:spPr>
        <p:txBody>
          <a:bodyPr/>
          <a:lstStyle/>
          <a:p>
            <a:r>
              <a:rPr lang="en-GB" dirty="0" smtClean="0"/>
              <a:t>Considered system parameters for evaluations (an example)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744678"/>
                  </p:ext>
                </p:extLst>
              </p:nvPr>
            </p:nvGraphicFramePr>
            <p:xfrm>
              <a:off x="914401" y="1427715"/>
              <a:ext cx="10172699" cy="49334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23455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Subcarrier Grouping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64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bits to compress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Antennas at </a:t>
                          </a:r>
                          <a:r>
                            <a:rPr lang="en-US" sz="2000" b="0" dirty="0" err="1">
                              <a:effectLst/>
                            </a:rPr>
                            <a:t>BFer</a:t>
                          </a:r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Number of Antennas at BFee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 Number of angles for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ϕ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Number of feedback bits in AIML</a:t>
                          </a:r>
                          <a:r>
                            <a:rPr lang="en-GB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GB" sz="2000" b="0" dirty="0" smtClean="0">
                              <a:effectLst/>
                            </a:rPr>
                            <a:t>CSI report per subcarrier group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fb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10-16 </a:t>
                          </a:r>
                          <a:r>
                            <a:rPr lang="en-US" sz="2000" dirty="0">
                              <a:effectLst/>
                            </a:rPr>
                            <a:t>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56460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744678"/>
                  </p:ext>
                </p:extLst>
              </p:nvPr>
            </p:nvGraphicFramePr>
            <p:xfrm>
              <a:off x="914401" y="1427715"/>
              <a:ext cx="10172699" cy="49334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3350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387273" r="-65316" b="-105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64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625490" r="-65316" b="-9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5490" r="-65316" b="-8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825490" r="-65316" b="-7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925490" r="-65316" b="-6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146000" r="-609" b="-4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246000" r="-609" b="-3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346000" r="-609" b="-2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  <a:tr h="609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3000" r="-65316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10-16 </a:t>
                          </a:r>
                          <a:r>
                            <a:rPr lang="en-US" sz="2000" dirty="0">
                              <a:effectLst/>
                            </a:rPr>
                            <a:t>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56460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354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97796" y="673523"/>
            <a:ext cx="10955214" cy="1065213"/>
          </a:xfrm>
        </p:spPr>
        <p:txBody>
          <a:bodyPr/>
          <a:lstStyle/>
          <a:p>
            <a:r>
              <a:rPr lang="en-GB" dirty="0" smtClean="0"/>
              <a:t>Comparisons of database communication and storage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0563905"/>
                  </p:ext>
                </p:extLst>
              </p:nvPr>
            </p:nvGraphicFramePr>
            <p:xfrm>
              <a:off x="668135" y="1790381"/>
              <a:ext cx="10955214" cy="416201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7882">
                      <a:extLst>
                        <a:ext uri="{9D8B030D-6E8A-4147-A177-3AD203B41FA5}">
                          <a16:colId xmlns:a16="http://schemas.microsoft.com/office/drawing/2014/main" val="1438631044"/>
                        </a:ext>
                      </a:extLst>
                    </a:gridCol>
                    <a:gridCol w="3999537">
                      <a:extLst>
                        <a:ext uri="{9D8B030D-6E8A-4147-A177-3AD203B41FA5}">
                          <a16:colId xmlns:a16="http://schemas.microsoft.com/office/drawing/2014/main" val="1056637934"/>
                        </a:ext>
                      </a:extLst>
                    </a:gridCol>
                    <a:gridCol w="4307795">
                      <a:extLst>
                        <a:ext uri="{9D8B030D-6E8A-4147-A177-3AD203B41FA5}">
                          <a16:colId xmlns:a16="http://schemas.microsoft.com/office/drawing/2014/main" val="1693432578"/>
                        </a:ext>
                      </a:extLst>
                    </a:gridCol>
                  </a:tblGrid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communications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storage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8577044"/>
                      </a:ext>
                    </a:extLst>
                  </a:tr>
                  <a:tr h="5114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Legacy scheme</a:t>
                          </a:r>
                          <a:endParaRPr lang="en-GB" sz="20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40070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 in [1]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i="1" dirty="0" smtClean="0"/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+2) </a:t>
                          </a:r>
                          <a:r>
                            <a:rPr lang="en-GB" sz="2000" i="1" dirty="0" smtClean="0"/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136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dirty="0" smtClean="0">
                              <a:effectLst/>
                              <a:ea typeface="Malgun Gothic" panose="020B0503020000020004" pitchFamily="34" charset="-127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sz="20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  <m:t>h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endParaRPr lang="en-GB" sz="20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26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614913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i="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+2)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78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i="1" smtClean="0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g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., 13</m:t>
                                </m:r>
                                <m:sSub>
                                  <m:sSubPr>
                                    <m:ctrlPr>
                                      <a:rPr lang="en-GB" sz="2000" i="1" smtClean="0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2400535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i="1" dirty="0" smtClean="0"/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+2)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136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i="1" smtClean="0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2</m:t>
                                        </m:r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−2)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g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., 30</m:t>
                                </m:r>
                                <m:sSub>
                                  <m:sSubPr>
                                    <m:ctrlPr>
                                      <a:rPr lang="en-GB" sz="2000" i="1" smtClean="0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68089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0563905"/>
                  </p:ext>
                </p:extLst>
              </p:nvPr>
            </p:nvGraphicFramePr>
            <p:xfrm>
              <a:off x="668135" y="1790381"/>
              <a:ext cx="10955214" cy="416201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7882">
                      <a:extLst>
                        <a:ext uri="{9D8B030D-6E8A-4147-A177-3AD203B41FA5}">
                          <a16:colId xmlns:a16="http://schemas.microsoft.com/office/drawing/2014/main" val="1438631044"/>
                        </a:ext>
                      </a:extLst>
                    </a:gridCol>
                    <a:gridCol w="3999537">
                      <a:extLst>
                        <a:ext uri="{9D8B030D-6E8A-4147-A177-3AD203B41FA5}">
                          <a16:colId xmlns:a16="http://schemas.microsoft.com/office/drawing/2014/main" val="1056637934"/>
                        </a:ext>
                      </a:extLst>
                    </a:gridCol>
                    <a:gridCol w="4307795">
                      <a:extLst>
                        <a:ext uri="{9D8B030D-6E8A-4147-A177-3AD203B41FA5}">
                          <a16:colId xmlns:a16="http://schemas.microsoft.com/office/drawing/2014/main" val="1693432578"/>
                        </a:ext>
                      </a:extLst>
                    </a:gridCol>
                  </a:tblGrid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communications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storage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8577044"/>
                      </a:ext>
                    </a:extLst>
                  </a:tr>
                  <a:tr h="5114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Legacy scheme</a:t>
                          </a:r>
                          <a:endParaRPr lang="en-GB" sz="20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40070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 in [1]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63" t="-159333" r="-108384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455" t="-159333" r="-566" b="-2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614913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63" t="-259333" r="-108384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455" t="-259333" r="-566" b="-1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2400535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63" t="-359333" r="-108384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455" t="-359333" r="-566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68089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210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of the number of feedback bits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4795223"/>
                  </p:ext>
                </p:extLst>
              </p:nvPr>
            </p:nvGraphicFramePr>
            <p:xfrm>
              <a:off x="1429998" y="1751014"/>
              <a:ext cx="9431488" cy="3834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50325">
                      <a:extLst>
                        <a:ext uri="{9D8B030D-6E8A-4147-A177-3AD203B41FA5}">
                          <a16:colId xmlns:a16="http://schemas.microsoft.com/office/drawing/2014/main" val="2457428862"/>
                        </a:ext>
                      </a:extLst>
                    </a:gridCol>
                    <a:gridCol w="5581163">
                      <a:extLst>
                        <a:ext uri="{9D8B030D-6E8A-4147-A177-3AD203B41FA5}">
                          <a16:colId xmlns:a16="http://schemas.microsoft.com/office/drawing/2014/main" val="1908894645"/>
                        </a:ext>
                      </a:extLst>
                    </a:gridCol>
                  </a:tblGrid>
                  <a:tr h="7203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</a:t>
                          </a:r>
                          <a:r>
                            <a:rPr lang="en-GB" sz="2400" baseline="0" dirty="0" smtClean="0"/>
                            <a:t>required feedback bits per subcarrier group (bits)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8487667"/>
                      </a:ext>
                    </a:extLst>
                  </a:tr>
                  <a:tr h="7203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Legacy scheme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130 (=13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4+13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6)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069061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 in [1]</a:t>
                          </a:r>
                          <a:r>
                            <a:rPr lang="en-GB" sz="2400" baseline="0" dirty="0" smtClean="0"/>
                            <a:t> 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2400" i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GB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7307069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endParaRPr lang="en-GB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813416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</a:t>
                          </a:r>
                          <a:r>
                            <a:rPr lang="en-GB" sz="2400" dirty="0" smtClean="0"/>
                            <a:t>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2400" i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GB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3003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4795223"/>
                  </p:ext>
                </p:extLst>
              </p:nvPr>
            </p:nvGraphicFramePr>
            <p:xfrm>
              <a:off x="1429998" y="1751014"/>
              <a:ext cx="9431488" cy="3834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50325">
                      <a:extLst>
                        <a:ext uri="{9D8B030D-6E8A-4147-A177-3AD203B41FA5}">
                          <a16:colId xmlns:a16="http://schemas.microsoft.com/office/drawing/2014/main" val="2457428862"/>
                        </a:ext>
                      </a:extLst>
                    </a:gridCol>
                    <a:gridCol w="5581163">
                      <a:extLst>
                        <a:ext uri="{9D8B030D-6E8A-4147-A177-3AD203B41FA5}">
                          <a16:colId xmlns:a16="http://schemas.microsoft.com/office/drawing/2014/main" val="1908894645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</a:t>
                          </a:r>
                          <a:r>
                            <a:rPr lang="en-GB" sz="2400" baseline="0" dirty="0" smtClean="0"/>
                            <a:t>required feedback bits per subcarrier group (bits)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8487667"/>
                      </a:ext>
                    </a:extLst>
                  </a:tr>
                  <a:tr h="7203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Legacy scheme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120168" r="-437" b="-3176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069061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 in [1]</a:t>
                          </a:r>
                          <a:r>
                            <a:rPr lang="en-GB" sz="2400" baseline="0" dirty="0" smtClean="0"/>
                            <a:t> 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209600" r="-437" b="-2024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7307069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307143" r="-437" b="-1007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0813416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</a:t>
                          </a:r>
                          <a:r>
                            <a:rPr lang="en-GB" sz="2400" dirty="0" smtClean="0"/>
                            <a:t>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410400" r="-437" b="-1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43003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8640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19857" y="1806120"/>
                <a:ext cx="3897166" cy="3871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Goodput definition: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800" i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"/>
                            <m:ctrlP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sSub>
                              <m:sSubPr>
                                <m:ctrlP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𝑀𝑃𝐷𝑈</m:t>
                                </m:r>
                              </m:sub>
                            </m:sSub>
                            <m:r>
                              <a:rPr lang="en-GB" sz="28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</m:e>
                        </m:d>
                      </m:num>
                      <m:den>
                        <m:r>
                          <a:rPr lang="en-GB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GB" sz="2800" dirty="0" smtClean="0">
                    <a:solidFill>
                      <a:schemeClr val="tx2"/>
                    </a:solidFill>
                  </a:rPr>
                  <a:t>,</a:t>
                </a: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denotes the MPDU size of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used for a database update,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of a beamforming cycle.</a:t>
                </a:r>
              </a:p>
              <a:p>
                <a:endParaRPr lang="en-GB" sz="2000" dirty="0" smtClean="0">
                  <a:solidFill>
                    <a:schemeClr val="tx2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The database is updated once within a period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containing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GB" sz="2000" dirty="0">
                    <a:solidFill>
                      <a:schemeClr val="tx2"/>
                    </a:solidFill>
                  </a:rPr>
                  <a:t>beamforming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cycles.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57" y="1806120"/>
                <a:ext cx="3897166" cy="3871253"/>
              </a:xfrm>
              <a:prstGeom prst="rect">
                <a:avLst/>
              </a:prstGeom>
              <a:blipFill>
                <a:blip r:embed="rId2"/>
                <a:stretch>
                  <a:fillRect l="-2504" t="-1260" r="-2504" b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647" y="1624144"/>
            <a:ext cx="3209645" cy="38817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29882" y="5630934"/>
            <a:ext cx="24098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A beamforming cycle</a:t>
            </a:r>
            <a:endParaRPr lang="en-GB" sz="2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552590" y="2560030"/>
                <a:ext cx="4387364" cy="2271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>
                    <a:solidFill>
                      <a:schemeClr val="tx2"/>
                    </a:solidFill>
                  </a:rPr>
                  <a:t>MCS for both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 and </a:t>
                </a:r>
                <a:r>
                  <a:rPr lang="en-GB" sz="2000" dirty="0">
                    <a:solidFill>
                      <a:schemeClr val="tx2"/>
                    </a:solidFill>
                  </a:rPr>
                  <a:t>CSI reports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are selected according to SNR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>
                    <a:solidFill>
                      <a:schemeClr val="tx2"/>
                    </a:solidFill>
                  </a:rPr>
                  <a:t>Database communication uses legacy beamforming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𝑓𝑏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with the highest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goodput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is selected for AIML feedback schemes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590" y="2560030"/>
                <a:ext cx="4387364" cy="2271391"/>
              </a:xfrm>
              <a:prstGeom prst="rect">
                <a:avLst/>
              </a:prstGeom>
              <a:blipFill>
                <a:blip r:embed="rId4"/>
                <a:stretch>
                  <a:fillRect l="-1250" t="-1609" r="-2361" b="-37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0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Goodput</a:t>
            </a:r>
            <a:r>
              <a:rPr lang="en-GB" dirty="0" smtClean="0"/>
              <a:t> Evaluation (2)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695" y="1598651"/>
            <a:ext cx="5235895" cy="43298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64283" y="5942894"/>
                <a:ext cx="378624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=100 (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𝑠𝑒𝑐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); </m:t>
                    </m:r>
                    <m:sSub>
                      <m:sSubPr>
                        <m:ctrlPr>
                          <a:rPr lang="en-GB" sz="20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= 1KB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283" y="5942894"/>
                <a:ext cx="3786244" cy="400110"/>
              </a:xfrm>
              <a:prstGeom prst="rect">
                <a:avLst/>
              </a:prstGeom>
              <a:blipFill>
                <a:blip r:embed="rId3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50146" y="2213430"/>
                <a:ext cx="400943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Duration of </a:t>
                </a:r>
                <a:r>
                  <a:rPr lang="en-GB" sz="2000" dirty="0" err="1" smtClean="0">
                    <a:solidFill>
                      <a:schemeClr val="tx1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 data transmissions:</a:t>
                </a:r>
              </a:p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100-400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000" dirty="0" smtClean="0">
                    <a:solidFill>
                      <a:schemeClr val="tx1"/>
                    </a:solidFill>
                  </a:rPr>
                  <a:t>s </a:t>
                </a:r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146" y="2213430"/>
                <a:ext cx="4009431" cy="707886"/>
              </a:xfrm>
              <a:prstGeom prst="rect">
                <a:avLst/>
              </a:prstGeom>
              <a:blipFill>
                <a:blip r:embed="rId4"/>
                <a:stretch>
                  <a:fillRect l="-1674" t="-4310" r="-1065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850146" y="3211878"/>
                <a:ext cx="284776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chemeClr val="tx1"/>
                    </a:solidFill>
                  </a:rPr>
                  <a:t>Duration of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CSI reports:</a:t>
                </a:r>
                <a:endParaRPr lang="en-GB" sz="2000" dirty="0">
                  <a:solidFill>
                    <a:schemeClr val="tx1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90-300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s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146" y="3211878"/>
                <a:ext cx="2847769" cy="707886"/>
              </a:xfrm>
              <a:prstGeom prst="rect">
                <a:avLst/>
              </a:prstGeom>
              <a:blipFill>
                <a:blip r:embed="rId5"/>
                <a:stretch>
                  <a:fillRect l="-2355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15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588475"/>
            <a:ext cx="10361084" cy="1065213"/>
          </a:xfrm>
        </p:spPr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</a:t>
            </a:r>
            <a:r>
              <a:rPr lang="en-GB" dirty="0" smtClean="0"/>
              <a:t>(3)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53" y="1504218"/>
            <a:ext cx="5243225" cy="43986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8937" y="1504218"/>
            <a:ext cx="5379207" cy="43986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890138" y="5958294"/>
                <a:ext cx="65112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 smtClean="0">
                    <a:solidFill>
                      <a:schemeClr val="tx2"/>
                    </a:solidFill>
                  </a:rPr>
                  <a:t>PER performance of MCS 3&amp;7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 = </a:t>
                </a:r>
                <a:r>
                  <a:rPr lang="en-GB" dirty="0" smtClean="0">
                    <a:solidFill>
                      <a:schemeClr val="tx2"/>
                    </a:solidFill>
                  </a:rPr>
                  <a:t>1KB</a:t>
                </a:r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138" y="5958294"/>
                <a:ext cx="6511207" cy="461665"/>
              </a:xfrm>
              <a:prstGeom prst="rect">
                <a:avLst/>
              </a:prstGeom>
              <a:blipFill>
                <a:blip r:embed="rId4"/>
                <a:stretch>
                  <a:fillRect l="-1404" t="-10526" r="-93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375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</a:t>
            </a:r>
            <a:r>
              <a:rPr lang="en-GB" dirty="0" smtClean="0"/>
              <a:t>(4)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643" y="1663091"/>
            <a:ext cx="5317524" cy="429730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980724" y="2707917"/>
            <a:ext cx="41477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Duration of </a:t>
            </a:r>
            <a:r>
              <a:rPr lang="en-GB" sz="2000" dirty="0" err="1">
                <a:solidFill>
                  <a:schemeClr val="tx1"/>
                </a:solidFill>
              </a:rPr>
              <a:t>BFed</a:t>
            </a:r>
            <a:r>
              <a:rPr lang="en-GB" sz="2000" dirty="0">
                <a:solidFill>
                  <a:schemeClr val="tx1"/>
                </a:solidFill>
              </a:rPr>
              <a:t> data transmissions:</a:t>
            </a:r>
          </a:p>
          <a:p>
            <a:r>
              <a:rPr lang="en-GB" sz="2000" dirty="0" smtClean="0">
                <a:solidFill>
                  <a:schemeClr val="tx2"/>
                </a:solidFill>
              </a:rPr>
              <a:t>around 5ms for all MCSs</a:t>
            </a:r>
            <a:endParaRPr lang="en-GB" sz="2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74615" y="5975375"/>
                <a:ext cx="22796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=100 (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615" y="5975375"/>
                <a:ext cx="2279662" cy="461665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4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benefits and standard impact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43138"/>
              </p:ext>
            </p:extLst>
          </p:nvPr>
        </p:nvGraphicFramePr>
        <p:xfrm>
          <a:off x="758948" y="1751014"/>
          <a:ext cx="10671989" cy="3637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842">
                  <a:extLst>
                    <a:ext uri="{9D8B030D-6E8A-4147-A177-3AD203B41FA5}">
                      <a16:colId xmlns:a16="http://schemas.microsoft.com/office/drawing/2014/main" val="781865190"/>
                    </a:ext>
                  </a:extLst>
                </a:gridCol>
                <a:gridCol w="4691702">
                  <a:extLst>
                    <a:ext uri="{9D8B030D-6E8A-4147-A177-3AD203B41FA5}">
                      <a16:colId xmlns:a16="http://schemas.microsoft.com/office/drawing/2014/main" val="966844820"/>
                    </a:ext>
                  </a:extLst>
                </a:gridCol>
                <a:gridCol w="3535445">
                  <a:extLst>
                    <a:ext uri="{9D8B030D-6E8A-4147-A177-3AD203B41FA5}">
                      <a16:colId xmlns:a16="http://schemas.microsoft.com/office/drawing/2014/main" val="3270070454"/>
                    </a:ext>
                  </a:extLst>
                </a:gridCol>
              </a:tblGrid>
              <a:tr h="77561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AIML</a:t>
                      </a:r>
                      <a:r>
                        <a:rPr lang="en-GB" sz="2400" baseline="0" dirty="0" smtClean="0"/>
                        <a:t> scheme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Key Benefits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Standard Impact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46643"/>
                  </a:ext>
                </a:extLst>
              </a:tr>
              <a:tr h="7756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Scheme in [1]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Less CSI feedback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One index</a:t>
                      </a:r>
                      <a:r>
                        <a:rPr lang="en-GB" sz="2000" baseline="0" dirty="0" smtClean="0"/>
                        <a:t> per subcarrier group</a:t>
                      </a:r>
                      <a:endParaRPr lang="en-GB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4585"/>
                  </a:ext>
                </a:extLst>
              </a:tr>
              <a:tr h="7756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Proposed scheme</a:t>
                      </a:r>
                      <a:r>
                        <a:rPr lang="en-GB" sz="2000" baseline="0" dirty="0" smtClean="0"/>
                        <a:t> I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Less database communication overhead and storage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Two indices</a:t>
                      </a:r>
                      <a:r>
                        <a:rPr lang="en-GB" sz="2000" baseline="0" dirty="0" smtClean="0"/>
                        <a:t> per subcarrier group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16012"/>
                  </a:ext>
                </a:extLst>
              </a:tr>
              <a:tr h="104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Proposed scheme</a:t>
                      </a:r>
                      <a:r>
                        <a:rPr lang="en-GB" sz="2000" baseline="0" dirty="0" smtClean="0"/>
                        <a:t> II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Approaches the PER of legacy scheme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Possibly has less computation</a:t>
                      </a:r>
                      <a:r>
                        <a:rPr lang="en-GB" sz="2000" baseline="0" dirty="0" smtClean="0"/>
                        <a:t> at non-AP STA when training is complete (e.g., angle computation is not required)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Same as the scheme in [1]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336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8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</a:t>
            </a:r>
            <a:r>
              <a:rPr lang="en-GB" dirty="0"/>
              <a:t>of MPDU</a:t>
            </a:r>
            <a:r>
              <a:rPr lang="en-GB" dirty="0" smtClean="0"/>
              <a:t> sizes of CSI reports (an example)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403384"/>
                  </p:ext>
                </p:extLst>
              </p:nvPr>
            </p:nvGraphicFramePr>
            <p:xfrm>
              <a:off x="1494691" y="1941940"/>
              <a:ext cx="9056078" cy="32753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7329">
                      <a:extLst>
                        <a:ext uri="{9D8B030D-6E8A-4147-A177-3AD203B41FA5}">
                          <a16:colId xmlns:a16="http://schemas.microsoft.com/office/drawing/2014/main" val="1907091109"/>
                        </a:ext>
                      </a:extLst>
                    </a:gridCol>
                    <a:gridCol w="5448749">
                      <a:extLst>
                        <a:ext uri="{9D8B030D-6E8A-4147-A177-3AD203B41FA5}">
                          <a16:colId xmlns:a16="http://schemas.microsoft.com/office/drawing/2014/main" val="54827619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MPDU size (Bytes)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9462298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</a:rPr>
                            <a:t>1077</a:t>
                          </a:r>
                          <a:endParaRPr lang="en-GB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970271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Scheme in [1] and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117, 125, 133, 141, 149, 157, 165 </a:t>
                          </a:r>
                        </a:p>
                        <a:p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𝑓𝑏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=10−16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, respectively)</a:t>
                          </a:r>
                          <a:endParaRPr lang="en-GB" sz="2000" dirty="0">
                            <a:solidFill>
                              <a:schemeClr val="tx2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96362624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197, 213, 229, 245, 261, 277, 293 </a:t>
                          </a:r>
                        </a:p>
                        <a:p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𝑓𝑏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10−16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, respectively)</a:t>
                          </a:r>
                          <a:endParaRPr lang="en-GB" sz="2000" dirty="0">
                            <a:solidFill>
                              <a:schemeClr val="tx2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31770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403384"/>
                  </p:ext>
                </p:extLst>
              </p:nvPr>
            </p:nvGraphicFramePr>
            <p:xfrm>
              <a:off x="1494691" y="1941940"/>
              <a:ext cx="9056078" cy="32753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7329">
                      <a:extLst>
                        <a:ext uri="{9D8B030D-6E8A-4147-A177-3AD203B41FA5}">
                          <a16:colId xmlns:a16="http://schemas.microsoft.com/office/drawing/2014/main" val="1907091109"/>
                        </a:ext>
                      </a:extLst>
                    </a:gridCol>
                    <a:gridCol w="5448749">
                      <a:extLst>
                        <a:ext uri="{9D8B030D-6E8A-4147-A177-3AD203B41FA5}">
                          <a16:colId xmlns:a16="http://schemas.microsoft.com/office/drawing/2014/main" val="54827619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MPDU size (Bytes)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9462298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</a:rPr>
                            <a:t>1077</a:t>
                          </a:r>
                          <a:endParaRPr lang="en-GB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970271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Scheme in [1] and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331" t="-183803" r="-447" b="-10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6362624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331" t="-283803" r="-447" b="-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317706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/>
          <p:cNvSpPr/>
          <p:nvPr/>
        </p:nvSpPr>
        <p:spPr>
          <a:xfrm>
            <a:off x="1015878" y="5295108"/>
            <a:ext cx="10071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New opportunity for more efficient AIML CSI report design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(e.g., efficient </a:t>
            </a:r>
            <a:r>
              <a:rPr lang="en-GB" dirty="0">
                <a:solidFill>
                  <a:schemeClr val="tx2"/>
                </a:solidFill>
              </a:rPr>
              <a:t>short </a:t>
            </a:r>
            <a:r>
              <a:rPr lang="en-GB" dirty="0" smtClean="0">
                <a:solidFill>
                  <a:schemeClr val="tx2"/>
                </a:solidFill>
              </a:rPr>
              <a:t>frame design have already been discussed in UHR SG [5])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Add </a:t>
            </a:r>
            <a:r>
              <a:rPr lang="en-GB" b="0" dirty="0" smtClean="0"/>
              <a:t>required AIML database storage to Section 2.1.2 (</a:t>
            </a:r>
            <a:r>
              <a:rPr lang="en-GB" b="0" dirty="0"/>
              <a:t>KPIs</a:t>
            </a:r>
            <a:r>
              <a:rPr lang="en-GB" b="0" dirty="0" smtClean="0"/>
              <a:t>) and </a:t>
            </a:r>
            <a:r>
              <a:rPr lang="en-GB" b="0" dirty="0"/>
              <a:t>Section </a:t>
            </a:r>
            <a:r>
              <a:rPr lang="en-GB" b="0" dirty="0" smtClean="0"/>
              <a:t>2.1.3 (</a:t>
            </a:r>
            <a:r>
              <a:rPr lang="en-GB" b="0" dirty="0"/>
              <a:t>requirements</a:t>
            </a:r>
            <a:r>
              <a:rPr lang="en-GB" b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Add </a:t>
            </a:r>
            <a:r>
              <a:rPr lang="en-GB" b="0" dirty="0">
                <a:solidFill>
                  <a:schemeClr val="tx2"/>
                </a:solidFill>
              </a:rPr>
              <a:t>efficient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b="0" dirty="0" smtClean="0"/>
              <a:t>AIML CSI report design (for </a:t>
            </a:r>
            <a:r>
              <a:rPr lang="en-GB" b="0" dirty="0" smtClean="0">
                <a:solidFill>
                  <a:schemeClr val="tx2"/>
                </a:solidFill>
              </a:rPr>
              <a:t>short frames</a:t>
            </a:r>
            <a:r>
              <a:rPr lang="en-GB" b="0" dirty="0" smtClean="0"/>
              <a:t>) to </a:t>
            </a:r>
            <a:r>
              <a:rPr lang="en-GB" b="0" dirty="0"/>
              <a:t>Section </a:t>
            </a:r>
            <a:r>
              <a:rPr lang="en-GB" b="0" dirty="0" smtClean="0"/>
              <a:t>2.1.4.1 (Standard impact)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Any other suggestions?</a:t>
            </a:r>
            <a:endParaRPr lang="en-GB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Contributions to CSI </a:t>
            </a:r>
            <a:r>
              <a:rPr lang="en-GB" dirty="0"/>
              <a:t>Compression Use </a:t>
            </a:r>
            <a:r>
              <a:rPr lang="en-GB" dirty="0" smtClean="0"/>
              <a:t>Case [4]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Legacy beamforming </a:t>
            </a:r>
            <a:r>
              <a:rPr lang="en-US" altLang="ko-KR" dirty="0" smtClean="0"/>
              <a:t>scheme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26176" y="5498324"/>
                <a:ext cx="711305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Note: In 11ax/be,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bits </a:t>
                </a:r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are used to </a:t>
                </a:r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compress angle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+2)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bits are used </a:t>
                </a:r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to compress angle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endParaRPr lang="en-GB" dirty="0">
                  <a:solidFill>
                    <a:srgbClr val="0070C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176" y="5498324"/>
                <a:ext cx="7113058" cy="830997"/>
              </a:xfrm>
              <a:prstGeom prst="rect">
                <a:avLst/>
              </a:prstGeom>
              <a:blipFill>
                <a:blip r:embed="rId2"/>
                <a:stretch>
                  <a:fillRect l="-1372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7" y="1571575"/>
            <a:ext cx="9091192" cy="38674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637" y="3901715"/>
            <a:ext cx="5901094" cy="145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 smtClean="0"/>
              <a:t>[1] </a:t>
            </a:r>
            <a:r>
              <a:rPr lang="en-US" sz="2000" dirty="0"/>
              <a:t>M. </a:t>
            </a:r>
            <a:r>
              <a:rPr lang="en-US" sz="2000" dirty="0" err="1"/>
              <a:t>Deshmukh</a:t>
            </a:r>
            <a:r>
              <a:rPr lang="en-US" sz="2000" dirty="0"/>
              <a:t>, Z. Lin, H. Lou, M. </a:t>
            </a:r>
            <a:r>
              <a:rPr lang="en-US" sz="2000" dirty="0" err="1"/>
              <a:t>Kamel</a:t>
            </a:r>
            <a:r>
              <a:rPr lang="en-US" sz="2000" dirty="0"/>
              <a:t>, R. Yang, I. </a:t>
            </a:r>
            <a:r>
              <a:rPr lang="en-US" sz="2000" dirty="0" err="1"/>
              <a:t>Güvenç</a:t>
            </a:r>
            <a:r>
              <a:rPr lang="en-US" sz="2000" dirty="0"/>
              <a:t>, “Intelligent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in Wi-Fi 7 and Beyond,” in Proceedings of 2022 </a:t>
            </a:r>
            <a:r>
              <a:rPr lang="en-US" sz="2000" dirty="0" smtClean="0"/>
              <a:t>VTC-Spring</a:t>
            </a:r>
          </a:p>
          <a:p>
            <a:pPr marL="0" indent="0"/>
            <a:r>
              <a:rPr lang="en-US" sz="2000" dirty="0" smtClean="0"/>
              <a:t>[2] </a:t>
            </a:r>
            <a:r>
              <a:rPr lang="en-US" sz="2000" dirty="0"/>
              <a:t>11-22/0950r2, </a:t>
            </a:r>
            <a:r>
              <a:rPr lang="en-GB" sz="2000" dirty="0"/>
              <a:t>Discussion on Connection between AI/ML &amp; Wireless </a:t>
            </a:r>
            <a:r>
              <a:rPr lang="en-GB" sz="2000" dirty="0" smtClean="0"/>
              <a:t>LAN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[3] </a:t>
            </a:r>
            <a:r>
              <a:rPr lang="en-US" sz="2000" dirty="0"/>
              <a:t>11-22/1563r2, </a:t>
            </a:r>
            <a:r>
              <a:rPr lang="en-GB" sz="2000" dirty="0"/>
              <a:t>AI ML Use </a:t>
            </a:r>
            <a:r>
              <a:rPr lang="en-GB" sz="2000" dirty="0" smtClean="0"/>
              <a:t>Case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[4] </a:t>
            </a:r>
            <a:r>
              <a:rPr lang="en-US" sz="2000" dirty="0"/>
              <a:t>11-22/1934r5, </a:t>
            </a:r>
            <a:r>
              <a:rPr lang="en-GB" sz="2000" dirty="0"/>
              <a:t>Proposed IEEE 802.11 AIML TIG Technical Report Text for the CSI Compression Use </a:t>
            </a:r>
            <a:r>
              <a:rPr lang="en-GB" sz="2000" dirty="0" smtClean="0"/>
              <a:t>Case</a:t>
            </a:r>
          </a:p>
          <a:p>
            <a:pPr marL="0" indent="0"/>
            <a:r>
              <a:rPr lang="en-GB" sz="2000" dirty="0"/>
              <a:t>[5] </a:t>
            </a:r>
            <a:r>
              <a:rPr lang="en-US" sz="2000" dirty="0" smtClean="0"/>
              <a:t>11-22/1939r0, </a:t>
            </a:r>
            <a:r>
              <a:rPr lang="en-GB" sz="2000" dirty="0" smtClean="0"/>
              <a:t>PPDU </a:t>
            </a:r>
            <a:r>
              <a:rPr lang="en-GB" sz="2000" dirty="0"/>
              <a:t>Design for Short Frames 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9465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866108"/>
            <a:ext cx="10483743" cy="30663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Online training [2]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The training data is collected using legacy CSI feedback reports (e.g., CBR) [3]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AIML is applied </a:t>
            </a:r>
            <a:r>
              <a:rPr lang="en-US" b="0" dirty="0"/>
              <a:t>in AP only</a:t>
            </a:r>
            <a:r>
              <a:rPr lang="en-GB" b="0" dirty="0" smtClean="0"/>
              <a:t> (training is performed at AP and the AIML database is sent to the non-AP STAs) [3]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Considered scenarios for AIML schemes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Existing </a:t>
            </a:r>
            <a:r>
              <a:rPr lang="en-US" dirty="0" smtClean="0"/>
              <a:t>AIML scheme in </a:t>
            </a:r>
            <a:r>
              <a:rPr lang="en-US" altLang="ko-KR" dirty="0" smtClean="0"/>
              <a:t>[1]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82" y="1636714"/>
            <a:ext cx="10551292" cy="43684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152117" y="4892219"/>
                <a:ext cx="4638368" cy="1348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0070C0"/>
                    </a:solidFill>
                  </a:rPr>
                  <a:t>One index feedback is</a:t>
                </a:r>
                <a:r>
                  <a:rPr lang="en-US" altLang="ko-KR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required per subcarrier group, instead of the compressed angles </a:t>
                </a:r>
                <a:r>
                  <a:rPr lang="en-US" altLang="ko-KR" sz="2000" dirty="0">
                    <a:solidFill>
                      <a:srgbClr val="0070C0"/>
                    </a:solidFill>
                  </a:rPr>
                  <a:t>feedback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in the legacy scheme. 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(A single index requires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𝑓𝑏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bits)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117" y="4892219"/>
                <a:ext cx="4638368" cy="1348061"/>
              </a:xfrm>
              <a:prstGeom prst="rect">
                <a:avLst/>
              </a:prstGeom>
              <a:blipFill>
                <a:blip r:embed="rId3"/>
                <a:stretch>
                  <a:fillRect l="-1314" t="-2715" r="-2102" b="-54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 bwMode="auto">
          <a:xfrm>
            <a:off x="7152117" y="3560885"/>
            <a:ext cx="3987737" cy="1204546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03386" y="483308"/>
            <a:ext cx="10361084" cy="1065213"/>
          </a:xfrm>
        </p:spPr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Reuse legacy CBR for AIML online training [2]-[4]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02" y="1248700"/>
            <a:ext cx="8308232" cy="51475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22386" y="2533721"/>
                <a:ext cx="1379160" cy="407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𝑓𝑏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386" y="2533721"/>
                <a:ext cx="1379160" cy="407804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973213" y="5141269"/>
                <a:ext cx="358867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A candidate represents a vector containing both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213" y="5141269"/>
                <a:ext cx="3588672" cy="707886"/>
              </a:xfrm>
              <a:prstGeom prst="rect">
                <a:avLst/>
              </a:prstGeom>
              <a:blipFill>
                <a:blip r:embed="rId4"/>
                <a:stretch>
                  <a:fillRect l="-1868" t="-4274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7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1308" y="498207"/>
            <a:ext cx="10361084" cy="1065213"/>
          </a:xfrm>
        </p:spPr>
        <p:txBody>
          <a:bodyPr/>
          <a:lstStyle/>
          <a:p>
            <a:r>
              <a:rPr lang="en-US" altLang="ko-KR" dirty="0"/>
              <a:t>Proposed scheme I </a:t>
            </a:r>
            <a:r>
              <a:rPr lang="en-US" altLang="ko-KR" dirty="0" smtClean="0"/>
              <a:t>(Training phase)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400" y="1297667"/>
            <a:ext cx="8222992" cy="51777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49671" y="4739090"/>
                <a:ext cx="284870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Use</a:t>
                </a:r>
                <a:r>
                  <a:rPr lang="en-GB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bits to compress the angles for database communication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671" y="4739090"/>
                <a:ext cx="2848706" cy="1015663"/>
              </a:xfrm>
              <a:prstGeom prst="rect">
                <a:avLst/>
              </a:prstGeom>
              <a:blipFill>
                <a:blip r:embed="rId3"/>
                <a:stretch>
                  <a:fillRect l="-2141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 bwMode="auto">
          <a:xfrm>
            <a:off x="2929399" y="2048608"/>
            <a:ext cx="2627991" cy="835269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71121" y="4936899"/>
                <a:ext cx="291003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A candidate represents a vector containing either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121" y="4936899"/>
                <a:ext cx="2910037" cy="1015663"/>
              </a:xfrm>
              <a:prstGeom prst="rect">
                <a:avLst/>
              </a:prstGeom>
              <a:blipFill>
                <a:blip r:embed="rId4"/>
                <a:stretch>
                  <a:fillRect l="-2306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36546" y="2112299"/>
                <a:ext cx="222625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Cluster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vectors</a:t>
                </a:r>
              </a:p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to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candidates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46" y="2112299"/>
                <a:ext cx="2226250" cy="707886"/>
              </a:xfrm>
              <a:prstGeom prst="rect">
                <a:avLst/>
              </a:prstGeom>
              <a:blipFill>
                <a:blip r:embed="rId5"/>
                <a:stretch>
                  <a:fillRect l="-2732" t="-5172" r="-1639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8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scheme I </a:t>
            </a:r>
            <a:r>
              <a:rPr lang="en-US" altLang="ko-KR" dirty="0" smtClean="0"/>
              <a:t>(Beamforming </a:t>
            </a:r>
            <a:r>
              <a:rPr lang="en-US" altLang="ko-KR" dirty="0"/>
              <a:t>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1654588"/>
            <a:ext cx="10008738" cy="43681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373509" y="5136733"/>
                <a:ext cx="438180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0070C0"/>
                    </a:solidFill>
                  </a:rPr>
                  <a:t>Two indices in stead of one index is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required per subcarrier group, one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represents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and the other represents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509" y="5136733"/>
                <a:ext cx="4381806" cy="1015663"/>
              </a:xfrm>
              <a:prstGeom prst="rect">
                <a:avLst/>
              </a:prstGeom>
              <a:blipFill>
                <a:blip r:embed="rId3"/>
                <a:stretch>
                  <a:fillRect l="-1532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 bwMode="auto">
          <a:xfrm>
            <a:off x="7373509" y="3697982"/>
            <a:ext cx="3549630" cy="1340009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6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1308" y="498207"/>
            <a:ext cx="10361084" cy="1065213"/>
          </a:xfrm>
        </p:spPr>
        <p:txBody>
          <a:bodyPr/>
          <a:lstStyle/>
          <a:p>
            <a:r>
              <a:rPr lang="en-US" altLang="ko-KR" dirty="0"/>
              <a:t>Proposed scheme </a:t>
            </a:r>
            <a:r>
              <a:rPr lang="en-US" altLang="ko-KR" dirty="0" smtClean="0"/>
              <a:t>II (</a:t>
            </a:r>
            <a:r>
              <a:rPr lang="en-US" altLang="ko-KR" dirty="0"/>
              <a:t>Training</a:t>
            </a:r>
            <a:r>
              <a:rPr lang="en-US" altLang="ko-KR" dirty="0" smtClean="0"/>
              <a:t> </a:t>
            </a:r>
            <a:r>
              <a:rPr lang="en-US" altLang="ko-KR" dirty="0"/>
              <a:t>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32" y="1412896"/>
            <a:ext cx="8138151" cy="49263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412321" y="3390481"/>
            <a:ext cx="2505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Can use legacy angle compression method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18130" y="3173112"/>
            <a:ext cx="2741815" cy="925255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1689" y="1763969"/>
            <a:ext cx="315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Database </a:t>
            </a:r>
            <a:r>
              <a:rPr lang="en-GB" sz="2000" dirty="0" smtClean="0">
                <a:solidFill>
                  <a:srgbClr val="0070C0"/>
                </a:solidFill>
              </a:rPr>
              <a:t>is constructed in terms of steering matrices, instead of angles in the other two schemes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918130" y="2205032"/>
            <a:ext cx="2403540" cy="494447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6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scheme </a:t>
            </a:r>
            <a:r>
              <a:rPr lang="en-US" altLang="ko-KR" dirty="0" smtClean="0"/>
              <a:t>II </a:t>
            </a:r>
            <a:r>
              <a:rPr lang="en-US" altLang="ko-KR" dirty="0"/>
              <a:t>(Beamforming 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16" y="1619922"/>
            <a:ext cx="9606996" cy="425333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77703" y="4789352"/>
            <a:ext cx="4139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rgbClr val="0070C0"/>
                </a:solidFill>
              </a:rPr>
              <a:t>A single index is required per subcarrier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rgbClr val="0070C0"/>
                </a:solidFill>
              </a:rPr>
              <a:t>Angle computation is not required at non-AP STA</a:t>
            </a:r>
            <a:endParaRPr lang="en-GB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4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B59073-9CB7-43A6-9548-B1C6F500CF2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sharepoint/v4"/>
    <ds:schemaRef ds:uri="e32f50e1-6846-4d7d-ad60-ccd6877e6c5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5a888943-97ca-4c93-b605-714bb5e9e28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1473</Words>
  <Application>Microsoft Office PowerPoint</Application>
  <PresentationFormat>Widescreen</PresentationFormat>
  <Paragraphs>218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Malgun Gothic</vt:lpstr>
      <vt:lpstr>MS Gothic</vt:lpstr>
      <vt:lpstr>Arial</vt:lpstr>
      <vt:lpstr>Arial Unicode MS</vt:lpstr>
      <vt:lpstr>Cambria Math</vt:lpstr>
      <vt:lpstr>Times New Roman</vt:lpstr>
      <vt:lpstr>Office Theme</vt:lpstr>
      <vt:lpstr>Microsoft Word 97 - 2003 Document</vt:lpstr>
      <vt:lpstr>Improved AIML Enabled Index Based Beamforming CSI Feedback Schemes</vt:lpstr>
      <vt:lpstr>Recap: Legacy beamforming scheme</vt:lpstr>
      <vt:lpstr>Considered scenarios for AIML schemes</vt:lpstr>
      <vt:lpstr>Recap: Existing AIML scheme in [1]</vt:lpstr>
      <vt:lpstr>Recap: Reuse legacy CBR for AIML online training [2]-[4]</vt:lpstr>
      <vt:lpstr>Proposed scheme I (Training phase)</vt:lpstr>
      <vt:lpstr>Proposed scheme I (Beamforming phase)</vt:lpstr>
      <vt:lpstr>Proposed scheme II (Training phase)</vt:lpstr>
      <vt:lpstr>Proposed scheme II (Beamforming phase)</vt:lpstr>
      <vt:lpstr>Considered system parameters for evaluations (an example)</vt:lpstr>
      <vt:lpstr>Comparisons of database communication and storage</vt:lpstr>
      <vt:lpstr>Comparisons of the number of feedback bits</vt:lpstr>
      <vt:lpstr>Goodput Evaluation (1)</vt:lpstr>
      <vt:lpstr>Goodput Evaluation (2)</vt:lpstr>
      <vt:lpstr>Goodput Evaluation (3)</vt:lpstr>
      <vt:lpstr>Goodput Evaluation (4)</vt:lpstr>
      <vt:lpstr>Summary of benefits and standard impact</vt:lpstr>
      <vt:lpstr>Comparisons of MPDU sizes of CSI reports (an example)</vt:lpstr>
      <vt:lpstr>Contributions to CSI Compression Use Case [4]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2023-03-13T20:42:25Z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