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333" r:id="rId5"/>
    <p:sldId id="337" r:id="rId6"/>
    <p:sldId id="348" r:id="rId7"/>
    <p:sldId id="334" r:id="rId8"/>
    <p:sldId id="338" r:id="rId9"/>
    <p:sldId id="345" r:id="rId10"/>
    <p:sldId id="339" r:id="rId11"/>
    <p:sldId id="341" r:id="rId12"/>
    <p:sldId id="340" r:id="rId13"/>
    <p:sldId id="347" r:id="rId14"/>
    <p:sldId id="343" r:id="rId15"/>
    <p:sldId id="351" r:id="rId16"/>
    <p:sldId id="342" r:id="rId17"/>
    <p:sldId id="346" r:id="rId18"/>
    <p:sldId id="344" r:id="rId19"/>
    <p:sldId id="349" r:id="rId20"/>
    <p:sldId id="350" r:id="rId21"/>
    <p:sldId id="336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Author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3870" y="106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C93CC-DFD9-03FF-CD9F-4CADEA4FE657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14401" y="297658"/>
            <a:ext cx="2499764" cy="273050"/>
          </a:xfrm>
        </p:spPr>
        <p:txBody>
          <a:bodyPr/>
          <a:lstStyle/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15F40-05EB-2FE7-CCC8-E79FBBAD7F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653E0-2893-60DE-E42A-9D11E5C10F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025E88F-1F51-7CED-2ECB-E74470556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802.11-23/0275r0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AIML Enabled </a:t>
            </a:r>
            <a:r>
              <a:rPr lang="en-US" dirty="0"/>
              <a:t>Index Based </a:t>
            </a:r>
            <a:r>
              <a:rPr lang="en-US" dirty="0" smtClean="0"/>
              <a:t>Beamforming CSI Feedback Schemes</a:t>
            </a:r>
            <a:endParaRPr lang="en-GB" dirty="0"/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2556136"/>
              </p:ext>
            </p:extLst>
          </p:nvPr>
        </p:nvGraphicFramePr>
        <p:xfrm>
          <a:off x="1366838" y="2640013"/>
          <a:ext cx="10150475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2" name="Document" r:id="rId3" imgW="8791448" imgH="2805897" progId="Word.Document.8">
                  <p:embed/>
                </p:oleObj>
              </mc:Choice>
              <mc:Fallback>
                <p:oleObj name="Document" r:id="rId3" imgW="8791448" imgH="280589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2640013"/>
                        <a:ext cx="10150475" cy="3238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208743" y="1866107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2023-03-13</a:t>
            </a:r>
            <a:endParaRPr lang="en-GB" sz="2000" b="0" kern="0" dirty="0"/>
          </a:p>
        </p:txBody>
      </p:sp>
    </p:spTree>
    <p:extLst>
      <p:ext uri="{BB962C8B-B14F-4D97-AF65-F5344CB8AC3E}">
        <p14:creationId xmlns:p14="http://schemas.microsoft.com/office/powerpoint/2010/main" val="270484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15462" y="597879"/>
            <a:ext cx="10893668" cy="829836"/>
          </a:xfrm>
        </p:spPr>
        <p:txBody>
          <a:bodyPr/>
          <a:lstStyle/>
          <a:p>
            <a:r>
              <a:rPr lang="en-GB" dirty="0" smtClean="0"/>
              <a:t>Considered system parameters for evaluations (an example)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80294003"/>
                  </p:ext>
                </p:extLst>
              </p:nvPr>
            </p:nvGraphicFramePr>
            <p:xfrm>
              <a:off x="914401" y="1427715"/>
              <a:ext cx="10172699" cy="493344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169175">
                      <a:extLst>
                        <a:ext uri="{9D8B030D-6E8A-4147-A177-3AD203B41FA5}">
                          <a16:colId xmlns:a16="http://schemas.microsoft.com/office/drawing/2014/main" val="1037136069"/>
                        </a:ext>
                      </a:extLst>
                    </a:gridCol>
                    <a:gridCol w="4003524">
                      <a:extLst>
                        <a:ext uri="{9D8B030D-6E8A-4147-A177-3AD203B41FA5}">
                          <a16:colId xmlns:a16="http://schemas.microsoft.com/office/drawing/2014/main" val="1280964956"/>
                        </a:ext>
                      </a:extLst>
                    </a:gridCol>
                  </a:tblGrid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Parameters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Values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52025490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Packet format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 smtClean="0">
                              <a:effectLst/>
                            </a:rPr>
                            <a:t>11ax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70978239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BW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20 (MHz)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79129573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 smtClean="0">
                              <a:effectLst/>
                            </a:rPr>
                            <a:t>Channel Model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802.11 Channel-D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32787524"/>
                      </a:ext>
                    </a:extLst>
                  </a:tr>
                  <a:tr h="23455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2000" b="0" dirty="0" smtClean="0">
                              <a:effectLst/>
                            </a:rPr>
                            <a:t>Subcarrier Group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g</m:t>
                                  </m:r>
                                </m:sub>
                              </m:sSub>
                              <m:r>
                                <a:rPr lang="en-GB" sz="2000" b="0" i="0" smtClean="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4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09119808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Number of feedback </a:t>
                          </a:r>
                          <a:r>
                            <a:rPr lang="en-US" sz="2000" b="0" dirty="0" smtClean="0">
                              <a:effectLst/>
                            </a:rPr>
                            <a:t>subcarriers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64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53072754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Number of bits to compress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</a:rPr>
                                <m:t>ψ</m:t>
                              </m:r>
                            </m:oMath>
                          </a14:m>
                          <a:r>
                            <a:rPr lang="en-US" sz="2000" b="0" dirty="0">
                              <a:effectLst/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b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000" b="0" dirty="0">
                              <a:effectLst/>
                            </a:rPr>
                            <a:t>)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4 (bits)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91182490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Number of Antennas at </a:t>
                          </a:r>
                          <a:r>
                            <a:rPr lang="en-US" sz="2000" b="0" dirty="0" err="1">
                              <a:effectLst/>
                            </a:rPr>
                            <a:t>BFer</a:t>
                          </a:r>
                          <a:r>
                            <a:rPr lang="en-US" sz="2000" b="0" dirty="0">
                              <a:effectLst/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r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000" b="0" dirty="0">
                              <a:effectLst/>
                            </a:rPr>
                            <a:t>)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8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06386829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Number of Antennas at BFee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000" b="0">
                              <a:effectLst/>
                            </a:rPr>
                            <a:t>)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91666792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 Number of angles for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</a:rPr>
                                <m:t>ψ</m:t>
                              </m:r>
                            </m:oMath>
                          </a14:m>
                          <a:r>
                            <a:rPr lang="en-US" sz="2000" b="0">
                              <a:effectLst/>
                            </a:rPr>
                            <a:t> or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</a:rPr>
                                <m:t>ϕ</m:t>
                              </m:r>
                            </m:oMath>
                          </a14:m>
                          <a:r>
                            <a:rPr lang="en-US" sz="2000" b="0">
                              <a:effectLst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>
                                  <a:effectLst/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GB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000" b="0">
                              <a:effectLst/>
                            </a:rPr>
                            <a:t>)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13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68355556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 smtClean="0">
                              <a:effectLst/>
                            </a:rPr>
                            <a:t>Number of Spatial</a:t>
                          </a:r>
                          <a:r>
                            <a:rPr lang="en-US" sz="2000" b="0" baseline="0" dirty="0" smtClean="0">
                              <a:effectLst/>
                            </a:rPr>
                            <a:t> </a:t>
                          </a:r>
                          <a:r>
                            <a:rPr lang="en-US" sz="2000" b="0" dirty="0" smtClean="0">
                              <a:effectLst/>
                            </a:rPr>
                            <a:t>Streams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2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67729535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NDPA duration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28 (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</a:rPr>
                            <a:t>s)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81715501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NDP duration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168 (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</a:rPr>
                            <a:t>s)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44807597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SIFS duration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16 (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</a:rPr>
                            <a:t>s)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74140074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2000" b="0" dirty="0" smtClean="0">
                              <a:effectLst/>
                            </a:rPr>
                            <a:t>Number of feedback bits in AIML</a:t>
                          </a:r>
                          <a:r>
                            <a:rPr lang="en-GB" sz="2000" b="0" baseline="0" dirty="0" smtClean="0">
                              <a:effectLst/>
                            </a:rPr>
                            <a:t> </a:t>
                          </a:r>
                          <a:r>
                            <a:rPr lang="en-GB" sz="2000" b="0" dirty="0" smtClean="0">
                              <a:effectLst/>
                            </a:rPr>
                            <a:t>CSI report per subcarrier group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fb</m:t>
                                  </m:r>
                                </m:sub>
                              </m:sSub>
                              <m:r>
                                <a:rPr lang="en-GB" sz="2000" b="0" i="0" smtClean="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2000" b="0" dirty="0">
                              <a:effectLst/>
                            </a:rPr>
                            <a:t> 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 smtClean="0">
                              <a:effectLst/>
                            </a:rPr>
                            <a:t>10-16 </a:t>
                          </a:r>
                          <a:r>
                            <a:rPr lang="en-US" sz="2000" dirty="0">
                              <a:effectLst/>
                            </a:rPr>
                            <a:t>(bits)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7564609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80294003"/>
                  </p:ext>
                </p:extLst>
              </p:nvPr>
            </p:nvGraphicFramePr>
            <p:xfrm>
              <a:off x="914401" y="1427715"/>
              <a:ext cx="10172699" cy="493356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169175">
                      <a:extLst>
                        <a:ext uri="{9D8B030D-6E8A-4147-A177-3AD203B41FA5}">
                          <a16:colId xmlns:a16="http://schemas.microsoft.com/office/drawing/2014/main" val="1037136069"/>
                        </a:ext>
                      </a:extLst>
                    </a:gridCol>
                    <a:gridCol w="4003524">
                      <a:extLst>
                        <a:ext uri="{9D8B030D-6E8A-4147-A177-3AD203B41FA5}">
                          <a16:colId xmlns:a16="http://schemas.microsoft.com/office/drawing/2014/main" val="1280964956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Parameters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Values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52025490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Packet format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 smtClean="0">
                              <a:effectLst/>
                            </a:rPr>
                            <a:t>11ax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70978239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BW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20 (MHz)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7912957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 smtClean="0">
                              <a:effectLst/>
                            </a:rPr>
                            <a:t>Channel Model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802.11 Channel-D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32787524"/>
                      </a:ext>
                    </a:extLst>
                  </a:tr>
                  <a:tr h="33362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8" t="-387273" r="-65316" b="-105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4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09119808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Number of feedback </a:t>
                          </a:r>
                          <a:r>
                            <a:rPr lang="en-US" sz="2000" b="0" dirty="0" smtClean="0">
                              <a:effectLst/>
                            </a:rPr>
                            <a:t>subcarriers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64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53072754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8" t="-625490" r="-65316" b="-937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4 (bits)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91182490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8" t="-725490" r="-65316" b="-837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8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06386829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8" t="-825490" r="-65316" b="-737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91666792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8" t="-925490" r="-65316" b="-637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13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68355556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 smtClean="0">
                              <a:effectLst/>
                            </a:rPr>
                            <a:t>Number of Spatial</a:t>
                          </a:r>
                          <a:r>
                            <a:rPr lang="en-US" sz="2000" b="0" baseline="0" dirty="0" smtClean="0">
                              <a:effectLst/>
                            </a:rPr>
                            <a:t> </a:t>
                          </a:r>
                          <a:r>
                            <a:rPr lang="en-US" sz="2000" b="0" dirty="0" smtClean="0">
                              <a:effectLst/>
                            </a:rPr>
                            <a:t>Streams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2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6772953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NDPA duration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54338" t="-1146000" r="-609" b="-45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1715501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NDP duration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54338" t="-1246000" r="-609" b="-35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4480759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SIFS duration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54338" t="-1346000" r="-609" b="-25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4140074"/>
                      </a:ext>
                    </a:extLst>
                  </a:tr>
                  <a:tr h="609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8" t="-723000" r="-65316" b="-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 smtClean="0">
                              <a:effectLst/>
                            </a:rPr>
                            <a:t>10-16 </a:t>
                          </a:r>
                          <a:r>
                            <a:rPr lang="en-US" sz="2000" dirty="0">
                              <a:effectLst/>
                            </a:rPr>
                            <a:t>(bits)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7564609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3540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68135" y="668406"/>
            <a:ext cx="10955214" cy="1065213"/>
          </a:xfrm>
        </p:spPr>
        <p:txBody>
          <a:bodyPr/>
          <a:lstStyle/>
          <a:p>
            <a:r>
              <a:rPr lang="en-GB" dirty="0" smtClean="0"/>
              <a:t>Comparisons of database communication and storage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8540558"/>
                  </p:ext>
                </p:extLst>
              </p:nvPr>
            </p:nvGraphicFramePr>
            <p:xfrm>
              <a:off x="627606" y="1720042"/>
              <a:ext cx="10934674" cy="409831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42918">
                      <a:extLst>
                        <a:ext uri="{9D8B030D-6E8A-4147-A177-3AD203B41FA5}">
                          <a16:colId xmlns:a16="http://schemas.microsoft.com/office/drawing/2014/main" val="1438631044"/>
                        </a:ext>
                      </a:extLst>
                    </a:gridCol>
                    <a:gridCol w="3992038">
                      <a:extLst>
                        <a:ext uri="{9D8B030D-6E8A-4147-A177-3AD203B41FA5}">
                          <a16:colId xmlns:a16="http://schemas.microsoft.com/office/drawing/2014/main" val="1056637934"/>
                        </a:ext>
                      </a:extLst>
                    </a:gridCol>
                    <a:gridCol w="4299718">
                      <a:extLst>
                        <a:ext uri="{9D8B030D-6E8A-4147-A177-3AD203B41FA5}">
                          <a16:colId xmlns:a16="http://schemas.microsoft.com/office/drawing/2014/main" val="1693432578"/>
                        </a:ext>
                      </a:extLst>
                    </a:gridCol>
                  </a:tblGrid>
                  <a:tr h="99471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Schemes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Number of</a:t>
                          </a:r>
                          <a:r>
                            <a:rPr lang="en-GB" sz="2400" baseline="0" dirty="0" smtClean="0"/>
                            <a:t> bits required for </a:t>
                          </a:r>
                        </a:p>
                        <a:p>
                          <a:pPr algn="ctr"/>
                          <a:r>
                            <a:rPr lang="en-GB" sz="2400" baseline="0" dirty="0" smtClean="0"/>
                            <a:t>database communications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Number of</a:t>
                          </a:r>
                          <a:r>
                            <a:rPr lang="en-GB" sz="2400" baseline="0" dirty="0" smtClean="0"/>
                            <a:t> bits required for </a:t>
                          </a:r>
                        </a:p>
                        <a:p>
                          <a:pPr algn="ctr"/>
                          <a:r>
                            <a:rPr lang="en-GB" sz="2400" baseline="0" dirty="0" smtClean="0"/>
                            <a:t>database storage</a:t>
                          </a:r>
                          <a:endParaRPr lang="en-GB" sz="2400" dirty="0" smtClean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88577044"/>
                      </a:ext>
                    </a:extLst>
                  </a:tr>
                  <a:tr h="55266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Legacy scheme</a:t>
                          </a:r>
                          <a:endParaRPr lang="en-GB" sz="240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GB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1400700"/>
                      </a:ext>
                    </a:extLst>
                  </a:tr>
                  <a:tr h="8639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Scheme in [1]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4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2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4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2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4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400" i="1" dirty="0" smtClean="0"/>
                            <a:t> +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4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2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4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400" dirty="0" smtClean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4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400" dirty="0" smtClean="0"/>
                            <a:t>+2) </a:t>
                          </a:r>
                          <a:r>
                            <a:rPr lang="en-GB" sz="2400" i="1" dirty="0" smtClean="0"/>
                            <a:t> 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(e.g.,</a:t>
                          </a:r>
                          <a:r>
                            <a:rPr lang="en-GB" sz="2400" baseline="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 136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400" i="1" smtClean="0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𝑘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40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)</a:t>
                          </a:r>
                          <a:endParaRPr lang="en-GB" sz="2400" dirty="0">
                            <a:solidFill>
                              <a:srgbClr val="0070C0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2400" dirty="0" smtClean="0">
                              <a:effectLst/>
                              <a:ea typeface="Malgun Gothic" panose="020B0503020000020004" pitchFamily="34" charset="-127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400" i="1" smtClean="0"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GB" sz="2400" i="1">
                                          <a:effectLst/>
                                          <a:latin typeface="Cambria Math" panose="02040503050406030204" pitchFamily="18" charset="0"/>
                                          <a:ea typeface="Malgun Gothic" panose="020B0503020000020004" pitchFamily="34" charset="-127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effectLst/>
                                          <a:latin typeface="Cambria Math" panose="02040503050406030204" pitchFamily="18" charset="0"/>
                                          <a:ea typeface="Malgun Gothic" panose="020B0503020000020004" pitchFamily="34" charset="-127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effectLst/>
                                          <a:latin typeface="Cambria Math" panose="02040503050406030204" pitchFamily="18" charset="0"/>
                                          <a:ea typeface="Malgun Gothic" panose="020B0503020000020004" pitchFamily="34" charset="-127"/>
                                        </a:rPr>
                                        <m:t>h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𝑘</m:t>
                                  </m:r>
                                </m:sub>
                              </m:sSub>
                            </m:oMath>
                          </a14:m>
                          <a:endParaRPr lang="en-GB" sz="2400" dirty="0" smtClean="0"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240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(e.g.,</a:t>
                          </a:r>
                          <a:r>
                            <a:rPr lang="en-GB" sz="2400" baseline="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 26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400" i="1" smtClean="0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𝑘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40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)</a:t>
                          </a:r>
                          <a:endParaRPr lang="en-GB" sz="2400" dirty="0">
                            <a:solidFill>
                              <a:srgbClr val="0070C0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9614913"/>
                      </a:ext>
                    </a:extLst>
                  </a:tr>
                  <a:tr h="8639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Proposed scheme</a:t>
                          </a:r>
                          <a:r>
                            <a:rPr lang="en-GB" sz="2400" baseline="0" dirty="0" smtClean="0"/>
                            <a:t> I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4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2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4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400" i="0" dirty="0" smtClean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4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400" dirty="0" smtClean="0"/>
                            <a:t>+2)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(e.g.,</a:t>
                          </a:r>
                          <a:r>
                            <a:rPr lang="en-GB" sz="2400" baseline="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 78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400" i="1" smtClean="0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𝑘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40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)</a:t>
                          </a:r>
                          <a:endParaRPr lang="en-GB" sz="2400" dirty="0">
                            <a:solidFill>
                              <a:srgbClr val="0070C0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400" i="1" smtClean="0"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en-GB" sz="24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  <m:t>h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2400" dirty="0" smtClean="0"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24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en-GB" sz="24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e</m:t>
                                </m:r>
                                <m:r>
                                  <m:rPr>
                                    <m:nor/>
                                  </m:rPr>
                                  <a:rPr lang="en-GB" sz="24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.</m:t>
                                </m:r>
                                <m:r>
                                  <m:rPr>
                                    <m:nor/>
                                  </m:rPr>
                                  <a:rPr lang="en-GB" sz="24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g</m:t>
                                </m:r>
                                <m:r>
                                  <m:rPr>
                                    <m:nor/>
                                  </m:rPr>
                                  <a:rPr lang="en-GB" sz="24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., 13</m:t>
                                </m:r>
                                <m:sSub>
                                  <m:sSubPr>
                                    <m:ctrlPr>
                                      <a:rPr lang="en-GB" sz="2400" i="1" smtClean="0">
                                        <a:solidFill>
                                          <a:srgbClr val="0070C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srgbClr val="0070C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rgbClr val="0070C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en-GB" sz="24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400" dirty="0">
                            <a:solidFill>
                              <a:srgbClr val="0070C0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24005350"/>
                      </a:ext>
                    </a:extLst>
                  </a:tr>
                  <a:tr h="55266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Proposed scheme</a:t>
                          </a:r>
                          <a:r>
                            <a:rPr lang="en-GB" sz="2400" baseline="0" dirty="0" smtClean="0"/>
                            <a:t> II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4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2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4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2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4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400" i="1" dirty="0" smtClean="0"/>
                            <a:t> +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4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2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4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400" dirty="0" smtClean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4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400" dirty="0" smtClean="0"/>
                            <a:t>+2) 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(e.g.,</a:t>
                          </a:r>
                          <a:r>
                            <a:rPr lang="en-GB" sz="2400" baseline="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 136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400" i="1" smtClean="0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𝑘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40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)</a:t>
                          </a:r>
                          <a:endParaRPr lang="en-GB" sz="2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400" i="1" smtClean="0"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GB" sz="24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  <m:t>2</m:t>
                                        </m:r>
                                        <m: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  <m:t>𝑟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GB" sz="24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  <m:t>𝑐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−2)</m:t>
                                    </m:r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2400" dirty="0" smtClean="0"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24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en-GB" sz="24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e</m:t>
                                </m:r>
                                <m:r>
                                  <m:rPr>
                                    <m:nor/>
                                  </m:rPr>
                                  <a:rPr lang="en-GB" sz="24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.</m:t>
                                </m:r>
                                <m:r>
                                  <m:rPr>
                                    <m:nor/>
                                  </m:rPr>
                                  <a:rPr lang="en-GB" sz="24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g</m:t>
                                </m:r>
                                <m:r>
                                  <m:rPr>
                                    <m:nor/>
                                  </m:rPr>
                                  <a:rPr lang="en-GB" sz="24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., 30</m:t>
                                </m:r>
                                <m:sSub>
                                  <m:sSubPr>
                                    <m:ctrlPr>
                                      <a:rPr lang="en-GB" sz="2400" i="1" smtClean="0">
                                        <a:solidFill>
                                          <a:srgbClr val="0070C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srgbClr val="0070C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rgbClr val="0070C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en-GB" sz="24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400" dirty="0">
                            <a:solidFill>
                              <a:srgbClr val="0070C0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0680898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8540558"/>
                  </p:ext>
                </p:extLst>
              </p:nvPr>
            </p:nvGraphicFramePr>
            <p:xfrm>
              <a:off x="627606" y="1720042"/>
              <a:ext cx="10934674" cy="409831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42918">
                      <a:extLst>
                        <a:ext uri="{9D8B030D-6E8A-4147-A177-3AD203B41FA5}">
                          <a16:colId xmlns:a16="http://schemas.microsoft.com/office/drawing/2014/main" val="1438631044"/>
                        </a:ext>
                      </a:extLst>
                    </a:gridCol>
                    <a:gridCol w="3992038">
                      <a:extLst>
                        <a:ext uri="{9D8B030D-6E8A-4147-A177-3AD203B41FA5}">
                          <a16:colId xmlns:a16="http://schemas.microsoft.com/office/drawing/2014/main" val="1056637934"/>
                        </a:ext>
                      </a:extLst>
                    </a:gridCol>
                    <a:gridCol w="4299718">
                      <a:extLst>
                        <a:ext uri="{9D8B030D-6E8A-4147-A177-3AD203B41FA5}">
                          <a16:colId xmlns:a16="http://schemas.microsoft.com/office/drawing/2014/main" val="1693432578"/>
                        </a:ext>
                      </a:extLst>
                    </a:gridCol>
                  </a:tblGrid>
                  <a:tr h="99471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Schemes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Number of</a:t>
                          </a:r>
                          <a:r>
                            <a:rPr lang="en-GB" sz="2400" baseline="0" dirty="0" smtClean="0"/>
                            <a:t> bits required for </a:t>
                          </a:r>
                        </a:p>
                        <a:p>
                          <a:pPr algn="ctr"/>
                          <a:r>
                            <a:rPr lang="en-GB" sz="2400" baseline="0" dirty="0" smtClean="0"/>
                            <a:t>database communications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Number of</a:t>
                          </a:r>
                          <a:r>
                            <a:rPr lang="en-GB" sz="2400" baseline="0" dirty="0" smtClean="0"/>
                            <a:t> bits required for </a:t>
                          </a:r>
                        </a:p>
                        <a:p>
                          <a:pPr algn="ctr"/>
                          <a:r>
                            <a:rPr lang="en-GB" sz="2400" baseline="0" dirty="0" smtClean="0"/>
                            <a:t>database storage</a:t>
                          </a:r>
                          <a:endParaRPr lang="en-GB" sz="2400" dirty="0" smtClean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88577044"/>
                      </a:ext>
                    </a:extLst>
                  </a:tr>
                  <a:tr h="55266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Legacy scheme</a:t>
                          </a:r>
                          <a:endParaRPr lang="en-GB" sz="240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GB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1400700"/>
                      </a:ext>
                    </a:extLst>
                  </a:tr>
                  <a:tr h="8639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Scheme in [</a:t>
                          </a:r>
                          <a:r>
                            <a:rPr lang="en-GB" sz="2400" dirty="0" smtClean="0"/>
                            <a:t>1</a:t>
                          </a:r>
                          <a:r>
                            <a:rPr lang="en-GB" sz="2400" dirty="0" smtClean="0"/>
                            <a:t>]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6412" t="-184507" r="-108397" b="-2105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54391" t="-184507" r="-567" b="-2105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9614913"/>
                      </a:ext>
                    </a:extLst>
                  </a:tr>
                  <a:tr h="8639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Proposed </a:t>
                          </a:r>
                          <a:r>
                            <a:rPr lang="en-GB" sz="2400" dirty="0" smtClean="0"/>
                            <a:t>scheme</a:t>
                          </a:r>
                          <a:r>
                            <a:rPr lang="en-GB" sz="2400" baseline="0" dirty="0" smtClean="0"/>
                            <a:t> I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6412" t="-284507" r="-108397" b="-1105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54391" t="-284507" r="-567" b="-1105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24005350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Proposed </a:t>
                          </a:r>
                          <a:r>
                            <a:rPr lang="en-GB" sz="2400" dirty="0" smtClean="0"/>
                            <a:t>scheme</a:t>
                          </a:r>
                          <a:r>
                            <a:rPr lang="en-GB" sz="2400" baseline="0" dirty="0" smtClean="0"/>
                            <a:t> II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6412" t="-404444" r="-108397" b="-162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54391" t="-404444" r="-567" b="-1629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0680898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2104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Goodput</a:t>
            </a:r>
            <a:r>
              <a:rPr lang="en-GB" dirty="0"/>
              <a:t> Evaluation (1)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419857" y="1806120"/>
                <a:ext cx="3897166" cy="38712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Goodput definition:</a:t>
                </a:r>
              </a:p>
              <a:p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sz="2800" i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"/>
                            <m:ctrlPr>
                              <a:rPr lang="en-GB" sz="2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  <m:sSub>
                              <m:sSubPr>
                                <m:ctrlPr>
                                  <a:rPr lang="en-GB" sz="28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8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en-GB" sz="28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𝑀𝑃𝐷𝑈</m:t>
                                </m:r>
                              </m:sub>
                            </m:sSub>
                            <m:r>
                              <a:rPr lang="en-GB" sz="2800" i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(1−</m:t>
                            </m:r>
                            <m:r>
                              <a:rPr lang="en-GB" sz="2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𝑃𝐸𝑅</m:t>
                            </m:r>
                          </m:e>
                        </m:d>
                      </m:num>
                      <m:den>
                        <m:r>
                          <a:rPr lang="en-GB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r>
                  <a:rPr lang="en-GB" sz="2800" dirty="0" smtClean="0">
                    <a:solidFill>
                      <a:schemeClr val="tx2"/>
                    </a:solidFill>
                  </a:rPr>
                  <a:t>,</a:t>
                </a:r>
              </a:p>
              <a:p>
                <a:r>
                  <a:rPr lang="en-GB" sz="2000" dirty="0" smtClean="0">
                    <a:solidFill>
                      <a:schemeClr val="tx2"/>
                    </a:solidFill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𝐷𝐵</m:t>
                        </m:r>
                      </m:sub>
                    </m:sSub>
                    <m:r>
                      <a:rPr lang="en-US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sSub>
                      <m:sSubPr>
                        <m:ctrlP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𝐵𝐹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𝑀𝑃𝐷𝑈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 denotes the MPDU size of </a:t>
                </a:r>
                <a:r>
                  <a:rPr lang="en-GB" sz="2000" dirty="0" err="1" smtClean="0">
                    <a:solidFill>
                      <a:schemeClr val="tx2"/>
                    </a:solidFill>
                  </a:rPr>
                  <a:t>BFed</a:t>
                </a:r>
                <a:r>
                  <a:rPr lang="en-GB" sz="2000" dirty="0" smtClean="0">
                    <a:solidFill>
                      <a:schemeClr val="tx2"/>
                    </a:solidFill>
                  </a:rPr>
                  <a:t> data transmission,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𝐷𝐵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 the duration used for a database update,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𝐵𝐹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 the duration of a beamforming cycle.</a:t>
                </a:r>
              </a:p>
              <a:p>
                <a:endParaRPr lang="en-GB" sz="2000" dirty="0" smtClean="0">
                  <a:solidFill>
                    <a:schemeClr val="tx2"/>
                  </a:solidFill>
                </a:endParaRPr>
              </a:p>
              <a:p>
                <a:r>
                  <a:rPr lang="en-GB" sz="2000" dirty="0" smtClean="0">
                    <a:solidFill>
                      <a:schemeClr val="tx2"/>
                    </a:solidFill>
                  </a:rPr>
                  <a:t>The database is updated once within a period of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containing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 </a:t>
                </a:r>
                <a:r>
                  <a:rPr lang="en-GB" sz="2000" dirty="0">
                    <a:solidFill>
                      <a:schemeClr val="tx2"/>
                    </a:solidFill>
                  </a:rPr>
                  <a:t>beamforming </a:t>
                </a:r>
                <a:r>
                  <a:rPr lang="en-GB" sz="2000" dirty="0" smtClean="0">
                    <a:solidFill>
                      <a:schemeClr val="tx2"/>
                    </a:solidFill>
                  </a:rPr>
                  <a:t>cycles.</a:t>
                </a:r>
                <a:endParaRPr lang="en-GB" sz="200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857" y="1806120"/>
                <a:ext cx="3897166" cy="3871253"/>
              </a:xfrm>
              <a:prstGeom prst="rect">
                <a:avLst/>
              </a:prstGeom>
              <a:blipFill>
                <a:blip r:embed="rId2"/>
                <a:stretch>
                  <a:fillRect l="-2504" t="-1260" r="-2504" b="-18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647" y="1624144"/>
            <a:ext cx="3209645" cy="388172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29882" y="5630934"/>
            <a:ext cx="24098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solidFill>
                  <a:schemeClr val="tx2"/>
                </a:solidFill>
              </a:rPr>
              <a:t>A beamforming cycle</a:t>
            </a:r>
            <a:endParaRPr lang="en-GB" sz="2000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7552590" y="2560030"/>
                <a:ext cx="4387364" cy="22713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 smtClean="0">
                    <a:solidFill>
                      <a:schemeClr val="tx2"/>
                    </a:solidFill>
                  </a:rPr>
                  <a:t>MCS for both </a:t>
                </a:r>
                <a:r>
                  <a:rPr lang="en-GB" sz="2000" dirty="0" err="1" smtClean="0">
                    <a:solidFill>
                      <a:schemeClr val="tx2"/>
                    </a:solidFill>
                  </a:rPr>
                  <a:t>BFed</a:t>
                </a:r>
                <a:r>
                  <a:rPr lang="en-GB" sz="2000" dirty="0" smtClean="0">
                    <a:solidFill>
                      <a:schemeClr val="tx2"/>
                    </a:solidFill>
                  </a:rPr>
                  <a:t> data transmission and </a:t>
                </a:r>
                <a:r>
                  <a:rPr lang="en-GB" sz="2000" dirty="0">
                    <a:solidFill>
                      <a:schemeClr val="tx2"/>
                    </a:solidFill>
                  </a:rPr>
                  <a:t>CSI reports </a:t>
                </a:r>
                <a:r>
                  <a:rPr lang="en-GB" sz="2000" dirty="0" smtClean="0">
                    <a:solidFill>
                      <a:schemeClr val="tx2"/>
                    </a:solidFill>
                  </a:rPr>
                  <a:t>are selected according to SNR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 smtClean="0">
                    <a:solidFill>
                      <a:schemeClr val="tx2"/>
                    </a:solidFill>
                  </a:rPr>
                  <a:t>Database communication uses legacy beamforming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𝑓𝑏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 with the highest </a:t>
                </a:r>
                <a:r>
                  <a:rPr lang="en-GB" sz="2000" dirty="0" err="1" smtClean="0">
                    <a:solidFill>
                      <a:schemeClr val="tx2"/>
                    </a:solidFill>
                  </a:rPr>
                  <a:t>goodput</a:t>
                </a:r>
                <a:r>
                  <a:rPr lang="en-GB" sz="2000" dirty="0" smtClean="0">
                    <a:solidFill>
                      <a:schemeClr val="tx2"/>
                    </a:solidFill>
                  </a:rPr>
                  <a:t> is selected for AIML feedback schemes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2590" y="2560030"/>
                <a:ext cx="4387364" cy="2271391"/>
              </a:xfrm>
              <a:prstGeom prst="rect">
                <a:avLst/>
              </a:prstGeom>
              <a:blipFill>
                <a:blip r:embed="rId4"/>
                <a:stretch>
                  <a:fillRect l="-1250" t="-1609" r="-2361" b="-37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908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Goodput</a:t>
            </a:r>
            <a:r>
              <a:rPr lang="en-GB" dirty="0" smtClean="0"/>
              <a:t> Evaluation (2)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695" y="1598651"/>
            <a:ext cx="5235895" cy="432988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2164283" y="5942894"/>
                <a:ext cx="378624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20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=100 (</m:t>
                    </m:r>
                    <m:r>
                      <a:rPr lang="en-GB" sz="20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𝑠𝑒𝑐</m:t>
                    </m:r>
                    <m:r>
                      <a:rPr lang="en-GB" sz="20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); </m:t>
                    </m:r>
                    <m:sSub>
                      <m:sSubPr>
                        <m:ctrlPr>
                          <a:rPr lang="en-GB" sz="20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𝑀𝑃𝐷𝑈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 = 1KB</a:t>
                </a:r>
                <a:endParaRPr lang="en-GB" sz="200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4283" y="5942894"/>
                <a:ext cx="3786244" cy="400110"/>
              </a:xfrm>
              <a:prstGeom prst="rect">
                <a:avLst/>
              </a:prstGeom>
              <a:blipFill>
                <a:blip r:embed="rId3"/>
                <a:stretch>
                  <a:fillRect t="-9091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6850146" y="2213430"/>
                <a:ext cx="400943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000" dirty="0" smtClean="0">
                    <a:solidFill>
                      <a:schemeClr val="tx1"/>
                    </a:solidFill>
                  </a:rPr>
                  <a:t>Duration of </a:t>
                </a:r>
                <a:r>
                  <a:rPr lang="en-GB" sz="2000" dirty="0" err="1" smtClean="0">
                    <a:solidFill>
                      <a:schemeClr val="tx1"/>
                    </a:solidFill>
                  </a:rPr>
                  <a:t>BFed</a:t>
                </a:r>
                <a:r>
                  <a:rPr lang="en-GB" sz="2000" dirty="0" smtClean="0">
                    <a:solidFill>
                      <a:schemeClr val="tx1"/>
                    </a:solidFill>
                  </a:rPr>
                  <a:t> data transmissions:</a:t>
                </a:r>
              </a:p>
              <a:p>
                <a:r>
                  <a:rPr lang="en-GB" sz="2000" dirty="0" smtClean="0">
                    <a:solidFill>
                      <a:schemeClr val="tx1"/>
                    </a:solidFill>
                  </a:rPr>
                  <a:t>100-400 </a:t>
                </a: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2000" dirty="0" smtClean="0">
                    <a:solidFill>
                      <a:schemeClr val="tx1"/>
                    </a:solidFill>
                  </a:rPr>
                  <a:t>s </a:t>
                </a:r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0146" y="2213430"/>
                <a:ext cx="4009431" cy="707886"/>
              </a:xfrm>
              <a:prstGeom prst="rect">
                <a:avLst/>
              </a:prstGeom>
              <a:blipFill>
                <a:blip r:embed="rId4"/>
                <a:stretch>
                  <a:fillRect l="-1674" t="-4310" r="-1065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6850146" y="3211878"/>
                <a:ext cx="398061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solidFill>
                      <a:schemeClr val="tx1"/>
                    </a:solidFill>
                  </a:rPr>
                  <a:t>Duration of </a:t>
                </a:r>
                <a:r>
                  <a:rPr lang="en-GB" sz="2000" dirty="0" smtClean="0">
                    <a:solidFill>
                      <a:schemeClr val="tx1"/>
                    </a:solidFill>
                  </a:rPr>
                  <a:t>CSI reports:</a:t>
                </a:r>
                <a:endParaRPr lang="en-GB" sz="2000" dirty="0">
                  <a:solidFill>
                    <a:schemeClr val="tx1"/>
                  </a:solidFill>
                </a:endParaRPr>
              </a:p>
              <a:p>
                <a:r>
                  <a:rPr lang="en-GB" sz="2000" dirty="0" smtClean="0">
                    <a:solidFill>
                      <a:schemeClr val="tx1"/>
                    </a:solidFill>
                  </a:rPr>
                  <a:t>90-300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2000" dirty="0">
                    <a:solidFill>
                      <a:schemeClr val="tx1"/>
                    </a:solidFill>
                  </a:rPr>
                  <a:t>s </a:t>
                </a:r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0146" y="3211878"/>
                <a:ext cx="3980610" cy="707886"/>
              </a:xfrm>
              <a:prstGeom prst="rect">
                <a:avLst/>
              </a:prstGeom>
              <a:blipFill>
                <a:blip r:embed="rId5"/>
                <a:stretch>
                  <a:fillRect l="-1685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151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Goodput</a:t>
            </a:r>
            <a:r>
              <a:rPr lang="en-GB" dirty="0"/>
              <a:t> Evaluation </a:t>
            </a:r>
            <a:r>
              <a:rPr lang="en-GB" dirty="0" smtClean="0"/>
              <a:t>(3)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0643" y="1663091"/>
            <a:ext cx="5317524" cy="429730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980724" y="2707917"/>
            <a:ext cx="41477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/>
                </a:solidFill>
              </a:rPr>
              <a:t>Duration of </a:t>
            </a:r>
            <a:r>
              <a:rPr lang="en-GB" sz="2000" dirty="0" err="1">
                <a:solidFill>
                  <a:schemeClr val="tx1"/>
                </a:solidFill>
              </a:rPr>
              <a:t>BFed</a:t>
            </a:r>
            <a:r>
              <a:rPr lang="en-GB" sz="2000" dirty="0">
                <a:solidFill>
                  <a:schemeClr val="tx1"/>
                </a:solidFill>
              </a:rPr>
              <a:t> data transmissions:</a:t>
            </a:r>
          </a:p>
          <a:p>
            <a:r>
              <a:rPr lang="en-GB" sz="2000" dirty="0" smtClean="0">
                <a:solidFill>
                  <a:schemeClr val="tx2"/>
                </a:solidFill>
              </a:rPr>
              <a:t>around 5ms for all MCSs</a:t>
            </a:r>
            <a:endParaRPr lang="en-GB" sz="2000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074615" y="5975375"/>
                <a:ext cx="22796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GB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=100 (</m:t>
                      </m:r>
                      <m:r>
                        <a:rPr lang="en-GB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𝑠𝑒𝑐</m:t>
                      </m:r>
                      <m:r>
                        <a:rPr lang="en-GB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615" y="5975375"/>
                <a:ext cx="2279662" cy="461665"/>
              </a:xfrm>
              <a:prstGeom prst="rect">
                <a:avLst/>
              </a:prstGeom>
              <a:blipFill>
                <a:blip r:embed="rId4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643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benefits and standard impact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443138"/>
              </p:ext>
            </p:extLst>
          </p:nvPr>
        </p:nvGraphicFramePr>
        <p:xfrm>
          <a:off x="758948" y="1751014"/>
          <a:ext cx="10671989" cy="3637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4842">
                  <a:extLst>
                    <a:ext uri="{9D8B030D-6E8A-4147-A177-3AD203B41FA5}">
                      <a16:colId xmlns:a16="http://schemas.microsoft.com/office/drawing/2014/main" val="781865190"/>
                    </a:ext>
                  </a:extLst>
                </a:gridCol>
                <a:gridCol w="4691702">
                  <a:extLst>
                    <a:ext uri="{9D8B030D-6E8A-4147-A177-3AD203B41FA5}">
                      <a16:colId xmlns:a16="http://schemas.microsoft.com/office/drawing/2014/main" val="966844820"/>
                    </a:ext>
                  </a:extLst>
                </a:gridCol>
                <a:gridCol w="3535445">
                  <a:extLst>
                    <a:ext uri="{9D8B030D-6E8A-4147-A177-3AD203B41FA5}">
                      <a16:colId xmlns:a16="http://schemas.microsoft.com/office/drawing/2014/main" val="3270070454"/>
                    </a:ext>
                  </a:extLst>
                </a:gridCol>
              </a:tblGrid>
              <a:tr h="775618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AIML</a:t>
                      </a:r>
                      <a:r>
                        <a:rPr lang="en-GB" sz="2400" baseline="0" dirty="0" smtClean="0"/>
                        <a:t> scheme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Key Benefits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Standard Impact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46643"/>
                  </a:ext>
                </a:extLst>
              </a:tr>
              <a:tr h="775618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Scheme in [1]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Less CSI feedback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One index</a:t>
                      </a:r>
                      <a:r>
                        <a:rPr lang="en-GB" sz="2000" baseline="0" dirty="0" smtClean="0"/>
                        <a:t> per subcarrier group</a:t>
                      </a:r>
                      <a:endParaRPr lang="en-GB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404585"/>
                  </a:ext>
                </a:extLst>
              </a:tr>
              <a:tr h="775618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Proposed scheme</a:t>
                      </a:r>
                      <a:r>
                        <a:rPr lang="en-GB" sz="2000" baseline="0" dirty="0" smtClean="0"/>
                        <a:t> I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aseline="0" dirty="0" smtClean="0"/>
                        <a:t>Less database communication overhead and storage</a:t>
                      </a:r>
                      <a:endParaRPr lang="en-GB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Two indices</a:t>
                      </a:r>
                      <a:r>
                        <a:rPr lang="en-GB" sz="2000" baseline="0" dirty="0" smtClean="0"/>
                        <a:t> per subcarrier group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816012"/>
                  </a:ext>
                </a:extLst>
              </a:tr>
              <a:tr h="10432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Proposed scheme</a:t>
                      </a:r>
                      <a:r>
                        <a:rPr lang="en-GB" sz="2000" baseline="0" dirty="0" smtClean="0"/>
                        <a:t> II</a:t>
                      </a:r>
                      <a:endParaRPr lang="en-GB" sz="2000" dirty="0" smtClean="0"/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/>
                        <a:t>Approaches the PER of legacy scheme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dirty="0" smtClean="0"/>
                        <a:t>Possibly has less computation</a:t>
                      </a:r>
                      <a:r>
                        <a:rPr lang="en-GB" sz="2000" baseline="0" dirty="0" smtClean="0"/>
                        <a:t> at non-AP STA when training is complete (e.g., angle computation is not required)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Same as the scheme in [1]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336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89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Comparisons </a:t>
            </a:r>
            <a:r>
              <a:rPr lang="en-GB" dirty="0"/>
              <a:t>of MPDU</a:t>
            </a:r>
            <a:r>
              <a:rPr lang="en-GB" dirty="0" smtClean="0"/>
              <a:t> sizes of CSI reports (an example)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2403384"/>
                  </p:ext>
                </p:extLst>
              </p:nvPr>
            </p:nvGraphicFramePr>
            <p:xfrm>
              <a:off x="1494691" y="1941940"/>
              <a:ext cx="9056078" cy="327535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07329">
                      <a:extLst>
                        <a:ext uri="{9D8B030D-6E8A-4147-A177-3AD203B41FA5}">
                          <a16:colId xmlns:a16="http://schemas.microsoft.com/office/drawing/2014/main" val="1907091109"/>
                        </a:ext>
                      </a:extLst>
                    </a:gridCol>
                    <a:gridCol w="5448749">
                      <a:extLst>
                        <a:ext uri="{9D8B030D-6E8A-4147-A177-3AD203B41FA5}">
                          <a16:colId xmlns:a16="http://schemas.microsoft.com/office/drawing/2014/main" val="548276198"/>
                        </a:ext>
                      </a:extLst>
                    </a:gridCol>
                  </a:tblGrid>
                  <a:tr h="994718">
                    <a:tc>
                      <a:txBody>
                        <a:bodyPr/>
                        <a:lstStyle/>
                        <a:p>
                          <a:r>
                            <a:rPr lang="en-GB" sz="2400" dirty="0" smtClean="0"/>
                            <a:t>Schemes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dirty="0" smtClean="0"/>
                            <a:t>MPDU size (Bytes)</a:t>
                          </a:r>
                          <a:endParaRPr lang="en-GB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29462298"/>
                      </a:ext>
                    </a:extLst>
                  </a:tr>
                  <a:tr h="552664">
                    <a:tc>
                      <a:txBody>
                        <a:bodyPr/>
                        <a:lstStyle/>
                        <a:p>
                          <a:r>
                            <a:rPr lang="en-GB" sz="2400" dirty="0" smtClean="0"/>
                            <a:t>Legacy scheme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dirty="0" smtClean="0">
                              <a:solidFill>
                                <a:schemeClr val="tx2"/>
                              </a:solidFill>
                            </a:rPr>
                            <a:t>1077</a:t>
                          </a:r>
                          <a:endParaRPr lang="en-GB" sz="2400" dirty="0">
                            <a:solidFill>
                              <a:schemeClr val="tx2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1970271"/>
                      </a:ext>
                    </a:extLst>
                  </a:tr>
                  <a:tr h="86398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dirty="0" smtClean="0"/>
                            <a:t>Scheme in [1] and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dirty="0" smtClean="0"/>
                            <a:t>proposed scheme</a:t>
                          </a:r>
                          <a:r>
                            <a:rPr lang="en-GB" sz="2400" baseline="0" dirty="0" smtClean="0"/>
                            <a:t> II</a:t>
                          </a:r>
                          <a:endParaRPr lang="en-GB" sz="2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dirty="0" smtClean="0">
                              <a:solidFill>
                                <a:schemeClr val="tx2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117, 125, 133, 141, 149, 157, 165 </a:t>
                          </a:r>
                        </a:p>
                        <a:p>
                          <a:r>
                            <a:rPr lang="en-GB" sz="2000" dirty="0" smtClean="0">
                              <a:solidFill>
                                <a:schemeClr val="tx2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(</a:t>
                          </a:r>
                          <a:r>
                            <a:rPr lang="en-GB" sz="2000" dirty="0" smtClean="0">
                              <a:solidFill>
                                <a:schemeClr val="tx2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for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GB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𝑓𝑏</m:t>
                                  </m:r>
                                </m:sub>
                              </m:sSub>
                              <m:r>
                                <a:rPr lang="en-GB" sz="20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=10−16</m:t>
                              </m:r>
                            </m:oMath>
                          </a14:m>
                          <a:r>
                            <a:rPr lang="en-GB" sz="2000" dirty="0" smtClean="0">
                              <a:solidFill>
                                <a:schemeClr val="tx2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, respectively)</a:t>
                          </a:r>
                          <a:endParaRPr lang="en-GB" sz="2000" dirty="0">
                            <a:solidFill>
                              <a:schemeClr val="tx2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96362624"/>
                      </a:ext>
                    </a:extLst>
                  </a:tr>
                  <a:tr h="863984">
                    <a:tc>
                      <a:txBody>
                        <a:bodyPr/>
                        <a:lstStyle/>
                        <a:p>
                          <a:r>
                            <a:rPr lang="en-GB" sz="2400" dirty="0" smtClean="0"/>
                            <a:t>Proposed scheme</a:t>
                          </a:r>
                          <a:r>
                            <a:rPr lang="en-GB" sz="2400" baseline="0" dirty="0" smtClean="0"/>
                            <a:t> I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dirty="0" smtClean="0">
                              <a:solidFill>
                                <a:schemeClr val="tx2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197, 213, 229, 245, 261, 277, 293 </a:t>
                          </a:r>
                        </a:p>
                        <a:p>
                          <a:r>
                            <a:rPr lang="en-GB" sz="2000" dirty="0" smtClean="0">
                              <a:solidFill>
                                <a:schemeClr val="tx2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(</a:t>
                          </a:r>
                          <a:r>
                            <a:rPr lang="en-GB" sz="2000" dirty="0" smtClean="0">
                              <a:solidFill>
                                <a:schemeClr val="tx2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for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GB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𝑓𝑏</m:t>
                                  </m:r>
                                </m:sub>
                              </m:sSub>
                              <m:r>
                                <a:rPr lang="en-GB" sz="20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0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10−16</m:t>
                              </m:r>
                            </m:oMath>
                          </a14:m>
                          <a:r>
                            <a:rPr lang="en-GB" sz="2000" dirty="0" smtClean="0">
                              <a:solidFill>
                                <a:schemeClr val="tx2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, respectively)</a:t>
                          </a:r>
                          <a:endParaRPr lang="en-GB" sz="2000" dirty="0">
                            <a:solidFill>
                              <a:schemeClr val="tx2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1317706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2403384"/>
                  </p:ext>
                </p:extLst>
              </p:nvPr>
            </p:nvGraphicFramePr>
            <p:xfrm>
              <a:off x="1494691" y="1941940"/>
              <a:ext cx="9056078" cy="327535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07329">
                      <a:extLst>
                        <a:ext uri="{9D8B030D-6E8A-4147-A177-3AD203B41FA5}">
                          <a16:colId xmlns:a16="http://schemas.microsoft.com/office/drawing/2014/main" val="1907091109"/>
                        </a:ext>
                      </a:extLst>
                    </a:gridCol>
                    <a:gridCol w="5448749">
                      <a:extLst>
                        <a:ext uri="{9D8B030D-6E8A-4147-A177-3AD203B41FA5}">
                          <a16:colId xmlns:a16="http://schemas.microsoft.com/office/drawing/2014/main" val="548276198"/>
                        </a:ext>
                      </a:extLst>
                    </a:gridCol>
                  </a:tblGrid>
                  <a:tr h="994718">
                    <a:tc>
                      <a:txBody>
                        <a:bodyPr/>
                        <a:lstStyle/>
                        <a:p>
                          <a:r>
                            <a:rPr lang="en-GB" sz="2400" dirty="0" smtClean="0"/>
                            <a:t>Schemes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dirty="0" smtClean="0"/>
                            <a:t>MPDU size (Bytes)</a:t>
                          </a:r>
                          <a:endParaRPr lang="en-GB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29462298"/>
                      </a:ext>
                    </a:extLst>
                  </a:tr>
                  <a:tr h="552664">
                    <a:tc>
                      <a:txBody>
                        <a:bodyPr/>
                        <a:lstStyle/>
                        <a:p>
                          <a:r>
                            <a:rPr lang="en-GB" sz="2400" dirty="0" smtClean="0"/>
                            <a:t>Legacy scheme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dirty="0" smtClean="0">
                              <a:solidFill>
                                <a:schemeClr val="tx2"/>
                              </a:solidFill>
                            </a:rPr>
                            <a:t>1077</a:t>
                          </a:r>
                          <a:endParaRPr lang="en-GB" sz="2400" dirty="0">
                            <a:solidFill>
                              <a:schemeClr val="tx2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1970271"/>
                      </a:ext>
                    </a:extLst>
                  </a:tr>
                  <a:tr h="86398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dirty="0" smtClean="0"/>
                            <a:t>Scheme in [1] and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dirty="0" smtClean="0"/>
                            <a:t>proposed scheme</a:t>
                          </a:r>
                          <a:r>
                            <a:rPr lang="en-GB" sz="2400" baseline="0" dirty="0" smtClean="0"/>
                            <a:t> II</a:t>
                          </a:r>
                          <a:endParaRPr lang="en-GB" sz="2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6331" t="-183803" r="-447" b="-1014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96362624"/>
                      </a:ext>
                    </a:extLst>
                  </a:tr>
                  <a:tr h="863984">
                    <a:tc>
                      <a:txBody>
                        <a:bodyPr/>
                        <a:lstStyle/>
                        <a:p>
                          <a:r>
                            <a:rPr lang="en-GB" sz="2400" dirty="0" smtClean="0"/>
                            <a:t>Proposed scheme</a:t>
                          </a:r>
                          <a:r>
                            <a:rPr lang="en-GB" sz="2400" baseline="0" dirty="0" smtClean="0"/>
                            <a:t> I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6331" t="-283803" r="-447" b="-14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1317706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Rectangle 8"/>
          <p:cNvSpPr/>
          <p:nvPr/>
        </p:nvSpPr>
        <p:spPr>
          <a:xfrm>
            <a:off x="1015878" y="5295108"/>
            <a:ext cx="100712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New opportunity for more efficient AIML </a:t>
            </a:r>
            <a:r>
              <a:rPr lang="en-GB" dirty="0" smtClean="0">
                <a:solidFill>
                  <a:schemeClr val="tx2"/>
                </a:solidFill>
              </a:rPr>
              <a:t>CSI </a:t>
            </a:r>
            <a:r>
              <a:rPr lang="en-GB" dirty="0" smtClean="0">
                <a:solidFill>
                  <a:schemeClr val="tx2"/>
                </a:solidFill>
              </a:rPr>
              <a:t>report design 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(</a:t>
            </a:r>
            <a:r>
              <a:rPr lang="en-GB" dirty="0" smtClean="0">
                <a:solidFill>
                  <a:schemeClr val="tx2"/>
                </a:solidFill>
              </a:rPr>
              <a:t>e.g., efficient </a:t>
            </a:r>
            <a:r>
              <a:rPr lang="en-GB" dirty="0">
                <a:solidFill>
                  <a:schemeClr val="tx2"/>
                </a:solidFill>
              </a:rPr>
              <a:t>short </a:t>
            </a:r>
            <a:r>
              <a:rPr lang="en-GB" dirty="0" smtClean="0">
                <a:solidFill>
                  <a:schemeClr val="tx2"/>
                </a:solidFill>
              </a:rPr>
              <a:t>frame design have already been discussed in UHR SG [5])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12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Add </a:t>
            </a:r>
            <a:r>
              <a:rPr lang="en-GB" b="0" dirty="0" smtClean="0"/>
              <a:t>required AIML database storage to Section 2.1.2 (</a:t>
            </a:r>
            <a:r>
              <a:rPr lang="en-GB" b="0" dirty="0"/>
              <a:t>KPIs</a:t>
            </a:r>
            <a:r>
              <a:rPr lang="en-GB" b="0" dirty="0" smtClean="0"/>
              <a:t>) and </a:t>
            </a:r>
            <a:r>
              <a:rPr lang="en-GB" b="0" dirty="0"/>
              <a:t>Section </a:t>
            </a:r>
            <a:r>
              <a:rPr lang="en-GB" b="0" dirty="0" smtClean="0"/>
              <a:t>2.1.3 (</a:t>
            </a:r>
            <a:r>
              <a:rPr lang="en-GB" b="0" dirty="0"/>
              <a:t>requirements</a:t>
            </a:r>
            <a:r>
              <a:rPr lang="en-GB" b="0" dirty="0" smtClean="0"/>
              <a:t>) </a:t>
            </a:r>
          </a:p>
          <a:p>
            <a:pPr>
              <a:buFont typeface="Arial" panose="020B0604020202020204" pitchFamily="34" charset="0"/>
              <a:buChar char="•"/>
            </a:pPr>
            <a:endParaRPr lang="en-GB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Add </a:t>
            </a:r>
            <a:r>
              <a:rPr lang="en-GB" b="0" dirty="0">
                <a:solidFill>
                  <a:schemeClr val="tx2"/>
                </a:solidFill>
              </a:rPr>
              <a:t>efficient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b="0" dirty="0" smtClean="0"/>
              <a:t>AIML CSI report design (for </a:t>
            </a:r>
            <a:r>
              <a:rPr lang="en-GB" b="0" dirty="0" smtClean="0">
                <a:solidFill>
                  <a:schemeClr val="tx2"/>
                </a:solidFill>
              </a:rPr>
              <a:t>short frames</a:t>
            </a:r>
            <a:r>
              <a:rPr lang="en-GB" b="0" dirty="0" smtClean="0"/>
              <a:t>) to </a:t>
            </a:r>
            <a:r>
              <a:rPr lang="en-GB" b="0" dirty="0"/>
              <a:t>Section </a:t>
            </a:r>
            <a:r>
              <a:rPr lang="en-GB" b="0" dirty="0" smtClean="0"/>
              <a:t>2.1.4.1 (Standard impact) </a:t>
            </a:r>
          </a:p>
          <a:p>
            <a:pPr>
              <a:buFont typeface="Arial" panose="020B0604020202020204" pitchFamily="34" charset="0"/>
              <a:buChar char="•"/>
            </a:pPr>
            <a:endParaRPr lang="en-GB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Any other suggestions?</a:t>
            </a:r>
            <a:endParaRPr lang="en-GB" b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Contributions to CSI </a:t>
            </a:r>
            <a:r>
              <a:rPr lang="en-GB" dirty="0"/>
              <a:t>Compression Use </a:t>
            </a:r>
            <a:r>
              <a:rPr lang="en-GB" dirty="0" smtClean="0"/>
              <a:t>Case [4]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17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 smtClean="0"/>
              <a:t>[1] </a:t>
            </a:r>
            <a:r>
              <a:rPr lang="en-US" sz="2000" dirty="0"/>
              <a:t>M. </a:t>
            </a:r>
            <a:r>
              <a:rPr lang="en-US" sz="2000" dirty="0" err="1"/>
              <a:t>Deshmukh</a:t>
            </a:r>
            <a:r>
              <a:rPr lang="en-US" sz="2000" dirty="0"/>
              <a:t>, Z. Lin, H. Lou, M. </a:t>
            </a:r>
            <a:r>
              <a:rPr lang="en-US" sz="2000" dirty="0" err="1"/>
              <a:t>Kamel</a:t>
            </a:r>
            <a:r>
              <a:rPr lang="en-US" sz="2000" dirty="0"/>
              <a:t>, R. Yang, I. </a:t>
            </a:r>
            <a:r>
              <a:rPr lang="en-US" sz="2000" dirty="0" err="1"/>
              <a:t>Güvenç</a:t>
            </a:r>
            <a:r>
              <a:rPr lang="en-US" sz="2000" dirty="0"/>
              <a:t>, “Intelligent Feedback Overhead Reduction (</a:t>
            </a:r>
            <a:r>
              <a:rPr lang="en-US" sz="2000" dirty="0" err="1"/>
              <a:t>iFOR</a:t>
            </a:r>
            <a:r>
              <a:rPr lang="en-US" sz="2000" dirty="0"/>
              <a:t>) in Wi-Fi 7 and Beyond,” in Proceedings of 2022 </a:t>
            </a:r>
            <a:r>
              <a:rPr lang="en-US" sz="2000" dirty="0" smtClean="0"/>
              <a:t>VTC-Spring</a:t>
            </a:r>
          </a:p>
          <a:p>
            <a:pPr marL="0" indent="0"/>
            <a:r>
              <a:rPr lang="en-US" sz="2000" dirty="0" smtClean="0"/>
              <a:t>[2] </a:t>
            </a:r>
            <a:r>
              <a:rPr lang="en-US" sz="2000" dirty="0"/>
              <a:t>11-22/0950r2, </a:t>
            </a:r>
            <a:r>
              <a:rPr lang="en-GB" sz="2000" dirty="0"/>
              <a:t>Discussion on Connection between AI/ML &amp; Wireless </a:t>
            </a:r>
            <a:r>
              <a:rPr lang="en-GB" sz="2000" dirty="0" smtClean="0"/>
              <a:t>LAN</a:t>
            </a:r>
            <a:endParaRPr lang="en-US" sz="2000" dirty="0" smtClean="0"/>
          </a:p>
          <a:p>
            <a:pPr marL="0" indent="0"/>
            <a:r>
              <a:rPr lang="en-US" sz="2000" dirty="0" smtClean="0"/>
              <a:t>[3] </a:t>
            </a:r>
            <a:r>
              <a:rPr lang="en-US" sz="2000" dirty="0"/>
              <a:t>11-22/1563r2, </a:t>
            </a:r>
            <a:r>
              <a:rPr lang="en-GB" sz="2000" dirty="0"/>
              <a:t>AI ML Use </a:t>
            </a:r>
            <a:r>
              <a:rPr lang="en-GB" sz="2000" dirty="0" smtClean="0"/>
              <a:t>Case</a:t>
            </a:r>
            <a:endParaRPr lang="en-US" sz="2000" dirty="0" smtClean="0"/>
          </a:p>
          <a:p>
            <a:pPr marL="0" indent="0"/>
            <a:r>
              <a:rPr lang="en-US" sz="2000" dirty="0" smtClean="0"/>
              <a:t>[4] </a:t>
            </a:r>
            <a:r>
              <a:rPr lang="en-US" sz="2000" dirty="0"/>
              <a:t>11-22/1934r5, </a:t>
            </a:r>
            <a:r>
              <a:rPr lang="en-GB" sz="2000" dirty="0"/>
              <a:t>Proposed IEEE 802.11 AIML TIG Technical Report Text for the CSI Compression Use </a:t>
            </a:r>
            <a:r>
              <a:rPr lang="en-GB" sz="2000" dirty="0" smtClean="0"/>
              <a:t>Case</a:t>
            </a:r>
          </a:p>
          <a:p>
            <a:pPr marL="0" indent="0"/>
            <a:r>
              <a:rPr lang="en-GB" sz="2000" dirty="0"/>
              <a:t>[5] </a:t>
            </a:r>
            <a:r>
              <a:rPr lang="en-US" sz="2000" dirty="0" smtClean="0"/>
              <a:t>11-22/1939r0, </a:t>
            </a:r>
            <a:r>
              <a:rPr lang="en-GB" sz="2000" dirty="0" smtClean="0"/>
              <a:t>PPDU </a:t>
            </a:r>
            <a:r>
              <a:rPr lang="en-GB" sz="2000" dirty="0"/>
              <a:t>Design for Short Frames </a:t>
            </a:r>
          </a:p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194656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Legacy beamforming </a:t>
            </a:r>
            <a:r>
              <a:rPr lang="en-US" altLang="ko-KR" dirty="0" smtClean="0"/>
              <a:t>scheme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326176" y="5498324"/>
                <a:ext cx="711305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  <a:latin typeface="+mn-lt"/>
                    <a:ea typeface="Malgun Gothic" panose="020B0503020000020004" pitchFamily="34" charset="-127"/>
                  </a:rPr>
                  <a:t>Note: In 11ax/be,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  <a:latin typeface="+mn-lt"/>
                    <a:ea typeface="Malgun Gothic" panose="020B0503020000020004" pitchFamily="34" charset="-127"/>
                  </a:rPr>
                  <a:t> bits </a:t>
                </a:r>
                <a:r>
                  <a:rPr lang="en-US" dirty="0" smtClean="0">
                    <a:solidFill>
                      <a:srgbClr val="0070C0"/>
                    </a:solidFill>
                    <a:latin typeface="+mn-lt"/>
                    <a:ea typeface="Malgun Gothic" panose="020B0503020000020004" pitchFamily="34" charset="-127"/>
                  </a:rPr>
                  <a:t>are used to </a:t>
                </a:r>
                <a:r>
                  <a:rPr lang="en-US" dirty="0">
                    <a:solidFill>
                      <a:srgbClr val="0070C0"/>
                    </a:solidFill>
                    <a:latin typeface="+mn-lt"/>
                    <a:ea typeface="Malgun Gothic" panose="020B0503020000020004" pitchFamily="34" charset="-127"/>
                  </a:rPr>
                  <a:t>compress angle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𝜓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  <a:latin typeface="+mn-lt"/>
                    <a:ea typeface="Malgun Gothic" panose="020B0503020000020004" pitchFamily="34" charset="-127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𝑏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+2)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  <a:latin typeface="+mn-lt"/>
                    <a:ea typeface="Malgun Gothic" panose="020B0503020000020004" pitchFamily="34" charset="-127"/>
                  </a:rPr>
                  <a:t> </a:t>
                </a:r>
                <a:r>
                  <a:rPr lang="en-US" dirty="0" smtClean="0">
                    <a:solidFill>
                      <a:srgbClr val="0070C0"/>
                    </a:solidFill>
                    <a:latin typeface="+mn-lt"/>
                    <a:ea typeface="Malgun Gothic" panose="020B0503020000020004" pitchFamily="34" charset="-127"/>
                  </a:rPr>
                  <a:t>bits are used </a:t>
                </a:r>
                <a:r>
                  <a:rPr lang="en-US" dirty="0">
                    <a:solidFill>
                      <a:srgbClr val="0070C0"/>
                    </a:solidFill>
                    <a:latin typeface="+mn-lt"/>
                    <a:ea typeface="Malgun Gothic" panose="020B0503020000020004" pitchFamily="34" charset="-127"/>
                  </a:rPr>
                  <a:t>to compress angle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endParaRPr lang="en-GB" dirty="0">
                  <a:solidFill>
                    <a:srgbClr val="0070C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6176" y="5498324"/>
                <a:ext cx="7113058" cy="830997"/>
              </a:xfrm>
              <a:prstGeom prst="rect">
                <a:avLst/>
              </a:prstGeom>
              <a:blipFill>
                <a:blip r:embed="rId2"/>
                <a:stretch>
                  <a:fillRect l="-1372" t="-5882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57" y="1571575"/>
            <a:ext cx="9091192" cy="38674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0637" y="3901715"/>
            <a:ext cx="5901094" cy="1450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1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866108"/>
            <a:ext cx="10483743" cy="306637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Online training [2] </a:t>
            </a:r>
          </a:p>
          <a:p>
            <a:pPr>
              <a:buFont typeface="Arial" panose="020B0604020202020204" pitchFamily="34" charset="0"/>
              <a:buChar char="•"/>
            </a:pPr>
            <a:endParaRPr lang="en-GB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The training data is collected using legacy CSI feedback reports (e.g., CBR) [3]</a:t>
            </a:r>
          </a:p>
          <a:p>
            <a:pPr>
              <a:buFont typeface="Arial" panose="020B0604020202020204" pitchFamily="34" charset="0"/>
              <a:buChar char="•"/>
            </a:pPr>
            <a:endParaRPr lang="en-GB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AIML is applied </a:t>
            </a:r>
            <a:r>
              <a:rPr lang="en-US" b="0" dirty="0"/>
              <a:t>in AP only</a:t>
            </a:r>
            <a:r>
              <a:rPr lang="en-GB" b="0" dirty="0" smtClean="0"/>
              <a:t> (training is performed at AP and the AIML database is sent to the non-AP STAs) [3]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Considered scenarios for AIML </a:t>
            </a:r>
            <a:r>
              <a:rPr lang="en-GB" dirty="0" smtClean="0"/>
              <a:t>schemes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1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</a:t>
            </a:r>
            <a:r>
              <a:rPr lang="en-US" altLang="ko-KR" dirty="0" smtClean="0"/>
              <a:t>Existing </a:t>
            </a:r>
            <a:r>
              <a:rPr lang="en-US" dirty="0" smtClean="0"/>
              <a:t>AIML scheme in </a:t>
            </a:r>
            <a:r>
              <a:rPr lang="en-US" altLang="ko-KR" dirty="0" smtClean="0"/>
              <a:t>[1]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182" y="1636714"/>
            <a:ext cx="10551292" cy="43684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152117" y="4892219"/>
                <a:ext cx="4638368" cy="13480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ko-KR" sz="2000" dirty="0" smtClean="0">
                    <a:solidFill>
                      <a:srgbClr val="0070C0"/>
                    </a:solidFill>
                  </a:rPr>
                  <a:t>One index feedback is</a:t>
                </a:r>
                <a:r>
                  <a:rPr lang="en-US" altLang="ko-KR" sz="2000" dirty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required per subcarrier group, instead of the compressed angles </a:t>
                </a:r>
                <a:r>
                  <a:rPr lang="en-US" altLang="ko-KR" sz="2000" dirty="0">
                    <a:solidFill>
                      <a:srgbClr val="0070C0"/>
                    </a:solidFill>
                  </a:rPr>
                  <a:t>feedback 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in the legacy scheme. </a:t>
                </a:r>
              </a:p>
              <a:p>
                <a:r>
                  <a:rPr lang="en-US" sz="2000" dirty="0" smtClean="0">
                    <a:solidFill>
                      <a:srgbClr val="0070C0"/>
                    </a:solidFill>
                  </a:rPr>
                  <a:t>(A single index requires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𝑓𝑏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rgbClr val="0070C0"/>
                    </a:solidFill>
                  </a:rPr>
                  <a:t> bits)</a:t>
                </a:r>
                <a:endParaRPr lang="en-GB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2117" y="4892219"/>
                <a:ext cx="4638368" cy="1348061"/>
              </a:xfrm>
              <a:prstGeom prst="rect">
                <a:avLst/>
              </a:prstGeom>
              <a:blipFill>
                <a:blip r:embed="rId3"/>
                <a:stretch>
                  <a:fillRect l="-1314" t="-2715" r="-2102" b="-54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 bwMode="auto">
          <a:xfrm>
            <a:off x="7152117" y="3560885"/>
            <a:ext cx="3987737" cy="1204546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769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03386" y="483308"/>
            <a:ext cx="10361084" cy="1065213"/>
          </a:xfrm>
        </p:spPr>
        <p:txBody>
          <a:bodyPr/>
          <a:lstStyle/>
          <a:p>
            <a:r>
              <a:rPr lang="en-US" altLang="ko-KR" dirty="0"/>
              <a:t>Recap: </a:t>
            </a:r>
            <a:r>
              <a:rPr lang="en-US" altLang="ko-KR" dirty="0" smtClean="0"/>
              <a:t>Reuse legacy CBR for AIML online training [2]-[4]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202" y="1248700"/>
            <a:ext cx="8308232" cy="51475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722386" y="2533721"/>
                <a:ext cx="1379160" cy="407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GB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GB" sz="2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sSub>
                            <m:sSubPr>
                              <m:ctrlPr>
                                <a:rPr lang="en-GB" sz="2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GB" sz="2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𝑓𝑏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2386" y="2533721"/>
                <a:ext cx="1379160" cy="407804"/>
              </a:xfrm>
              <a:prstGeom prst="rect">
                <a:avLst/>
              </a:prstGeom>
              <a:blipFill>
                <a:blip r:embed="rId3"/>
                <a:stretch>
                  <a:fillRect b="-29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973213" y="5141269"/>
                <a:ext cx="358867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 smtClean="0">
                    <a:solidFill>
                      <a:srgbClr val="0070C0"/>
                    </a:solidFill>
                  </a:rPr>
                  <a:t>A candidate represents a vector containing both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GB" sz="2000" dirty="0" smtClean="0">
                    <a:solidFill>
                      <a:srgbClr val="0070C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3213" y="5141269"/>
                <a:ext cx="3588672" cy="707886"/>
              </a:xfrm>
              <a:prstGeom prst="rect">
                <a:avLst/>
              </a:prstGeom>
              <a:blipFill>
                <a:blip r:embed="rId4"/>
                <a:stretch>
                  <a:fillRect l="-1868" t="-4274" b="-136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978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91308" y="498207"/>
            <a:ext cx="10361084" cy="1065213"/>
          </a:xfrm>
        </p:spPr>
        <p:txBody>
          <a:bodyPr/>
          <a:lstStyle/>
          <a:p>
            <a:r>
              <a:rPr lang="en-US" altLang="ko-KR" dirty="0"/>
              <a:t>Proposed scheme I </a:t>
            </a:r>
            <a:r>
              <a:rPr lang="en-US" altLang="ko-KR" dirty="0" smtClean="0"/>
              <a:t>(Training phase)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400" y="1297667"/>
            <a:ext cx="8222992" cy="517774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749671" y="4739090"/>
                <a:ext cx="2848706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 smtClean="0">
                    <a:solidFill>
                      <a:srgbClr val="0070C0"/>
                    </a:solidFill>
                  </a:rPr>
                  <a:t>Use</a:t>
                </a:r>
                <a:r>
                  <a:rPr lang="en-GB" sz="2000" b="1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GB" sz="2000" b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GB" sz="2000" i="1" dirty="0">
                            <a:solidFill>
                              <a:srgbClr val="0070C0"/>
                            </a:solidFill>
                          </a:rPr>
                          <m:t>N</m:t>
                        </m:r>
                      </m:e>
                      <m:sub>
                        <m:r>
                          <a:rPr lang="en-GB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GB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r>
                  <a:rPr lang="en-GB" sz="2000" dirty="0" smtClean="0">
                    <a:solidFill>
                      <a:srgbClr val="0070C0"/>
                    </a:solidFill>
                  </a:rPr>
                  <a:t> bits to compress the angles for database communication</a:t>
                </a:r>
                <a:endParaRPr lang="en-GB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9671" y="4739090"/>
                <a:ext cx="2848706" cy="1015663"/>
              </a:xfrm>
              <a:prstGeom prst="rect">
                <a:avLst/>
              </a:prstGeom>
              <a:blipFill>
                <a:blip r:embed="rId3"/>
                <a:stretch>
                  <a:fillRect l="-2141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 bwMode="auto">
          <a:xfrm>
            <a:off x="2929399" y="2048608"/>
            <a:ext cx="2627991" cy="835269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971121" y="4936899"/>
                <a:ext cx="2910037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 smtClean="0">
                    <a:solidFill>
                      <a:srgbClr val="0070C0"/>
                    </a:solidFill>
                  </a:rPr>
                  <a:t>A candidate represents a vector containing either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GB" sz="2000" dirty="0" smtClean="0">
                    <a:solidFill>
                      <a:srgbClr val="0070C0"/>
                    </a:solidFill>
                  </a:rPr>
                  <a:t> or </a:t>
                </a: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1121" y="4936899"/>
                <a:ext cx="2910037" cy="1015663"/>
              </a:xfrm>
              <a:prstGeom prst="rect">
                <a:avLst/>
              </a:prstGeom>
              <a:blipFill>
                <a:blip r:embed="rId4"/>
                <a:stretch>
                  <a:fillRect l="-2306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36546" y="2112299"/>
                <a:ext cx="222625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000" dirty="0" smtClean="0">
                    <a:solidFill>
                      <a:srgbClr val="0070C0"/>
                    </a:solidFill>
                  </a:rPr>
                  <a:t>Cluster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GB" sz="2000" b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GB" sz="2000" i="1" dirty="0">
                            <a:solidFill>
                              <a:srgbClr val="0070C0"/>
                            </a:solidFill>
                          </a:rPr>
                          <m:t>N</m:t>
                        </m:r>
                      </m:e>
                      <m:sub>
                        <m:r>
                          <a:rPr lang="en-GB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rgbClr val="0070C0"/>
                    </a:solidFill>
                  </a:rPr>
                  <a:t> vectors</a:t>
                </a:r>
              </a:p>
              <a:p>
                <a:r>
                  <a:rPr lang="en-GB" sz="2000" dirty="0" smtClean="0">
                    <a:solidFill>
                      <a:srgbClr val="0070C0"/>
                    </a:solidFill>
                  </a:rPr>
                  <a:t>to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000" i="1" dirty="0">
                            <a:solidFill>
                              <a:srgbClr val="0070C0"/>
                            </a:solidFill>
                          </a:rPr>
                          <m:t>N</m:t>
                        </m:r>
                      </m:e>
                      <m:sub>
                        <m:r>
                          <a:rPr lang="en-GB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rgbClr val="0070C0"/>
                    </a:solidFill>
                  </a:rPr>
                  <a:t> candidates</a:t>
                </a:r>
                <a:endParaRPr lang="en-GB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546" y="2112299"/>
                <a:ext cx="2226250" cy="707886"/>
              </a:xfrm>
              <a:prstGeom prst="rect">
                <a:avLst/>
              </a:prstGeom>
              <a:blipFill>
                <a:blip r:embed="rId5"/>
                <a:stretch>
                  <a:fillRect l="-2732" t="-5172" r="-1639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684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scheme I </a:t>
            </a:r>
            <a:r>
              <a:rPr lang="en-US" altLang="ko-KR" dirty="0" smtClean="0"/>
              <a:t>(Beamforming </a:t>
            </a:r>
            <a:r>
              <a:rPr lang="en-US" altLang="ko-KR" dirty="0"/>
              <a:t>phase</a:t>
            </a:r>
            <a:r>
              <a:rPr lang="en-US" altLang="ko-KR" dirty="0" smtClean="0"/>
              <a:t>)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1" y="1654588"/>
            <a:ext cx="10008738" cy="436814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7373509" y="5136733"/>
                <a:ext cx="4381806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ko-KR" sz="2000" dirty="0" smtClean="0">
                    <a:solidFill>
                      <a:srgbClr val="0070C0"/>
                    </a:solidFill>
                  </a:rPr>
                  <a:t>Two indices in stead of one index is</a:t>
                </a:r>
              </a:p>
              <a:p>
                <a:r>
                  <a:rPr lang="en-US" sz="2000" dirty="0" smtClean="0">
                    <a:solidFill>
                      <a:srgbClr val="0070C0"/>
                    </a:solidFill>
                  </a:rPr>
                  <a:t>required per subcarrier group, one</a:t>
                </a:r>
              </a:p>
              <a:p>
                <a:r>
                  <a:rPr lang="en-US" sz="2000" dirty="0" smtClean="0">
                    <a:solidFill>
                      <a:srgbClr val="0070C0"/>
                    </a:solidFill>
                  </a:rPr>
                  <a:t>represents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en-GB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and the other represents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3509" y="5136733"/>
                <a:ext cx="4381806" cy="1015663"/>
              </a:xfrm>
              <a:prstGeom prst="rect">
                <a:avLst/>
              </a:prstGeom>
              <a:blipFill>
                <a:blip r:embed="rId3"/>
                <a:stretch>
                  <a:fillRect l="-1532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 bwMode="auto">
          <a:xfrm>
            <a:off x="7373509" y="3697982"/>
            <a:ext cx="3549630" cy="1340009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863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91308" y="498207"/>
            <a:ext cx="10361084" cy="1065213"/>
          </a:xfrm>
        </p:spPr>
        <p:txBody>
          <a:bodyPr/>
          <a:lstStyle/>
          <a:p>
            <a:r>
              <a:rPr lang="en-US" altLang="ko-KR" dirty="0"/>
              <a:t>Proposed scheme </a:t>
            </a:r>
            <a:r>
              <a:rPr lang="en-US" altLang="ko-KR" dirty="0" smtClean="0"/>
              <a:t>II (</a:t>
            </a:r>
            <a:r>
              <a:rPr lang="en-US" altLang="ko-KR" dirty="0"/>
              <a:t>Training</a:t>
            </a:r>
            <a:r>
              <a:rPr lang="en-US" altLang="ko-KR" dirty="0" smtClean="0"/>
              <a:t> </a:t>
            </a:r>
            <a:r>
              <a:rPr lang="en-US" altLang="ko-KR" dirty="0"/>
              <a:t>phase</a:t>
            </a:r>
            <a:r>
              <a:rPr lang="en-US" altLang="ko-KR" dirty="0" smtClean="0"/>
              <a:t>)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132" y="1412896"/>
            <a:ext cx="8138151" cy="492635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412321" y="3390481"/>
            <a:ext cx="2505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solidFill>
                  <a:srgbClr val="0070C0"/>
                </a:solidFill>
              </a:rPr>
              <a:t>Can use </a:t>
            </a:r>
            <a:r>
              <a:rPr lang="en-GB" sz="2000" dirty="0" smtClean="0">
                <a:solidFill>
                  <a:srgbClr val="0070C0"/>
                </a:solidFill>
              </a:rPr>
              <a:t>legacy </a:t>
            </a:r>
            <a:r>
              <a:rPr lang="en-GB" sz="2000" dirty="0" smtClean="0">
                <a:solidFill>
                  <a:srgbClr val="0070C0"/>
                </a:solidFill>
              </a:rPr>
              <a:t>angle compression method</a:t>
            </a:r>
            <a:endParaRPr lang="en-GB" sz="2000" dirty="0">
              <a:solidFill>
                <a:srgbClr val="0070C0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918130" y="3173112"/>
            <a:ext cx="2741815" cy="925255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1689" y="1763969"/>
            <a:ext cx="31564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70C0"/>
                </a:solidFill>
              </a:rPr>
              <a:t>Database </a:t>
            </a:r>
            <a:r>
              <a:rPr lang="en-GB" sz="2000" dirty="0" smtClean="0">
                <a:solidFill>
                  <a:srgbClr val="0070C0"/>
                </a:solidFill>
              </a:rPr>
              <a:t>is </a:t>
            </a:r>
            <a:r>
              <a:rPr lang="en-GB" sz="2000" dirty="0" smtClean="0">
                <a:solidFill>
                  <a:srgbClr val="0070C0"/>
                </a:solidFill>
              </a:rPr>
              <a:t>constructed in </a:t>
            </a:r>
            <a:r>
              <a:rPr lang="en-GB" sz="2000" dirty="0" smtClean="0">
                <a:solidFill>
                  <a:srgbClr val="0070C0"/>
                </a:solidFill>
              </a:rPr>
              <a:t>terms of </a:t>
            </a:r>
            <a:r>
              <a:rPr lang="en-GB" sz="2000" dirty="0" smtClean="0">
                <a:solidFill>
                  <a:srgbClr val="0070C0"/>
                </a:solidFill>
              </a:rPr>
              <a:t>steering </a:t>
            </a:r>
            <a:r>
              <a:rPr lang="en-GB" sz="2000" dirty="0" smtClean="0">
                <a:solidFill>
                  <a:srgbClr val="0070C0"/>
                </a:solidFill>
              </a:rPr>
              <a:t>matrices, instead of angles in the other two schemes</a:t>
            </a:r>
            <a:endParaRPr lang="en-GB" sz="20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3918130" y="2205032"/>
            <a:ext cx="2403540" cy="494447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666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scheme </a:t>
            </a:r>
            <a:r>
              <a:rPr lang="en-US" altLang="ko-KR" dirty="0" smtClean="0"/>
              <a:t>II </a:t>
            </a:r>
            <a:r>
              <a:rPr lang="en-US" altLang="ko-KR" dirty="0"/>
              <a:t>(Beamforming phase</a:t>
            </a:r>
            <a:r>
              <a:rPr lang="en-US" altLang="ko-KR" dirty="0" smtClean="0"/>
              <a:t>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16" y="1619922"/>
            <a:ext cx="9606996" cy="425333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877703" y="4789352"/>
            <a:ext cx="41390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rgbClr val="0070C0"/>
                </a:solidFill>
              </a:rPr>
              <a:t>A single index is required per subcarrier group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rgbClr val="0070C0"/>
                </a:solidFill>
              </a:rPr>
              <a:t>Angle computation is not required at non-AP STA</a:t>
            </a:r>
            <a:endParaRPr lang="en-GB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44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32f50e1-6846-4d7d-ad60-ccd6877e6c5e">
      <UserInfo>
        <DisplayName>Zinan Lin</DisplayName>
        <AccountId>16</AccountId>
        <AccountType/>
      </UserInfo>
    </SharedWithUsers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EB4BD4C9-2D78-4544-AC0E-C6B88C15F4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F07B58-0867-41C8-9B29-DF8937FB0A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CB59073-9CB7-43A6-9548-B1C6F500CF2C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sharepoint/v4"/>
    <ds:schemaRef ds:uri="e32f50e1-6846-4d7d-ad60-ccd6877e6c5e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5a888943-97ca-4c93-b605-714bb5e9e28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1384</Words>
  <Application>Microsoft Office PowerPoint</Application>
  <PresentationFormat>Widescreen</PresentationFormat>
  <Paragraphs>199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Malgun Gothic</vt:lpstr>
      <vt:lpstr>MS Gothic</vt:lpstr>
      <vt:lpstr>Arial</vt:lpstr>
      <vt:lpstr>Arial Unicode MS</vt:lpstr>
      <vt:lpstr>Cambria Math</vt:lpstr>
      <vt:lpstr>Times New Roman</vt:lpstr>
      <vt:lpstr>Office Theme</vt:lpstr>
      <vt:lpstr>Document</vt:lpstr>
      <vt:lpstr>Improved AIML Enabled Index Based Beamforming CSI Feedback Schemes</vt:lpstr>
      <vt:lpstr>Recap: Legacy beamforming scheme</vt:lpstr>
      <vt:lpstr>Considered scenarios for AIML schemes</vt:lpstr>
      <vt:lpstr>Recap: Existing AIML scheme in [1]</vt:lpstr>
      <vt:lpstr>Recap: Reuse legacy CBR for AIML online training [2]-[4]</vt:lpstr>
      <vt:lpstr>Proposed scheme I (Training phase)</vt:lpstr>
      <vt:lpstr>Proposed scheme I (Beamforming phase)</vt:lpstr>
      <vt:lpstr>Proposed scheme II (Training phase)</vt:lpstr>
      <vt:lpstr>Proposed scheme II (Beamforming phase)</vt:lpstr>
      <vt:lpstr>Considered system parameters for evaluations (an example)</vt:lpstr>
      <vt:lpstr>Comparisons of database communication and storage</vt:lpstr>
      <vt:lpstr>Goodput Evaluation (1)</vt:lpstr>
      <vt:lpstr>Goodput Evaluation (2)</vt:lpstr>
      <vt:lpstr>Goodput Evaluation (3)</vt:lpstr>
      <vt:lpstr>Summary of benefits and standard impact</vt:lpstr>
      <vt:lpstr>Comparisons of MPDU sizes of CSI reports (an example)</vt:lpstr>
      <vt:lpstr>Contributions to CSI Compression Use Case [4]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2022-07-05T18:49:11Z</dcterms:created>
  <dcterms:modified xsi:type="dcterms:W3CDTF">2023-03-10T22:21:13Z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0x0101006C8E648E97429F4A9C700CA2B719F885</vt:lpwstr>
  </property>
</Properties>
</file>