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387" r:id="rId4"/>
    <p:sldId id="2391" r:id="rId5"/>
    <p:sldId id="2385" r:id="rId6"/>
    <p:sldId id="2392" r:id="rId7"/>
    <p:sldId id="2388" r:id="rId8"/>
    <p:sldId id="2395" r:id="rId9"/>
    <p:sldId id="2397" r:id="rId10"/>
    <p:sldId id="2399" r:id="rId11"/>
    <p:sldId id="2389" r:id="rId1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10" d="100"/>
          <a:sy n="110" d="100"/>
        </p:scale>
        <p:origin x="1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 Ansley" userId="cbcdc21a-90c4-4b2f-81f7-da4165205229" providerId="ADAL" clId="{304A2459-B402-435F-96D4-C73209229ADF}"/>
    <pc:docChg chg="custSel delSld modSld">
      <pc:chgData name="Carol Ansley" userId="cbcdc21a-90c4-4b2f-81f7-da4165205229" providerId="ADAL" clId="{304A2459-B402-435F-96D4-C73209229ADF}" dt="2023-03-08T15:39:12.923" v="323" actId="47"/>
      <pc:docMkLst>
        <pc:docMk/>
      </pc:docMkLst>
      <pc:sldChg chg="modSp mod">
        <pc:chgData name="Carol Ansley" userId="cbcdc21a-90c4-4b2f-81f7-da4165205229" providerId="ADAL" clId="{304A2459-B402-435F-96D4-C73209229ADF}" dt="2023-03-08T14:31:09.212" v="0" actId="20577"/>
        <pc:sldMkLst>
          <pc:docMk/>
          <pc:sldMk cId="0" sldId="257"/>
        </pc:sldMkLst>
        <pc:spChg chg="mod">
          <ac:chgData name="Carol Ansley" userId="cbcdc21a-90c4-4b2f-81f7-da4165205229" providerId="ADAL" clId="{304A2459-B402-435F-96D4-C73209229ADF}" dt="2023-03-08T14:31:09.212" v="0" actId="20577"/>
          <ac:spMkLst>
            <pc:docMk/>
            <pc:sldMk cId="0" sldId="257"/>
            <ac:spMk id="59" creationId="{00000000-0000-0000-0000-000000000000}"/>
          </ac:spMkLst>
        </pc:spChg>
      </pc:sldChg>
      <pc:sldChg chg="modSp mod">
        <pc:chgData name="Carol Ansley" userId="cbcdc21a-90c4-4b2f-81f7-da4165205229" providerId="ADAL" clId="{304A2459-B402-435F-96D4-C73209229ADF}" dt="2023-03-08T15:28:08.163" v="272" actId="20577"/>
        <pc:sldMkLst>
          <pc:docMk/>
          <pc:sldMk cId="88108499" sldId="2385"/>
        </pc:sldMkLst>
        <pc:spChg chg="mod">
          <ac:chgData name="Carol Ansley" userId="cbcdc21a-90c4-4b2f-81f7-da4165205229" providerId="ADAL" clId="{304A2459-B402-435F-96D4-C73209229ADF}" dt="2023-03-08T15:28:08.163" v="272" actId="20577"/>
          <ac:spMkLst>
            <pc:docMk/>
            <pc:sldMk cId="88108499" sldId="2385"/>
            <ac:spMk id="3" creationId="{D9119F4E-FC06-F646-87EB-EF12912A7052}"/>
          </ac:spMkLst>
        </pc:spChg>
      </pc:sldChg>
      <pc:sldChg chg="modSp mod">
        <pc:chgData name="Carol Ansley" userId="cbcdc21a-90c4-4b2f-81f7-da4165205229" providerId="ADAL" clId="{304A2459-B402-435F-96D4-C73209229ADF}" dt="2023-03-08T14:31:18.238" v="1" actId="20577"/>
        <pc:sldMkLst>
          <pc:docMk/>
          <pc:sldMk cId="2797551078" sldId="2387"/>
        </pc:sldMkLst>
        <pc:spChg chg="mod">
          <ac:chgData name="Carol Ansley" userId="cbcdc21a-90c4-4b2f-81f7-da4165205229" providerId="ADAL" clId="{304A2459-B402-435F-96D4-C73209229ADF}" dt="2023-03-08T14:31:18.238" v="1" actId="20577"/>
          <ac:spMkLst>
            <pc:docMk/>
            <pc:sldMk cId="2797551078" sldId="2387"/>
            <ac:spMk id="3" creationId="{E6F35DA1-BC68-425B-9640-F1172CD2FB4F}"/>
          </ac:spMkLst>
        </pc:spChg>
      </pc:sldChg>
      <pc:sldChg chg="modSp mod">
        <pc:chgData name="Carol Ansley" userId="cbcdc21a-90c4-4b2f-81f7-da4165205229" providerId="ADAL" clId="{304A2459-B402-435F-96D4-C73209229ADF}" dt="2023-03-08T15:29:38.785" v="279" actId="113"/>
        <pc:sldMkLst>
          <pc:docMk/>
          <pc:sldMk cId="1619594623" sldId="2388"/>
        </pc:sldMkLst>
        <pc:spChg chg="mod">
          <ac:chgData name="Carol Ansley" userId="cbcdc21a-90c4-4b2f-81f7-da4165205229" providerId="ADAL" clId="{304A2459-B402-435F-96D4-C73209229ADF}" dt="2023-03-08T15:29:38.785" v="279" actId="113"/>
          <ac:spMkLst>
            <pc:docMk/>
            <pc:sldMk cId="1619594623" sldId="2388"/>
            <ac:spMk id="3" creationId="{92CE81E8-997B-E79D-6904-E4C84D0ECD04}"/>
          </ac:spMkLst>
        </pc:spChg>
      </pc:sldChg>
      <pc:sldChg chg="modSp mod">
        <pc:chgData name="Carol Ansley" userId="cbcdc21a-90c4-4b2f-81f7-da4165205229" providerId="ADAL" clId="{304A2459-B402-435F-96D4-C73209229ADF}" dt="2023-03-08T15:27:16.201" v="185" actId="12"/>
        <pc:sldMkLst>
          <pc:docMk/>
          <pc:sldMk cId="3929009959" sldId="2389"/>
        </pc:sldMkLst>
        <pc:spChg chg="mod">
          <ac:chgData name="Carol Ansley" userId="cbcdc21a-90c4-4b2f-81f7-da4165205229" providerId="ADAL" clId="{304A2459-B402-435F-96D4-C73209229ADF}" dt="2023-03-08T15:27:16.201" v="185" actId="12"/>
          <ac:spMkLst>
            <pc:docMk/>
            <pc:sldMk cId="3929009959" sldId="2389"/>
            <ac:spMk id="3" creationId="{62CA5D71-FEAE-9FBD-096D-74317DB020DC}"/>
          </ac:spMkLst>
        </pc:spChg>
      </pc:sldChg>
      <pc:sldChg chg="del">
        <pc:chgData name="Carol Ansley" userId="cbcdc21a-90c4-4b2f-81f7-da4165205229" providerId="ADAL" clId="{304A2459-B402-435F-96D4-C73209229ADF}" dt="2023-03-08T15:38:51.896" v="320" actId="47"/>
        <pc:sldMkLst>
          <pc:docMk/>
          <pc:sldMk cId="2648417111" sldId="2390"/>
        </pc:sldMkLst>
      </pc:sldChg>
      <pc:sldChg chg="modSp mod">
        <pc:chgData name="Carol Ansley" userId="cbcdc21a-90c4-4b2f-81f7-da4165205229" providerId="ADAL" clId="{304A2459-B402-435F-96D4-C73209229ADF}" dt="2023-03-08T15:29:18.732" v="278" actId="1076"/>
        <pc:sldMkLst>
          <pc:docMk/>
          <pc:sldMk cId="461574621" sldId="2392"/>
        </pc:sldMkLst>
        <pc:spChg chg="mod">
          <ac:chgData name="Carol Ansley" userId="cbcdc21a-90c4-4b2f-81f7-da4165205229" providerId="ADAL" clId="{304A2459-B402-435F-96D4-C73209229ADF}" dt="2023-03-08T15:29:18.732" v="278" actId="1076"/>
          <ac:spMkLst>
            <pc:docMk/>
            <pc:sldMk cId="461574621" sldId="2392"/>
            <ac:spMk id="12" creationId="{32DFAACB-3F69-4C6B-E98F-0FD7D1ED6BF9}"/>
          </ac:spMkLst>
        </pc:spChg>
        <pc:spChg chg="mod">
          <ac:chgData name="Carol Ansley" userId="cbcdc21a-90c4-4b2f-81f7-da4165205229" providerId="ADAL" clId="{304A2459-B402-435F-96D4-C73209229ADF}" dt="2023-03-08T15:29:05.754" v="276" actId="1076"/>
          <ac:spMkLst>
            <pc:docMk/>
            <pc:sldMk cId="461574621" sldId="2392"/>
            <ac:spMk id="16" creationId="{F5D72FD9-562D-7C27-71D1-9C11177D20D1}"/>
          </ac:spMkLst>
        </pc:spChg>
        <pc:cxnChg chg="mod">
          <ac:chgData name="Carol Ansley" userId="cbcdc21a-90c4-4b2f-81f7-da4165205229" providerId="ADAL" clId="{304A2459-B402-435F-96D4-C73209229ADF}" dt="2023-03-08T15:29:12.784" v="277" actId="1076"/>
          <ac:cxnSpMkLst>
            <pc:docMk/>
            <pc:sldMk cId="461574621" sldId="2392"/>
            <ac:cxnSpMk id="9" creationId="{E45308E9-D3EA-DA9D-BACC-B8850D8570C6}"/>
          </ac:cxnSpMkLst>
        </pc:cxnChg>
        <pc:cxnChg chg="mod">
          <ac:chgData name="Carol Ansley" userId="cbcdc21a-90c4-4b2f-81f7-da4165205229" providerId="ADAL" clId="{304A2459-B402-435F-96D4-C73209229ADF}" dt="2023-03-08T15:29:02.734" v="275" actId="1076"/>
          <ac:cxnSpMkLst>
            <pc:docMk/>
            <pc:sldMk cId="461574621" sldId="2392"/>
            <ac:cxnSpMk id="15" creationId="{D51833E5-3366-8422-3410-AFCDE2B3B6C4}"/>
          </ac:cxnSpMkLst>
        </pc:cxnChg>
      </pc:sldChg>
      <pc:sldChg chg="del">
        <pc:chgData name="Carol Ansley" userId="cbcdc21a-90c4-4b2f-81f7-da4165205229" providerId="ADAL" clId="{304A2459-B402-435F-96D4-C73209229ADF}" dt="2023-03-08T15:38:54.836" v="322" actId="47"/>
        <pc:sldMkLst>
          <pc:docMk/>
          <pc:sldMk cId="3565440779" sldId="2393"/>
        </pc:sldMkLst>
      </pc:sldChg>
      <pc:sldChg chg="modSp mod">
        <pc:chgData name="Carol Ansley" userId="cbcdc21a-90c4-4b2f-81f7-da4165205229" providerId="ADAL" clId="{304A2459-B402-435F-96D4-C73209229ADF}" dt="2023-03-08T15:38:13.181" v="319" actId="20577"/>
        <pc:sldMkLst>
          <pc:docMk/>
          <pc:sldMk cId="2643980179" sldId="2397"/>
        </pc:sldMkLst>
        <pc:spChg chg="mod">
          <ac:chgData name="Carol Ansley" userId="cbcdc21a-90c4-4b2f-81f7-da4165205229" providerId="ADAL" clId="{304A2459-B402-435F-96D4-C73209229ADF}" dt="2023-03-08T15:30:15.395" v="280" actId="13926"/>
          <ac:spMkLst>
            <pc:docMk/>
            <pc:sldMk cId="2643980179" sldId="2397"/>
            <ac:spMk id="2" creationId="{F3220D77-4B90-B742-B74B-6BD78C0D50E7}"/>
          </ac:spMkLst>
        </pc:spChg>
        <pc:spChg chg="mod">
          <ac:chgData name="Carol Ansley" userId="cbcdc21a-90c4-4b2f-81f7-da4165205229" providerId="ADAL" clId="{304A2459-B402-435F-96D4-C73209229ADF}" dt="2023-03-08T15:38:13.181" v="319" actId="20577"/>
          <ac:spMkLst>
            <pc:docMk/>
            <pc:sldMk cId="2643980179" sldId="2397"/>
            <ac:spMk id="3" creationId="{D9119F4E-FC06-F646-87EB-EF12912A7052}"/>
          </ac:spMkLst>
        </pc:spChg>
      </pc:sldChg>
      <pc:sldChg chg="del">
        <pc:chgData name="Carol Ansley" userId="cbcdc21a-90c4-4b2f-81f7-da4165205229" providerId="ADAL" clId="{304A2459-B402-435F-96D4-C73209229ADF}" dt="2023-03-08T15:38:53.353" v="321" actId="47"/>
        <pc:sldMkLst>
          <pc:docMk/>
          <pc:sldMk cId="1917286631" sldId="2398"/>
        </pc:sldMkLst>
      </pc:sldChg>
      <pc:sldChg chg="del">
        <pc:chgData name="Carol Ansley" userId="cbcdc21a-90c4-4b2f-81f7-da4165205229" providerId="ADAL" clId="{304A2459-B402-435F-96D4-C73209229ADF}" dt="2023-03-08T15:39:12.923" v="323" actId="47"/>
        <pc:sldMkLst>
          <pc:docMk/>
          <pc:sldMk cId="2593895379" sldId="2400"/>
        </pc:sldMkLst>
      </pc:sldChg>
      <pc:sldMasterChg chg="delSldLayout">
        <pc:chgData name="Carol Ansley" userId="cbcdc21a-90c4-4b2f-81f7-da4165205229" providerId="ADAL" clId="{304A2459-B402-435F-96D4-C73209229ADF}" dt="2023-03-08T15:38:53.353" v="321" actId="47"/>
        <pc:sldMasterMkLst>
          <pc:docMk/>
          <pc:sldMasterMk cId="0" sldId="2147483648"/>
        </pc:sldMasterMkLst>
        <pc:sldLayoutChg chg="del">
          <pc:chgData name="Carol Ansley" userId="cbcdc21a-90c4-4b2f-81f7-da4165205229" providerId="ADAL" clId="{304A2459-B402-435F-96D4-C73209229ADF}" dt="2023-03-08T15:38:53.353" v="321" actId="47"/>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268r0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Proposal for OTA MAC Change</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2023-03-02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299F3-72AE-7012-2306-E14533D5A00B}"/>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6957D06-11A7-A26A-4F47-753DD54722D1}"/>
              </a:ext>
            </a:extLst>
          </p:cNvPr>
          <p:cNvSpPr>
            <a:spLocks noGrp="1"/>
          </p:cNvSpPr>
          <p:nvPr>
            <p:ph idx="1"/>
          </p:nvPr>
        </p:nvSpPr>
        <p:spPr/>
        <p:txBody>
          <a:bodyPr/>
          <a:lstStyle/>
          <a:p>
            <a:r>
              <a:rPr lang="en-US" dirty="0"/>
              <a:t>Is the group interested in text to separate the SA and DA for OTA MAC address rotation?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18810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30B4-EC1C-4AC5-33DE-8A335E4C775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2CA5D71-FEAE-9FBD-096D-74317DB020DC}"/>
              </a:ext>
            </a:extLst>
          </p:cNvPr>
          <p:cNvSpPr>
            <a:spLocks noGrp="1"/>
          </p:cNvSpPr>
          <p:nvPr>
            <p:ph idx="1"/>
          </p:nvPr>
        </p:nvSpPr>
        <p:spPr/>
        <p:txBody>
          <a:bodyPr/>
          <a:lstStyle/>
          <a:p>
            <a:pPr marL="0" indent="0">
              <a:buNone/>
            </a:pPr>
            <a:r>
              <a:rPr lang="en-US" sz="1600" dirty="0">
                <a:latin typeface="Times New Roman" panose="02020603050405020304" pitchFamily="18" charset="0"/>
                <a:cs typeface="Times New Roman" panose="02020603050405020304" pitchFamily="18" charset="0"/>
              </a:rPr>
              <a:t>[1] 11-22/114r3 – Enhanced Random and Changing MAC Address</a:t>
            </a:r>
          </a:p>
          <a:p>
            <a:pPr marL="0" indent="0">
              <a:buNone/>
            </a:pPr>
            <a:r>
              <a:rPr lang="en-US" sz="1600" spc="-1" dirty="0">
                <a:latin typeface="Times New Roman" panose="02020603050405020304" pitchFamily="18" charset="0"/>
                <a:cs typeface="Times New Roman" panose="02020603050405020304" pitchFamily="18" charset="0"/>
                <a:sym typeface="Arial"/>
              </a:rPr>
              <a:t>[2] The Dark Side(-Channel) of Mobile Devices: A Survey on Network Traffic Analysis,</a:t>
            </a:r>
            <a:r>
              <a:rPr lang="en-US" sz="1600" dirty="0">
                <a:latin typeface="Times New Roman" panose="02020603050405020304" pitchFamily="18" charset="0"/>
                <a:cs typeface="Times New Roman" panose="02020603050405020304" pitchFamily="18" charset="0"/>
              </a:rPr>
              <a:t> IEEE Communications Surveys &amp; Tutorials, Vol. 20, Issue 4. pp 2658-2713, 2018.</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900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presents ideas on OTA MAC Address change while a STA is associated for non-MLD STAs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Allowing SA and DA MAC addresses to change separately would improve the privacy of transmissions by making it more difficult to correlate the downstream and upstream transmissions to a STA.</a:t>
            </a:r>
          </a:p>
          <a:p>
            <a:endParaRPr lang="en-US" dirty="0"/>
          </a:p>
          <a:p>
            <a:r>
              <a:rPr lang="en-US" dirty="0"/>
              <a:t>Using a EDP Active bit can allow STAs to understand which devices can support MAC transition during association. </a:t>
            </a:r>
          </a:p>
          <a:p>
            <a:r>
              <a:rPr lang="en-US" dirty="0"/>
              <a:t>Using an OTA MAC Change Count field in a Beacon frame can allow STAs to ensure synchronization with the AP. The need for more bits is TBD.</a:t>
            </a:r>
          </a:p>
          <a:p>
            <a:endParaRPr lang="en-US" dirty="0"/>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requirements all deal with changing a STA’s OTA MAC address.</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826200767"/>
              </p:ext>
            </p:extLst>
          </p:nvPr>
        </p:nvGraphicFramePr>
        <p:xfrm>
          <a:off x="789197" y="2821196"/>
          <a:ext cx="7052476" cy="3381109"/>
        </p:xfrm>
        <a:graphic>
          <a:graphicData uri="http://schemas.openxmlformats.org/drawingml/2006/table">
            <a:tbl>
              <a:tblPr firstRow="1" bandRow="1">
                <a:tableStyleId>{5940675A-B579-460E-94D1-54222C63F5DA}</a:tableStyleId>
              </a:tblPr>
              <a:tblGrid>
                <a:gridCol w="530273">
                  <a:extLst>
                    <a:ext uri="{9D8B030D-6E8A-4147-A177-3AD203B41FA5}">
                      <a16:colId xmlns:a16="http://schemas.microsoft.com/office/drawing/2014/main" val="113882173"/>
                    </a:ext>
                  </a:extLst>
                </a:gridCol>
                <a:gridCol w="6522203">
                  <a:extLst>
                    <a:ext uri="{9D8B030D-6E8A-4147-A177-3AD203B41FA5}">
                      <a16:colId xmlns:a16="http://schemas.microsoft.com/office/drawing/2014/main" val="1692531632"/>
                    </a:ext>
                  </a:extLst>
                </a:gridCol>
              </a:tblGrid>
              <a:tr h="624374">
                <a:tc>
                  <a:txBody>
                    <a:bodyPr/>
                    <a:lstStyle/>
                    <a:p>
                      <a:pPr algn="ctr"/>
                      <a:r>
                        <a:rPr lang="en-US" sz="1400" b="0" i="0" u="none" strike="noStrike" cap="none" spc="0" baseline="0" dirty="0">
                          <a:solidFill>
                            <a:srgbClr val="000000"/>
                          </a:solidFill>
                          <a:effectLst/>
                          <a:uFillTx/>
                          <a:latin typeface="Times New Roman" panose="02020603050405020304" pitchFamily="18" charset="0"/>
                          <a:cs typeface="+mn-cs"/>
                          <a:sym typeface="Helvetica"/>
                        </a:rPr>
                        <a:t>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change its own OTA MAC Address when reassociating from a CPE AP to another CPE AP.</a:t>
                      </a:r>
                    </a:p>
                  </a:txBody>
                  <a:tcPr anchor="ctr"/>
                </a:tc>
                <a:extLst>
                  <a:ext uri="{0D108BD9-81ED-4DB2-BD59-A6C34878D82A}">
                    <a16:rowId xmlns:a16="http://schemas.microsoft.com/office/drawing/2014/main" val="277478750"/>
                  </a:ext>
                </a:extLst>
              </a:tr>
              <a:tr h="584351">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7</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initiate changing its own OTA MAC Address used with a CPE AP in Associate STA State 4 without any loss of connection.</a:t>
                      </a:r>
                    </a:p>
                  </a:txBody>
                  <a:tcPr marL="68580" marR="68580" marT="0" marB="0" anchor="ctr"/>
                </a:tc>
                <a:extLst>
                  <a:ext uri="{0D108BD9-81ED-4DB2-BD59-A6C34878D82A}">
                    <a16:rowId xmlns:a16="http://schemas.microsoft.com/office/drawing/2014/main" val="1590369009"/>
                  </a:ext>
                </a:extLst>
              </a:tr>
              <a:tr h="720432">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8</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11bi </a:t>
                      </a: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shall define a mechanism for a CPE AP to initiate changing the OTA MAC Addresses of a set of associated CPE Client’s in the BSS (those CPE Clients in Associate STA State 4) without any loss of </a:t>
                      </a: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connection.</a:t>
                      </a:r>
                      <a:endPar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endParaRPr>
                    </a:p>
                  </a:txBody>
                  <a:tcPr marL="68580" marR="68580" marT="0" marB="0" anchor="ctr"/>
                </a:tc>
                <a:extLst>
                  <a:ext uri="{0D108BD9-81ED-4DB2-BD59-A6C34878D82A}">
                    <a16:rowId xmlns:a16="http://schemas.microsoft.com/office/drawing/2014/main" val="2771031565"/>
                  </a:ext>
                </a:extLst>
              </a:tr>
              <a:tr h="624374">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and CPE AP to establish the CPE Client’s DS MAC Address without the CPE Client’s DS MAC Address being transmitted in the clear.</a:t>
                      </a:r>
                    </a:p>
                  </a:txBody>
                  <a:tcPr anchor="ctr"/>
                </a:tc>
                <a:extLst>
                  <a:ext uri="{0D108BD9-81ED-4DB2-BD59-A6C34878D82A}">
                    <a16:rowId xmlns:a16="http://schemas.microsoft.com/office/drawing/2014/main" val="439992939"/>
                  </a:ext>
                </a:extLst>
              </a:tr>
              <a:tr h="720432">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39</a:t>
                      </a:r>
                    </a:p>
                  </a:txBody>
                  <a:tcPr anchor="ctr"/>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11bi shall define a mechanism for a BPE AP and a BPE Client to change the OTA MAC addresses, SN and PN they use for unicast transmissions.</a:t>
                      </a: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891138274"/>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MAC change while associated</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Proposal: </a:t>
            </a:r>
          </a:p>
          <a:p>
            <a:pPr lvl="1" indent="-285750" hangingPunct="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Use separate unrelated random OTA MAC addresses for SA and DA values for a STA.</a:t>
            </a:r>
          </a:p>
          <a:p>
            <a:pPr lvl="1" indent="-28575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For clarity, I’ll name the MAC addresses from the perspective of the STA they refer to:</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SMAC is used by the STA for its outgoing transmissions.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DMAC is used by the STA to set up its receive address filtering.</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From the perspective of the AP (assuming the STA is a non-AP STA), the DMAC is used for its transmissions to the STA, and the SMAC is used to identify transmissions from that STA.</a:t>
            </a:r>
          </a:p>
          <a:p>
            <a:pPr marL="342900" lvl="1"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Advantages:</a:t>
            </a:r>
          </a:p>
          <a:p>
            <a:pPr lvl="1"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Using unrelated values for DA and SA obscures the relationship between DS and US traffic when there is more than one STA associated to an AP.</a:t>
            </a:r>
          </a:p>
          <a:p>
            <a:pPr lvl="1"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For example – in [2], it discusses the captured traffic is sorted using the device MAC address  </a:t>
            </a:r>
          </a:p>
          <a:p>
            <a:pPr lvl="1" hangingPunct="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lvl="1" indent="-285750" hangingPunct="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Disadvantage:</a:t>
            </a:r>
          </a:p>
          <a:p>
            <a:pPr lvl="1"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Device design has assumed for a long time that the DA and SA are the same value.  Breaking that paradigm may be challenging.</a:t>
            </a:r>
          </a:p>
          <a:p>
            <a:pPr lvl="1" hangingPunct="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1" hangingPunct="0">
              <a:defRPr sz="1500" spc="-1">
                <a:latin typeface="Arial"/>
                <a:ea typeface="Arial"/>
                <a:cs typeface="Arial"/>
                <a:sym typeface="Arial"/>
              </a:defRPr>
            </a:pPr>
            <a:endParaRPr lang="en-US" sz="1600" dirty="0"/>
          </a:p>
        </p:txBody>
      </p:sp>
    </p:spTree>
    <p:extLst>
      <p:ext uri="{BB962C8B-B14F-4D97-AF65-F5344CB8AC3E}">
        <p14:creationId xmlns:p14="http://schemas.microsoft.com/office/powerpoint/2010/main" val="8810849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D7A33E9-42E8-24B9-8838-530479356F9F}"/>
              </a:ext>
            </a:extLst>
          </p:cNvPr>
          <p:cNvCxnSpPr>
            <a:cxnSpLocks/>
          </p:cNvCxnSpPr>
          <p:nvPr/>
        </p:nvCxnSpPr>
        <p:spPr>
          <a:xfrm>
            <a:off x="1907458" y="2084439"/>
            <a:ext cx="0" cy="4010721"/>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7" name="Straight Connector 6">
            <a:extLst>
              <a:ext uri="{FF2B5EF4-FFF2-40B4-BE49-F238E27FC236}">
                <a16:creationId xmlns:a16="http://schemas.microsoft.com/office/drawing/2014/main" id="{6300D4A3-D24D-3791-0530-365F4CECADEF}"/>
              </a:ext>
            </a:extLst>
          </p:cNvPr>
          <p:cNvCxnSpPr>
            <a:cxnSpLocks/>
          </p:cNvCxnSpPr>
          <p:nvPr/>
        </p:nvCxnSpPr>
        <p:spPr>
          <a:xfrm>
            <a:off x="7133303" y="2084439"/>
            <a:ext cx="0" cy="4010721"/>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9" name="Straight Arrow Connector 8">
            <a:extLst>
              <a:ext uri="{FF2B5EF4-FFF2-40B4-BE49-F238E27FC236}">
                <a16:creationId xmlns:a16="http://schemas.microsoft.com/office/drawing/2014/main" id="{E45308E9-D3EA-DA9D-BACC-B8850D8570C6}"/>
              </a:ext>
            </a:extLst>
          </p:cNvPr>
          <p:cNvCxnSpPr/>
          <p:nvPr/>
        </p:nvCxnSpPr>
        <p:spPr>
          <a:xfrm>
            <a:off x="1907458" y="2461716"/>
            <a:ext cx="5225845" cy="0"/>
          </a:xfrm>
          <a:prstGeom prst="straightConnector1">
            <a:avLst/>
          </a:prstGeom>
          <a:noFill/>
          <a:ln w="25400" cap="flat">
            <a:solidFill>
              <a:schemeClr val="tx1"/>
            </a:solidFill>
            <a:prstDash val="solid"/>
            <a:round/>
            <a:headEnd type="triangle" w="med" len="med"/>
            <a:tailEnd type="triangle" w="med" len="med"/>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5094A128-BAF5-BA5F-E3A5-23FBCFD8F964}"/>
              </a:ext>
            </a:extLst>
          </p:cNvPr>
          <p:cNvSpPr txBox="1"/>
          <p:nvPr/>
        </p:nvSpPr>
        <p:spPr>
          <a:xfrm>
            <a:off x="1717040" y="1787120"/>
            <a:ext cx="44884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STA</a:t>
            </a:r>
          </a:p>
        </p:txBody>
      </p:sp>
      <p:sp>
        <p:nvSpPr>
          <p:cNvPr id="11" name="TextBox 10">
            <a:extLst>
              <a:ext uri="{FF2B5EF4-FFF2-40B4-BE49-F238E27FC236}">
                <a16:creationId xmlns:a16="http://schemas.microsoft.com/office/drawing/2014/main" id="{E7F05517-EDA3-0C2A-8EE3-7E437DD9E748}"/>
              </a:ext>
            </a:extLst>
          </p:cNvPr>
          <p:cNvSpPr txBox="1"/>
          <p:nvPr/>
        </p:nvSpPr>
        <p:spPr>
          <a:xfrm>
            <a:off x="6908882" y="1787120"/>
            <a:ext cx="30777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a:t>
            </a:r>
          </a:p>
        </p:txBody>
      </p:sp>
      <p:sp>
        <p:nvSpPr>
          <p:cNvPr id="12" name="TextBox 11">
            <a:extLst>
              <a:ext uri="{FF2B5EF4-FFF2-40B4-BE49-F238E27FC236}">
                <a16:creationId xmlns:a16="http://schemas.microsoft.com/office/drawing/2014/main" id="{32DFAACB-3F69-4C6B-E98F-0FD7D1ED6BF9}"/>
              </a:ext>
            </a:extLst>
          </p:cNvPr>
          <p:cNvSpPr txBox="1"/>
          <p:nvPr/>
        </p:nvSpPr>
        <p:spPr>
          <a:xfrm>
            <a:off x="2662861" y="1836059"/>
            <a:ext cx="374904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a:t>
            </a:r>
            <a:r>
              <a:rPr lang="en-US" sz="1200" dirty="0"/>
              <a:t>associates/authenticates with AP and shared PMK is known to both, as well as initial STA OTA MAC (MAC1)</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3" name="Straight Arrow Connector 12">
            <a:extLst>
              <a:ext uri="{FF2B5EF4-FFF2-40B4-BE49-F238E27FC236}">
                <a16:creationId xmlns:a16="http://schemas.microsoft.com/office/drawing/2014/main" id="{D7E50D6E-B4A9-7D4F-94E6-2B2EBC52D0A3}"/>
              </a:ext>
            </a:extLst>
          </p:cNvPr>
          <p:cNvCxnSpPr/>
          <p:nvPr/>
        </p:nvCxnSpPr>
        <p:spPr>
          <a:xfrm>
            <a:off x="1907458" y="3084379"/>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4" name="TextBox 13">
            <a:extLst>
              <a:ext uri="{FF2B5EF4-FFF2-40B4-BE49-F238E27FC236}">
                <a16:creationId xmlns:a16="http://schemas.microsoft.com/office/drawing/2014/main" id="{21641846-412B-5ADE-B704-5578B1676864}"/>
              </a:ext>
            </a:extLst>
          </p:cNvPr>
          <p:cNvSpPr txBox="1"/>
          <p:nvPr/>
        </p:nvSpPr>
        <p:spPr>
          <a:xfrm>
            <a:off x="2590800" y="2696569"/>
            <a:ext cx="374904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indicates to AP that it supports MAC Change While Associated (EDP Active bit = 1) (MAC1)</a:t>
            </a:r>
          </a:p>
        </p:txBody>
      </p:sp>
      <p:cxnSp>
        <p:nvCxnSpPr>
          <p:cNvPr id="15" name="Straight Arrow Connector 14">
            <a:extLst>
              <a:ext uri="{FF2B5EF4-FFF2-40B4-BE49-F238E27FC236}">
                <a16:creationId xmlns:a16="http://schemas.microsoft.com/office/drawing/2014/main" id="{D51833E5-3366-8422-3410-AFCDE2B3B6C4}"/>
              </a:ext>
            </a:extLst>
          </p:cNvPr>
          <p:cNvCxnSpPr/>
          <p:nvPr/>
        </p:nvCxnSpPr>
        <p:spPr>
          <a:xfrm>
            <a:off x="1907458" y="3940430"/>
            <a:ext cx="5225845" cy="0"/>
          </a:xfrm>
          <a:prstGeom prst="straightConnector1">
            <a:avLst/>
          </a:prstGeom>
          <a:noFill/>
          <a:ln w="25400" cap="flat">
            <a:solidFill>
              <a:schemeClr val="tx1"/>
            </a:solidFill>
            <a:prstDash val="solid"/>
            <a:round/>
            <a:headEnd type="triangle" w="med" len="med"/>
            <a:tailEnd type="none" w="med" len="med"/>
          </a:ln>
          <a:effectLst/>
          <a:sp3d/>
        </p:spPr>
        <p:style>
          <a:lnRef idx="0">
            <a:scrgbClr r="0" g="0" b="0"/>
          </a:lnRef>
          <a:fillRef idx="0">
            <a:scrgbClr r="0" g="0" b="0"/>
          </a:fillRef>
          <a:effectRef idx="0">
            <a:scrgbClr r="0" g="0" b="0"/>
          </a:effectRef>
          <a:fontRef idx="none"/>
        </p:style>
      </p:cxnSp>
      <p:sp>
        <p:nvSpPr>
          <p:cNvPr id="16" name="TextBox 15">
            <a:extLst>
              <a:ext uri="{FF2B5EF4-FFF2-40B4-BE49-F238E27FC236}">
                <a16:creationId xmlns:a16="http://schemas.microsoft.com/office/drawing/2014/main" id="{F5D72FD9-562D-7C27-71D1-9C11177D20D1}"/>
              </a:ext>
            </a:extLst>
          </p:cNvPr>
          <p:cNvSpPr txBox="1"/>
          <p:nvPr/>
        </p:nvSpPr>
        <p:spPr>
          <a:xfrm>
            <a:off x="2590800" y="3367953"/>
            <a:ext cx="374904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initiates MAC change</a:t>
            </a:r>
          </a:p>
          <a:p>
            <a:pPr marL="0" marR="0" indent="0" algn="l" defTabSz="914400" rtl="0" fontAlgn="auto" latinLnBrk="0" hangingPunct="0">
              <a:lnSpc>
                <a:spcPct val="100000"/>
              </a:lnSpc>
              <a:spcBef>
                <a:spcPts val="0"/>
              </a:spcBef>
              <a:spcAft>
                <a:spcPts val="0"/>
              </a:spcAft>
              <a:buClrTx/>
              <a:buSzTx/>
              <a:buFontTx/>
              <a:buNone/>
              <a:tabLst/>
            </a:pPr>
            <a:r>
              <a:rPr lang="en-US" sz="1200" dirty="0"/>
              <a:t>Queues are emptied in both directions using previous MAC1</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7" name="Straight Arrow Connector 16">
            <a:extLst>
              <a:ext uri="{FF2B5EF4-FFF2-40B4-BE49-F238E27FC236}">
                <a16:creationId xmlns:a16="http://schemas.microsoft.com/office/drawing/2014/main" id="{06F77968-6115-E2CE-D005-0DCD25D6CDB1}"/>
              </a:ext>
            </a:extLst>
          </p:cNvPr>
          <p:cNvCxnSpPr/>
          <p:nvPr/>
        </p:nvCxnSpPr>
        <p:spPr>
          <a:xfrm>
            <a:off x="1907458" y="4603740"/>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8" name="TextBox 17">
            <a:extLst>
              <a:ext uri="{FF2B5EF4-FFF2-40B4-BE49-F238E27FC236}">
                <a16:creationId xmlns:a16="http://schemas.microsoft.com/office/drawing/2014/main" id="{268F2419-79AC-9456-78AF-EE64EC1FFB48}"/>
              </a:ext>
            </a:extLst>
          </p:cNvPr>
          <p:cNvSpPr txBox="1"/>
          <p:nvPr/>
        </p:nvSpPr>
        <p:spPr>
          <a:xfrm>
            <a:off x="2590800" y="4392039"/>
            <a:ext cx="3749040" cy="1846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transmits new US traffic using (SMAC1) as SA</a:t>
            </a:r>
          </a:p>
        </p:txBody>
      </p:sp>
      <p:cxnSp>
        <p:nvCxnSpPr>
          <p:cNvPr id="19" name="Straight Arrow Connector 18">
            <a:extLst>
              <a:ext uri="{FF2B5EF4-FFF2-40B4-BE49-F238E27FC236}">
                <a16:creationId xmlns:a16="http://schemas.microsoft.com/office/drawing/2014/main" id="{D672F883-3EB3-DC14-C917-5CA3ADE190D4}"/>
              </a:ext>
            </a:extLst>
          </p:cNvPr>
          <p:cNvCxnSpPr/>
          <p:nvPr/>
        </p:nvCxnSpPr>
        <p:spPr>
          <a:xfrm>
            <a:off x="1907458" y="5305172"/>
            <a:ext cx="5225845" cy="0"/>
          </a:xfrm>
          <a:prstGeom prst="straightConnector1">
            <a:avLst/>
          </a:prstGeom>
          <a:noFill/>
          <a:ln w="25400" cap="flat">
            <a:solidFill>
              <a:schemeClr val="tx1"/>
            </a:solidFill>
            <a:prstDash val="solid"/>
            <a:round/>
            <a:headEnd type="triangle" w="med" len="med"/>
            <a:tailEnd type="none" w="med" len="med"/>
          </a:ln>
          <a:effectLst/>
          <a:sp3d/>
        </p:spPr>
        <p:style>
          <a:lnRef idx="0">
            <a:scrgbClr r="0" g="0" b="0"/>
          </a:lnRef>
          <a:fillRef idx="0">
            <a:scrgbClr r="0" g="0" b="0"/>
          </a:fillRef>
          <a:effectRef idx="0">
            <a:scrgbClr r="0" g="0" b="0"/>
          </a:effectRef>
          <a:fontRef idx="none"/>
        </p:style>
      </p:cxnSp>
      <p:sp>
        <p:nvSpPr>
          <p:cNvPr id="20" name="TextBox 19">
            <a:extLst>
              <a:ext uri="{FF2B5EF4-FFF2-40B4-BE49-F238E27FC236}">
                <a16:creationId xmlns:a16="http://schemas.microsoft.com/office/drawing/2014/main" id="{44DDADB1-3A83-168F-A4CF-E08FA5051576}"/>
              </a:ext>
            </a:extLst>
          </p:cNvPr>
          <p:cNvSpPr txBox="1"/>
          <p:nvPr/>
        </p:nvSpPr>
        <p:spPr>
          <a:xfrm>
            <a:off x="2590800" y="5085226"/>
            <a:ext cx="3749040" cy="1846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transmits new DS traffic using (DMAC1) as DA</a:t>
            </a:r>
          </a:p>
        </p:txBody>
      </p:sp>
      <p:sp>
        <p:nvSpPr>
          <p:cNvPr id="2" name="Title 1">
            <a:extLst>
              <a:ext uri="{FF2B5EF4-FFF2-40B4-BE49-F238E27FC236}">
                <a16:creationId xmlns:a16="http://schemas.microsoft.com/office/drawing/2014/main" id="{AFDAE2A7-ABD0-FE9F-A61E-74E549A03ECD}"/>
              </a:ext>
            </a:extLst>
          </p:cNvPr>
          <p:cNvSpPr txBox="1">
            <a:spLocks/>
          </p:cNvSpPr>
          <p:nvPr/>
        </p:nvSpPr>
        <p:spPr>
          <a:xfrm>
            <a:off x="685800" y="762840"/>
            <a:ext cx="7771680" cy="1065962"/>
          </a:xfrm>
          <a:prstGeom prst="rect">
            <a:avLst/>
          </a:prstGeom>
        </p:spPr>
        <p:txBody>
          <a:bodyPr/>
          <a:lst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a:lstStyle>
          <a:p>
            <a:pPr hangingPunct="1"/>
            <a:r>
              <a:rPr lang="en-US" dirty="0"/>
              <a:t>Example change sequence</a:t>
            </a:r>
            <a:br>
              <a:rPr lang="en-US" dirty="0"/>
            </a:br>
            <a:endParaRPr lang="en-US" dirty="0"/>
          </a:p>
        </p:txBody>
      </p:sp>
    </p:spTree>
    <p:extLst>
      <p:ext uri="{BB962C8B-B14F-4D97-AF65-F5344CB8AC3E}">
        <p14:creationId xmlns:p14="http://schemas.microsoft.com/office/powerpoint/2010/main" val="46157462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3A855-4FD6-6041-43B4-41ADA505B195}"/>
              </a:ext>
            </a:extLst>
          </p:cNvPr>
          <p:cNvSpPr>
            <a:spLocks noGrp="1"/>
          </p:cNvSpPr>
          <p:nvPr>
            <p:ph type="title"/>
          </p:nvPr>
        </p:nvSpPr>
        <p:spPr/>
        <p:txBody>
          <a:bodyPr/>
          <a:lstStyle/>
          <a:p>
            <a:r>
              <a:rPr lang="en-US" dirty="0"/>
              <a:t>MAC generation</a:t>
            </a:r>
          </a:p>
        </p:txBody>
      </p:sp>
      <p:sp>
        <p:nvSpPr>
          <p:cNvPr id="3" name="Content Placeholder 2">
            <a:extLst>
              <a:ext uri="{FF2B5EF4-FFF2-40B4-BE49-F238E27FC236}">
                <a16:creationId xmlns:a16="http://schemas.microsoft.com/office/drawing/2014/main" id="{92CE81E8-997B-E79D-6904-E4C84D0ECD04}"/>
              </a:ext>
            </a:extLst>
          </p:cNvPr>
          <p:cNvSpPr>
            <a:spLocks noGrp="1"/>
          </p:cNvSpPr>
          <p:nvPr>
            <p:ph idx="1"/>
          </p:nvPr>
        </p:nvSpPr>
        <p:spPr>
          <a:xfrm>
            <a:off x="685800" y="1505527"/>
            <a:ext cx="7771680" cy="4589633"/>
          </a:xfrm>
        </p:spPr>
        <p:txBody>
          <a:bodyPr>
            <a:normAutofit lnSpcReduction="10000"/>
          </a:bodyPr>
          <a:lstStyle/>
          <a:p>
            <a:pPr marL="0" indent="0">
              <a:buNone/>
            </a:pPr>
            <a:r>
              <a:rPr lang="en-US" sz="1400" dirty="0"/>
              <a:t>In 11-22/114r3, the </a:t>
            </a:r>
            <a:r>
              <a:rPr lang="en-US" sz="1400" dirty="0">
                <a:latin typeface="Times New Roman" panose="02020603050405020304" pitchFamily="18" charset="0"/>
                <a:cs typeface="Times New Roman" panose="02020603050405020304" pitchFamily="18" charset="0"/>
              </a:rPr>
              <a:t>following</a:t>
            </a:r>
            <a:r>
              <a:rPr lang="en-US" sz="1400" dirty="0"/>
              <a:t> formula was proposed:</a:t>
            </a:r>
          </a:p>
          <a:p>
            <a:r>
              <a:rPr lang="en-US" sz="1200" dirty="0"/>
              <a:t>@MAC (n+1) = PRF-128/46(</a:t>
            </a:r>
            <a:r>
              <a:rPr lang="en-US" sz="1200" b="1" dirty="0"/>
              <a:t>ERCM Key</a:t>
            </a:r>
            <a:r>
              <a:rPr lang="en-US" sz="1200" dirty="0"/>
              <a:t>, “ERCM”, @MAC(n), 128)</a:t>
            </a:r>
          </a:p>
          <a:p>
            <a:r>
              <a:rPr lang="en-US" sz="1200" dirty="0"/>
              <a:t>Where the ERCM key is passed in a separate action frame exchange, and the leftmost 46 bits are selected.</a:t>
            </a:r>
          </a:p>
          <a:p>
            <a:endParaRPr lang="en-US" sz="1400" dirty="0"/>
          </a:p>
          <a:p>
            <a:pPr marL="0" indent="0">
              <a:buNone/>
            </a:pPr>
            <a:r>
              <a:rPr lang="en-US" sz="1400" dirty="0"/>
              <a:t>Since a PMK is already available, the following is proposed:</a:t>
            </a:r>
          </a:p>
          <a:p>
            <a:r>
              <a:rPr lang="en-US" sz="1400" dirty="0"/>
              <a:t>@PairMAC (n+1) = PRF-128/46(</a:t>
            </a:r>
            <a:r>
              <a:rPr lang="en-US" sz="1400" b="1" dirty="0"/>
              <a:t>PMK</a:t>
            </a:r>
            <a:r>
              <a:rPr lang="en-US" sz="1400" dirty="0"/>
              <a:t>, “</a:t>
            </a:r>
            <a:r>
              <a:rPr lang="en-US" sz="1400" dirty="0" err="1"/>
              <a:t>PairMAC</a:t>
            </a:r>
            <a:r>
              <a:rPr lang="en-US" sz="1400" dirty="0"/>
              <a:t>”, @PairMAC(n), 128)</a:t>
            </a:r>
          </a:p>
          <a:p>
            <a:endParaRPr lang="en-US" sz="1400" dirty="0"/>
          </a:p>
          <a:p>
            <a:r>
              <a:rPr lang="en-US" sz="1400" dirty="0"/>
              <a:t>Where the PMK is the current Pairwise Master Key </a:t>
            </a:r>
          </a:p>
          <a:p>
            <a:r>
              <a:rPr lang="en-US" sz="1400" dirty="0"/>
              <a:t>The leftmost 46 bits are selected for SA MAC used to TX from a non-AP STA</a:t>
            </a:r>
          </a:p>
          <a:p>
            <a:r>
              <a:rPr lang="en-US" sz="1400" dirty="0"/>
              <a:t>The next 46 bits are selected for the DA MAC used for traffic to the same non-AP STA. </a:t>
            </a:r>
          </a:p>
          <a:p>
            <a:pPr marL="0" indent="0">
              <a:buNone/>
            </a:pPr>
            <a:endParaRPr lang="en-US" sz="1400" dirty="0"/>
          </a:p>
          <a:p>
            <a:endParaRPr lang="en-US" sz="1400" dirty="0"/>
          </a:p>
          <a:p>
            <a:pPr marL="0" indent="0">
              <a:buNone/>
            </a:pPr>
            <a:r>
              <a:rPr lang="en-US" sz="1400" dirty="0"/>
              <a:t>Alternatively, </a:t>
            </a:r>
          </a:p>
          <a:p>
            <a:r>
              <a:rPr lang="en-US" sz="1400" dirty="0"/>
              <a:t>@SMAC (n+1) = PRF-128/46(</a:t>
            </a:r>
            <a:r>
              <a:rPr lang="en-US" sz="1400" b="1" dirty="0"/>
              <a:t>PMK</a:t>
            </a:r>
            <a:r>
              <a:rPr lang="en-US" sz="1400" dirty="0"/>
              <a:t>, “SMAC”, @SMAC(n), 128)</a:t>
            </a:r>
          </a:p>
          <a:p>
            <a:r>
              <a:rPr lang="en-US" sz="1400" dirty="0"/>
              <a:t>@DMAC (n+1) = PRF-128/46(</a:t>
            </a:r>
            <a:r>
              <a:rPr lang="en-US" sz="1400" b="1" dirty="0"/>
              <a:t>PMK</a:t>
            </a:r>
            <a:r>
              <a:rPr lang="en-US" sz="1400" dirty="0"/>
              <a:t>, “DMAC”, @DMAC(n), 128)</a:t>
            </a:r>
          </a:p>
          <a:p>
            <a:endParaRPr lang="en-US" sz="1400" dirty="0"/>
          </a:p>
          <a:p>
            <a:r>
              <a:rPr lang="en-US" sz="1400" dirty="0"/>
              <a:t>Where the PMK is the current Pairwise Master Key</a:t>
            </a:r>
          </a:p>
          <a:p>
            <a:r>
              <a:rPr lang="en-US" sz="1400" dirty="0"/>
              <a:t>The leftmost 46 bits are selected for each MAC (SMAC to mark traffic TX from a non-AP STA, DMAC used to mark traffic TX to the same non-AP STA). </a:t>
            </a:r>
          </a:p>
          <a:p>
            <a:endParaRPr lang="en-US" sz="1400" dirty="0"/>
          </a:p>
          <a:p>
            <a:pPr marL="0" indent="0">
              <a:buNone/>
            </a:pPr>
            <a:r>
              <a:rPr lang="en-US" sz="1400" b="1" dirty="0"/>
              <a:t>Using an existing key avoids additional messaging exchanges. </a:t>
            </a:r>
          </a:p>
          <a:p>
            <a:pPr marL="0" indent="0">
              <a:buNone/>
            </a:pPr>
            <a:r>
              <a:rPr lang="en-US" sz="1400" b="1" dirty="0"/>
              <a:t>Changing the SA and DA MACs separately removes the linkage between DS and US traffic.</a:t>
            </a:r>
          </a:p>
        </p:txBody>
      </p:sp>
    </p:spTree>
    <p:extLst>
      <p:ext uri="{BB962C8B-B14F-4D97-AF65-F5344CB8AC3E}">
        <p14:creationId xmlns:p14="http://schemas.microsoft.com/office/powerpoint/2010/main" val="1619594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OTA MAC change while associated</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lvl="1" hangingPunct="0">
              <a:defRPr sz="1500" spc="-1">
                <a:latin typeface="Arial"/>
                <a:ea typeface="Arial"/>
                <a:cs typeface="Arial"/>
                <a:sym typeface="Arial"/>
              </a:defRPr>
            </a:pPr>
            <a:endParaRPr lang="en-US" sz="1500" spc="-1" dirty="0">
              <a:latin typeface="Times New Roman"/>
              <a:cs typeface="Times New Roman"/>
              <a:sym typeface="Arial"/>
            </a:endParaRPr>
          </a:p>
          <a:p>
            <a:pPr lvl="1" hangingPunct="0">
              <a:defRPr sz="1500" spc="-1">
                <a:latin typeface="Arial"/>
                <a:ea typeface="Arial"/>
                <a:cs typeface="Arial"/>
                <a:sym typeface="Arial"/>
              </a:defRPr>
            </a:pPr>
            <a:r>
              <a:rPr lang="en-US" sz="1500" spc="-1" dirty="0">
                <a:latin typeface="Times New Roman"/>
                <a:cs typeface="Times New Roman"/>
                <a:sym typeface="Times New Roman"/>
              </a:rPr>
              <a:t>Proposal: </a:t>
            </a:r>
          </a:p>
          <a:p>
            <a:pPr lvl="1" hangingPunct="0">
              <a:defRPr sz="1500" spc="-1">
                <a:latin typeface="Arial"/>
                <a:ea typeface="Arial"/>
                <a:cs typeface="Arial"/>
                <a:sym typeface="Arial"/>
              </a:defRPr>
            </a:pPr>
            <a:r>
              <a:rPr lang="en-US" sz="1500" spc="-1" dirty="0">
                <a:latin typeface="Times New Roman"/>
                <a:cs typeface="Times New Roman"/>
                <a:sym typeface="Times New Roman"/>
              </a:rPr>
              <a:t>STA indicates to other STAs that it can support a MAC Change while associated by setting the Enhanced Data Privacy (EDP) Active to 1</a:t>
            </a:r>
          </a:p>
          <a:p>
            <a:pPr lvl="1" hangingPunct="0">
              <a:defRPr sz="1500" spc="-1">
                <a:latin typeface="Arial"/>
                <a:ea typeface="Arial"/>
                <a:cs typeface="Arial"/>
                <a:sym typeface="Arial"/>
              </a:defRPr>
            </a:pPr>
            <a:endParaRPr lang="en-US" sz="1500" spc="-1" dirty="0">
              <a:latin typeface="Times New Roman"/>
              <a:cs typeface="Times New Roman"/>
              <a:sym typeface="Times New Roman"/>
            </a:endParaRPr>
          </a:p>
          <a:p>
            <a:pPr lvl="1" hangingPunct="0">
              <a:defRPr sz="1500" spc="-1">
                <a:latin typeface="Arial"/>
                <a:ea typeface="Arial"/>
                <a:cs typeface="Arial"/>
                <a:sym typeface="Arial"/>
              </a:defRPr>
            </a:pPr>
            <a:r>
              <a:rPr lang="en-US" sz="1500" spc="-1" dirty="0">
                <a:latin typeface="Times New Roman"/>
                <a:cs typeface="Times New Roman"/>
                <a:sym typeface="Times New Roman"/>
              </a:rPr>
              <a:t>A STA can avoid OTA MAC change while associated by not including that bit or setting it to 0.  For instance, if a STA cannot support a transition, it can clear the bit until it can support such a transition.</a:t>
            </a:r>
          </a:p>
          <a:p>
            <a:pPr lvl="1" hangingPunct="0">
              <a:defRPr sz="1500" spc="-1">
                <a:latin typeface="Arial"/>
                <a:ea typeface="Arial"/>
                <a:cs typeface="Arial"/>
                <a:sym typeface="Arial"/>
              </a:defRPr>
            </a:pPr>
            <a:endParaRPr lang="en-US" sz="1500" spc="-1" dirty="0">
              <a:latin typeface="Times New Roman"/>
              <a:cs typeface="Times New Roman"/>
              <a:sym typeface="Times New Roman"/>
            </a:endParaRPr>
          </a:p>
          <a:p>
            <a:pPr lvl="1" hangingPunct="0">
              <a:defRPr sz="1500" spc="-1">
                <a:latin typeface="Arial"/>
                <a:ea typeface="Arial"/>
                <a:cs typeface="Arial"/>
                <a:sym typeface="Arial"/>
              </a:defRPr>
            </a:pPr>
            <a:r>
              <a:rPr lang="en-US" sz="1500" spc="-1" dirty="0">
                <a:latin typeface="Times New Roman"/>
                <a:cs typeface="Times New Roman"/>
                <a:sym typeface="Times New Roman"/>
              </a:rPr>
              <a:t>If an AP STA sets the bit, then any associated STAs that also support this feature should be prepared for a transition to begin unless they have not set their EDP bit to 1.</a:t>
            </a:r>
          </a:p>
          <a:p>
            <a:pPr lvl="1" hangingPunct="0">
              <a:defRPr sz="1500" spc="-1">
                <a:latin typeface="Arial"/>
                <a:ea typeface="Arial"/>
                <a:cs typeface="Arial"/>
                <a:sym typeface="Arial"/>
              </a:defRPr>
            </a:pPr>
            <a:endParaRPr lang="en-US" sz="1500" spc="-1" dirty="0">
              <a:latin typeface="Times New Roman"/>
              <a:cs typeface="Times New Roman"/>
              <a:sym typeface="Times New Roman"/>
            </a:endParaRPr>
          </a:p>
          <a:p>
            <a:pPr lvl="1" hangingPunct="0">
              <a:defRPr sz="1500" spc="-1">
                <a:latin typeface="Arial"/>
                <a:ea typeface="Arial"/>
                <a:cs typeface="Arial"/>
                <a:sym typeface="Arial"/>
              </a:defRPr>
            </a:pPr>
            <a:r>
              <a:rPr lang="en-US" sz="1500" spc="-1" dirty="0">
                <a:latin typeface="Times New Roman"/>
                <a:cs typeface="Times New Roman"/>
                <a:sym typeface="Times New Roman"/>
              </a:rPr>
              <a:t>If an AP has only one STA with EDP active, the AP may choose to put off changing OTA MAC address until there are at least 2 STAs supporting the feature.</a:t>
            </a: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dirty="0"/>
          </a:p>
        </p:txBody>
      </p:sp>
    </p:spTree>
    <p:extLst>
      <p:ext uri="{BB962C8B-B14F-4D97-AF65-F5344CB8AC3E}">
        <p14:creationId xmlns:p14="http://schemas.microsoft.com/office/powerpoint/2010/main" val="62908755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normAutofit fontScale="90000"/>
          </a:bodyPr>
          <a:lstStyle/>
          <a:p>
            <a:r>
              <a:rPr lang="en-US" dirty="0"/>
              <a:t>Trigger and Synchronization of OTA MAC change while associated</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898469"/>
            <a:ext cx="8058150" cy="4654731"/>
          </a:xfrm>
        </p:spPr>
        <p:txBody>
          <a:bodyPr>
            <a:normAutofit lnSpcReduction="10000"/>
          </a:bodyPr>
          <a:lstStyle/>
          <a:p>
            <a:pPr marL="91440" lvl="2" indent="-571500" hangingPunct="0">
              <a:spcAft>
                <a:spcPts val="600"/>
              </a:spcAft>
              <a:tabLst>
                <a:tab pos="-457200" algn="l"/>
              </a:tabLst>
            </a:pPr>
            <a:r>
              <a:rPr lang="en-US" sz="1600" spc="-1" dirty="0">
                <a:latin typeface="Times New Roman"/>
                <a:cs typeface="Times New Roman"/>
              </a:rPr>
              <a:t>To allow for a STA to synchronize its OTA MAC addresses with the AP, a new field in the Beacon frame is proposed called the OTA MAC Rotation Count field.</a:t>
            </a:r>
          </a:p>
          <a:p>
            <a:pPr marL="0" lvl="2" hangingPunct="0">
              <a:spcAft>
                <a:spcPts val="600"/>
              </a:spcAft>
              <a:buNone/>
              <a:tabLst>
                <a:tab pos="-457200" algn="l"/>
              </a:tabLst>
            </a:pPr>
            <a:endParaRPr lang="en-US" sz="1600" spc="-1" dirty="0">
              <a:latin typeface="Times New Roman"/>
              <a:cs typeface="Times New Roman"/>
            </a:endParaRPr>
          </a:p>
          <a:p>
            <a:pPr marL="91440" lvl="2" indent="-571500" hangingPunct="0">
              <a:spcAft>
                <a:spcPts val="600"/>
              </a:spcAft>
              <a:tabLst>
                <a:tab pos="-457200" algn="l"/>
              </a:tabLst>
            </a:pPr>
            <a:r>
              <a:rPr lang="en-US" sz="1600" spc="-1" dirty="0">
                <a:latin typeface="Times New Roman"/>
                <a:cs typeface="Times New Roman"/>
              </a:rPr>
              <a:t>As the counter increases, it signals to all STAs that a change has happened</a:t>
            </a:r>
          </a:p>
          <a:p>
            <a:pPr marL="91440" lvl="2" indent="-571500" hangingPunct="0">
              <a:spcAft>
                <a:spcPts val="600"/>
              </a:spcAft>
              <a:tabLst>
                <a:tab pos="-457200" algn="l"/>
              </a:tabLst>
            </a:pPr>
            <a:r>
              <a:rPr lang="en-US" sz="1600" spc="-1" dirty="0">
                <a:latin typeface="Times New Roman"/>
                <a:cs typeface="Times New Roman"/>
              </a:rPr>
              <a:t>If a STA has been dozing or lost communication briefly or suffered a restart, thus missing an OTA MAC address change, the STA can discover that it is out of sync with the AP by checking the OTA MAC Rotation Count field in the Beacon frame.  </a:t>
            </a:r>
          </a:p>
          <a:p>
            <a:pPr marL="91440" lvl="2" indent="-571500" hangingPunct="0">
              <a:spcAft>
                <a:spcPts val="600"/>
              </a:spcAft>
              <a:tabLst>
                <a:tab pos="-457200" algn="l"/>
              </a:tabLst>
            </a:pPr>
            <a:r>
              <a:rPr lang="en-US" sz="1600" spc="-1" dirty="0">
                <a:latin typeface="Times New Roman"/>
                <a:cs typeface="Times New Roman"/>
              </a:rPr>
              <a:t>Each time the PMK is changed or reinitialized, the OTA MAC Rotation Count field is cleared. Each time an OTA MAC rotation is executed, the counter is incremented.  </a:t>
            </a:r>
          </a:p>
          <a:p>
            <a:pPr marL="91440" lvl="2" indent="-571500" hangingPunct="0">
              <a:spcAft>
                <a:spcPts val="600"/>
              </a:spcAft>
              <a:tabLst>
                <a:tab pos="-457200" algn="l"/>
              </a:tabLst>
            </a:pPr>
            <a:r>
              <a:rPr lang="en-US" sz="1600" spc="-1" dirty="0">
                <a:latin typeface="Times New Roman"/>
                <a:cs typeface="Times New Roman"/>
              </a:rPr>
              <a:t>Since the sequence of MAC addresses linked to a STA is fixed once the PMK and starting STA MAC address is known, a STA can consult the OTA MAC Rotation Count field to find out how many iterations of the MAC address generation utility must be run to get back in sync with the AP.  </a:t>
            </a:r>
          </a:p>
          <a:p>
            <a:pPr marL="91440" lvl="2" indent="-571500" hangingPunct="0">
              <a:spcAft>
                <a:spcPts val="600"/>
              </a:spcAft>
              <a:tabLst>
                <a:tab pos="-457200" algn="l"/>
              </a:tabLst>
            </a:pPr>
            <a:r>
              <a:rPr lang="en-US" sz="1600" spc="-1" dirty="0">
                <a:latin typeface="Times New Roman"/>
                <a:cs typeface="Times New Roman"/>
              </a:rPr>
              <a:t>For example, if the STA last knew that the OTA MAC Rotation Count field was at 501 and then sees the field is at 503, it knows that it must take the OTA MAC information from instance 501 and iterate the OTA MAC generation algorithm twice to get back in sync with the AP, assuming that the PMK is unchanged.</a:t>
            </a:r>
            <a:endParaRPr lang="en-US" sz="1600" spc="-1" dirty="0">
              <a:latin typeface="Times New Roman"/>
              <a:cs typeface="Times New Roman"/>
              <a:sym typeface="Times New Roman"/>
            </a:endParaRPr>
          </a:p>
          <a:p>
            <a:pPr marL="91440" lvl="1" hangingPunct="0">
              <a:spcAft>
                <a:spcPts val="600"/>
              </a:spcAft>
              <a:defRPr sz="1500" spc="-1">
                <a:latin typeface="Arial"/>
                <a:ea typeface="Arial"/>
                <a:cs typeface="Arial"/>
                <a:sym typeface="Arial"/>
              </a:defRPr>
            </a:pPr>
            <a:endParaRPr lang="en-US" sz="1600" b="1"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dirty="0"/>
          </a:p>
        </p:txBody>
      </p:sp>
    </p:spTree>
    <p:extLst>
      <p:ext uri="{BB962C8B-B14F-4D97-AF65-F5344CB8AC3E}">
        <p14:creationId xmlns:p14="http://schemas.microsoft.com/office/powerpoint/2010/main" val="2643980179"/>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32074</TotalTime>
  <Words>1297</Words>
  <Application>Microsoft Office PowerPoint</Application>
  <PresentationFormat>On-screen Show (4:3)</PresentationFormat>
  <Paragraphs>126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Helvetica</vt:lpstr>
      <vt:lpstr>Helvetica Neue</vt:lpstr>
      <vt:lpstr>Times New Roman</vt:lpstr>
      <vt:lpstr>Office Theme</vt:lpstr>
      <vt:lpstr>PowerPoint Presentation</vt:lpstr>
      <vt:lpstr>PowerPoint Presentation</vt:lpstr>
      <vt:lpstr>Summary</vt:lpstr>
      <vt:lpstr>Requirements</vt:lpstr>
      <vt:lpstr>MAC change while associated </vt:lpstr>
      <vt:lpstr>PowerPoint Presentation</vt:lpstr>
      <vt:lpstr>MAC generation</vt:lpstr>
      <vt:lpstr>OTA MAC change while associated </vt:lpstr>
      <vt:lpstr>Trigger and Synchronization of OTA MAC change while associated </vt:lpstr>
      <vt:lpstr>Straw Poll 1</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228</cp:revision>
  <dcterms:modified xsi:type="dcterms:W3CDTF">2023-03-08T15:39:17Z</dcterms:modified>
</cp:coreProperties>
</file>