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66" r:id="rId5"/>
    <p:sldId id="267" r:id="rId6"/>
    <p:sldId id="270" r:id="rId7"/>
    <p:sldId id="271" r:id="rId8"/>
    <p:sldId id="269"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9EF503D-BFF4-A3EB-8B47-3BF6583FB935}" name="Das, Dibakar" initials="DD" userId="S::dibakar.das@intel.com::5555b401-5ad5-4206-a20e-01f22605f8f6" providerId="AD"/>
  <p188:author id="{FFFCF362-E410-225C-DF11-CD03DB4468AE}" name="Cariou, Laurent" initials="CL" userId="S::laurent.cariou@intel.com::4453f93f-2ed2-46e8-bb8c-3237fbfdd40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CDB2F0-F17E-4D5E-8CCD-B936A58CC707}" v="3" dt="2023-04-15T16:47:19.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34" autoAdjust="0"/>
  </p:normalViewPr>
  <p:slideViewPr>
    <p:cSldViewPr snapToGrid="0">
      <p:cViewPr varScale="1">
        <p:scale>
          <a:sx n="87" d="100"/>
          <a:sy n="87" d="100"/>
        </p:scale>
        <p:origin x="1330" y="8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77CDB2F0-F17E-4D5E-8CCD-B936A58CC707}"/>
    <pc:docChg chg="custSel delSld modSld modMainMaster">
      <pc:chgData name="Das, Dibakar" userId="5555b401-5ad5-4206-a20e-01f22605f8f6" providerId="ADAL" clId="{77CDB2F0-F17E-4D5E-8CCD-B936A58CC707}" dt="2023-04-15T17:02:42.161" v="115" actId="20577"/>
      <pc:docMkLst>
        <pc:docMk/>
      </pc:docMkLst>
      <pc:sldChg chg="modSp mod">
        <pc:chgData name="Das, Dibakar" userId="5555b401-5ad5-4206-a20e-01f22605f8f6" providerId="ADAL" clId="{77CDB2F0-F17E-4D5E-8CCD-B936A58CC707}" dt="2023-04-15T16:46:56.958" v="106" actId="20577"/>
        <pc:sldMkLst>
          <pc:docMk/>
          <pc:sldMk cId="0" sldId="256"/>
        </pc:sldMkLst>
        <pc:spChg chg="mod">
          <ac:chgData name="Das, Dibakar" userId="5555b401-5ad5-4206-a20e-01f22605f8f6" providerId="ADAL" clId="{77CDB2F0-F17E-4D5E-8CCD-B936A58CC707}" dt="2023-04-15T16:45:49.695" v="46" actId="20577"/>
          <ac:spMkLst>
            <pc:docMk/>
            <pc:sldMk cId="0" sldId="256"/>
            <ac:spMk id="6" creationId="{00000000-0000-0000-0000-000000000000}"/>
          </ac:spMkLst>
        </pc:spChg>
        <pc:spChg chg="mod">
          <ac:chgData name="Das, Dibakar" userId="5555b401-5ad5-4206-a20e-01f22605f8f6" providerId="ADAL" clId="{77CDB2F0-F17E-4D5E-8CCD-B936A58CC707}" dt="2023-04-15T16:46:56.958" v="106" actId="20577"/>
          <ac:spMkLst>
            <pc:docMk/>
            <pc:sldMk cId="0" sldId="256"/>
            <ac:spMk id="3074" creationId="{00000000-0000-0000-0000-000000000000}"/>
          </ac:spMkLst>
        </pc:spChg>
      </pc:sldChg>
      <pc:sldChg chg="modNotesTx">
        <pc:chgData name="Das, Dibakar" userId="5555b401-5ad5-4206-a20e-01f22605f8f6" providerId="ADAL" clId="{77CDB2F0-F17E-4D5E-8CCD-B936A58CC707}" dt="2023-04-15T16:49:23.248" v="114" actId="20577"/>
        <pc:sldMkLst>
          <pc:docMk/>
          <pc:sldMk cId="1204952487" sldId="266"/>
        </pc:sldMkLst>
      </pc:sldChg>
      <pc:sldChg chg="modSp mod">
        <pc:chgData name="Das, Dibakar" userId="5555b401-5ad5-4206-a20e-01f22605f8f6" providerId="ADAL" clId="{77CDB2F0-F17E-4D5E-8CCD-B936A58CC707}" dt="2023-04-15T16:45:24.023" v="34" actId="20577"/>
        <pc:sldMkLst>
          <pc:docMk/>
          <pc:sldMk cId="3760463991" sldId="270"/>
        </pc:sldMkLst>
        <pc:spChg chg="mod">
          <ac:chgData name="Das, Dibakar" userId="5555b401-5ad5-4206-a20e-01f22605f8f6" providerId="ADAL" clId="{77CDB2F0-F17E-4D5E-8CCD-B936A58CC707}" dt="2023-04-15T16:45:24.023" v="34" actId="20577"/>
          <ac:spMkLst>
            <pc:docMk/>
            <pc:sldMk cId="3760463991" sldId="270"/>
            <ac:spMk id="3" creationId="{A9D3093B-FA7B-4209-8115-57AD00DD74AB}"/>
          </ac:spMkLst>
        </pc:spChg>
      </pc:sldChg>
      <pc:sldChg chg="modSp mod modNotesTx">
        <pc:chgData name="Das, Dibakar" userId="5555b401-5ad5-4206-a20e-01f22605f8f6" providerId="ADAL" clId="{77CDB2F0-F17E-4D5E-8CCD-B936A58CC707}" dt="2023-04-15T17:02:42.161" v="115" actId="20577"/>
        <pc:sldMkLst>
          <pc:docMk/>
          <pc:sldMk cId="249897040" sldId="271"/>
        </pc:sldMkLst>
        <pc:spChg chg="mod">
          <ac:chgData name="Das, Dibakar" userId="5555b401-5ad5-4206-a20e-01f22605f8f6" providerId="ADAL" clId="{77CDB2F0-F17E-4D5E-8CCD-B936A58CC707}" dt="2023-04-15T16:49:08.395" v="113" actId="20577"/>
          <ac:spMkLst>
            <pc:docMk/>
            <pc:sldMk cId="249897040" sldId="271"/>
            <ac:spMk id="3" creationId="{C6E9A163-70CD-4104-8159-8A0EF3403FF4}"/>
          </ac:spMkLst>
        </pc:spChg>
      </pc:sldChg>
      <pc:sldChg chg="del">
        <pc:chgData name="Das, Dibakar" userId="5555b401-5ad5-4206-a20e-01f22605f8f6" providerId="ADAL" clId="{77CDB2F0-F17E-4D5E-8CCD-B936A58CC707}" dt="2023-04-15T16:48:01.660" v="110" actId="47"/>
        <pc:sldMkLst>
          <pc:docMk/>
          <pc:sldMk cId="2627601614" sldId="272"/>
        </pc:sldMkLst>
      </pc:sldChg>
      <pc:sldChg chg="del">
        <pc:chgData name="Das, Dibakar" userId="5555b401-5ad5-4206-a20e-01f22605f8f6" providerId="ADAL" clId="{77CDB2F0-F17E-4D5E-8CCD-B936A58CC707}" dt="2023-04-15T16:48:00.675" v="109" actId="47"/>
        <pc:sldMkLst>
          <pc:docMk/>
          <pc:sldMk cId="2069665154" sldId="275"/>
        </pc:sldMkLst>
      </pc:sldChg>
      <pc:sldChg chg="del">
        <pc:chgData name="Das, Dibakar" userId="5555b401-5ad5-4206-a20e-01f22605f8f6" providerId="ADAL" clId="{77CDB2F0-F17E-4D5E-8CCD-B936A58CC707}" dt="2023-04-15T16:47:35.748" v="107" actId="47"/>
        <pc:sldMkLst>
          <pc:docMk/>
          <pc:sldMk cId="683993499" sldId="276"/>
        </pc:sldMkLst>
      </pc:sldChg>
      <pc:sldChg chg="del">
        <pc:chgData name="Das, Dibakar" userId="5555b401-5ad5-4206-a20e-01f22605f8f6" providerId="ADAL" clId="{77CDB2F0-F17E-4D5E-8CCD-B936A58CC707}" dt="2023-04-15T16:47:43.971" v="108" actId="47"/>
        <pc:sldMkLst>
          <pc:docMk/>
          <pc:sldMk cId="2054816409" sldId="277"/>
        </pc:sldMkLst>
      </pc:sldChg>
      <pc:sldMasterChg chg="modSp mod">
        <pc:chgData name="Das, Dibakar" userId="5555b401-5ad5-4206-a20e-01f22605f8f6" providerId="ADAL" clId="{77CDB2F0-F17E-4D5E-8CCD-B936A58CC707}" dt="2023-04-15T16:46:41.101" v="96" actId="20577"/>
        <pc:sldMasterMkLst>
          <pc:docMk/>
          <pc:sldMasterMk cId="0" sldId="2147483648"/>
        </pc:sldMasterMkLst>
        <pc:spChg chg="mod">
          <ac:chgData name="Das, Dibakar" userId="5555b401-5ad5-4206-a20e-01f22605f8f6" providerId="ADAL" clId="{77CDB2F0-F17E-4D5E-8CCD-B936A58CC707}" dt="2023-04-15T16:46:17.769" v="57" actId="20577"/>
          <ac:spMkLst>
            <pc:docMk/>
            <pc:sldMasterMk cId="0" sldId="2147483648"/>
            <ac:spMk id="10" creationId="{00000000-0000-0000-0000-000000000000}"/>
          </ac:spMkLst>
        </pc:spChg>
        <pc:spChg chg="mod">
          <ac:chgData name="Das, Dibakar" userId="5555b401-5ad5-4206-a20e-01f22605f8f6" providerId="ADAL" clId="{77CDB2F0-F17E-4D5E-8CCD-B936A58CC707}" dt="2023-04-15T16:46:27.954" v="71" actId="20577"/>
          <ac:spMkLst>
            <pc:docMk/>
            <pc:sldMasterMk cId="0" sldId="2147483648"/>
            <ac:spMk id="1027" creationId="{00000000-0000-0000-0000-000000000000}"/>
          </ac:spMkLst>
        </pc:spChg>
        <pc:spChg chg="mod">
          <ac:chgData name="Das, Dibakar" userId="5555b401-5ad5-4206-a20e-01f22605f8f6" providerId="ADAL" clId="{77CDB2F0-F17E-4D5E-8CCD-B936A58CC707}" dt="2023-04-15T16:46:41.101" v="96" actId="20577"/>
          <ac:spMkLst>
            <pc:docMk/>
            <pc:sldMasterMk cId="0" sldId="2147483648"/>
            <ac:spMk id="1028"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905109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086632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2966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2023</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2023</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2023</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2023</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Dibakar Das </a:t>
            </a:r>
            <a:r>
              <a:rPr lang="en-GB" dirty="0" err="1"/>
              <a:t>etal</a:t>
            </a:r>
            <a:r>
              <a:rPr lang="en-GB" dirty="0"/>
              <a:t>,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802.11-23/261r0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Dibakar Das </a:t>
            </a:r>
            <a:r>
              <a:rPr lang="en-GB" dirty="0" err="1"/>
              <a:t>etal</a:t>
            </a:r>
            <a:r>
              <a:rPr lang="en-GB" dirty="0"/>
              <a:t>,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C-TDMA procedure in UHR</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2023-01-25</a:t>
            </a:r>
          </a:p>
        </p:txBody>
      </p:sp>
      <p:graphicFrame>
        <p:nvGraphicFramePr>
          <p:cNvPr id="3075" name="Object 3"/>
          <p:cNvGraphicFramePr>
            <a:graphicFrameLocks noChangeAspect="1"/>
          </p:cNvGraphicFramePr>
          <p:nvPr>
            <p:extLst>
              <p:ext uri="{D42A27DB-BD31-4B8C-83A1-F6EECF244321}">
                <p14:modId xmlns:p14="http://schemas.microsoft.com/office/powerpoint/2010/main" val="3871258237"/>
              </p:ext>
            </p:extLst>
          </p:nvPr>
        </p:nvGraphicFramePr>
        <p:xfrm>
          <a:off x="517525" y="2271713"/>
          <a:ext cx="8072438" cy="2586037"/>
        </p:xfrm>
        <a:graphic>
          <a:graphicData uri="http://schemas.openxmlformats.org/presentationml/2006/ole">
            <mc:AlternateContent xmlns:mc="http://schemas.openxmlformats.org/markup-compatibility/2006">
              <mc:Choice xmlns:v="urn:schemas-microsoft-com:vml" Requires="v">
                <p:oleObj name="Document" r:id="rId3" imgW="8245941" imgH="2646659" progId="Word.Document.8">
                  <p:embed/>
                </p:oleObj>
              </mc:Choice>
              <mc:Fallback>
                <p:oleObj name="Document" r:id="rId3" imgW="8245941" imgH="2646659" progId="Word.Document.8">
                  <p:embed/>
                  <p:pic>
                    <p:nvPicPr>
                      <p:cNvPr id="3075" name="Object 3"/>
                      <p:cNvPicPr>
                        <a:picLocks noChangeAspect="1" noChangeArrowheads="1"/>
                      </p:cNvPicPr>
                      <p:nvPr/>
                    </p:nvPicPr>
                    <p:blipFill>
                      <a:blip r:embed="rId4"/>
                      <a:srcRect/>
                      <a:stretch>
                        <a:fillRect/>
                      </a:stretch>
                    </p:blipFill>
                    <p:spPr bwMode="auto">
                      <a:xfrm>
                        <a:off x="517525" y="2271713"/>
                        <a:ext cx="8072438" cy="25860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January 2023</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Discuss a harmonized procedure for C-TDMA and TXS in UHR.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8BA23-1028-4857-9BF5-9B5BC6D12A09}"/>
              </a:ext>
            </a:extLst>
          </p:cNvPr>
          <p:cNvSpPr>
            <a:spLocks noGrp="1"/>
          </p:cNvSpPr>
          <p:nvPr>
            <p:ph type="title"/>
          </p:nvPr>
        </p:nvSpPr>
        <p:spPr/>
        <p:txBody>
          <a:bodyPr/>
          <a:lstStyle/>
          <a:p>
            <a:r>
              <a:rPr lang="en-US"/>
              <a:t>Introduction	</a:t>
            </a:r>
          </a:p>
        </p:txBody>
      </p:sp>
      <p:sp>
        <p:nvSpPr>
          <p:cNvPr id="3" name="Content Placeholder 2">
            <a:extLst>
              <a:ext uri="{FF2B5EF4-FFF2-40B4-BE49-F238E27FC236}">
                <a16:creationId xmlns:a16="http://schemas.microsoft.com/office/drawing/2014/main" id="{BFEC96AF-7F06-4CAE-B0BD-1BAE2BB754D0}"/>
              </a:ext>
            </a:extLst>
          </p:cNvPr>
          <p:cNvSpPr>
            <a:spLocks noGrp="1"/>
          </p:cNvSpPr>
          <p:nvPr>
            <p:ph idx="1"/>
          </p:nvPr>
        </p:nvSpPr>
        <p:spPr>
          <a:xfrm>
            <a:off x="685800" y="1981200"/>
            <a:ext cx="8001000" cy="4113213"/>
          </a:xfrm>
        </p:spPr>
        <p:txBody>
          <a:bodyPr/>
          <a:lstStyle/>
          <a:p>
            <a:pPr>
              <a:buFont typeface="Arial" panose="020B0604020202020204" pitchFamily="34" charset="0"/>
              <a:buChar char="•"/>
            </a:pPr>
            <a:r>
              <a:rPr lang="en-US" sz="1800"/>
              <a:t>In UHR we are expected to discuss several variants of Multi-AP.</a:t>
            </a:r>
          </a:p>
          <a:p>
            <a:pPr>
              <a:buFont typeface="Arial" panose="020B0604020202020204" pitchFamily="34" charset="0"/>
              <a:buChar char="•"/>
            </a:pPr>
            <a:r>
              <a:rPr lang="en-US" sz="1800"/>
              <a:t>Among them C-TDMA will likely involve an AP allocating time within its obtained TXOP to another AP. </a:t>
            </a:r>
          </a:p>
          <a:p>
            <a:pPr>
              <a:buFont typeface="Arial" panose="020B0604020202020204" pitchFamily="34" charset="0"/>
              <a:buChar char="•"/>
            </a:pPr>
            <a:r>
              <a:rPr lang="en-US" sz="1800"/>
              <a:t>This is then similar to the Triggered TXOP Sharing (TXS) procedure in EHT wherein  an AP allocates time within its obtained TXOP to an associated STA for P2P transmissions. </a:t>
            </a:r>
          </a:p>
          <a:p>
            <a:pPr>
              <a:buFont typeface="Arial" panose="020B0604020202020204" pitchFamily="34" charset="0"/>
              <a:buChar char="•"/>
            </a:pPr>
            <a:r>
              <a:rPr lang="en-US" sz="1800"/>
              <a:t>Due to commonality of the two procedures we propose that the C-TDMA procedure, including its signaling, builds upon the TXS procedure. </a:t>
            </a:r>
          </a:p>
          <a:p>
            <a:pPr>
              <a:buFont typeface="Arial" panose="020B0604020202020204" pitchFamily="34" charset="0"/>
              <a:buChar char="•"/>
            </a:pPr>
            <a:r>
              <a:rPr lang="en-US" sz="1800"/>
              <a:t>Benefit:  have a unified way for an AP (i.e., channel access behavior of allocating AP, allocated STAs) to manage both P2P links and other infrastructure APs for procedures that involve allocating time within obtained TXOP </a:t>
            </a:r>
            <a:r>
              <a:rPr lang="en-US" sz="1800" u="sng"/>
              <a:t>without requiring PPDU alignment. </a:t>
            </a:r>
            <a:endParaRPr lang="en-US" sz="1400" u="sng"/>
          </a:p>
          <a:p>
            <a:endParaRPr lang="en-US"/>
          </a:p>
        </p:txBody>
      </p:sp>
      <p:sp>
        <p:nvSpPr>
          <p:cNvPr id="4" name="Slide Number Placeholder 3">
            <a:extLst>
              <a:ext uri="{FF2B5EF4-FFF2-40B4-BE49-F238E27FC236}">
                <a16:creationId xmlns:a16="http://schemas.microsoft.com/office/drawing/2014/main" id="{AF870E7C-879C-4295-B63C-729E9EDD64C8}"/>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128019ED-3F15-41E8-A7DB-28BE3FC175DB}"/>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F83A4FD2-4D89-44EE-978B-8CFCCFA35EBA}"/>
              </a:ext>
            </a:extLst>
          </p:cNvPr>
          <p:cNvSpPr>
            <a:spLocks noGrp="1"/>
          </p:cNvSpPr>
          <p:nvPr>
            <p:ph type="dt" idx="15"/>
          </p:nvPr>
        </p:nvSpPr>
        <p:spPr/>
        <p:txBody>
          <a:bodyPr/>
          <a:lstStyle/>
          <a:p>
            <a:r>
              <a:rPr lang="en-US"/>
              <a:t>January 2023</a:t>
            </a:r>
            <a:endParaRPr lang="en-GB"/>
          </a:p>
        </p:txBody>
      </p:sp>
    </p:spTree>
    <p:extLst>
      <p:ext uri="{BB962C8B-B14F-4D97-AF65-F5344CB8AC3E}">
        <p14:creationId xmlns:p14="http://schemas.microsoft.com/office/powerpoint/2010/main" val="233830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628BC-AEF3-428D-84D0-8C9553D210B1}"/>
              </a:ext>
            </a:extLst>
          </p:cNvPr>
          <p:cNvSpPr>
            <a:spLocks noGrp="1"/>
          </p:cNvSpPr>
          <p:nvPr>
            <p:ph type="title"/>
          </p:nvPr>
        </p:nvSpPr>
        <p:spPr/>
        <p:txBody>
          <a:bodyPr/>
          <a:lstStyle/>
          <a:p>
            <a:r>
              <a:rPr lang="en-US"/>
              <a:t>Expected C-TDMA behavior</a:t>
            </a:r>
          </a:p>
        </p:txBody>
      </p:sp>
      <p:sp>
        <p:nvSpPr>
          <p:cNvPr id="3" name="Content Placeholder 2">
            <a:extLst>
              <a:ext uri="{FF2B5EF4-FFF2-40B4-BE49-F238E27FC236}">
                <a16:creationId xmlns:a16="http://schemas.microsoft.com/office/drawing/2014/main" id="{3BE4B533-42DF-4650-98FB-96884F9359CA}"/>
              </a:ext>
            </a:extLst>
          </p:cNvPr>
          <p:cNvSpPr>
            <a:spLocks noGrp="1"/>
          </p:cNvSpPr>
          <p:nvPr>
            <p:ph idx="1"/>
          </p:nvPr>
        </p:nvSpPr>
        <p:spPr>
          <a:xfrm>
            <a:off x="685800" y="1524001"/>
            <a:ext cx="7770813" cy="2667000"/>
          </a:xfrm>
        </p:spPr>
        <p:txBody>
          <a:bodyPr/>
          <a:lstStyle/>
          <a:p>
            <a:pPr>
              <a:buFont typeface="Arial" panose="020B0604020202020204" pitchFamily="34" charset="0"/>
              <a:buChar char="•"/>
            </a:pPr>
            <a:r>
              <a:rPr lang="en-US" sz="1600"/>
              <a:t>A Coordinator AP sends a Ctrl frame within its obtained TXOP to allocate time to another Coordinated AP. </a:t>
            </a:r>
          </a:p>
          <a:p>
            <a:pPr lvl="1">
              <a:buFont typeface="Arial" panose="020B0604020202020204" pitchFamily="34" charset="0"/>
              <a:buChar char="•"/>
            </a:pPr>
            <a:r>
              <a:rPr lang="en-US" sz="1400"/>
              <a:t>Whether it allocates time to more than 1 AP sequentially is TBD. </a:t>
            </a:r>
          </a:p>
          <a:p>
            <a:pPr>
              <a:buFont typeface="Arial" panose="020B0604020202020204" pitchFamily="34" charset="0"/>
              <a:buChar char="•"/>
            </a:pPr>
            <a:r>
              <a:rPr lang="en-US" sz="1600"/>
              <a:t>During the allocated time, </a:t>
            </a:r>
          </a:p>
          <a:p>
            <a:pPr lvl="1">
              <a:buFont typeface="Arial" panose="020B0604020202020204" pitchFamily="34" charset="0"/>
              <a:buChar char="•"/>
            </a:pPr>
            <a:r>
              <a:rPr lang="en-US" sz="1200"/>
              <a:t>The coordinated AP talks to members of its own BSS. Note: ability to solicit UL PPDUs from associated STAs would require careful handling of any NAV set by the Coordinator AP. </a:t>
            </a:r>
          </a:p>
          <a:p>
            <a:pPr lvl="1">
              <a:buFont typeface="Arial" panose="020B0604020202020204" pitchFamily="34" charset="0"/>
              <a:buChar char="•"/>
            </a:pPr>
            <a:r>
              <a:rPr lang="en-US" sz="1200"/>
              <a:t>The Coordinator AP does not transmit any frame.   </a:t>
            </a:r>
          </a:p>
          <a:p>
            <a:pPr>
              <a:buFont typeface="Arial" panose="020B0604020202020204" pitchFamily="34" charset="0"/>
              <a:buChar char="•"/>
            </a:pPr>
            <a:r>
              <a:rPr lang="en-US" sz="1600"/>
              <a:t>After the allocation is over, the Coordinator AP resumes its normal PPDU transmissions in remaining TXOP.  </a:t>
            </a:r>
            <a:endParaRPr lang="en-US" sz="1200"/>
          </a:p>
        </p:txBody>
      </p:sp>
      <p:sp>
        <p:nvSpPr>
          <p:cNvPr id="4" name="Slide Number Placeholder 3">
            <a:extLst>
              <a:ext uri="{FF2B5EF4-FFF2-40B4-BE49-F238E27FC236}">
                <a16:creationId xmlns:a16="http://schemas.microsoft.com/office/drawing/2014/main" id="{48AB9543-C035-4F70-9BBB-BC05772FB358}"/>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D9EBE44C-45BF-45C6-9BD7-883A03729490}"/>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0063F4F3-5456-4373-B21C-5D6A5AAA1815}"/>
              </a:ext>
            </a:extLst>
          </p:cNvPr>
          <p:cNvSpPr>
            <a:spLocks noGrp="1"/>
          </p:cNvSpPr>
          <p:nvPr>
            <p:ph type="dt" idx="15"/>
          </p:nvPr>
        </p:nvSpPr>
        <p:spPr/>
        <p:txBody>
          <a:bodyPr/>
          <a:lstStyle/>
          <a:p>
            <a:r>
              <a:rPr lang="en-US"/>
              <a:t>January 2023</a:t>
            </a:r>
            <a:endParaRPr lang="en-GB"/>
          </a:p>
        </p:txBody>
      </p:sp>
      <p:graphicFrame>
        <p:nvGraphicFramePr>
          <p:cNvPr id="15" name="Object 14">
            <a:extLst>
              <a:ext uri="{FF2B5EF4-FFF2-40B4-BE49-F238E27FC236}">
                <a16:creationId xmlns:a16="http://schemas.microsoft.com/office/drawing/2014/main" id="{3A568B89-4B48-4A14-A118-74AAEDDFAAEB}"/>
              </a:ext>
            </a:extLst>
          </p:cNvPr>
          <p:cNvGraphicFramePr>
            <a:graphicFrameLocks noChangeAspect="1"/>
          </p:cNvGraphicFramePr>
          <p:nvPr>
            <p:extLst>
              <p:ext uri="{D42A27DB-BD31-4B8C-83A1-F6EECF244321}">
                <p14:modId xmlns:p14="http://schemas.microsoft.com/office/powerpoint/2010/main" val="2913704422"/>
              </p:ext>
            </p:extLst>
          </p:nvPr>
        </p:nvGraphicFramePr>
        <p:xfrm>
          <a:off x="601662" y="3988501"/>
          <a:ext cx="7421562" cy="2490787"/>
        </p:xfrm>
        <a:graphic>
          <a:graphicData uri="http://schemas.openxmlformats.org/presentationml/2006/ole">
            <mc:AlternateContent xmlns:mc="http://schemas.openxmlformats.org/markup-compatibility/2006">
              <mc:Choice xmlns:v="urn:schemas-microsoft-com:vml" Requires="v">
                <p:oleObj name="Visio" r:id="rId3" imgW="7421526" imgH="2491363" progId="Visio.Drawing.15">
                  <p:embed/>
                </p:oleObj>
              </mc:Choice>
              <mc:Fallback>
                <p:oleObj name="Visio" r:id="rId3" imgW="7421526" imgH="2491363" progId="Visio.Drawing.15">
                  <p:embed/>
                  <p:pic>
                    <p:nvPicPr>
                      <p:cNvPr id="15" name="Object 14">
                        <a:extLst>
                          <a:ext uri="{FF2B5EF4-FFF2-40B4-BE49-F238E27FC236}">
                            <a16:creationId xmlns:a16="http://schemas.microsoft.com/office/drawing/2014/main" id="{3A568B89-4B48-4A14-A118-74AAEDDFAAEB}"/>
                          </a:ext>
                        </a:extLst>
                      </p:cNvPr>
                      <p:cNvPicPr/>
                      <p:nvPr/>
                    </p:nvPicPr>
                    <p:blipFill>
                      <a:blip r:embed="rId4"/>
                      <a:stretch>
                        <a:fillRect/>
                      </a:stretch>
                    </p:blipFill>
                    <p:spPr>
                      <a:xfrm>
                        <a:off x="601662" y="3988501"/>
                        <a:ext cx="7421562" cy="2490787"/>
                      </a:xfrm>
                      <a:prstGeom prst="rect">
                        <a:avLst/>
                      </a:prstGeom>
                    </p:spPr>
                  </p:pic>
                </p:oleObj>
              </mc:Fallback>
            </mc:AlternateContent>
          </a:graphicData>
        </a:graphic>
      </p:graphicFrame>
    </p:spTree>
    <p:extLst>
      <p:ext uri="{BB962C8B-B14F-4D97-AF65-F5344CB8AC3E}">
        <p14:creationId xmlns:p14="http://schemas.microsoft.com/office/powerpoint/2010/main" val="120495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6453-E21C-4F64-82DF-B79DB0117C40}"/>
              </a:ext>
            </a:extLst>
          </p:cNvPr>
          <p:cNvSpPr>
            <a:spLocks noGrp="1"/>
          </p:cNvSpPr>
          <p:nvPr>
            <p:ph type="title"/>
          </p:nvPr>
        </p:nvSpPr>
        <p:spPr/>
        <p:txBody>
          <a:bodyPr/>
          <a:lstStyle/>
          <a:p>
            <a:r>
              <a:rPr lang="en-US"/>
              <a:t>Triggered TXOP Sharing procedure (overview)</a:t>
            </a:r>
          </a:p>
        </p:txBody>
      </p:sp>
      <p:sp>
        <p:nvSpPr>
          <p:cNvPr id="3" name="Content Placeholder 2">
            <a:extLst>
              <a:ext uri="{FF2B5EF4-FFF2-40B4-BE49-F238E27FC236}">
                <a16:creationId xmlns:a16="http://schemas.microsoft.com/office/drawing/2014/main" id="{65C99578-8542-4018-A68B-2C7569E74119}"/>
              </a:ext>
            </a:extLst>
          </p:cNvPr>
          <p:cNvSpPr>
            <a:spLocks noGrp="1"/>
          </p:cNvSpPr>
          <p:nvPr>
            <p:ph idx="1"/>
          </p:nvPr>
        </p:nvSpPr>
        <p:spPr>
          <a:xfrm>
            <a:off x="228600" y="1792691"/>
            <a:ext cx="8763000" cy="2362200"/>
          </a:xfrm>
        </p:spPr>
        <p:txBody>
          <a:bodyPr/>
          <a:lstStyle/>
          <a:p>
            <a:pPr>
              <a:buFont typeface="Arial" panose="020B0604020202020204" pitchFamily="34" charset="0"/>
              <a:buChar char="•"/>
            </a:pPr>
            <a:r>
              <a:rPr lang="en-US" sz="1600"/>
              <a:t>An infrastructure AP sends a variant of MU-RTS (“ MU-RTS TXS”) frame to exactly one associated STA with Triggered TXOP Sharing Mode = 2.</a:t>
            </a:r>
          </a:p>
          <a:p>
            <a:pPr>
              <a:buFont typeface="Arial" panose="020B0604020202020204" pitchFamily="34" charset="0"/>
              <a:buChar char="•"/>
            </a:pPr>
            <a:r>
              <a:rPr lang="en-US" sz="1600"/>
              <a:t>During the allocated time, </a:t>
            </a:r>
          </a:p>
          <a:p>
            <a:pPr lvl="1">
              <a:buFont typeface="Arial" panose="020B0604020202020204" pitchFamily="34" charset="0"/>
              <a:buChar char="•"/>
            </a:pPr>
            <a:r>
              <a:rPr lang="en-US" sz="1600"/>
              <a:t>The allocated STA can transmit to associated AP or on its P2P links. </a:t>
            </a:r>
          </a:p>
          <a:p>
            <a:pPr lvl="1">
              <a:buFont typeface="Arial" panose="020B0604020202020204" pitchFamily="34" charset="0"/>
              <a:buChar char="•"/>
            </a:pPr>
            <a:r>
              <a:rPr lang="en-US" sz="1600"/>
              <a:t>The first frame in the allocated time is a CTS frame to associated AP. </a:t>
            </a:r>
          </a:p>
          <a:p>
            <a:pPr lvl="1">
              <a:buFont typeface="Arial" panose="020B0604020202020204" pitchFamily="34" charset="0"/>
              <a:buChar char="•"/>
            </a:pPr>
            <a:r>
              <a:rPr lang="en-US" sz="1600"/>
              <a:t>The allocated STA may return unused time. </a:t>
            </a:r>
          </a:p>
          <a:p>
            <a:pPr lvl="1">
              <a:buFont typeface="Arial" panose="020B0604020202020204" pitchFamily="34" charset="0"/>
              <a:buChar char="•"/>
            </a:pPr>
            <a:r>
              <a:rPr lang="en-US" sz="1600"/>
              <a:t>The AP does not transmit any frame unless STA has returned unused time.</a:t>
            </a:r>
          </a:p>
          <a:p>
            <a:pPr>
              <a:buFont typeface="Arial" panose="020B0604020202020204" pitchFamily="34" charset="0"/>
              <a:buChar char="•"/>
            </a:pPr>
            <a:r>
              <a:rPr lang="en-US" sz="1600"/>
              <a:t>After the allocation is over, the Coordinator AP resumes its normal PPDU transmissions in remaining TXOP.</a:t>
            </a:r>
          </a:p>
          <a:p>
            <a:pPr marL="0" indent="0"/>
            <a:br>
              <a:rPr lang="en-US" sz="2000"/>
            </a:br>
            <a:r>
              <a:rPr lang="en-US" sz="2000"/>
              <a:t>   </a:t>
            </a:r>
          </a:p>
          <a:p>
            <a:pPr>
              <a:buFont typeface="Arial" panose="020B0604020202020204" pitchFamily="34" charset="0"/>
              <a:buChar char="•"/>
            </a:pPr>
            <a:endParaRPr lang="en-US" sz="1600"/>
          </a:p>
        </p:txBody>
      </p:sp>
      <p:sp>
        <p:nvSpPr>
          <p:cNvPr id="4" name="Slide Number Placeholder 3">
            <a:extLst>
              <a:ext uri="{FF2B5EF4-FFF2-40B4-BE49-F238E27FC236}">
                <a16:creationId xmlns:a16="http://schemas.microsoft.com/office/drawing/2014/main" id="{6CC6AFBA-C31D-4672-801A-A8639CE71786}"/>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A45E34D5-2F97-40C2-A035-F3D8E971EA31}"/>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54D60C80-68B8-44C5-B780-E88A9EEF31BB}"/>
              </a:ext>
            </a:extLst>
          </p:cNvPr>
          <p:cNvSpPr>
            <a:spLocks noGrp="1"/>
          </p:cNvSpPr>
          <p:nvPr>
            <p:ph type="dt" idx="15"/>
          </p:nvPr>
        </p:nvSpPr>
        <p:spPr/>
        <p:txBody>
          <a:bodyPr/>
          <a:lstStyle/>
          <a:p>
            <a:r>
              <a:rPr lang="en-US"/>
              <a:t>January 2023</a:t>
            </a:r>
            <a:endParaRPr lang="en-GB"/>
          </a:p>
        </p:txBody>
      </p:sp>
      <p:graphicFrame>
        <p:nvGraphicFramePr>
          <p:cNvPr id="9" name="Object 8">
            <a:extLst>
              <a:ext uri="{FF2B5EF4-FFF2-40B4-BE49-F238E27FC236}">
                <a16:creationId xmlns:a16="http://schemas.microsoft.com/office/drawing/2014/main" id="{4D219553-2601-4844-968E-015BAFE8AFA1}"/>
              </a:ext>
            </a:extLst>
          </p:cNvPr>
          <p:cNvGraphicFramePr>
            <a:graphicFrameLocks noChangeAspect="1"/>
          </p:cNvGraphicFramePr>
          <p:nvPr>
            <p:extLst>
              <p:ext uri="{D42A27DB-BD31-4B8C-83A1-F6EECF244321}">
                <p14:modId xmlns:p14="http://schemas.microsoft.com/office/powerpoint/2010/main" val="3538881100"/>
              </p:ext>
            </p:extLst>
          </p:nvPr>
        </p:nvGraphicFramePr>
        <p:xfrm>
          <a:off x="754063" y="4314825"/>
          <a:ext cx="7181850" cy="2209800"/>
        </p:xfrm>
        <a:graphic>
          <a:graphicData uri="http://schemas.openxmlformats.org/presentationml/2006/ole">
            <mc:AlternateContent xmlns:mc="http://schemas.openxmlformats.org/markup-compatibility/2006">
              <mc:Choice xmlns:v="urn:schemas-microsoft-com:vml" Requires="v">
                <p:oleObj name="Visio" r:id="rId3" imgW="7181747" imgH="2209800" progId="Visio.Drawing.15">
                  <p:embed/>
                </p:oleObj>
              </mc:Choice>
              <mc:Fallback>
                <p:oleObj name="Visio" r:id="rId3" imgW="7181747" imgH="2209800" progId="Visio.Drawing.15">
                  <p:embed/>
                  <p:pic>
                    <p:nvPicPr>
                      <p:cNvPr id="9" name="Object 8">
                        <a:extLst>
                          <a:ext uri="{FF2B5EF4-FFF2-40B4-BE49-F238E27FC236}">
                            <a16:creationId xmlns:a16="http://schemas.microsoft.com/office/drawing/2014/main" id="{4D219553-2601-4844-968E-015BAFE8AFA1}"/>
                          </a:ext>
                        </a:extLst>
                      </p:cNvPr>
                      <p:cNvPicPr/>
                      <p:nvPr/>
                    </p:nvPicPr>
                    <p:blipFill>
                      <a:blip r:embed="rId4"/>
                      <a:stretch>
                        <a:fillRect/>
                      </a:stretch>
                    </p:blipFill>
                    <p:spPr>
                      <a:xfrm>
                        <a:off x="754063" y="4314825"/>
                        <a:ext cx="7181850" cy="2209800"/>
                      </a:xfrm>
                      <a:prstGeom prst="rect">
                        <a:avLst/>
                      </a:prstGeom>
                    </p:spPr>
                  </p:pic>
                </p:oleObj>
              </mc:Fallback>
            </mc:AlternateContent>
          </a:graphicData>
        </a:graphic>
      </p:graphicFrame>
    </p:spTree>
    <p:extLst>
      <p:ext uri="{BB962C8B-B14F-4D97-AF65-F5344CB8AC3E}">
        <p14:creationId xmlns:p14="http://schemas.microsoft.com/office/powerpoint/2010/main" val="2146574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F4CF3-2E4C-48B7-8156-D7AEB03C9E66}"/>
              </a:ext>
            </a:extLst>
          </p:cNvPr>
          <p:cNvSpPr>
            <a:spLocks noGrp="1"/>
          </p:cNvSpPr>
          <p:nvPr>
            <p:ph type="title"/>
          </p:nvPr>
        </p:nvSpPr>
        <p:spPr/>
        <p:txBody>
          <a:bodyPr/>
          <a:lstStyle/>
          <a:p>
            <a:r>
              <a:rPr lang="en-US"/>
              <a:t>Common procedure overview</a:t>
            </a:r>
          </a:p>
        </p:txBody>
      </p:sp>
      <p:sp>
        <p:nvSpPr>
          <p:cNvPr id="3" name="Content Placeholder 2">
            <a:extLst>
              <a:ext uri="{FF2B5EF4-FFF2-40B4-BE49-F238E27FC236}">
                <a16:creationId xmlns:a16="http://schemas.microsoft.com/office/drawing/2014/main" id="{A9D3093B-FA7B-4209-8115-57AD00DD74AB}"/>
              </a:ext>
            </a:extLst>
          </p:cNvPr>
          <p:cNvSpPr>
            <a:spLocks noGrp="1"/>
          </p:cNvSpPr>
          <p:nvPr>
            <p:ph idx="1"/>
          </p:nvPr>
        </p:nvSpPr>
        <p:spPr/>
        <p:txBody>
          <a:bodyPr/>
          <a:lstStyle/>
          <a:p>
            <a:pPr>
              <a:buFont typeface="Arial" panose="020B0604020202020204" pitchFamily="34" charset="0"/>
              <a:buChar char="•"/>
            </a:pPr>
            <a:r>
              <a:rPr lang="en-US" dirty="0"/>
              <a:t>At high-level for both TXS (Mode 2) and C-TDMA,  we need to ensure</a:t>
            </a:r>
          </a:p>
          <a:p>
            <a:pPr lvl="1">
              <a:buFont typeface="Arial" panose="020B0604020202020204" pitchFamily="34" charset="0"/>
              <a:buChar char="•"/>
            </a:pPr>
            <a:r>
              <a:rPr lang="en-US" sz="1400" dirty="0"/>
              <a:t>A Coordinator AP follows similar channel access rules during the allocated time as well as to regain medium at end of the allocation.</a:t>
            </a:r>
          </a:p>
          <a:p>
            <a:pPr lvl="1">
              <a:buFont typeface="Arial" panose="020B0604020202020204" pitchFamily="34" charset="0"/>
              <a:buChar char="•"/>
            </a:pPr>
            <a:r>
              <a:rPr lang="en-US" sz="1400" dirty="0"/>
              <a:t>A STA that’s allocated time follows similar channel access rules during allocated time incl. error recovery subject to transmission restrictions due to being AP or non-AP STA. </a:t>
            </a:r>
          </a:p>
          <a:p>
            <a:pPr lvl="1">
              <a:buFont typeface="Arial" panose="020B0604020202020204" pitchFamily="34" charset="0"/>
              <a:buChar char="•"/>
            </a:pPr>
            <a:r>
              <a:rPr lang="en-US" sz="1400" dirty="0"/>
              <a:t>There is a way for a STA to return any unused time. </a:t>
            </a:r>
          </a:p>
          <a:p>
            <a:pPr lvl="1">
              <a:buFont typeface="Arial" panose="020B0604020202020204" pitchFamily="34" charset="0"/>
              <a:buChar char="•"/>
            </a:pPr>
            <a:r>
              <a:rPr lang="en-US" sz="1400" dirty="0"/>
              <a:t>There is a way for a STA to report the amount of allocation it needs. </a:t>
            </a:r>
          </a:p>
          <a:p>
            <a:pPr>
              <a:buFont typeface="Arial" panose="020B0604020202020204" pitchFamily="34" charset="0"/>
              <a:buChar char="•"/>
            </a:pPr>
            <a:r>
              <a:rPr lang="en-US" sz="1800" dirty="0"/>
              <a:t>While some of the above rules for TXS may not be defined yet, we should add them in next round/release. </a:t>
            </a:r>
          </a:p>
          <a:p>
            <a:pPr>
              <a:buFont typeface="Arial" panose="020B0604020202020204" pitchFamily="34" charset="0"/>
              <a:buChar char="•"/>
            </a:pPr>
            <a:r>
              <a:rPr lang="en-US" sz="1800" dirty="0"/>
              <a:t>May need to investigate additional enhancements to improve medium efficiency in absence of accurate BSR/required airtime information (e.g., allocate multiple STAs).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790054D-C847-4D66-9EE3-77334C03F7B7}"/>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57A246B1-AAC2-4F58-8018-8DA07384EE80}"/>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E3E9547F-3FD0-42C1-B362-E51AF577D568}"/>
              </a:ext>
            </a:extLst>
          </p:cNvPr>
          <p:cNvSpPr>
            <a:spLocks noGrp="1"/>
          </p:cNvSpPr>
          <p:nvPr>
            <p:ph type="dt" idx="15"/>
          </p:nvPr>
        </p:nvSpPr>
        <p:spPr/>
        <p:txBody>
          <a:bodyPr/>
          <a:lstStyle/>
          <a:p>
            <a:r>
              <a:rPr lang="en-US"/>
              <a:t>January 2023</a:t>
            </a:r>
            <a:endParaRPr lang="en-GB"/>
          </a:p>
        </p:txBody>
      </p:sp>
    </p:spTree>
    <p:extLst>
      <p:ext uri="{BB962C8B-B14F-4D97-AF65-F5344CB8AC3E}">
        <p14:creationId xmlns:p14="http://schemas.microsoft.com/office/powerpoint/2010/main" val="376046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C2274-FE14-461B-9A57-76C1DE7BEAB4}"/>
              </a:ext>
            </a:extLst>
          </p:cNvPr>
          <p:cNvSpPr>
            <a:spLocks noGrp="1"/>
          </p:cNvSpPr>
          <p:nvPr>
            <p:ph type="title"/>
          </p:nvPr>
        </p:nvSpPr>
        <p:spPr/>
        <p:txBody>
          <a:bodyPr/>
          <a:lstStyle/>
          <a:p>
            <a:r>
              <a:rPr lang="en-US"/>
              <a:t>Some potential signaling design</a:t>
            </a:r>
          </a:p>
        </p:txBody>
      </p:sp>
      <p:sp>
        <p:nvSpPr>
          <p:cNvPr id="3" name="Content Placeholder 2">
            <a:extLst>
              <a:ext uri="{FF2B5EF4-FFF2-40B4-BE49-F238E27FC236}">
                <a16:creationId xmlns:a16="http://schemas.microsoft.com/office/drawing/2014/main" id="{C6E9A163-70CD-4104-8159-8A0EF3403FF4}"/>
              </a:ext>
            </a:extLst>
          </p:cNvPr>
          <p:cNvSpPr>
            <a:spLocks noGrp="1"/>
          </p:cNvSpPr>
          <p:nvPr>
            <p:ph idx="1"/>
          </p:nvPr>
        </p:nvSpPr>
        <p:spPr>
          <a:xfrm>
            <a:off x="307648" y="1981200"/>
            <a:ext cx="8571431" cy="4113213"/>
          </a:xfrm>
        </p:spPr>
        <p:txBody>
          <a:bodyPr/>
          <a:lstStyle/>
          <a:p>
            <a:pPr>
              <a:buFont typeface="Arial" panose="020B0604020202020204" pitchFamily="34" charset="0"/>
              <a:buChar char="•"/>
            </a:pPr>
            <a:r>
              <a:rPr lang="en-US" sz="1600" dirty="0"/>
              <a:t>To signal the time allocation we can adapt the MU-RTS TXS frame except some considerations needed  to address an unassociated AP in the User Info of the MU-RTS TXS frame.</a:t>
            </a:r>
          </a:p>
          <a:p>
            <a:pPr lvl="1">
              <a:buFont typeface="Arial" panose="020B0604020202020204" pitchFamily="34" charset="0"/>
              <a:buChar char="•"/>
            </a:pPr>
            <a:r>
              <a:rPr lang="en-US" sz="1200" dirty="0"/>
              <a:t>Options: define a new AP-ID similar to an AID for M-AP, or restrict usage to one AP in which case may use the RA field. </a:t>
            </a:r>
          </a:p>
          <a:p>
            <a:pPr lvl="1">
              <a:buFont typeface="Arial" panose="020B0604020202020204" pitchFamily="34" charset="0"/>
              <a:buChar char="•"/>
            </a:pPr>
            <a:r>
              <a:rPr lang="en-US" sz="1200" dirty="0"/>
              <a:t>Do we need additional signaling in a TXS frame to differentiate C-TDMA from TXS ?</a:t>
            </a:r>
          </a:p>
          <a:p>
            <a:pPr lvl="1">
              <a:buFont typeface="Arial" panose="020B0604020202020204" pitchFamily="34" charset="0"/>
              <a:buChar char="•"/>
            </a:pPr>
            <a:r>
              <a:rPr lang="en-US" sz="1200" dirty="0"/>
              <a:t>Note: if we need to allocate multiple STAs sequentially in the TXS frame, then we have enough reserved bits for it. </a:t>
            </a:r>
          </a:p>
          <a:p>
            <a:pPr>
              <a:buFont typeface="Arial" panose="020B0604020202020204" pitchFamily="34" charset="0"/>
              <a:buChar char="•"/>
            </a:pPr>
            <a:r>
              <a:rPr lang="en-US" sz="1600" dirty="0"/>
              <a:t>A CTS frame can largely be used for confirmation of the allocation in C-TDMA as well similar to that in TXS if the allocation is for one user. </a:t>
            </a:r>
          </a:p>
          <a:p>
            <a:pPr lvl="1">
              <a:buFont typeface="Arial" panose="020B0604020202020204" pitchFamily="34" charset="0"/>
              <a:buChar char="•"/>
            </a:pPr>
            <a:r>
              <a:rPr lang="en-US" sz="1200" dirty="0"/>
              <a:t>Alternatively, only the first allocated AP sends CTS.. </a:t>
            </a:r>
          </a:p>
        </p:txBody>
      </p:sp>
      <p:sp>
        <p:nvSpPr>
          <p:cNvPr id="4" name="Slide Number Placeholder 3">
            <a:extLst>
              <a:ext uri="{FF2B5EF4-FFF2-40B4-BE49-F238E27FC236}">
                <a16:creationId xmlns:a16="http://schemas.microsoft.com/office/drawing/2014/main" id="{40754290-5B75-4D14-B4A4-B28CB7E604F6}"/>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AC99A741-7700-4975-848C-840BA8EB868E}"/>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381F8ECE-FD03-439A-9D0E-CC38E601F4D5}"/>
              </a:ext>
            </a:extLst>
          </p:cNvPr>
          <p:cNvSpPr>
            <a:spLocks noGrp="1"/>
          </p:cNvSpPr>
          <p:nvPr>
            <p:ph type="dt" idx="15"/>
          </p:nvPr>
        </p:nvSpPr>
        <p:spPr/>
        <p:txBody>
          <a:bodyPr/>
          <a:lstStyle/>
          <a:p>
            <a:r>
              <a:rPr lang="en-US"/>
              <a:t>January 2023</a:t>
            </a:r>
            <a:endParaRPr lang="en-GB"/>
          </a:p>
        </p:txBody>
      </p:sp>
    </p:spTree>
    <p:extLst>
      <p:ext uri="{BB962C8B-B14F-4D97-AF65-F5344CB8AC3E}">
        <p14:creationId xmlns:p14="http://schemas.microsoft.com/office/powerpoint/2010/main" val="249897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9CC3E-E52B-4D38-8F4F-495447649263}"/>
              </a:ext>
            </a:extLst>
          </p:cNvPr>
          <p:cNvSpPr>
            <a:spLocks noGrp="1"/>
          </p:cNvSpPr>
          <p:nvPr>
            <p:ph type="title"/>
          </p:nvPr>
        </p:nvSpPr>
        <p:spPr/>
        <p:txBody>
          <a:bodyPr/>
          <a:lstStyle/>
          <a:p>
            <a:r>
              <a:rPr lang="en-US"/>
              <a:t>Summary</a:t>
            </a:r>
          </a:p>
        </p:txBody>
      </p:sp>
      <p:sp>
        <p:nvSpPr>
          <p:cNvPr id="3" name="Content Placeholder 2">
            <a:extLst>
              <a:ext uri="{FF2B5EF4-FFF2-40B4-BE49-F238E27FC236}">
                <a16:creationId xmlns:a16="http://schemas.microsoft.com/office/drawing/2014/main" id="{72DF8ECA-524F-484F-BEC7-47A6BEEDF92B}"/>
              </a:ext>
            </a:extLst>
          </p:cNvPr>
          <p:cNvSpPr>
            <a:spLocks noGrp="1"/>
          </p:cNvSpPr>
          <p:nvPr>
            <p:ph idx="1"/>
          </p:nvPr>
        </p:nvSpPr>
        <p:spPr/>
        <p:txBody>
          <a:bodyPr/>
          <a:lstStyle/>
          <a:p>
            <a:pPr>
              <a:buFont typeface="Arial" panose="020B0604020202020204" pitchFamily="34" charset="0"/>
              <a:buChar char="•"/>
            </a:pPr>
            <a:r>
              <a:rPr lang="en-US"/>
              <a:t>We highlight the similarity in C-TDMA and TXS and hence propose to have a common design to support them.</a:t>
            </a:r>
          </a:p>
          <a:p>
            <a:pPr marL="0" indent="0"/>
            <a:endParaRPr lang="en-US"/>
          </a:p>
          <a:p>
            <a:pPr>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3B580960-F3B1-4866-ACFE-1044CF2CA902}"/>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FDA37EEA-F80C-4E70-A8B8-9B3493F00C0A}"/>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9A39024A-A245-4C05-8F16-FE8C5F736C8A}"/>
              </a:ext>
            </a:extLst>
          </p:cNvPr>
          <p:cNvSpPr>
            <a:spLocks noGrp="1"/>
          </p:cNvSpPr>
          <p:nvPr>
            <p:ph type="dt" idx="15"/>
          </p:nvPr>
        </p:nvSpPr>
        <p:spPr/>
        <p:txBody>
          <a:bodyPr/>
          <a:lstStyle/>
          <a:p>
            <a:r>
              <a:rPr lang="en-US"/>
              <a:t>January 2023</a:t>
            </a:r>
            <a:endParaRPr lang="en-GB"/>
          </a:p>
        </p:txBody>
      </p:sp>
    </p:spTree>
    <p:extLst>
      <p:ext uri="{BB962C8B-B14F-4D97-AF65-F5344CB8AC3E}">
        <p14:creationId xmlns:p14="http://schemas.microsoft.com/office/powerpoint/2010/main" val="3415188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TotalTime>
  <Words>828</Words>
  <Application>Microsoft Office PowerPoint</Application>
  <PresentationFormat>On-screen Show (4:3)</PresentationFormat>
  <Paragraphs>89</Paragraphs>
  <Slides>8</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8</vt:i4>
      </vt:variant>
    </vt:vector>
  </HeadingPairs>
  <TitlesOfParts>
    <vt:vector size="13" baseType="lpstr">
      <vt:lpstr>Arial</vt:lpstr>
      <vt:lpstr>Times New Roman</vt:lpstr>
      <vt:lpstr>Office Theme</vt:lpstr>
      <vt:lpstr>Document</vt:lpstr>
      <vt:lpstr>Visio</vt:lpstr>
      <vt:lpstr>C-TDMA procedure in UHR</vt:lpstr>
      <vt:lpstr>Abstract</vt:lpstr>
      <vt:lpstr>Introduction </vt:lpstr>
      <vt:lpstr>Expected C-TDMA behavior</vt:lpstr>
      <vt:lpstr>Triggered TXOP Sharing procedure (overview)</vt:lpstr>
      <vt:lpstr>Common procedure overview</vt:lpstr>
      <vt:lpstr>Some potential signaling design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C-TDMA signalling in UHR</dc:title>
  <dc:creator>Das, Dibakar</dc:creator>
  <cp:lastModifiedBy>Das, Dibakar</cp:lastModifiedBy>
  <cp:revision>2</cp:revision>
  <cp:lastPrinted>1601-01-01T00:00:00Z</cp:lastPrinted>
  <dcterms:created xsi:type="dcterms:W3CDTF">2022-10-04T21:30:09Z</dcterms:created>
  <dcterms:modified xsi:type="dcterms:W3CDTF">2023-04-15T17:04:07Z</dcterms:modified>
</cp:coreProperties>
</file>