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1578" r:id="rId2"/>
    <p:sldId id="1573" r:id="rId3"/>
    <p:sldId id="1579" r:id="rId4"/>
    <p:sldId id="1587" r:id="rId5"/>
    <p:sldId id="1582" r:id="rId6"/>
    <p:sldId id="1583" r:id="rId7"/>
    <p:sldId id="1584" r:id="rId8"/>
    <p:sldId id="1585" r:id="rId9"/>
    <p:sldId id="1586" r:id="rId10"/>
    <p:sldId id="1581" r:id="rId11"/>
    <p:sldId id="1580" r:id="rId12"/>
  </p:sldIdLst>
  <p:sldSz cx="12192000" cy="6858000"/>
  <p:notesSz cx="7023100" cy="9309100"/>
  <p:custDataLst>
    <p:tags r:id="rId1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308" y="4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7020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Feb 2023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Feb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Feb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Feb 2023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23/0260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597-03-0000-may-2022-working-group-motions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AMP TIG Progress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Feb 2023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</a:t>
            </a:r>
            <a:r>
              <a:rPr lang="en-US" altLang="zh-CN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(Sanechips)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0215310"/>
              </p:ext>
            </p:extLst>
          </p:nvPr>
        </p:nvGraphicFramePr>
        <p:xfrm>
          <a:off x="1447800" y="3505200"/>
          <a:ext cx="9855200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Document" r:id="rId3" imgW="8290738" imgH="1017693" progId="Word.Document.8">
                  <p:embed/>
                </p:oleObj>
              </mc:Choice>
              <mc:Fallback>
                <p:oleObj name="Document" r:id="rId3" imgW="8290738" imgH="1017693" progId="Word.Document.8">
                  <p:embed/>
                  <p:pic>
                    <p:nvPicPr>
                      <p:cNvPr id="14342" name="Object 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7800" y="3505200"/>
                        <a:ext cx="9855200" cy="1333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2"/>
          <p:cNvSpPr/>
          <p:nvPr/>
        </p:nvSpPr>
        <p:spPr>
          <a:xfrm>
            <a:off x="1447800" y="2833733"/>
            <a:ext cx="1447800" cy="3810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t" anchorCtr="0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</a:rPr>
              <a:t>Author: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AMP TIG’s Submission List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9217" y="1866107"/>
            <a:ext cx="10361084" cy="4609307"/>
          </a:xfrm>
        </p:spPr>
        <p:txBody>
          <a:bodyPr>
            <a:normAutofit fontScale="92500" lnSpcReduction="20000"/>
          </a:bodyPr>
          <a:lstStyle/>
          <a:p>
            <a:pPr marL="800100" lvl="1" indent="-342900" algn="just">
              <a:buFontTx/>
              <a:buChar char="•"/>
              <a:defRPr/>
            </a:pP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11-22/0969, draft technical report on support of AMP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IoT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devices in WLAN,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Weijie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Xu (OPPO)</a:t>
            </a:r>
          </a:p>
          <a:p>
            <a:pPr marL="800100" lvl="1" indent="-342900" algn="just">
              <a:buFontTx/>
              <a:buChar char="•"/>
              <a:defRPr/>
            </a:pP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11-22/0963, Use Cases for AMP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IoT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Devices,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Zhisong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Zuo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(OPPO)</a:t>
            </a:r>
          </a:p>
          <a:p>
            <a:pPr marL="800100" lvl="1" indent="-342900" algn="just">
              <a:buFontTx/>
              <a:buChar char="•"/>
              <a:defRPr/>
            </a:pP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11-22/0962, Potential techniques to support AMP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IoT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devices in WLAN,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Zhisong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Zuo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(OPPO)</a:t>
            </a:r>
          </a:p>
          <a:p>
            <a:pPr marL="800100" lvl="1" indent="-342900" algn="just">
              <a:buFontTx/>
              <a:buChar char="•"/>
              <a:defRPr/>
            </a:pP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11-22/0970, Feasibility of supporting AMP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IoT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devices in WLAN,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Weijie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Xu (OPPO)</a:t>
            </a:r>
          </a:p>
          <a:p>
            <a:pPr marL="800100" lvl="1" indent="-342900" algn="just">
              <a:buFontTx/>
              <a:buChar char="•"/>
              <a:defRPr/>
            </a:pP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11-22/1294, Wireless Power Transmission and Energy Harvesting for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IoT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Applications, Boyce Bo Yang (Huawei)</a:t>
            </a:r>
          </a:p>
          <a:p>
            <a:pPr marL="800100" lvl="1" indent="-342900" algn="just">
              <a:buFontTx/>
              <a:buChar char="•"/>
              <a:defRPr/>
            </a:pPr>
            <a:r>
              <a:rPr lang="en-US" altLang="zh-CN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11-22/1339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use cases of smart manufacturing,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Shichao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Zhao (Haier)</a:t>
            </a:r>
          </a:p>
          <a:p>
            <a:pPr marL="800100" lvl="1" indent="-342900" algn="just">
              <a:buFontTx/>
              <a:buChar char="•"/>
              <a:defRPr/>
            </a:pP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11-22/1341, Use cases of Data Center Infrastructure Management, Harry Wang (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Tencent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800100" lvl="1" indent="-342900" algn="just">
              <a:buFontTx/>
              <a:buChar char="•"/>
              <a:defRPr/>
            </a:pP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11-22/1559, Updated Use Cases for AMP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IoT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Devices,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Yinan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Qi (OPPO)</a:t>
            </a:r>
          </a:p>
          <a:p>
            <a:pPr marL="800100" lvl="1" indent="-342900" algn="just">
              <a:buFontTx/>
              <a:buChar char="•"/>
              <a:defRPr/>
            </a:pP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11-22/1560, Ambient power and energy storage,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Zhisong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Zuo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(OPPO)</a:t>
            </a:r>
          </a:p>
          <a:p>
            <a:pPr marL="800100" lvl="1" indent="-342900" algn="just">
              <a:buFontTx/>
              <a:buChar char="•"/>
              <a:defRPr/>
            </a:pP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11-22/1561, Further discussion on feasibility of supporting AMP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IoT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devices in WLAN,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Weijie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Xu (OPPO)</a:t>
            </a:r>
          </a:p>
          <a:p>
            <a:pPr marL="800100" lvl="1" indent="-342900" algn="just">
              <a:buFontTx/>
              <a:buChar char="•"/>
              <a:defRPr/>
            </a:pP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11-22/1562, Draft Technical Report on support of AMP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IoT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devices in WLAN,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Weijie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Xu (OPPO)</a:t>
            </a:r>
          </a:p>
          <a:p>
            <a:pPr marL="800100" lvl="1" indent="-342900" algn="just">
              <a:lnSpc>
                <a:spcPct val="120000"/>
              </a:lnSpc>
              <a:buFontTx/>
              <a:buChar char="•"/>
              <a:defRPr/>
            </a:pP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11-22/1799,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energy harvesting and the differentiation with RFID,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Weijie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Xu (OPPO)</a:t>
            </a:r>
          </a:p>
          <a:p>
            <a:pPr marL="800100" lvl="1" indent="-342900" algn="just">
              <a:lnSpc>
                <a:spcPct val="120000"/>
              </a:lnSpc>
              <a:buFontTx/>
              <a:buChar char="•"/>
              <a:defRPr/>
            </a:pPr>
            <a:r>
              <a:rPr lang="en-US" altLang="zh-CN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11-22/1800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use cases for AMP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IoT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devices smart-grid,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Yinan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Qi (OPPO)</a:t>
            </a:r>
            <a:endParaRPr lang="en-US" altLang="zh-CN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lnSpc>
                <a:spcPct val="120000"/>
              </a:lnSpc>
              <a:buFontTx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11-22/1960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Summary and recommendation for AMP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IoT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Weijie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Xu (OPPO)</a:t>
            </a:r>
          </a:p>
          <a:p>
            <a:pPr marL="800100" lvl="1" indent="-342900" algn="just">
              <a:lnSpc>
                <a:spcPct val="120000"/>
              </a:lnSpc>
              <a:buFontTx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11-22/1961, </a:t>
            </a:r>
            <a:r>
              <a:rPr lang="nb-NO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Prototype Presentation for AMP IoT, Yinan Qi (OPPO)</a:t>
            </a:r>
          </a:p>
          <a:p>
            <a:pPr marL="800100" lvl="1" indent="-342900" algn="just">
              <a:lnSpc>
                <a:spcPct val="120000"/>
              </a:lnSpc>
              <a:buFontTx/>
              <a:buChar char="•"/>
              <a:defRPr/>
            </a:pPr>
            <a:r>
              <a:rPr lang="en-US" altLang="zh-CN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11-22/2017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discussion-on-scope-of-AMP-in-WLAN,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Weijie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Xu (OPPO</a:t>
            </a:r>
            <a:r>
              <a:rPr lang="en-US" altLang="zh-CN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800100" lvl="1" indent="-342900" algn="just">
              <a:lnSpc>
                <a:spcPct val="120000"/>
              </a:lnSpc>
              <a:buFontTx/>
              <a:buChar char="•"/>
              <a:defRPr/>
            </a:pP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11-22/</a:t>
            </a:r>
            <a:r>
              <a:rPr lang="en-US" altLang="zh-CN" sz="1600" dirty="0">
                <a:solidFill>
                  <a:schemeClr val="tx1"/>
                </a:solidFill>
              </a:rPr>
              <a:t>2022, questions-and-answers-on-regulation-requirements-for-amp-</a:t>
            </a:r>
            <a:r>
              <a:rPr lang="en-US" altLang="zh-CN" sz="1600" dirty="0" err="1">
                <a:solidFill>
                  <a:schemeClr val="tx1"/>
                </a:solidFill>
              </a:rPr>
              <a:t>iot</a:t>
            </a:r>
            <a:r>
              <a:rPr lang="en-US" altLang="zh-CN" sz="1600" dirty="0">
                <a:solidFill>
                  <a:schemeClr val="tx1"/>
                </a:solidFill>
              </a:rPr>
              <a:t>, </a:t>
            </a:r>
            <a:r>
              <a:rPr lang="en-US" altLang="zh-CN" sz="1600" dirty="0" err="1">
                <a:solidFill>
                  <a:schemeClr val="tx1"/>
                </a:solidFill>
              </a:rPr>
              <a:t>Weijie</a:t>
            </a:r>
            <a:r>
              <a:rPr lang="en-US" altLang="zh-CN" sz="1600" dirty="0">
                <a:solidFill>
                  <a:schemeClr val="tx1"/>
                </a:solidFill>
              </a:rPr>
              <a:t> Xu (OPPO</a:t>
            </a:r>
            <a:r>
              <a:rPr lang="en-US" altLang="zh-CN" sz="1600" dirty="0" smtClean="0">
                <a:solidFill>
                  <a:schemeClr val="tx1"/>
                </a:solidFill>
              </a:rPr>
              <a:t>)</a:t>
            </a:r>
            <a:endParaRPr lang="en-US" altLang="zh-CN" sz="1600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10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347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AMP TIG’s Submission List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9217" y="1866107"/>
            <a:ext cx="10361084" cy="4609307"/>
          </a:xfrm>
        </p:spPr>
        <p:txBody>
          <a:bodyPr>
            <a:normAutofit fontScale="85000" lnSpcReduction="20000"/>
          </a:bodyPr>
          <a:lstStyle/>
          <a:p>
            <a:pPr marL="800100" lvl="1" indent="-342900" algn="just">
              <a:buFontTx/>
              <a:buChar char="•"/>
              <a:defRPr/>
            </a:pPr>
            <a:r>
              <a:rPr lang="en-US" altLang="zh-CN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11-22/2097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S1G EL operation, Dave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Halasz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(Morse Micro)</a:t>
            </a:r>
          </a:p>
          <a:p>
            <a:pPr marL="800100" lvl="1" indent="-342900" algn="just">
              <a:buFontTx/>
              <a:buChar char="•"/>
              <a:defRPr/>
            </a:pPr>
            <a:r>
              <a:rPr lang="en-US" altLang="zh-CN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11-22/2133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new-use-case-for-amp-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iot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-devices,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Amichai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Sanderovich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Wiliot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800100" lvl="1" indent="-342900" algn="just">
              <a:buFontTx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11-22/2151, operation-procedure-for-amp-device-in-</a:t>
            </a:r>
            <a:r>
              <a:rPr lang="en-US" altLang="en-US" sz="16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wlan</a:t>
            </a:r>
            <a:r>
              <a:rPr lang="en-US" altLang="en-US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Yinan</a:t>
            </a:r>
            <a:r>
              <a:rPr lang="en-US" alt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Qi (</a:t>
            </a:r>
            <a:r>
              <a:rPr lang="en-US" alt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Oppo</a:t>
            </a:r>
            <a:r>
              <a:rPr lang="en-US" alt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800100" lvl="1" indent="-342900" algn="just">
              <a:buFontTx/>
              <a:buChar char="•"/>
              <a:defRPr/>
            </a:pPr>
            <a:r>
              <a:rPr lang="en-US" altLang="zh-CN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11-22/2207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FCC Part 15 and Channel Widths, Dave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Halasz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(Morse Micro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800100" lvl="1" indent="-342900" algn="just">
              <a:lnSpc>
                <a:spcPct val="120000"/>
              </a:lnSpc>
              <a:buFontTx/>
              <a:buChar char="•"/>
              <a:defRPr/>
            </a:pP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11-23/0056,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802.11 compatible backscatter prototype,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Vytas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Kezys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Haila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800100" lvl="1" indent="-342900" algn="just">
              <a:lnSpc>
                <a:spcPct val="120000"/>
              </a:lnSpc>
              <a:buFontTx/>
              <a:buChar char="•"/>
              <a:defRPr/>
            </a:pP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11-23/0057,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Coverage with realistic propagation for AMP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IoT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Vytas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Kezys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Haila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800100" lvl="1" indent="-342900" algn="just">
              <a:lnSpc>
                <a:spcPct val="120000"/>
              </a:lnSpc>
              <a:buFontTx/>
              <a:buChar char="•"/>
              <a:defRPr/>
            </a:pP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11-23/0072, Proposed revision on draft technical report for AMP,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Amichai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Sanderovich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Wiliot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Ltd)</a:t>
            </a:r>
          </a:p>
          <a:p>
            <a:pPr marL="800100" lvl="1" indent="-342900" algn="just">
              <a:lnSpc>
                <a:spcPct val="120000"/>
              </a:lnSpc>
              <a:buFontTx/>
              <a:buChar char="•"/>
              <a:defRPr/>
            </a:pP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11-23/0063, Proposal for consensus straw poll,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Weijie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Xu (OPPO)</a:t>
            </a:r>
          </a:p>
          <a:p>
            <a:pPr marL="800100" lvl="1" indent="-342900" algn="just">
              <a:lnSpc>
                <a:spcPct val="120000"/>
              </a:lnSpc>
              <a:buFontTx/>
              <a:buChar char="•"/>
              <a:defRPr/>
            </a:pP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11-23/0064, Discussion on S1G regulation requirements,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Weijie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Xu (OPPO)</a:t>
            </a:r>
          </a:p>
          <a:p>
            <a:pPr marL="800100" lvl="1" indent="-342900" algn="just">
              <a:lnSpc>
                <a:spcPct val="120000"/>
              </a:lnSpc>
              <a:buFontTx/>
              <a:buChar char="•"/>
              <a:defRPr/>
            </a:pPr>
            <a:r>
              <a:rPr lang="en-US" altLang="zh-CN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11-23/0089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Frequency regulation chapter for AMP TIG Report,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Joerg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Robert (TU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Ilmenau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Fraunhofer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IIS)</a:t>
            </a:r>
          </a:p>
          <a:p>
            <a:pPr marL="800100" lvl="1" indent="-342900" algn="just">
              <a:lnSpc>
                <a:spcPct val="120000"/>
              </a:lnSpc>
              <a:buFontTx/>
              <a:buChar char="•"/>
              <a:defRPr/>
            </a:pPr>
            <a:r>
              <a:rPr lang="en-US" altLang="zh-CN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11-23/0106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Some Thoughts on Backscatter Modulation,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Joerg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Robert (TU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Ilmenau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Fraunhofer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IIS</a:t>
            </a:r>
            <a:r>
              <a:rPr lang="en-US" altLang="zh-CN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800100" lvl="1" indent="-342900" algn="just">
              <a:buFontTx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</a:t>
            </a:r>
            <a:r>
              <a:rPr lang="en-US" altLang="en-US" sz="1600" dirty="0" smtClean="0" bmk="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3/0173 </a:t>
            </a:r>
            <a:r>
              <a:rPr lang="en-US" altLang="en-US" sz="1600" dirty="0" bmk="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Discussion on </a:t>
            </a:r>
            <a:r>
              <a:rPr lang="en-US" altLang="en-US" sz="1600" dirty="0" err="1" bmk="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examplary</a:t>
            </a:r>
            <a:r>
              <a:rPr lang="en-US" altLang="en-US" sz="1600" dirty="0" bmk="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AMP use scenarios for S1G </a:t>
            </a:r>
            <a:r>
              <a:rPr lang="en-US" altLang="en-US" sz="1600" dirty="0" err="1" bmk="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Yinan</a:t>
            </a:r>
            <a:r>
              <a:rPr lang="en-US" altLang="en-US" sz="1600" dirty="0" bmk="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alt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Qi (OPPO</a:t>
            </a:r>
            <a:r>
              <a:rPr lang="en-US" altLang="en-US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800100" lvl="1" indent="-342900" algn="just">
              <a:buFontTx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11-23/0197, Proposal for “Polished” SG Scope, </a:t>
            </a:r>
            <a:r>
              <a:rPr lang="en-US" alt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Joerg</a:t>
            </a:r>
            <a:r>
              <a:rPr lang="en-US" alt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Robert (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Ilmenau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Fraunhofer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IIS</a:t>
            </a:r>
            <a:r>
              <a:rPr lang="en-US" alt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800100" lvl="1" indent="-342900" algn="just">
              <a:buFontTx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11-23/0198, Open Issues in TIG Report, </a:t>
            </a:r>
            <a:r>
              <a:rPr lang="en-US" alt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Joerg</a:t>
            </a:r>
            <a:r>
              <a:rPr lang="en-US" alt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Robert (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Ilmenau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Fraunhofer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IIS</a:t>
            </a:r>
            <a:r>
              <a:rPr lang="en-US" alt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800100" lvl="1" indent="-342900" algn="just">
              <a:buFontTx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11-23/0213, Suggested addition to 22/1960 Summary and recommendation for AMP </a:t>
            </a:r>
            <a:r>
              <a:rPr lang="en-US" alt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IoT</a:t>
            </a:r>
            <a:r>
              <a:rPr lang="en-US" alt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Amichai</a:t>
            </a:r>
            <a:r>
              <a:rPr lang="en-US" alt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Sanderovich</a:t>
            </a:r>
            <a:r>
              <a:rPr lang="en-US" alt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Wiliot</a:t>
            </a:r>
            <a:r>
              <a:rPr lang="en-US" alt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800100" lvl="1" indent="-342900" algn="just">
              <a:buFontTx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11-23/0251, Technical solution to full duplex problem, </a:t>
            </a:r>
            <a:r>
              <a:rPr lang="en-US" alt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Joerg</a:t>
            </a:r>
            <a:r>
              <a:rPr lang="en-US" alt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Robert (TU </a:t>
            </a:r>
            <a:r>
              <a:rPr lang="en-US" alt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Ilmenau</a:t>
            </a:r>
            <a:r>
              <a:rPr lang="en-US" alt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alt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Fraunhofer</a:t>
            </a:r>
            <a:r>
              <a:rPr lang="en-US" alt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IIS</a:t>
            </a:r>
            <a:r>
              <a:rPr lang="en-US" altLang="en-US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800100" lvl="1" indent="-342900" algn="just">
              <a:buFontTx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11-23/0375, AMP Devices in WLAN, </a:t>
            </a:r>
            <a:r>
              <a:rPr lang="en-US" altLang="en-US" sz="16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Yinan</a:t>
            </a:r>
            <a:r>
              <a:rPr lang="en-US" altLang="en-US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Qi (OPPO)</a:t>
            </a:r>
          </a:p>
          <a:p>
            <a:pPr marL="800100" lvl="1" indent="-342900" algn="just">
              <a:buFontTx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11-23/0436, Technical Report on support of AMP </a:t>
            </a:r>
            <a:r>
              <a:rPr lang="en-US" altLang="en-US" sz="16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IoT</a:t>
            </a:r>
            <a:r>
              <a:rPr lang="en-US" altLang="en-US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devices in WLAN, </a:t>
            </a:r>
            <a:r>
              <a:rPr lang="en-US" altLang="en-US" sz="16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Weijie</a:t>
            </a:r>
            <a:r>
              <a:rPr lang="en-US" altLang="en-US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Xu (OPPO)</a:t>
            </a:r>
            <a:endParaRPr lang="en-US" altLang="en-US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Tx/>
              <a:buChar char="•"/>
              <a:defRPr/>
            </a:pPr>
            <a:endParaRPr lang="en-US" altLang="en-US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lnSpc>
                <a:spcPct val="120000"/>
              </a:lnSpc>
              <a:buFontTx/>
              <a:buChar char="•"/>
              <a:defRPr/>
            </a:pPr>
            <a:endParaRPr lang="en-US" altLang="zh-CN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Tx/>
              <a:buChar char="•"/>
              <a:defRPr/>
            </a:pPr>
            <a:endParaRPr lang="en-US" altLang="en-US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lnSpc>
                <a:spcPct val="120000"/>
              </a:lnSpc>
              <a:buFontTx/>
              <a:buChar char="•"/>
              <a:defRPr/>
            </a:pPr>
            <a:endParaRPr lang="en-US" altLang="zh-CN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11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9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Feb 2023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Brief Catch-up of AMP TIG’s Formation</a:t>
            </a:r>
            <a:endParaRPr lang="zh-CN" altLang="en-US" dirty="0"/>
          </a:p>
        </p:txBody>
      </p:sp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914400" y="1981241"/>
            <a:ext cx="10361613" cy="4343359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 dirty="0" smtClean="0">
                <a:sym typeface="+mn-ea"/>
              </a:rPr>
              <a:t>Background</a:t>
            </a:r>
          </a:p>
          <a:p>
            <a:pPr marL="685800" lvl="1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altLang="zh-CN" sz="2900" dirty="0" smtClean="0">
                <a:sym typeface="+mn-ea"/>
              </a:rPr>
              <a:t>11-22/0645r2 was presented and discussed in May 2022 interim WNG SC meeting with two SPs run: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altLang="zh-CN" sz="2000" dirty="0" smtClean="0"/>
              <a:t>Straw Poll #1: Do you think ambient power-enabled </a:t>
            </a:r>
            <a:r>
              <a:rPr lang="en-GB" altLang="zh-CN" sz="2000" dirty="0" err="1" smtClean="0"/>
              <a:t>IoT</a:t>
            </a:r>
            <a:r>
              <a:rPr lang="en-GB" altLang="zh-CN" sz="2000" dirty="0" smtClean="0"/>
              <a:t> for WLAN would be an interesting topic for 802.11 to study as a separate activity? (Result: 79Y/23N/28A)</a:t>
            </a:r>
            <a:endParaRPr lang="zh-CN" altLang="zh-CN" dirty="0" smtClean="0"/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altLang="zh-CN" sz="2000" dirty="0" smtClean="0"/>
              <a:t>Straw Poll #2: Do you support the formation of a new 802.11 Topic Interest Group (TIG) for “Support of Ambient Power-Enabled </a:t>
            </a:r>
            <a:r>
              <a:rPr lang="en-GB" altLang="zh-CN" sz="2000" dirty="0" err="1" smtClean="0"/>
              <a:t>IoT</a:t>
            </a:r>
            <a:r>
              <a:rPr lang="en-GB" altLang="zh-CN" sz="2000" dirty="0" smtClean="0"/>
              <a:t> for WLAN”? (Result: 70Y/21N/36A)</a:t>
            </a:r>
            <a:endParaRPr lang="zh-CN" altLang="zh-CN" dirty="0" smtClean="0"/>
          </a:p>
          <a:p>
            <a:pPr marL="685800" lvl="1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altLang="zh-CN" sz="2900" dirty="0" smtClean="0">
                <a:sym typeface="+mn-ea"/>
              </a:rPr>
              <a:t>The formation of AMP TIG was approved at the 2022 May session, see slide 11 (Motion #6) in </a:t>
            </a:r>
            <a:r>
              <a:rPr lang="en-US" altLang="zh-CN" sz="2500" dirty="0" smtClean="0">
                <a:hlinkClick r:id="rId2"/>
              </a:rPr>
              <a:t>11-22-0597-03-0000-may-2022-working-group-motions.pptx</a:t>
            </a:r>
            <a:endParaRPr lang="en-US" altLang="zh-CN" sz="2500" dirty="0" smtClean="0"/>
          </a:p>
          <a:p>
            <a:pPr marL="685800" lvl="1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altLang="zh-CN" sz="2500" dirty="0" smtClean="0">
                <a:sym typeface="+mn-ea"/>
              </a:rPr>
              <a:t>The AMP TIG had its first meeting during Jul 2022 Plenary week.</a:t>
            </a:r>
          </a:p>
          <a:p>
            <a:pPr marL="685800" lvl="1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altLang="zh-CN" sz="2500" dirty="0" smtClean="0">
                <a:sym typeface="+mn-ea"/>
              </a:rPr>
              <a:t>Bo Sun was appoint as the chair of AMP TIG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 dirty="0" smtClean="0">
                <a:sym typeface="+mn-ea"/>
              </a:rPr>
              <a:t>Scope: </a:t>
            </a:r>
            <a:endParaRPr lang="en-US" altLang="zh-CN" sz="2800" b="0" dirty="0" smtClean="0">
              <a:sym typeface="+mn-ea"/>
            </a:endParaRPr>
          </a:p>
          <a:p>
            <a:pPr marL="685800" lvl="1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altLang="zh-CN" sz="2600" dirty="0" smtClean="0"/>
              <a:t>describe </a:t>
            </a:r>
            <a:r>
              <a:rPr lang="en-US" altLang="zh-CN" sz="2600" dirty="0"/>
              <a:t>use cases for 802.11 ambient power-enabled </a:t>
            </a:r>
            <a:r>
              <a:rPr lang="en-US" altLang="zh-CN" sz="2600" dirty="0" err="1"/>
              <a:t>IoT</a:t>
            </a:r>
            <a:r>
              <a:rPr lang="en-US" altLang="zh-CN" sz="2600" dirty="0"/>
              <a:t> devices </a:t>
            </a:r>
            <a:r>
              <a:rPr lang="en-US" altLang="zh-CN" sz="2600" dirty="0" smtClean="0"/>
              <a:t>and</a:t>
            </a:r>
          </a:p>
          <a:p>
            <a:pPr marL="685800" lvl="1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altLang="zh-CN" sz="2600" dirty="0" smtClean="0"/>
              <a:t>investigate </a:t>
            </a:r>
            <a:r>
              <a:rPr lang="en-US" altLang="zh-CN" sz="2600" dirty="0"/>
              <a:t>the technical feasibility of features to enable 802.11 WLAN support of ambient power enabled </a:t>
            </a:r>
            <a:r>
              <a:rPr lang="en-US" altLang="zh-CN" sz="2600" dirty="0" err="1"/>
              <a:t>IoT</a:t>
            </a:r>
            <a:r>
              <a:rPr lang="en-US" altLang="zh-CN" sz="2600" dirty="0"/>
              <a:t> devices</a:t>
            </a:r>
            <a:r>
              <a:rPr lang="en-US" altLang="zh-CN" sz="2600" dirty="0" smtClean="0"/>
              <a:t>.</a:t>
            </a:r>
            <a:endParaRPr lang="en-US" altLang="zh-CN" sz="28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 dirty="0" smtClean="0">
                <a:sym typeface="+mn-ea"/>
              </a:rPr>
              <a:t>Outp</a:t>
            </a:r>
            <a:r>
              <a:rPr lang="en-US" altLang="zh-CN" sz="2700" dirty="0" smtClean="0">
                <a:sym typeface="+mn-ea"/>
              </a:rPr>
              <a:t>ut</a:t>
            </a:r>
            <a:r>
              <a:rPr lang="en-US" altLang="zh-CN" sz="2700" dirty="0">
                <a:sym typeface="+mn-ea"/>
              </a:rPr>
              <a:t>: </a:t>
            </a:r>
            <a:r>
              <a:rPr lang="en-US" altLang="zh-CN" sz="2700" b="0" dirty="0"/>
              <a:t>complete a report on this topic at or before the March 2023 </a:t>
            </a:r>
            <a:r>
              <a:rPr lang="en-US" altLang="zh-CN" sz="2700" b="0" dirty="0" smtClean="0"/>
              <a:t>session</a:t>
            </a:r>
            <a:endParaRPr lang="en-US" altLang="zh-CN" sz="2800" b="0" dirty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 dirty="0" smtClean="0">
                <a:sym typeface="+mn-ea"/>
              </a:rPr>
              <a:t>Timeline:</a:t>
            </a:r>
            <a:r>
              <a:rPr lang="en-US" altLang="zh-CN" sz="2800" b="0" dirty="0" smtClean="0">
                <a:sym typeface="+mn-ea"/>
              </a:rPr>
              <a:t> contribution collection (Jul  – Nov, 2022) , report draft development (Jul 2022 – Mar 2023)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AMP TIG’s Progress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1959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Totally 10 meetings and 5 TCs were held during or between IEEE 802.11 plenary and interim sessions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Around 30 technical contributions were submitted, presented and discussed, covering use cases, technical feasibility, regulation, impact to standard, etc.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A tech report draft (11-22/1562) was proposed during Sep 2022 plenary session and continuously improved based on following discussion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The latest revision of the tech report draft is 11-22/1562r8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A summary introduction 11-23/0375r0 was developed for a brief introduction to the tech report and a contribution (11-23/0388r2) with same content as 11-23/0375r0 was presented in WNG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The technical report content was incorporated into 11-23/0436r0 </a:t>
            </a:r>
            <a:r>
              <a:rPr lang="en-US" dirty="0"/>
              <a:t>together with the TIG SP and motion </a:t>
            </a:r>
            <a:r>
              <a:rPr lang="en-US" dirty="0" smtClean="0"/>
              <a:t>results, with TIG participants’ unanimous approval.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AMP TIG approved the final version of technical report as in 11-23/0436r0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AMP TIG approved to request WG to form a Study Group to develop PAR/CSD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312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AMP TIG Motion #1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1959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Approve to incorporate the content of </a:t>
            </a:r>
            <a:r>
              <a:rPr lang="en-US" dirty="0" smtClean="0"/>
              <a:t>11-22/1562r8</a:t>
            </a:r>
            <a:r>
              <a:rPr lang="en-US" dirty="0"/>
              <a:t>, together with the result of consensus SP in 11-23/0406r1 and result of motions on slide 23 and 24 in </a:t>
            </a:r>
            <a:r>
              <a:rPr lang="en-US" dirty="0" smtClean="0"/>
              <a:t>11-23/0172r4 </a:t>
            </a:r>
            <a:r>
              <a:rPr lang="en-US" dirty="0"/>
              <a:t>into the final version of the AMP technical report (11-23/0436r0) and grant the AMP TIP chair edit privilege.</a:t>
            </a:r>
            <a:endParaRPr lang="en-US" sz="180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Moved: </a:t>
            </a:r>
            <a:r>
              <a:rPr lang="en-US" sz="2000" dirty="0" err="1"/>
              <a:t>Weijie</a:t>
            </a:r>
            <a:r>
              <a:rPr lang="en-US" sz="2000" dirty="0"/>
              <a:t> Xu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Seconded: </a:t>
            </a:r>
            <a:r>
              <a:rPr lang="en-US" sz="2000" dirty="0" err="1"/>
              <a:t>Joerg</a:t>
            </a:r>
            <a:r>
              <a:rPr lang="en-US" sz="2000" dirty="0"/>
              <a:t> Robert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Result: approved unanimously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011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AMP TIG Motion #2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195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Request 802.11 Working Group approval to form an 802.11 </a:t>
            </a:r>
            <a:r>
              <a:rPr lang="en-US" dirty="0" err="1"/>
              <a:t>AMbient</a:t>
            </a:r>
            <a:r>
              <a:rPr lang="en-US" dirty="0"/>
              <a:t> Power Study Group (AMP SG) with the intent of creating a PAR and CSD.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The Study Group will investigate MAC and PHY capabilities to enable 802.11 WLAN support of ultra-low complexity and ultra-low power consumption (e.g. less than one </a:t>
            </a:r>
            <a:r>
              <a:rPr lang="en-US" sz="1800" dirty="0" err="1"/>
              <a:t>milliwatt</a:t>
            </a:r>
            <a:r>
              <a:rPr lang="en-US" sz="1800" dirty="0"/>
              <a:t>) devices powered by ambient power source</a:t>
            </a:r>
            <a:r>
              <a:rPr lang="en-US" sz="1800" dirty="0">
                <a:solidFill>
                  <a:schemeClr val="tx1"/>
                </a:solidFill>
              </a:rPr>
              <a:t>, and reuse existing 802.11 features as much as possible, with a target start of the task group in Jan 2024.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Moved: </a:t>
            </a:r>
            <a:r>
              <a:rPr lang="en-US" sz="2000" dirty="0" err="1"/>
              <a:t>Joerg</a:t>
            </a:r>
            <a:r>
              <a:rPr lang="en-US" sz="2000" dirty="0"/>
              <a:t> Robert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Seconded: James Yee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Result: 39Y/0N/3A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en-US" sz="1800" dirty="0"/>
          </a:p>
          <a:p>
            <a:pPr marL="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/>
              <a:t>Note: reference documents include 11-23/0260r0 and the numerous AMP TIG contributions on this topic.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376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95053" y="3048000"/>
            <a:ext cx="10363200" cy="1362075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Feb 2023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46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AMP in WLAN Study Motivation</a:t>
            </a:r>
            <a:br>
              <a:rPr lang="en-US" dirty="0" smtClean="0"/>
            </a:br>
            <a:r>
              <a:rPr lang="en-US" dirty="0" smtClean="0"/>
              <a:t>(11-23/0375r0)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Feb 2023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7</a:t>
            </a:fld>
            <a:endParaRPr lang="en-US"/>
          </a:p>
        </p:txBody>
      </p:sp>
      <p:sp>
        <p:nvSpPr>
          <p:cNvPr id="6" name="文本框 5"/>
          <p:cNvSpPr txBox="1"/>
          <p:nvPr/>
        </p:nvSpPr>
        <p:spPr>
          <a:xfrm>
            <a:off x="1142999" y="1740504"/>
            <a:ext cx="10132485" cy="404213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Wi-Fi IoT network is competitive from </a:t>
            </a:r>
            <a:r>
              <a:rPr lang="en-US" altLang="zh-CN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deployment cost perspective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thanks to widespread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deployment and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unlicensed frequency band. </a:t>
            </a:r>
          </a:p>
          <a:p>
            <a:pPr marL="285750" lvl="1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1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there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remain lot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use cases and applications that can not be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addressed using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existing Wi-Fi IoT technologies: </a:t>
            </a:r>
          </a:p>
          <a:p>
            <a:pPr marL="630238" lvl="1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device driven by a conventional battery is not applicable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e.g., under </a:t>
            </a:r>
            <a:r>
              <a: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extreme environmental conditions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(e.g., high pressure, extremely high/low temperature, humid environment) or </a:t>
            </a:r>
            <a:r>
              <a: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maintenance-free devices are required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(e.g., no need to replace a conventional battery for the device) </a:t>
            </a:r>
            <a:endParaRPr lang="zh-CN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ultra-low complexity, very small device size/form factor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(e.g., </a:t>
            </a:r>
            <a:r>
              <a:rPr lang="en-GB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thickness of mm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and longer life cycle etc. are 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required</a:t>
            </a:r>
            <a:endParaRPr lang="en-US" altLang="zh-CN" kern="100" dirty="0">
              <a:ea typeface="宋体" panose="02010600030101010101" pitchFamily="2" charset="-122"/>
            </a:endParaRPr>
          </a:p>
        </p:txBody>
      </p:sp>
      <p:sp>
        <p:nvSpPr>
          <p:cNvPr id="7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19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in WLAN Study Motivation</a:t>
            </a:r>
            <a:br>
              <a:rPr lang="en-US" dirty="0"/>
            </a:br>
            <a:r>
              <a:rPr lang="en-US" dirty="0"/>
              <a:t>(11-23/0375r0)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Feb 2023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8</a:t>
            </a:fld>
            <a:endParaRPr lang="en-US"/>
          </a:p>
        </p:txBody>
      </p:sp>
      <p:sp>
        <p:nvSpPr>
          <p:cNvPr id="6" name="文本框 5"/>
          <p:cNvSpPr txBox="1"/>
          <p:nvPr/>
        </p:nvSpPr>
        <p:spPr>
          <a:xfrm>
            <a:off x="838200" y="1905000"/>
            <a:ext cx="10551584" cy="441960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normAutofit fontScale="92500" lnSpcReduction="20000"/>
          </a:bodyPr>
          <a:lstStyle/>
          <a:p>
            <a:pPr marL="285750" lvl="1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dirty="0">
                <a:cs typeface="Times New Roman" panose="02020603050405020304" pitchFamily="18" charset="0"/>
              </a:rPr>
              <a:t>From technical perspective, </a:t>
            </a:r>
            <a:r>
              <a:rPr lang="en-GB" dirty="0" smtClean="0">
                <a:cs typeface="Times New Roman" panose="02020603050405020304" pitchFamily="18" charset="0"/>
              </a:rPr>
              <a:t>there are many advantages to support AMP </a:t>
            </a:r>
            <a:r>
              <a:rPr lang="en-GB" dirty="0" err="1" smtClean="0">
                <a:cs typeface="Times New Roman" panose="02020603050405020304" pitchFamily="18" charset="0"/>
              </a:rPr>
              <a:t>IoT</a:t>
            </a:r>
            <a:r>
              <a:rPr lang="en-GB" dirty="0" smtClean="0">
                <a:cs typeface="Times New Roman" panose="02020603050405020304" pitchFamily="18" charset="0"/>
              </a:rPr>
              <a:t> in 802.11 </a:t>
            </a:r>
            <a:endParaRPr lang="en-US" dirty="0">
              <a:cs typeface="Times New Roman" panose="02020603050405020304" pitchFamily="18" charset="0"/>
            </a:endParaRPr>
          </a:p>
          <a:p>
            <a:pPr marL="630238" lvl="1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GB" altLang="zh-CN" sz="1900" dirty="0">
                <a:solidFill>
                  <a:srgbClr val="0000FF"/>
                </a:solidFill>
                <a:cs typeface="Times New Roman" panose="02020603050405020304" pitchFamily="18" charset="0"/>
              </a:rPr>
              <a:t>Many emerging implementations in 802.11 network have demonstrated both feasibility and technical/business potentials </a:t>
            </a:r>
            <a:endParaRPr lang="en-US" altLang="zh-CN" sz="1900" dirty="0">
              <a:solidFill>
                <a:srgbClr val="0000FF"/>
              </a:solidFill>
              <a:cs typeface="Times New Roman" panose="02020603050405020304" pitchFamily="18" charset="0"/>
            </a:endParaRPr>
          </a:p>
          <a:p>
            <a:pPr marL="630238" lvl="1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GB" sz="1900" dirty="0">
                <a:solidFill>
                  <a:srgbClr val="000000"/>
                </a:solidFill>
              </a:rPr>
              <a:t>With potential enhancement, </a:t>
            </a:r>
            <a:r>
              <a:rPr lang="en-GB" sz="1900" dirty="0">
                <a:solidFill>
                  <a:srgbClr val="0000FF"/>
                </a:solidFill>
              </a:rPr>
              <a:t>the legacy </a:t>
            </a:r>
            <a:r>
              <a:rPr lang="en-GB" sz="1900" dirty="0" smtClean="0">
                <a:solidFill>
                  <a:srgbClr val="0000FF"/>
                </a:solidFill>
              </a:rPr>
              <a:t>infrastructure </a:t>
            </a:r>
            <a:r>
              <a:rPr lang="en-GB" sz="1900" dirty="0" smtClean="0">
                <a:solidFill>
                  <a:srgbClr val="000000"/>
                </a:solidFill>
              </a:rPr>
              <a:t>can </a:t>
            </a:r>
            <a:r>
              <a:rPr lang="en-GB" sz="1900" dirty="0">
                <a:solidFill>
                  <a:srgbClr val="000000"/>
                </a:solidFill>
              </a:rPr>
              <a:t>be reused </a:t>
            </a:r>
          </a:p>
          <a:p>
            <a:pPr marL="630238" lvl="1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GB" sz="1900" dirty="0">
                <a:solidFill>
                  <a:srgbClr val="0000FF"/>
                </a:solidFill>
              </a:rPr>
              <a:t>Easy for AMP function design </a:t>
            </a:r>
            <a:r>
              <a:rPr lang="en-GB" sz="1900" dirty="0">
                <a:solidFill>
                  <a:srgbClr val="000000"/>
                </a:solidFill>
              </a:rPr>
              <a:t>by </a:t>
            </a:r>
            <a:r>
              <a:rPr lang="en-US" altLang="zh-CN" sz="1900" dirty="0">
                <a:solidFill>
                  <a:srgbClr val="000000"/>
                </a:solidFill>
              </a:rPr>
              <a:t>building upon</a:t>
            </a:r>
            <a:r>
              <a:rPr lang="en-GB" sz="1900" dirty="0">
                <a:solidFill>
                  <a:srgbClr val="000000"/>
                </a:solidFill>
              </a:rPr>
              <a:t> the existing 802.11 </a:t>
            </a:r>
            <a:r>
              <a:rPr lang="en-GB" sz="1900" dirty="0" smtClean="0">
                <a:solidFill>
                  <a:srgbClr val="000000"/>
                </a:solidFill>
              </a:rPr>
              <a:t>features, </a:t>
            </a:r>
            <a:r>
              <a:rPr lang="en-GB" sz="1900" dirty="0">
                <a:solidFill>
                  <a:srgbClr val="000000"/>
                </a:solidFill>
              </a:rPr>
              <a:t>such as </a:t>
            </a:r>
            <a:r>
              <a:rPr lang="en-GB" sz="1900" dirty="0">
                <a:solidFill>
                  <a:srgbClr val="0000FF"/>
                </a:solidFill>
              </a:rPr>
              <a:t>802.11ba, 802.11ah and legacy 802.11 power management mechanism</a:t>
            </a:r>
            <a:r>
              <a:rPr lang="en-US" altLang="zh-CN" sz="1900" dirty="0">
                <a:cs typeface="Times New Roman" panose="02020603050405020304" pitchFamily="18" charset="0"/>
              </a:rPr>
              <a:t>. </a:t>
            </a:r>
          </a:p>
          <a:p>
            <a:pPr marL="1087438" lvl="2" indent="-342900"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"/>
            </a:pPr>
            <a:r>
              <a:rPr lang="en-GB" sz="1900" dirty="0">
                <a:solidFill>
                  <a:srgbClr val="000000"/>
                </a:solidFill>
              </a:rPr>
              <a:t>Minimize design efforts by reusing the existing mechanism, e.g. 802.11ba </a:t>
            </a:r>
            <a:r>
              <a:rPr lang="en-GB" sz="1900" dirty="0">
                <a:solidFill>
                  <a:srgbClr val="0000FF"/>
                </a:solidFill>
              </a:rPr>
              <a:t>WUR and OOK</a:t>
            </a:r>
            <a:r>
              <a:rPr lang="en-GB" sz="1900" dirty="0">
                <a:solidFill>
                  <a:srgbClr val="000000"/>
                </a:solidFill>
              </a:rPr>
              <a:t>, </a:t>
            </a:r>
            <a:r>
              <a:rPr lang="en-GB" sz="1900" dirty="0">
                <a:solidFill>
                  <a:srgbClr val="0000FF"/>
                </a:solidFill>
              </a:rPr>
              <a:t>simplified 802.11ah MAC</a:t>
            </a:r>
            <a:r>
              <a:rPr lang="en-GB" sz="1900" dirty="0">
                <a:solidFill>
                  <a:srgbClr val="000000"/>
                </a:solidFill>
              </a:rPr>
              <a:t>, </a:t>
            </a:r>
            <a:r>
              <a:rPr lang="en-GB" sz="1900" dirty="0">
                <a:solidFill>
                  <a:srgbClr val="0000FF"/>
                </a:solidFill>
              </a:rPr>
              <a:t>access control mechanism. power management mechanism, </a:t>
            </a:r>
            <a:r>
              <a:rPr lang="en-GB" sz="1900" dirty="0" err="1">
                <a:solidFill>
                  <a:srgbClr val="000000"/>
                </a:solidFill>
              </a:rPr>
              <a:t>etc</a:t>
            </a:r>
            <a:r>
              <a:rPr lang="en-US" altLang="zh-CN" sz="1900" dirty="0">
                <a:cs typeface="Times New Roman" panose="02020603050405020304" pitchFamily="18" charset="0"/>
              </a:rPr>
              <a:t>. </a:t>
            </a:r>
            <a:endParaRPr lang="en-US" altLang="zh-CN" sz="1900" dirty="0" smtClean="0">
              <a:cs typeface="Times New Roman" panose="02020603050405020304" pitchFamily="18" charset="0"/>
            </a:endParaRPr>
          </a:p>
          <a:p>
            <a:pPr marL="1087438" lvl="2" indent="-342900"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"/>
            </a:pPr>
            <a:endParaRPr lang="en-US" altLang="zh-CN" sz="3500" kern="100" dirty="0">
              <a:ea typeface="宋体" panose="02010600030101010101" pitchFamily="2" charset="-122"/>
            </a:endParaRPr>
          </a:p>
          <a:p>
            <a:pPr marL="285750" lvl="1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perspective, AMP devices and Wi-Fi eco-system are mutually beneficial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GB" altLang="zh-CN" sz="19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Create </a:t>
            </a:r>
            <a:r>
              <a:rPr lang="en-GB" altLang="zh-CN" sz="1900" dirty="0">
                <a:solidFill>
                  <a:srgbClr val="0000FF"/>
                </a:solidFill>
                <a:cs typeface="Times New Roman" panose="02020603050405020304" pitchFamily="18" charset="0"/>
              </a:rPr>
              <a:t>new IoT service opportunities in many </a:t>
            </a:r>
            <a:r>
              <a:rPr lang="en-GB" altLang="zh-CN" sz="19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to-Business </a:t>
            </a:r>
            <a:r>
              <a:rPr lang="en-GB" altLang="zh-CN" sz="1900" dirty="0">
                <a:solidFill>
                  <a:srgbClr val="0000FF"/>
                </a:solidFill>
                <a:cs typeface="Times New Roman" panose="02020603050405020304" pitchFamily="18" charset="0"/>
              </a:rPr>
              <a:t>and </a:t>
            </a:r>
            <a:r>
              <a:rPr lang="en-GB" altLang="zh-CN" sz="19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to-Customer </a:t>
            </a:r>
            <a:r>
              <a:rPr lang="en-GB" altLang="zh-CN" sz="1900" dirty="0">
                <a:solidFill>
                  <a:srgbClr val="0000FF"/>
                </a:solidFill>
                <a:cs typeface="Times New Roman" panose="02020603050405020304" pitchFamily="18" charset="0"/>
              </a:rPr>
              <a:t>areas by enriching WLAN IoT applications</a:t>
            </a:r>
          </a:p>
          <a:p>
            <a:pPr marL="630238" lvl="1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GB" altLang="zh-CN" sz="1900" dirty="0">
                <a:solidFill>
                  <a:srgbClr val="0000FF"/>
                </a:solidFill>
                <a:cs typeface="Times New Roman" panose="02020603050405020304" pitchFamily="18" charset="0"/>
              </a:rPr>
              <a:t>Explore the high WLAN market share and further expand Wi-Fi ecosystem market portfolio</a:t>
            </a:r>
          </a:p>
          <a:p>
            <a:pPr marL="630238" lvl="1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GB" altLang="zh-CN" sz="1900" dirty="0">
                <a:solidFill>
                  <a:srgbClr val="0000FF"/>
                </a:solidFill>
                <a:cs typeface="Times New Roman" panose="02020603050405020304" pitchFamily="18" charset="0"/>
              </a:rPr>
              <a:t>Achieve much lower </a:t>
            </a:r>
            <a:r>
              <a:rPr lang="en-GB" altLang="zh-CN" sz="1900" dirty="0" err="1">
                <a:solidFill>
                  <a:srgbClr val="0000FF"/>
                </a:solidFill>
                <a:cs typeface="Times New Roman" panose="02020603050405020304" pitchFamily="18" charset="0"/>
              </a:rPr>
              <a:t>CapEx</a:t>
            </a:r>
            <a:r>
              <a:rPr lang="en-GB" altLang="zh-CN" sz="1900" dirty="0">
                <a:solidFill>
                  <a:srgbClr val="0000FF"/>
                </a:solidFill>
                <a:cs typeface="Times New Roman" panose="02020603050405020304" pitchFamily="18" charset="0"/>
              </a:rPr>
              <a:t> and </a:t>
            </a:r>
            <a:r>
              <a:rPr lang="en-GB" altLang="zh-CN" sz="1900" dirty="0" err="1">
                <a:solidFill>
                  <a:srgbClr val="0000FF"/>
                </a:solidFill>
                <a:cs typeface="Times New Roman" panose="02020603050405020304" pitchFamily="18" charset="0"/>
              </a:rPr>
              <a:t>OpEx</a:t>
            </a:r>
            <a:r>
              <a:rPr lang="en-GB" altLang="zh-CN" sz="1900" dirty="0">
                <a:solidFill>
                  <a:srgbClr val="0000FF"/>
                </a:solidFill>
                <a:cs typeface="Times New Roman" panose="02020603050405020304" pitchFamily="18" charset="0"/>
              </a:rPr>
              <a:t> for the verticals with free unlicenced frequency band and existing deployment</a:t>
            </a:r>
          </a:p>
          <a:p>
            <a:pPr marL="630238" lvl="1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GB" altLang="zh-CN" sz="1900" dirty="0">
                <a:solidFill>
                  <a:srgbClr val="0000FF"/>
                </a:solidFill>
                <a:cs typeface="Times New Roman" panose="02020603050405020304" pitchFamily="18" charset="0"/>
              </a:rPr>
              <a:t>Good matching to the local area deployment </a:t>
            </a:r>
            <a:r>
              <a:rPr lang="en-GB" altLang="zh-CN" sz="19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requirement</a:t>
            </a:r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7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758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in WLAN Study Scope</a:t>
            </a:r>
            <a:br>
              <a:rPr lang="en-US" dirty="0"/>
            </a:br>
            <a:r>
              <a:rPr lang="en-US" dirty="0"/>
              <a:t>(11-23/0375r0)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Feb 2023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9E45D723-DD5C-4F76-B5BB-499664193D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642829"/>
              </p:ext>
            </p:extLst>
          </p:nvPr>
        </p:nvGraphicFramePr>
        <p:xfrm>
          <a:off x="716491" y="4052254"/>
          <a:ext cx="10858501" cy="242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875">
                  <a:extLst>
                    <a:ext uri="{9D8B030D-6E8A-4147-A177-3AD203B41FA5}">
                      <a16:colId xmlns:a16="http://schemas.microsoft.com/office/drawing/2014/main" val="3910072285"/>
                    </a:ext>
                  </a:extLst>
                </a:gridCol>
                <a:gridCol w="1974044">
                  <a:extLst>
                    <a:ext uri="{9D8B030D-6E8A-4147-A177-3AD203B41FA5}">
                      <a16:colId xmlns:a16="http://schemas.microsoft.com/office/drawing/2014/main" val="3345104900"/>
                    </a:ext>
                  </a:extLst>
                </a:gridCol>
                <a:gridCol w="3186711">
                  <a:extLst>
                    <a:ext uri="{9D8B030D-6E8A-4147-A177-3AD203B41FA5}">
                      <a16:colId xmlns:a16="http://schemas.microsoft.com/office/drawing/2014/main" val="3082432249"/>
                    </a:ext>
                  </a:extLst>
                </a:gridCol>
                <a:gridCol w="3776871">
                  <a:extLst>
                    <a:ext uri="{9D8B030D-6E8A-4147-A177-3AD203B41FA5}">
                      <a16:colId xmlns:a16="http://schemas.microsoft.com/office/drawing/2014/main" val="841935670"/>
                    </a:ext>
                  </a:extLst>
                </a:gridCol>
              </a:tblGrid>
              <a:tr h="28541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RFID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AMP WLAN device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Existing WLAN IoT(e.g. 802.11 ah)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597054"/>
                  </a:ext>
                </a:extLst>
              </a:tr>
              <a:tr h="332984">
                <a:tc>
                  <a:txBody>
                    <a:bodyPr/>
                    <a:lstStyle/>
                    <a:p>
                      <a:r>
                        <a:rPr lang="en-US" altLang="zh-CN" sz="1100" b="1" dirty="0"/>
                        <a:t>Coverage </a:t>
                      </a:r>
                      <a:endParaRPr lang="zh-CN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/>
                        <a:t>&lt;10 m</a:t>
                      </a:r>
                      <a:endParaRPr lang="zh-CN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altLang="zh-CN" sz="11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10m~30m (RF power);</a:t>
                      </a:r>
                      <a:endParaRPr lang="zh-CN" altLang="en-US" sz="11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  <a:p>
                      <a:pPr rtl="0"/>
                      <a:r>
                        <a:rPr lang="en-US" altLang="zh-CN" sz="11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Up to 200m(other ambient power)</a:t>
                      </a:r>
                      <a:endParaRPr lang="zh-CN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&gt;=1000m </a:t>
                      </a:r>
                      <a:endParaRPr lang="zh-CN" alt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744855"/>
                  </a:ext>
                </a:extLst>
              </a:tr>
              <a:tr h="202169">
                <a:tc>
                  <a:txBody>
                    <a:bodyPr/>
                    <a:lstStyle/>
                    <a:p>
                      <a:r>
                        <a:rPr lang="en-US" altLang="zh-CN" sz="1100" b="1" dirty="0"/>
                        <a:t>Power Source</a:t>
                      </a:r>
                      <a:endParaRPr lang="zh-CN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RF power only</a:t>
                      </a:r>
                      <a:endParaRPr lang="zh-CN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Various ambient power</a:t>
                      </a:r>
                      <a:endParaRPr lang="zh-CN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Battery</a:t>
                      </a:r>
                      <a:endParaRPr lang="zh-CN" alt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361951"/>
                  </a:ext>
                </a:extLst>
              </a:tr>
              <a:tr h="467748">
                <a:tc>
                  <a:txBody>
                    <a:bodyPr/>
                    <a:lstStyle/>
                    <a:p>
                      <a:r>
                        <a:rPr lang="en-US" altLang="zh-CN" sz="1100" b="1" dirty="0"/>
                        <a:t>Techniques</a:t>
                      </a:r>
                      <a:endParaRPr lang="zh-CN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altLang="zh-CN" sz="11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RF power harvesting</a:t>
                      </a:r>
                      <a:endParaRPr lang="zh-CN" altLang="en-US" sz="11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  <a:p>
                      <a:pPr rtl="0"/>
                      <a:r>
                        <a:rPr lang="en-US" altLang="zh-CN" sz="11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Backscattering</a:t>
                      </a:r>
                      <a:endParaRPr lang="zh-CN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altLang="zh-CN" sz="11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Backscattering/Active transmitter</a:t>
                      </a:r>
                      <a:endParaRPr lang="zh-CN" altLang="en-US" sz="11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  <a:p>
                      <a:pPr rtl="0"/>
                      <a:r>
                        <a:rPr lang="en-US" altLang="zh-CN" sz="11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WUR receiver</a:t>
                      </a:r>
                      <a:endParaRPr lang="zh-CN" altLang="en-US" sz="11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  <a:p>
                      <a:pPr rtl="0"/>
                      <a:r>
                        <a:rPr lang="en-US" altLang="zh-CN" sz="11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Enhanced power </a:t>
                      </a:r>
                      <a:r>
                        <a:rPr lang="en-US" altLang="zh-CN" sz="11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saving and power </a:t>
                      </a:r>
                      <a:r>
                        <a:rPr lang="en-US" altLang="zh-CN" sz="11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management</a:t>
                      </a:r>
                      <a:endParaRPr lang="zh-CN" altLang="en-US" sz="11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altLang="zh-CN" sz="11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OFDM with relaxed processing</a:t>
                      </a:r>
                      <a:endParaRPr lang="zh-CN" altLang="en-US" sz="11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  <a:p>
                      <a:pPr rtl="0"/>
                      <a:r>
                        <a:rPr lang="en-US" altLang="zh-CN" sz="11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Narrow </a:t>
                      </a:r>
                      <a:r>
                        <a:rPr lang="en-US" altLang="zh-CN" sz="11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bandwidth;  </a:t>
                      </a:r>
                      <a:r>
                        <a:rPr lang="en-US" altLang="zh-CN" sz="11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eDRX</a:t>
                      </a:r>
                      <a:r>
                        <a:rPr lang="en-US" altLang="zh-CN" sz="11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(TWT); PS-Poll</a:t>
                      </a:r>
                      <a:endParaRPr lang="en-US" altLang="zh-CN" sz="11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  <a:p>
                      <a:pPr rtl="0"/>
                      <a:r>
                        <a:rPr lang="en-US" altLang="zh-CN" sz="11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Energy limited operation</a:t>
                      </a:r>
                      <a:endParaRPr lang="zh-CN" alt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71759"/>
                  </a:ext>
                </a:extLst>
              </a:tr>
              <a:tr h="202169">
                <a:tc>
                  <a:txBody>
                    <a:bodyPr/>
                    <a:lstStyle/>
                    <a:p>
                      <a:r>
                        <a:rPr lang="en-US" altLang="zh-CN" sz="1100" b="1" dirty="0"/>
                        <a:t>Power Consumption</a:t>
                      </a:r>
                      <a:endParaRPr lang="zh-CN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1uw~10uw</a:t>
                      </a:r>
                      <a:endParaRPr lang="zh-CN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&lt;1mw</a:t>
                      </a:r>
                      <a:endParaRPr lang="zh-CN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100x mw</a:t>
                      </a:r>
                      <a:endParaRPr lang="zh-CN" alt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901900"/>
                  </a:ext>
                </a:extLst>
              </a:tr>
              <a:tr h="202169">
                <a:tc>
                  <a:txBody>
                    <a:bodyPr/>
                    <a:lstStyle/>
                    <a:p>
                      <a:r>
                        <a:rPr lang="en-US" altLang="zh-CN" sz="1100" b="1" dirty="0"/>
                        <a:t>Device Cost (Relatively)</a:t>
                      </a:r>
                      <a:endParaRPr lang="zh-CN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Low</a:t>
                      </a:r>
                      <a:endParaRPr lang="zh-CN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/>
                        <a:t>Medium</a:t>
                      </a:r>
                      <a:endParaRPr lang="zh-CN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High</a:t>
                      </a:r>
                      <a:endParaRPr lang="zh-CN" alt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930643"/>
                  </a:ext>
                </a:extLst>
              </a:tr>
              <a:tr h="202169">
                <a:tc>
                  <a:txBody>
                    <a:bodyPr/>
                    <a:lstStyle/>
                    <a:p>
                      <a:r>
                        <a:rPr lang="en-US" altLang="zh-CN" sz="1100" b="1" dirty="0"/>
                        <a:t>Maintenance/operation  cost</a:t>
                      </a:r>
                      <a:endParaRPr lang="zh-CN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/>
                        <a:t>Labor cost for operation</a:t>
                      </a:r>
                      <a:endParaRPr lang="zh-CN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 smtClean="0"/>
                        <a:t>Maintenance-free; automated </a:t>
                      </a:r>
                      <a:r>
                        <a:rPr lang="en-US" altLang="zh-CN" sz="1100" b="1" dirty="0"/>
                        <a:t>operation</a:t>
                      </a:r>
                      <a:endParaRPr lang="zh-CN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/>
                        <a:t>Replace/Recharge the battery/Automated operation</a:t>
                      </a:r>
                      <a:endParaRPr lang="zh-CN" alt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822660"/>
                  </a:ext>
                </a:extLst>
              </a:tr>
            </a:tbl>
          </a:graphicData>
        </a:graphic>
      </p:graphicFrame>
      <p:pic>
        <p:nvPicPr>
          <p:cNvPr id="7" name="图片 6">
            <a:extLst>
              <a:ext uri="{FF2B5EF4-FFF2-40B4-BE49-F238E27FC236}">
                <a16:creationId xmlns:a16="http://schemas.microsoft.com/office/drawing/2014/main" id="{5A378A0D-4DA6-4F24-B5BF-869401EBD3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9099" y="1748738"/>
            <a:ext cx="7483475" cy="2269357"/>
          </a:xfrm>
          <a:prstGeom prst="rect">
            <a:avLst/>
          </a:prstGeom>
        </p:spPr>
      </p:pic>
      <p:sp>
        <p:nvSpPr>
          <p:cNvPr id="8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2284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Y5MjVmM2FlZGIyNDU0MTI5ZmNiNzA5NGFiNTg4NjcifQ==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4545</TotalTime>
  <Words>1455</Words>
  <Application>Microsoft Office PowerPoint</Application>
  <PresentationFormat>宽屏</PresentationFormat>
  <Paragraphs>164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3" baseType="lpstr">
      <vt:lpstr>Arial Unicode MS</vt:lpstr>
      <vt:lpstr>Helvetica Neue Light</vt:lpstr>
      <vt:lpstr>MS Gothic</vt:lpstr>
      <vt:lpstr>MS PGothic</vt:lpstr>
      <vt:lpstr>宋体</vt:lpstr>
      <vt:lpstr>Arial</vt:lpstr>
      <vt:lpstr>Arial Black</vt:lpstr>
      <vt:lpstr>Calibri</vt:lpstr>
      <vt:lpstr>Times New Roman</vt:lpstr>
      <vt:lpstr>Wingdings</vt:lpstr>
      <vt:lpstr>802-11-Submission-16-9</vt:lpstr>
      <vt:lpstr>Document</vt:lpstr>
      <vt:lpstr>AMP TIG Progress Report</vt:lpstr>
      <vt:lpstr>Brief Catch-up of AMP TIG’s Formation</vt:lpstr>
      <vt:lpstr>AMP TIG’s Progress</vt:lpstr>
      <vt:lpstr>AMP TIG Motion #1</vt:lpstr>
      <vt:lpstr>AMP TIG Motion #2</vt:lpstr>
      <vt:lpstr>Appendix</vt:lpstr>
      <vt:lpstr>AMP in WLAN Study Motivation (11-23/0375r0)</vt:lpstr>
      <vt:lpstr>AMP in WLAN Study Motivation (11-23/0375r0)</vt:lpstr>
      <vt:lpstr>AMP in WLAN Study Scope (11-23/0375r0)</vt:lpstr>
      <vt:lpstr>AMP TIG’s Submission List</vt:lpstr>
      <vt:lpstr>AMP TIG’s Submission 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 TIG Report to WG</dc:title>
  <dc:creator>Bo Sun</dc:creator>
  <cp:lastModifiedBy>孙波10013985</cp:lastModifiedBy>
  <cp:revision>59</cp:revision>
  <cp:lastPrinted>1998-02-10T13:28:00Z</cp:lastPrinted>
  <dcterms:created xsi:type="dcterms:W3CDTF">1998-02-10T13:07:00Z</dcterms:created>
  <dcterms:modified xsi:type="dcterms:W3CDTF">2023-03-15T12:24:45Z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2052-11.1.0.12358</vt:lpwstr>
  </property>
  <property fmtid="{D5CDD505-2E9C-101B-9397-08002B2CF9AE}" pid="33" name="ICV">
    <vt:lpwstr>030C5574EA814B03BAAEA51CC88E1AEE</vt:lpwstr>
  </property>
</Properties>
</file>