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7"/>
  </p:notesMasterIdLst>
  <p:handoutMasterIdLst>
    <p:handoutMasterId r:id="rId28"/>
  </p:handoutMasterIdLst>
  <p:sldIdLst>
    <p:sldId id="256" r:id="rId2"/>
    <p:sldId id="257" r:id="rId3"/>
    <p:sldId id="309" r:id="rId4"/>
    <p:sldId id="316" r:id="rId5"/>
    <p:sldId id="287" r:id="rId6"/>
    <p:sldId id="308" r:id="rId7"/>
    <p:sldId id="386" r:id="rId8"/>
    <p:sldId id="300" r:id="rId9"/>
    <p:sldId id="301" r:id="rId10"/>
    <p:sldId id="303" r:id="rId11"/>
    <p:sldId id="304" r:id="rId12"/>
    <p:sldId id="305" r:id="rId13"/>
    <p:sldId id="302" r:id="rId14"/>
    <p:sldId id="306" r:id="rId15"/>
    <p:sldId id="342" r:id="rId16"/>
    <p:sldId id="343" r:id="rId17"/>
    <p:sldId id="385" r:id="rId18"/>
    <p:sldId id="388" r:id="rId19"/>
    <p:sldId id="381" r:id="rId20"/>
    <p:sldId id="347" r:id="rId21"/>
    <p:sldId id="344" r:id="rId22"/>
    <p:sldId id="372" r:id="rId23"/>
    <p:sldId id="322" r:id="rId24"/>
    <p:sldId id="320" r:id="rId25"/>
    <p:sldId id="327" r:id="rId26"/>
  </p:sldIdLst>
  <p:sldSz cx="9144000" cy="5143500" type="screen16x9"/>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116" autoAdjust="0"/>
    <p:restoredTop sz="94694"/>
  </p:normalViewPr>
  <p:slideViewPr>
    <p:cSldViewPr>
      <p:cViewPr varScale="1">
        <p:scale>
          <a:sx n="161" d="100"/>
          <a:sy n="161" d="100"/>
        </p:scale>
        <p:origin x="688" y="200"/>
      </p:cViewPr>
      <p:guideLst>
        <p:guide orient="horz" pos="162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81" d="100"/>
          <a:sy n="81" d="100"/>
        </p:scale>
        <p:origin x="3360" y="17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de-DE"/>
              <a:t>doc.: IEEE 802.11-23/0256</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GB"/>
              <a:t>January 2023</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de-DE"/>
              <a:t>Marc Emmelmann (Koden-TI)</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de-DE"/>
              <a:t>doc.: IEEE 802.11-23/0256</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GB"/>
              <a:t>January 2023</a:t>
            </a:r>
            <a:endParaRPr lang="en-US"/>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de-DE"/>
              <a:t>Marc Emmelmann (Koden-TI)</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802.11-23/0256</a:t>
            </a:r>
            <a:endParaRPr lang="en-US"/>
          </a:p>
        </p:txBody>
      </p:sp>
      <p:sp>
        <p:nvSpPr>
          <p:cNvPr id="5" name="Rectangle 3"/>
          <p:cNvSpPr>
            <a:spLocks noGrp="1" noChangeArrowheads="1"/>
          </p:cNvSpPr>
          <p:nvPr>
            <p:ph type="dt"/>
          </p:nvPr>
        </p:nvSpPr>
        <p:spPr>
          <a:ln/>
        </p:spPr>
        <p:txBody>
          <a:bodyPr/>
          <a:lstStyle/>
          <a:p>
            <a:r>
              <a:rPr lang="en-GB"/>
              <a:t>January 2023</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802.11-23/0256</a:t>
            </a:r>
            <a:endParaRPr lang="en-US"/>
          </a:p>
        </p:txBody>
      </p:sp>
      <p:sp>
        <p:nvSpPr>
          <p:cNvPr id="5" name="Rectangle 3"/>
          <p:cNvSpPr>
            <a:spLocks noGrp="1" noChangeArrowheads="1"/>
          </p:cNvSpPr>
          <p:nvPr>
            <p:ph type="dt"/>
          </p:nvPr>
        </p:nvSpPr>
        <p:spPr>
          <a:ln/>
        </p:spPr>
        <p:txBody>
          <a:bodyPr/>
          <a:lstStyle/>
          <a:p>
            <a:r>
              <a:rPr lang="en-GB"/>
              <a:t>January 2023</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GB"/>
              <a:t>January 2023</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4856560"/>
            <a:ext cx="3184520" cy="13573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de-DE" dirty="0"/>
              <a:t>Marc Emmelmann (</a:t>
            </a:r>
            <a:r>
              <a:rPr lang="de-DE" dirty="0" err="1"/>
              <a:t>Koden</a:t>
            </a:r>
            <a:r>
              <a:rPr lang="de-DE" dirty="0"/>
              <a:t>-TI)</a:t>
            </a:r>
            <a:endParaRPr lang="en-GB" dirty="0"/>
          </a:p>
        </p:txBody>
      </p:sp>
      <p:sp>
        <p:nvSpPr>
          <p:cNvPr id="12" name="Rectangle 3"/>
          <p:cNvSpPr>
            <a:spLocks noGrp="1" noChangeArrowheads="1"/>
          </p:cNvSpPr>
          <p:nvPr>
            <p:ph type="dt" idx="15"/>
          </p:nvPr>
        </p:nvSpPr>
        <p:spPr bwMode="auto">
          <a:xfrm>
            <a:off x="696913" y="250031"/>
            <a:ext cx="1874823"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GB"/>
              <a:t>January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3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GB"/>
              <a:t>January 2023</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1" y="1485900"/>
            <a:ext cx="3808413" cy="308491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485900"/>
            <a:ext cx="3810000" cy="308491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GB"/>
              <a:t>January 2023</a:t>
            </a:r>
          </a:p>
        </p:txBody>
      </p:sp>
      <p:sp>
        <p:nvSpPr>
          <p:cNvPr id="6" name="Footer Placeholder 5"/>
          <p:cNvSpPr>
            <a:spLocks noGrp="1"/>
          </p:cNvSpPr>
          <p:nvPr>
            <p:ph type="ftr" idx="11"/>
          </p:nvPr>
        </p:nvSpPr>
        <p:spPr/>
        <p:txBody>
          <a:bodyPr/>
          <a:lstStyle>
            <a:lvl1pPr>
              <a:defRPr/>
            </a:lvl1pPr>
          </a:lstStyle>
          <a:p>
            <a:r>
              <a:rPr lang="de-DE"/>
              <a:t>Marc Emmelmann (Koden-TI)</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151335"/>
            <a:ext cx="4040188"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57200" y="1631156"/>
            <a:ext cx="4040188"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GB"/>
              <a:t>January 2023</a:t>
            </a:r>
          </a:p>
        </p:txBody>
      </p:sp>
      <p:sp>
        <p:nvSpPr>
          <p:cNvPr id="8" name="Footer Placeholder 7"/>
          <p:cNvSpPr>
            <a:spLocks noGrp="1"/>
          </p:cNvSpPr>
          <p:nvPr>
            <p:ph type="ftr" idx="11"/>
          </p:nvPr>
        </p:nvSpPr>
        <p:spPr>
          <a:xfrm>
            <a:off x="5643570" y="4856560"/>
            <a:ext cx="2898768" cy="135731"/>
          </a:xfrm>
        </p:spPr>
        <p:txBody>
          <a:bodyPr/>
          <a:lstStyle>
            <a:lvl1pPr>
              <a:defRPr/>
            </a:lvl1pPr>
          </a:lstStyle>
          <a:p>
            <a:r>
              <a:rPr lang="de-DE"/>
              <a:t>Marc Emmelmann (Koden-TI)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GB"/>
              <a:t>January 2023</a:t>
            </a:r>
          </a:p>
        </p:txBody>
      </p:sp>
      <p:sp>
        <p:nvSpPr>
          <p:cNvPr id="4" name="Footer Placeholder 3"/>
          <p:cNvSpPr>
            <a:spLocks noGrp="1"/>
          </p:cNvSpPr>
          <p:nvPr>
            <p:ph type="ftr" idx="11"/>
          </p:nvPr>
        </p:nvSpPr>
        <p:spPr/>
        <p:txBody>
          <a:bodyPr/>
          <a:lstStyle>
            <a:lvl1pPr>
              <a:defRPr/>
            </a:lvl1pPr>
          </a:lstStyle>
          <a:p>
            <a:r>
              <a:rPr lang="de-DE"/>
              <a:t>Marc Emmelmann (Koden-TI)</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GB"/>
              <a:t>January 2023</a:t>
            </a:r>
          </a:p>
        </p:txBody>
      </p:sp>
      <p:sp>
        <p:nvSpPr>
          <p:cNvPr id="3" name="Footer Placeholder 2"/>
          <p:cNvSpPr>
            <a:spLocks noGrp="1"/>
          </p:cNvSpPr>
          <p:nvPr>
            <p:ph type="ftr" idx="11"/>
          </p:nvPr>
        </p:nvSpPr>
        <p:spPr/>
        <p:txBody>
          <a:bodyPr/>
          <a:lstStyle>
            <a:lvl1pPr>
              <a:defRPr/>
            </a:lvl1pPr>
          </a:lstStyle>
          <a:p>
            <a:r>
              <a:rPr lang="de-DE"/>
              <a:t>Marc Emmelmann (Koden-TI)</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January 2023</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1" y="514350"/>
            <a:ext cx="1941513" cy="405646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514350"/>
            <a:ext cx="5676900" cy="405646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January 2023</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1" y="514350"/>
            <a:ext cx="7770813" cy="798910"/>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1" y="1485900"/>
            <a:ext cx="7770813" cy="308491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3" y="250031"/>
            <a:ext cx="1874823"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GB"/>
              <a:t>January 2023</a:t>
            </a:r>
            <a:endParaRPr lang="en-GB" dirty="0"/>
          </a:p>
        </p:txBody>
      </p:sp>
      <p:sp>
        <p:nvSpPr>
          <p:cNvPr id="1028" name="Rectangle 4"/>
          <p:cNvSpPr>
            <a:spLocks noGrp="1" noChangeArrowheads="1"/>
          </p:cNvSpPr>
          <p:nvPr>
            <p:ph type="ftr"/>
          </p:nvPr>
        </p:nvSpPr>
        <p:spPr bwMode="auto">
          <a:xfrm>
            <a:off x="5357818" y="4856560"/>
            <a:ext cx="3184520" cy="13573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de-DE"/>
              <a:t>Marc Emmelmann (Koden-TI)</a:t>
            </a:r>
            <a:endParaRPr lang="en-GB" dirty="0"/>
          </a:p>
        </p:txBody>
      </p:sp>
      <p:sp>
        <p:nvSpPr>
          <p:cNvPr id="1029" name="Rectangle 5"/>
          <p:cNvSpPr>
            <a:spLocks noGrp="1" noChangeArrowheads="1"/>
          </p:cNvSpPr>
          <p:nvPr>
            <p:ph type="sldNum"/>
          </p:nvPr>
        </p:nvSpPr>
        <p:spPr bwMode="auto">
          <a:xfrm>
            <a:off x="4344989" y="4856560"/>
            <a:ext cx="528637" cy="27265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457200"/>
            <a:ext cx="7772400" cy="1191"/>
          </a:xfrm>
          <a:prstGeom prst="line">
            <a:avLst/>
          </a:prstGeom>
          <a:noFill/>
          <a:ln w="12600">
            <a:solidFill>
              <a:srgbClr val="000000"/>
            </a:solidFill>
            <a:miter lim="800000"/>
            <a:headEnd/>
            <a:tailEnd/>
          </a:ln>
          <a:effectLst/>
        </p:spPr>
        <p:txBody>
          <a:bodyPr/>
          <a:lstStyle/>
          <a:p>
            <a:endParaRPr lang="en-GB" sz="1800"/>
          </a:p>
        </p:txBody>
      </p:sp>
      <p:sp>
        <p:nvSpPr>
          <p:cNvPr id="1031" name="Rectangle 7"/>
          <p:cNvSpPr>
            <a:spLocks noChangeArrowheads="1"/>
          </p:cNvSpPr>
          <p:nvPr/>
        </p:nvSpPr>
        <p:spPr bwMode="auto">
          <a:xfrm>
            <a:off x="684214" y="4856560"/>
            <a:ext cx="538609" cy="138499"/>
          </a:xfrm>
          <a:prstGeom prst="rect">
            <a:avLst/>
          </a:prstGeom>
          <a:noFill/>
          <a:ln w="9525">
            <a:noFill/>
            <a:round/>
            <a:headEnd/>
            <a:tailEnd/>
          </a:ln>
          <a:effectLst/>
        </p:spPr>
        <p:txBody>
          <a:bodyPr wrap="none" lIns="0" tIns="0" rIns="0" bIns="0">
            <a:spAutoFit/>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900" dirty="0">
                <a:solidFill>
                  <a:srgbClr val="000000"/>
                </a:solidFill>
              </a:rPr>
              <a:t>Submission</a:t>
            </a:r>
          </a:p>
        </p:txBody>
      </p:sp>
      <p:sp>
        <p:nvSpPr>
          <p:cNvPr id="1032" name="Line 8"/>
          <p:cNvSpPr>
            <a:spLocks noChangeShapeType="1"/>
          </p:cNvSpPr>
          <p:nvPr/>
        </p:nvSpPr>
        <p:spPr bwMode="auto">
          <a:xfrm>
            <a:off x="685800" y="4857750"/>
            <a:ext cx="7848600" cy="1191"/>
          </a:xfrm>
          <a:prstGeom prst="line">
            <a:avLst/>
          </a:prstGeom>
          <a:noFill/>
          <a:ln w="12600">
            <a:solidFill>
              <a:srgbClr val="000000"/>
            </a:solidFill>
            <a:miter lim="800000"/>
            <a:headEnd/>
            <a:tailEnd/>
          </a:ln>
          <a:effectLst/>
        </p:spPr>
        <p:txBody>
          <a:bodyPr/>
          <a:lstStyle/>
          <a:p>
            <a:endParaRPr lang="en-GB" sz="1800"/>
          </a:p>
        </p:txBody>
      </p:sp>
      <p:sp>
        <p:nvSpPr>
          <p:cNvPr id="10" name="Date Placeholder 3"/>
          <p:cNvSpPr txBox="1">
            <a:spLocks/>
          </p:cNvSpPr>
          <p:nvPr/>
        </p:nvSpPr>
        <p:spPr bwMode="auto">
          <a:xfrm>
            <a:off x="5000628" y="267874"/>
            <a:ext cx="3500462"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336947"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35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802.11-23/0256r01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mj-lt"/>
          <a:ea typeface="+mj-ea"/>
          <a:cs typeface="+mj-cs"/>
        </a:defRPr>
      </a:lvl1pPr>
      <a:lvl2pPr marL="557213" indent="-214313"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2pPr>
      <a:lvl3pPr marL="8572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3pPr>
      <a:lvl4pPr marL="12001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4pPr>
      <a:lvl5pPr marL="15430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5pPr>
      <a:lvl6pPr marL="18859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6pPr>
      <a:lvl7pPr marL="22288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7pPr>
      <a:lvl8pPr marL="25717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8pPr>
      <a:lvl9pPr marL="29146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9pPr>
    </p:titleStyle>
    <p:bodyStyle>
      <a:lvl1pPr marL="257175" indent="-257175" algn="l" defTabSz="336947" rtl="0" eaLnBrk="1" fontAlgn="base" hangingPunct="1">
        <a:spcBef>
          <a:spcPts val="450"/>
        </a:spcBef>
        <a:spcAft>
          <a:spcPct val="0"/>
        </a:spcAft>
        <a:buClr>
          <a:srgbClr val="000000"/>
        </a:buClr>
        <a:buSzPct val="100000"/>
        <a:buFont typeface="Times New Roman" pitchFamily="16" charset="0"/>
        <a:defRPr sz="1800" b="1">
          <a:solidFill>
            <a:srgbClr val="000000"/>
          </a:solidFill>
          <a:latin typeface="+mn-lt"/>
          <a:ea typeface="+mn-ea"/>
          <a:cs typeface="+mn-cs"/>
        </a:defRPr>
      </a:lvl1pPr>
      <a:lvl2pPr marL="557213" indent="-214313" algn="l" defTabSz="336947" rtl="0" eaLnBrk="1" fontAlgn="base" hangingPunct="1">
        <a:spcBef>
          <a:spcPts val="375"/>
        </a:spcBef>
        <a:spcAft>
          <a:spcPct val="0"/>
        </a:spcAft>
        <a:buClr>
          <a:srgbClr val="000000"/>
        </a:buClr>
        <a:buSzPct val="100000"/>
        <a:buFont typeface="Times New Roman" pitchFamily="16" charset="0"/>
        <a:defRPr sz="1500">
          <a:solidFill>
            <a:srgbClr val="000000"/>
          </a:solidFill>
          <a:latin typeface="+mn-lt"/>
          <a:ea typeface="+mn-ea"/>
        </a:defRPr>
      </a:lvl2pPr>
      <a:lvl3pPr marL="857250" indent="-171450" algn="l" defTabSz="336947" rtl="0" eaLnBrk="1" fontAlgn="base" hangingPunct="1">
        <a:spcBef>
          <a:spcPts val="338"/>
        </a:spcBef>
        <a:spcAft>
          <a:spcPct val="0"/>
        </a:spcAft>
        <a:buClr>
          <a:srgbClr val="000000"/>
        </a:buClr>
        <a:buSzPct val="100000"/>
        <a:buFont typeface="Times New Roman" pitchFamily="16" charset="0"/>
        <a:defRPr>
          <a:solidFill>
            <a:srgbClr val="000000"/>
          </a:solidFill>
          <a:latin typeface="+mn-lt"/>
          <a:ea typeface="+mn-ea"/>
        </a:defRPr>
      </a:lvl3pPr>
      <a:lvl4pPr marL="12001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4pPr>
      <a:lvl5pPr marL="15430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5pPr>
      <a:lvl6pPr marL="18859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6pPr>
      <a:lvl7pPr marL="22288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7pPr>
      <a:lvl8pPr marL="25717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8pPr>
      <a:lvl9pPr marL="29146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develop/policies/opman/sect6.html%236.3" TargetMode="External"/><Relationship Id="rId2" Type="http://schemas.openxmlformats.org/officeDocument/2006/relationships/hyperlink" Target="http://standards.ieee.org/develop/policies/bylaws/sect6-7.html%236" TargetMode="External"/><Relationship Id="rId1" Type="http://schemas.openxmlformats.org/officeDocument/2006/relationships/slideLayout" Target="../slideLayouts/slideLayout2.xml"/><Relationship Id="rId5" Type="http://schemas.openxmlformats.org/officeDocument/2006/relationships/hyperlink" Target="mailto:patcom@ieee.org" TargetMode="External"/><Relationship Id="rId4" Type="http://schemas.openxmlformats.org/officeDocument/2006/relationships/hyperlink" Target="http://standards.ieee.org/about/sasb/patcom/materials.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5" Type="http://schemas.openxmlformats.org/officeDocument/2006/relationships/hyperlink" Target="http://standards.ieee.org/board/pat/pat-slideset.ppt" TargetMode="External"/><Relationship Id="rId4" Type="http://schemas.openxmlformats.org/officeDocument/2006/relationships/hyperlink" Target="http://www.ieee.org/web/membership/ethics/code_ethics.html"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ieee802.org/devdocs.shtml"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ieeesa.webex.com/ieeesa/j.php?MTID=me0fdfa9b9db10eaf3cb35bddd4c38d69"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79256" y="239315"/>
            <a:ext cx="1727588" cy="204788"/>
          </a:xfrm>
        </p:spPr>
        <p:txBody>
          <a:bodyPr/>
          <a:lstStyle/>
          <a:p>
            <a:r>
              <a:rPr lang="en-GB"/>
              <a:t>January 2023</a:t>
            </a:r>
            <a:endParaRPr lang="en-GB" dirty="0"/>
          </a:p>
        </p:txBody>
      </p:sp>
      <p:sp>
        <p:nvSpPr>
          <p:cNvPr id="7" name="Footer Placeholder 4"/>
          <p:cNvSpPr>
            <a:spLocks noGrp="1"/>
          </p:cNvSpPr>
          <p:nvPr>
            <p:ph type="ftr" idx="14"/>
          </p:nvPr>
        </p:nvSpPr>
        <p:spPr>
          <a:xfrm>
            <a:off x="6228184" y="4856560"/>
            <a:ext cx="2281233" cy="135731"/>
          </a:xfrm>
        </p:spPr>
        <p:txBody>
          <a:bodyPr/>
          <a:lstStyle/>
          <a:p>
            <a:r>
              <a:rPr lang="de-DE" dirty="0"/>
              <a:t>Marc Emmelmann (</a:t>
            </a:r>
            <a:r>
              <a:rPr lang="de-DE" dirty="0" err="1"/>
              <a:t>Koden</a:t>
            </a:r>
            <a:r>
              <a:rPr lang="de-DE" dirty="0"/>
              <a:t>-TI)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dirty="0"/>
              <a:t>Agenda </a:t>
            </a:r>
            <a:r>
              <a:rPr lang="en-GB" dirty="0" err="1"/>
              <a:t>TGbc</a:t>
            </a:r>
            <a:r>
              <a:rPr lang="en-GB" dirty="0"/>
              <a:t> Telco January 28, 2022</a:t>
            </a:r>
          </a:p>
        </p:txBody>
      </p:sp>
      <p:sp>
        <p:nvSpPr>
          <p:cNvPr id="3074" name="Rectangle 2"/>
          <p:cNvSpPr>
            <a:spLocks noGrp="1" noChangeArrowheads="1"/>
          </p:cNvSpPr>
          <p:nvPr>
            <p:ph type="body" idx="1"/>
          </p:nvPr>
        </p:nvSpPr>
        <p:spPr>
          <a:xfrm>
            <a:off x="1657350" y="1143001"/>
            <a:ext cx="5829300" cy="297656"/>
          </a:xfrm>
          <a:ln/>
        </p:spPr>
        <p:txBody>
          <a:bodyPr/>
          <a:lstStyle/>
          <a:p>
            <a:pPr algn="ctr">
              <a:spcBef>
                <a:spcPts val="375"/>
              </a:spcBef>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sz="1500" dirty="0"/>
              <a:t>Date:</a:t>
            </a:r>
            <a:r>
              <a:rPr lang="en-GB" sz="1500" b="0" dirty="0"/>
              <a:t> 2023-02-28</a:t>
            </a:r>
          </a:p>
        </p:txBody>
      </p:sp>
      <p:sp>
        <p:nvSpPr>
          <p:cNvPr id="3076" name="Rectangle 4"/>
          <p:cNvSpPr>
            <a:spLocks noChangeArrowheads="1"/>
          </p:cNvSpPr>
          <p:nvPr/>
        </p:nvSpPr>
        <p:spPr bwMode="auto">
          <a:xfrm>
            <a:off x="1543050" y="1454944"/>
            <a:ext cx="1085850" cy="285750"/>
          </a:xfrm>
          <a:prstGeom prst="rect">
            <a:avLst/>
          </a:prstGeom>
          <a:noFill/>
          <a:ln w="9525">
            <a:noFill/>
            <a:round/>
            <a:headEnd/>
            <a:tailEnd/>
          </a:ln>
          <a:effectLst/>
        </p:spPr>
        <p:txBody>
          <a:bodyPr lIns="69120" tIns="34560" rIns="69120" bIns="34560"/>
          <a:lstStyle/>
          <a:p>
            <a:pPr>
              <a:spcBef>
                <a:spcPts val="375"/>
              </a:spcBef>
              <a:tabLst>
                <a:tab pos="257175" algn="l"/>
                <a:tab pos="942975" algn="l"/>
                <a:tab pos="1628775" algn="l"/>
                <a:tab pos="2314575" algn="l"/>
                <a:tab pos="3000375" algn="l"/>
                <a:tab pos="3686175" algn="l"/>
                <a:tab pos="4371975" algn="l"/>
                <a:tab pos="5057775" algn="l"/>
                <a:tab pos="5743575" algn="l"/>
                <a:tab pos="6429375" algn="l"/>
                <a:tab pos="7115175" algn="l"/>
                <a:tab pos="7800975" algn="l"/>
              </a:tabLst>
            </a:pPr>
            <a:r>
              <a:rPr lang="en-GB" sz="1500">
                <a:solidFill>
                  <a:srgbClr val="000000"/>
                </a:solidFill>
              </a:rPr>
              <a:t>Authors:</a:t>
            </a:r>
          </a:p>
        </p:txBody>
      </p:sp>
      <p:graphicFrame>
        <p:nvGraphicFramePr>
          <p:cNvPr id="9" name="Object 11">
            <a:extLst>
              <a:ext uri="{FF2B5EF4-FFF2-40B4-BE49-F238E27FC236}">
                <a16:creationId xmlns:a16="http://schemas.microsoft.com/office/drawing/2014/main" id="{D431453D-2786-41A2-94CB-A8A6F5DD7C66}"/>
              </a:ext>
            </a:extLst>
          </p:cNvPr>
          <p:cNvGraphicFramePr>
            <a:graphicFrameLocks noChangeAspect="1"/>
          </p:cNvGraphicFramePr>
          <p:nvPr>
            <p:extLst>
              <p:ext uri="{D42A27DB-BD31-4B8C-83A1-F6EECF244321}">
                <p14:modId xmlns:p14="http://schemas.microsoft.com/office/powerpoint/2010/main" val="925046159"/>
              </p:ext>
            </p:extLst>
          </p:nvPr>
        </p:nvGraphicFramePr>
        <p:xfrm>
          <a:off x="823913" y="2325688"/>
          <a:ext cx="7570787" cy="1323975"/>
        </p:xfrm>
        <a:graphic>
          <a:graphicData uri="http://schemas.openxmlformats.org/presentationml/2006/ole">
            <mc:AlternateContent xmlns:mc="http://schemas.openxmlformats.org/markup-compatibility/2006">
              <mc:Choice xmlns:v="urn:schemas-microsoft-com:vml" Requires="v">
                <p:oleObj name="Document" r:id="rId3" imgW="8432800" imgH="1473200" progId="Word.Document.8">
                  <p:embed/>
                </p:oleObj>
              </mc:Choice>
              <mc:Fallback>
                <p:oleObj name="Document" r:id="rId3" imgW="8432800" imgH="1473200" progId="Word.Document.8">
                  <p:embed/>
                  <p:pic>
                    <p:nvPicPr>
                      <p:cNvPr id="25608" name="Object 11">
                        <a:extLst>
                          <a:ext uri="{FF2B5EF4-FFF2-40B4-BE49-F238E27FC236}">
                            <a16:creationId xmlns:a16="http://schemas.microsoft.com/office/drawing/2014/main" id="{3FE1D057-C609-46EF-91BB-9D6E01F265B9}"/>
                          </a:ext>
                        </a:extLst>
                      </p:cNvPr>
                      <p:cNvPicPr>
                        <a:picLocks noChangeAspect="1" noChangeArrowheads="1"/>
                      </p:cNvPicPr>
                      <p:nvPr/>
                    </p:nvPicPr>
                    <p:blipFill>
                      <a:blip r:embed="rId4"/>
                      <a:srcRect/>
                      <a:stretch>
                        <a:fillRect/>
                      </a:stretch>
                    </p:blipFill>
                    <p:spPr bwMode="auto">
                      <a:xfrm>
                        <a:off x="823913" y="2325688"/>
                        <a:ext cx="7570787" cy="1323975"/>
                      </a:xfrm>
                      <a:prstGeom prst="rect">
                        <a:avLst/>
                      </a:prstGeom>
                      <a:noFill/>
                      <a:ln>
                        <a:noFill/>
                      </a:ln>
                      <a:effec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57350" y="285750"/>
            <a:ext cx="5828110" cy="798910"/>
          </a:xfrm>
        </p:spPr>
        <p:txBody>
          <a:bodyPr/>
          <a:lstStyle/>
          <a:p>
            <a:r>
              <a:rPr lang="en-US" u="sng" dirty="0"/>
              <a:t>Other Guidelines for IEEE WG Meetings</a:t>
            </a:r>
            <a:endParaRPr lang="en-US" dirty="0"/>
          </a:p>
        </p:txBody>
      </p:sp>
      <p:sp>
        <p:nvSpPr>
          <p:cNvPr id="3" name="Inhaltsplatzhalter 2"/>
          <p:cNvSpPr>
            <a:spLocks noGrp="1"/>
          </p:cNvSpPr>
          <p:nvPr>
            <p:ph idx="1"/>
          </p:nvPr>
        </p:nvSpPr>
        <p:spPr>
          <a:xfrm>
            <a:off x="763455" y="1074008"/>
            <a:ext cx="7763519" cy="3513966"/>
          </a:xfrm>
        </p:spPr>
        <p:txBody>
          <a:bodyPr/>
          <a:lstStyle/>
          <a:p>
            <a:pPr marL="0" indent="0">
              <a:lnSpc>
                <a:spcPct val="80000"/>
              </a:lnSpc>
              <a:spcBef>
                <a:spcPct val="20000"/>
              </a:spcBef>
              <a:spcAft>
                <a:spcPct val="40000"/>
              </a:spcAft>
              <a:buSzPct val="150000"/>
            </a:pPr>
            <a:r>
              <a:rPr lang="en-US" sz="1600" dirty="0">
                <a:ea typeface="Calibri" pitchFamily="-111" charset="0"/>
                <a:cs typeface="Calibri" pitchFamily="-111" charset="0"/>
              </a:rPr>
              <a:t>All IEEE-SA standards meetings shall be conducted in compliance with all applicable laws, including antitrust and competition laws. </a:t>
            </a: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discuss the interpretation, validity, or essentiality of patents/patent claims. </a:t>
            </a: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discuss specific license rates, terms, or conditions.</a:t>
            </a:r>
          </a:p>
          <a:p>
            <a:pPr marL="814388" lvl="2">
              <a:lnSpc>
                <a:spcPct val="80000"/>
              </a:lnSpc>
              <a:spcBef>
                <a:spcPct val="20000"/>
              </a:spcBef>
              <a:spcAft>
                <a:spcPct val="40000"/>
              </a:spcAft>
              <a:buSzPct val="150000"/>
              <a:buFontTx/>
              <a:buChar char="•"/>
            </a:pPr>
            <a:r>
              <a:rPr lang="en-US" sz="1400" dirty="0">
                <a:ea typeface="Calibri" pitchFamily="-111" charset="0"/>
                <a:cs typeface="Calibri" pitchFamily="-111" charset="0"/>
              </a:rPr>
              <a:t>Relative costs of different technical approaches that include relative costs of patent licensing terms may be discussed in standards development meetings. </a:t>
            </a:r>
          </a:p>
          <a:p>
            <a:pPr marL="1071563" lvl="3">
              <a:lnSpc>
                <a:spcPct val="80000"/>
              </a:lnSpc>
              <a:spcBef>
                <a:spcPct val="20000"/>
              </a:spcBef>
              <a:spcAft>
                <a:spcPct val="40000"/>
              </a:spcAft>
              <a:buSzPct val="150000"/>
              <a:buFont typeface="Arial" pitchFamily="-111" charset="0"/>
              <a:buChar char="•"/>
            </a:pPr>
            <a:r>
              <a:rPr lang="en-GB" sz="1400" b="1" dirty="0">
                <a:ea typeface="Calibri" pitchFamily="-111" charset="0"/>
                <a:cs typeface="Calibri" pitchFamily="-111" charset="0"/>
              </a:rPr>
              <a:t>Technical considerations remain the primary focus</a:t>
            </a:r>
            <a:endParaRPr lang="en-US" sz="1400" b="1" dirty="0">
              <a:ea typeface="Calibri" pitchFamily="-111" charset="0"/>
              <a:cs typeface="Calibri" pitchFamily="-111" charset="0"/>
            </a:endParaRP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discuss or engage in the fixing of product prices, allocation of customers, or division of sales markets.</a:t>
            </a: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discuss the status or substance of ongoing or threatened litigation.</a:t>
            </a: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be silent if inappropriate topics are discussed … do formally object.</a:t>
            </a:r>
          </a:p>
          <a:p>
            <a:pPr algn="ctr">
              <a:lnSpc>
                <a:spcPct val="80000"/>
              </a:lnSpc>
              <a:spcBef>
                <a:spcPct val="20000"/>
              </a:spcBef>
            </a:pPr>
            <a:r>
              <a:rPr lang="en-US" sz="750" dirty="0">
                <a:ea typeface="Calibri" pitchFamily="-111" charset="0"/>
                <a:cs typeface="Calibri" pitchFamily="-111" charset="0"/>
              </a:rPr>
              <a:t>---------------------------------------------------------------   </a:t>
            </a:r>
            <a:endParaRPr lang="en-US" sz="1050" dirty="0">
              <a:ea typeface="Calibri" pitchFamily="-111" charset="0"/>
              <a:cs typeface="Calibri" pitchFamily="-111" charset="0"/>
            </a:endParaRPr>
          </a:p>
          <a:p>
            <a:pPr algn="ctr">
              <a:lnSpc>
                <a:spcPct val="80000"/>
              </a:lnSpc>
              <a:spcBef>
                <a:spcPct val="20000"/>
              </a:spcBef>
            </a:pPr>
            <a:r>
              <a:rPr lang="en-US" sz="975" dirty="0">
                <a:ea typeface="Calibri" pitchFamily="-111" charset="0"/>
                <a:cs typeface="Calibri" pitchFamily="-111" charset="0"/>
              </a:rPr>
              <a:t>For more details, see </a:t>
            </a:r>
            <a:r>
              <a:rPr lang="en-US" sz="975" i="1" dirty="0">
                <a:ea typeface="Calibri" pitchFamily="-111" charset="0"/>
                <a:cs typeface="Calibri" pitchFamily="-111" charset="0"/>
              </a:rPr>
              <a:t>IEEE-SA Standards Board Operations Manual</a:t>
            </a:r>
            <a:r>
              <a:rPr lang="en-US" sz="975" dirty="0">
                <a:ea typeface="Calibri" pitchFamily="-111" charset="0"/>
                <a:cs typeface="Calibri" pitchFamily="-111" charset="0"/>
              </a:rPr>
              <a:t>, clause 5.3.10 and </a:t>
            </a:r>
            <a:br>
              <a:rPr lang="en-US" sz="975" dirty="0">
                <a:ea typeface="Calibri" pitchFamily="-111" charset="0"/>
                <a:cs typeface="Calibri" pitchFamily="-111" charset="0"/>
              </a:rPr>
            </a:br>
            <a:r>
              <a:rPr lang="en-US" sz="975" i="1" dirty="0">
                <a:ea typeface="Calibri" pitchFamily="-111" charset="0"/>
                <a:cs typeface="Calibri" pitchFamily="-111" charset="0"/>
              </a:rPr>
              <a:t>Antitrust and Competition Policy: What You Need to Know </a:t>
            </a:r>
            <a:r>
              <a:rPr lang="en-US" sz="975" dirty="0">
                <a:ea typeface="Calibri" pitchFamily="-111" charset="0"/>
                <a:cs typeface="Calibri" pitchFamily="-111" charset="0"/>
              </a:rPr>
              <a:t>at </a:t>
            </a:r>
            <a:r>
              <a:rPr lang="en-US" sz="975" dirty="0">
                <a:ea typeface="Calibri" pitchFamily="-111" charset="0"/>
                <a:cs typeface="Calibri" pitchFamily="-111" charset="0"/>
                <a:hlinkClick r:id="rId2"/>
              </a:rPr>
              <a:t>http://standards.ieee.org/develop/policies/antitrust.pdf</a:t>
            </a:r>
            <a:r>
              <a:rPr lang="en-US" sz="975" dirty="0">
                <a:ea typeface="Calibri" pitchFamily="-111" charset="0"/>
                <a:cs typeface="Calibri" pitchFamily="-111" charset="0"/>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2023</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Patent-related information</a:t>
            </a:r>
            <a:endParaRPr lang="en-US" dirty="0"/>
          </a:p>
        </p:txBody>
      </p:sp>
      <p:sp>
        <p:nvSpPr>
          <p:cNvPr id="3" name="Inhaltsplatzhalter 2"/>
          <p:cNvSpPr>
            <a:spLocks noGrp="1"/>
          </p:cNvSpPr>
          <p:nvPr>
            <p:ph idx="1"/>
          </p:nvPr>
        </p:nvSpPr>
        <p:spPr>
          <a:xfrm>
            <a:off x="696913" y="1371600"/>
            <a:ext cx="7770813" cy="3084910"/>
          </a:xfrm>
        </p:spPr>
        <p:txBody>
          <a:bodyPr/>
          <a:lstStyle/>
          <a:p>
            <a:pPr marL="172641" indent="-172641">
              <a:lnSpc>
                <a:spcPct val="80000"/>
              </a:lnSpc>
              <a:spcBef>
                <a:spcPct val="20000"/>
              </a:spcBef>
              <a:buClr>
                <a:srgbClr val="CC3300"/>
              </a:buClr>
              <a:buSzPct val="50000"/>
              <a:buFont typeface="Monotype Sorts" pitchFamily="-111" charset="2"/>
              <a:buChar char="l"/>
            </a:pPr>
            <a:endParaRPr lang="en-US" sz="450" u="sng" dirty="0">
              <a:solidFill>
                <a:srgbClr val="FF0000"/>
              </a:solidFill>
              <a:latin typeface="Arial" pitchFamily="-111" charset="0"/>
            </a:endParaRPr>
          </a:p>
          <a:p>
            <a:pPr marL="172641">
              <a:lnSpc>
                <a:spcPct val="90000"/>
              </a:lnSpc>
              <a:buClr>
                <a:srgbClr val="CC3300"/>
              </a:buClr>
              <a:buSzPct val="50000"/>
            </a:pPr>
            <a:r>
              <a:rPr lang="en-US" b="1" dirty="0">
                <a:ea typeface="Calibri" pitchFamily="-111" charset="0"/>
                <a:cs typeface="Calibri" pitchFamily="-111" charset="0"/>
              </a:rPr>
              <a:t>The patent policy and the procedures used to execute that policy are documented in the:</a:t>
            </a:r>
          </a:p>
          <a:p>
            <a:pPr lvl="1">
              <a:lnSpc>
                <a:spcPct val="90000"/>
              </a:lnSpc>
              <a:spcBef>
                <a:spcPct val="20000"/>
              </a:spcBef>
              <a:buClr>
                <a:srgbClr val="CC3300"/>
              </a:buClr>
              <a:buSzPct val="150000"/>
              <a:buFontTx/>
              <a:buChar char="•"/>
            </a:pPr>
            <a:r>
              <a:rPr lang="en-US" sz="1200" b="1" i="1" dirty="0">
                <a:ea typeface="Calibri" pitchFamily="-111" charset="0"/>
                <a:cs typeface="Calibri" pitchFamily="-111" charset="0"/>
              </a:rPr>
              <a:t>IEEE-SA Standards Board Bylaws</a:t>
            </a:r>
            <a:r>
              <a:rPr lang="en-US" sz="1200" b="1" dirty="0">
                <a:ea typeface="Calibri" pitchFamily="-111" charset="0"/>
                <a:cs typeface="Calibri" pitchFamily="-111" charset="0"/>
              </a:rPr>
              <a:t> </a:t>
            </a:r>
            <a:r>
              <a:rPr lang="en-US" sz="900" b="1" dirty="0">
                <a:ea typeface="Calibri" pitchFamily="-111" charset="0"/>
                <a:cs typeface="Calibri" pitchFamily="-111" charset="0"/>
              </a:rPr>
              <a:t>(</a:t>
            </a:r>
            <a:r>
              <a:rPr lang="en-US" sz="900" b="1" dirty="0">
                <a:ea typeface="Calibri" pitchFamily="-111" charset="0"/>
                <a:cs typeface="Calibri" pitchFamily="-111" charset="0"/>
                <a:hlinkClick r:id="rId2"/>
              </a:rPr>
              <a:t>http://standards.ieee.org/develop/policies/bylaws/sect6-7.html#6</a:t>
            </a:r>
            <a:r>
              <a:rPr lang="en-US" sz="900" b="1" dirty="0">
                <a:ea typeface="Calibri" pitchFamily="-111" charset="0"/>
                <a:cs typeface="Calibri" pitchFamily="-111" charset="0"/>
              </a:rPr>
              <a:t> ) </a:t>
            </a:r>
          </a:p>
          <a:p>
            <a:pPr lvl="1">
              <a:lnSpc>
                <a:spcPct val="90000"/>
              </a:lnSpc>
              <a:spcBef>
                <a:spcPct val="20000"/>
              </a:spcBef>
              <a:buClr>
                <a:srgbClr val="CC3300"/>
              </a:buClr>
              <a:buSzPct val="150000"/>
              <a:buFontTx/>
              <a:buChar char="•"/>
            </a:pPr>
            <a:r>
              <a:rPr lang="en-US" sz="1200" b="1" i="1" dirty="0">
                <a:ea typeface="Calibri" pitchFamily="-111" charset="0"/>
                <a:cs typeface="Calibri" pitchFamily="-111" charset="0"/>
              </a:rPr>
              <a:t>IEEE-SA Standards Board Operations Manual</a:t>
            </a:r>
            <a:r>
              <a:rPr lang="en-US" sz="1200" b="1" dirty="0">
                <a:ea typeface="Calibri" pitchFamily="-111" charset="0"/>
                <a:cs typeface="Calibri" pitchFamily="-111" charset="0"/>
              </a:rPr>
              <a:t> </a:t>
            </a:r>
            <a:r>
              <a:rPr lang="en-US" sz="900" b="1" dirty="0">
                <a:ea typeface="Calibri" pitchFamily="-111" charset="0"/>
                <a:cs typeface="Calibri" pitchFamily="-111" charset="0"/>
              </a:rPr>
              <a:t>(</a:t>
            </a:r>
            <a:r>
              <a:rPr lang="en-US" sz="900" b="1" dirty="0">
                <a:ea typeface="Calibri" pitchFamily="-111" charset="0"/>
                <a:cs typeface="Calibri" pitchFamily="-111" charset="0"/>
                <a:hlinkClick r:id="rId3"/>
              </a:rPr>
              <a:t>http://standards.ieee.org/develop/policies/opman/sect6.html#6.3</a:t>
            </a:r>
            <a:r>
              <a:rPr lang="en-US" sz="900" b="1" dirty="0">
                <a:ea typeface="Calibri" pitchFamily="-111" charset="0"/>
                <a:cs typeface="Calibri" pitchFamily="-111" charset="0"/>
              </a:rPr>
              <a:t> )</a:t>
            </a:r>
          </a:p>
          <a:p>
            <a:pPr marL="172641">
              <a:lnSpc>
                <a:spcPct val="90000"/>
              </a:lnSpc>
              <a:spcBef>
                <a:spcPct val="20000"/>
              </a:spcBef>
              <a:buClr>
                <a:srgbClr val="CC3300"/>
              </a:buClr>
              <a:buSzPct val="50000"/>
            </a:pPr>
            <a:endParaRPr lang="en-US" dirty="0">
              <a:solidFill>
                <a:srgbClr val="000099"/>
              </a:solidFill>
            </a:endParaRPr>
          </a:p>
          <a:p>
            <a:pPr marL="172641">
              <a:lnSpc>
                <a:spcPct val="90000"/>
              </a:lnSpc>
              <a:buClr>
                <a:srgbClr val="CC3300"/>
              </a:buClr>
              <a:buSzPct val="50000"/>
            </a:pPr>
            <a:r>
              <a:rPr lang="en-US" b="1" dirty="0">
                <a:ea typeface="Calibri" pitchFamily="-111" charset="0"/>
                <a:cs typeface="Calibri" pitchFamily="-111" charset="0"/>
              </a:rPr>
              <a:t>Material about the patent policy is available at </a:t>
            </a:r>
          </a:p>
          <a:p>
            <a:pPr marL="172641">
              <a:lnSpc>
                <a:spcPct val="90000"/>
              </a:lnSpc>
              <a:buClr>
                <a:srgbClr val="CC3300"/>
              </a:buClr>
              <a:buSzPct val="50000"/>
            </a:pPr>
            <a:r>
              <a:rPr lang="en-US" b="1" dirty="0">
                <a:ea typeface="Calibri" pitchFamily="-111" charset="0"/>
                <a:cs typeface="Calibri" pitchFamily="-111" charset="0"/>
              </a:rPr>
              <a:t>	</a:t>
            </a:r>
            <a:r>
              <a:rPr lang="en-US" b="1" i="1" dirty="0">
                <a:ea typeface="Calibri" pitchFamily="-111" charset="0"/>
                <a:cs typeface="Calibri" pitchFamily="-111" charset="0"/>
                <a:hlinkClick r:id="rId4"/>
              </a:rPr>
              <a:t>http://standards.ieee.org/about/sasb/patcom/materials.html</a:t>
            </a:r>
            <a:r>
              <a:rPr lang="en-US" b="1" i="1" dirty="0">
                <a:ea typeface="Calibri" pitchFamily="-111" charset="0"/>
                <a:cs typeface="Calibri" pitchFamily="-111" charset="0"/>
              </a:rPr>
              <a:t> </a:t>
            </a:r>
          </a:p>
          <a:p>
            <a:pPr marL="172641">
              <a:lnSpc>
                <a:spcPct val="90000"/>
              </a:lnSpc>
              <a:buClr>
                <a:srgbClr val="CC3300"/>
              </a:buClr>
              <a:buSzPct val="50000"/>
            </a:pPr>
            <a:endParaRPr lang="en-US" sz="2400" b="1" dirty="0">
              <a:ea typeface="Calibri" pitchFamily="-111" charset="0"/>
              <a:cs typeface="Calibri" pitchFamily="-111" charset="0"/>
            </a:endParaRPr>
          </a:p>
          <a:p>
            <a:pPr marL="172641" algn="ctr">
              <a:lnSpc>
                <a:spcPct val="90000"/>
              </a:lnSpc>
              <a:buClr>
                <a:srgbClr val="CC3300"/>
              </a:buClr>
              <a:buSzPct val="50000"/>
            </a:pPr>
            <a:r>
              <a:rPr lang="en-US" sz="2400" b="1" dirty="0">
                <a:ea typeface="Calibri" pitchFamily="-111" charset="0"/>
                <a:cs typeface="Calibri" pitchFamily="-111" charset="0"/>
              </a:rPr>
              <a:t>If you have questions, contact the IEEE-SA Standards Board Patent Committee Administrator at </a:t>
            </a:r>
            <a:r>
              <a:rPr lang="en-US" sz="2400" b="1" dirty="0">
                <a:ea typeface="Calibri" pitchFamily="-111" charset="0"/>
                <a:cs typeface="Calibri" pitchFamily="-111" charset="0"/>
                <a:hlinkClick r:id="rId5"/>
              </a:rPr>
              <a:t>patcom@ieee.org</a:t>
            </a:r>
            <a:endParaRPr lang="en-US" sz="2400" b="1" dirty="0">
              <a:ea typeface="Calibri" pitchFamily="-111" charset="0"/>
              <a:cs typeface="Calibri" pitchFamily="-111" charset="0"/>
            </a:endParaRPr>
          </a:p>
          <a:p>
            <a:pPr marL="472679" lvl="1">
              <a:lnSpc>
                <a:spcPct val="90000"/>
              </a:lnSpc>
              <a:buClr>
                <a:srgbClr val="CC3300"/>
              </a:buClr>
              <a:buSzPct val="50000"/>
            </a:pPr>
            <a:endParaRPr lang="en-US" sz="1350" b="1" i="1"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2023</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solidFill>
                  <a:schemeClr val="tx1"/>
                </a:solidFill>
              </a:rPr>
              <a:t>Resources – URLs</a:t>
            </a:r>
            <a:endParaRPr lang="en-US" dirty="0"/>
          </a:p>
        </p:txBody>
      </p:sp>
      <p:sp>
        <p:nvSpPr>
          <p:cNvPr id="3" name="Inhaltsplatzhalter 2"/>
          <p:cNvSpPr>
            <a:spLocks noGrp="1"/>
          </p:cNvSpPr>
          <p:nvPr>
            <p:ph idx="1"/>
          </p:nvPr>
        </p:nvSpPr>
        <p:spPr/>
        <p:txBody>
          <a:bodyPr/>
          <a:lstStyle/>
          <a:p>
            <a:pPr>
              <a:lnSpc>
                <a:spcPct val="90000"/>
              </a:lnSpc>
            </a:pPr>
            <a:r>
              <a:rPr lang="en-US" sz="2100" dirty="0"/>
              <a:t>Link to IEEE Disclosure of Affiliation </a:t>
            </a:r>
          </a:p>
          <a:p>
            <a:pPr lvl="1">
              <a:lnSpc>
                <a:spcPct val="90000"/>
              </a:lnSpc>
            </a:pPr>
            <a:r>
              <a:rPr lang="en-US" sz="1800" dirty="0">
                <a:hlinkClick r:id="rId2"/>
              </a:rPr>
              <a:t>http://standards.ieee.org/faqs/affiliationFAQ.html</a:t>
            </a:r>
            <a:endParaRPr lang="en-US" sz="1800" dirty="0"/>
          </a:p>
          <a:p>
            <a:pPr>
              <a:lnSpc>
                <a:spcPct val="90000"/>
              </a:lnSpc>
            </a:pPr>
            <a:r>
              <a:rPr lang="en-US" sz="2100" dirty="0"/>
              <a:t>Links to IEEE Antitrust Guidelines</a:t>
            </a:r>
          </a:p>
          <a:p>
            <a:pPr lvl="1">
              <a:lnSpc>
                <a:spcPct val="90000"/>
              </a:lnSpc>
            </a:pPr>
            <a:r>
              <a:rPr lang="en-US" sz="1800" dirty="0">
                <a:hlinkClick r:id="rId3"/>
              </a:rPr>
              <a:t>http://standards.ieee.org/resources/antitrust-guidelines.pdf</a:t>
            </a:r>
            <a:endParaRPr lang="en-US" sz="1800" dirty="0"/>
          </a:p>
          <a:p>
            <a:pPr>
              <a:lnSpc>
                <a:spcPct val="90000"/>
              </a:lnSpc>
            </a:pPr>
            <a:r>
              <a:rPr lang="en-US" sz="2100" dirty="0"/>
              <a:t>Link to IEEE Code of Ethics</a:t>
            </a:r>
          </a:p>
          <a:p>
            <a:pPr lvl="1">
              <a:lnSpc>
                <a:spcPct val="90000"/>
              </a:lnSpc>
            </a:pPr>
            <a:r>
              <a:rPr lang="en-US" sz="1800" dirty="0">
                <a:hlinkClick r:id="rId4"/>
              </a:rPr>
              <a:t>http://www.ieee.org/web/membership/ethics/code_ethics.html</a:t>
            </a:r>
            <a:r>
              <a:rPr lang="en-US" sz="1800" dirty="0"/>
              <a:t> </a:t>
            </a:r>
          </a:p>
          <a:p>
            <a:pPr>
              <a:lnSpc>
                <a:spcPct val="90000"/>
              </a:lnSpc>
            </a:pPr>
            <a:r>
              <a:rPr lang="en-US" sz="2100" dirty="0"/>
              <a:t>Link to IEEE Patent Policy</a:t>
            </a:r>
          </a:p>
          <a:p>
            <a:pPr lvl="1">
              <a:lnSpc>
                <a:spcPct val="90000"/>
              </a:lnSpc>
            </a:pPr>
            <a:r>
              <a:rPr lang="en-US" sz="1800" dirty="0">
                <a:hlinkClick r:id="rId5"/>
              </a:rPr>
              <a:t>http://standards.ieee.org/board/pat/pat-slideset.ppt</a:t>
            </a:r>
            <a:endParaRPr lang="en-US" sz="1800"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2023</a:t>
            </a:r>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Ways to inform IEEE</a:t>
            </a:r>
            <a:endParaRPr lang="en-US" dirty="0"/>
          </a:p>
        </p:txBody>
      </p:sp>
      <p:sp>
        <p:nvSpPr>
          <p:cNvPr id="3" name="Inhaltsplatzhalter 2"/>
          <p:cNvSpPr>
            <a:spLocks noGrp="1"/>
          </p:cNvSpPr>
          <p:nvPr>
            <p:ph idx="1"/>
          </p:nvPr>
        </p:nvSpPr>
        <p:spPr>
          <a:xfrm>
            <a:off x="720688" y="1307518"/>
            <a:ext cx="7701038" cy="3084910"/>
          </a:xfrm>
        </p:spPr>
        <p:txBody>
          <a:bodyPr/>
          <a:lstStyle/>
          <a:p>
            <a:pPr marL="0" indent="0">
              <a:spcBef>
                <a:spcPct val="20000"/>
              </a:spcBef>
              <a:buSzPct val="150000"/>
            </a:pPr>
            <a:r>
              <a:rPr lang="en-US" sz="1500" dirty="0">
                <a:ea typeface="Calibri" pitchFamily="-111" charset="0"/>
                <a:cs typeface="Calibri" pitchFamily="-111" charset="0"/>
              </a:rPr>
              <a:t>Cause an LOA to be submitted to the IEEE-SA (</a:t>
            </a:r>
            <a:r>
              <a:rPr lang="en-US" sz="1500" dirty="0" err="1">
                <a:ea typeface="Calibri" pitchFamily="-111" charset="0"/>
                <a:cs typeface="Calibri" pitchFamily="-111" charset="0"/>
              </a:rPr>
              <a:t>patcom@ieee.org</a:t>
            </a:r>
            <a:r>
              <a:rPr lang="en-US" sz="1500" dirty="0">
                <a:ea typeface="Calibri" pitchFamily="-111" charset="0"/>
                <a:cs typeface="Calibri" pitchFamily="-111" charset="0"/>
              </a:rPr>
              <a:t>); or</a:t>
            </a:r>
          </a:p>
          <a:p>
            <a:pPr>
              <a:spcBef>
                <a:spcPct val="20000"/>
              </a:spcBef>
              <a:buSzPct val="150000"/>
            </a:pPr>
            <a:endParaRPr lang="en-US" sz="1500" dirty="0">
              <a:ea typeface="Calibri" pitchFamily="-111" charset="0"/>
              <a:cs typeface="Calibri" pitchFamily="-111" charset="0"/>
            </a:endParaRPr>
          </a:p>
          <a:p>
            <a:pPr marL="0" indent="0">
              <a:spcBef>
                <a:spcPct val="20000"/>
              </a:spcBef>
              <a:buSzPct val="150000"/>
            </a:pPr>
            <a:r>
              <a:rPr lang="en-US" sz="1500" dirty="0">
                <a:ea typeface="Calibri" pitchFamily="-111" charset="0"/>
                <a:cs typeface="Calibri" pitchFamily="-111" charset="0"/>
              </a:rPr>
              <a:t>Provide the chair of this group with the identity of the </a:t>
            </a:r>
            <a:r>
              <a:rPr lang="en-US" sz="1500" dirty="0" err="1">
                <a:ea typeface="Calibri" pitchFamily="-111" charset="0"/>
                <a:cs typeface="Calibri" pitchFamily="-111" charset="0"/>
              </a:rPr>
              <a:t>holder(s</a:t>
            </a:r>
            <a:r>
              <a:rPr lang="en-US" sz="1500" dirty="0">
                <a:ea typeface="Calibri" pitchFamily="-111" charset="0"/>
                <a:cs typeface="Calibri" pitchFamily="-111" charset="0"/>
              </a:rPr>
              <a:t>) of any and all such claims as soon as possible; or</a:t>
            </a:r>
          </a:p>
          <a:p>
            <a:pPr>
              <a:spcBef>
                <a:spcPct val="20000"/>
              </a:spcBef>
              <a:buSzPct val="150000"/>
            </a:pPr>
            <a:endParaRPr lang="en-US" sz="1500" dirty="0">
              <a:ea typeface="Calibri" pitchFamily="-111" charset="0"/>
              <a:cs typeface="Calibri" pitchFamily="-111" charset="0"/>
            </a:endParaRPr>
          </a:p>
          <a:p>
            <a:pPr marL="0" indent="0">
              <a:spcBef>
                <a:spcPct val="20000"/>
              </a:spcBef>
              <a:buSzPct val="150000"/>
            </a:pPr>
            <a:r>
              <a:rPr lang="en-US" sz="1500" dirty="0">
                <a:ea typeface="Calibri" pitchFamily="-111" charset="0"/>
                <a:cs typeface="Calibri" pitchFamily="-111" charset="0"/>
              </a:rPr>
              <a:t>Speak up now and respond to this Call for Potentially Essential Patents</a:t>
            </a:r>
          </a:p>
          <a:p>
            <a:pPr>
              <a:spcBef>
                <a:spcPct val="20000"/>
              </a:spcBef>
            </a:pPr>
            <a:endParaRPr lang="en-US" sz="1500" dirty="0">
              <a:ea typeface="Calibri" pitchFamily="-111" charset="0"/>
              <a:cs typeface="Calibri" pitchFamily="-111" charset="0"/>
            </a:endParaRPr>
          </a:p>
          <a:p>
            <a:pPr>
              <a:spcBef>
                <a:spcPct val="20000"/>
              </a:spcBef>
            </a:pPr>
            <a:r>
              <a:rPr lang="en-US" sz="1500" b="0" dirty="0">
                <a:ea typeface="Calibri" pitchFamily="-111" charset="0"/>
                <a:cs typeface="Calibri" pitchFamily="-111" charset="0"/>
              </a:rPr>
              <a:t>If anyone in this meeting is personally aware of the holder of any patent claims that are potentially essential to implementation of the proposed </a:t>
            </a:r>
            <a:r>
              <a:rPr lang="en-US" sz="1500" b="0" dirty="0" err="1">
                <a:ea typeface="Calibri" pitchFamily="-111" charset="0"/>
                <a:cs typeface="Calibri" pitchFamily="-111" charset="0"/>
              </a:rPr>
              <a:t>standard(s</a:t>
            </a:r>
            <a:r>
              <a:rPr lang="en-US" sz="1500" b="0" dirty="0">
                <a:ea typeface="Calibri" pitchFamily="-111" charset="0"/>
                <a:cs typeface="Calibri" pitchFamily="-111" charset="0"/>
              </a:rPr>
              <a:t>) under consideration by this group and that are not already the subject of an Accepted Letter of Assurance, please respond at this time by providing relevant information to the WG Chair</a:t>
            </a:r>
            <a:endParaRPr lang="en-US" sz="1500" b="0"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2023</a:t>
            </a:r>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57350" y="286941"/>
            <a:ext cx="5828110" cy="798910"/>
          </a:xfrm>
        </p:spPr>
        <p:txBody>
          <a:bodyPr/>
          <a:lstStyle/>
          <a:p>
            <a:r>
              <a:rPr lang="en-GB" u="sng" dirty="0">
                <a:ea typeface="MS Gothic" pitchFamily="49" charset="-128"/>
              </a:rPr>
              <a:t>Participation in IEEE 802 Meetings</a:t>
            </a:r>
            <a:endParaRPr lang="en-US" dirty="0"/>
          </a:p>
        </p:txBody>
      </p:sp>
      <p:sp>
        <p:nvSpPr>
          <p:cNvPr id="3" name="Inhaltsplatzhalter 2"/>
          <p:cNvSpPr>
            <a:spLocks noGrp="1"/>
          </p:cNvSpPr>
          <p:nvPr>
            <p:ph idx="1"/>
          </p:nvPr>
        </p:nvSpPr>
        <p:spPr>
          <a:xfrm>
            <a:off x="696913" y="971550"/>
            <a:ext cx="7763519" cy="3688432"/>
          </a:xfrm>
        </p:spPr>
        <p:txBody>
          <a:bodyPr/>
          <a:lstStyle/>
          <a:p>
            <a:pPr indent="-251222">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200" dirty="0">
                <a:ea typeface="MS Gothic" pitchFamily="49" charset="-128"/>
                <a:cs typeface="MS Gothic" pitchFamily="49" charset="-128"/>
              </a:rPr>
              <a:t>Participation in any IEEE 802 meeting (Sponsor, Sponsor subgroup, Working Group, Working Group subgroup, etc.) is on an individual basis</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in the IEEE standards development individual process shall act based on their qualifications and experience. (</a:t>
            </a:r>
            <a:r>
              <a:rPr lang="en-GB" sz="1050" dirty="0">
                <a:ea typeface="MS Gothic" pitchFamily="49" charset="-128"/>
                <a:cs typeface="MS Gothic" pitchFamily="49" charset="-128"/>
                <a:hlinkClick r:id="rId2"/>
              </a:rPr>
              <a:t>https://standards.ieee.org/develop/policies/bylaws/sb_bylaws.pdf</a:t>
            </a:r>
            <a:r>
              <a:rPr lang="en-GB" sz="1050" dirty="0">
                <a:ea typeface="MS Gothic" pitchFamily="49" charset="-128"/>
                <a:cs typeface="MS Gothic" pitchFamily="49" charset="-128"/>
              </a:rPr>
              <a:t>   section 5.2.1)</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sz="1050" dirty="0" err="1">
                <a:ea typeface="MS Gothic" pitchFamily="49" charset="-128"/>
                <a:cs typeface="MS Gothic" pitchFamily="49" charset="-128"/>
              </a:rPr>
              <a:t>subclause</a:t>
            </a:r>
            <a:r>
              <a:rPr lang="en-GB" sz="1050" dirty="0">
                <a:ea typeface="MS Gothic" pitchFamily="49" charset="-128"/>
                <a:cs typeface="MS Gothic" pitchFamily="49" charset="-128"/>
              </a:rPr>
              <a:t> 4.2.1 “Establishment”, of the IEEE 802 LMSC Working Group Policies and Procedures)</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shall not direct the actions or votes of any other member of an IEEE 802 Working Group or retaliate against any other member for their actions or votes within IEEE 802 Working Group meetings, see </a:t>
            </a:r>
            <a:r>
              <a:rPr lang="en-GB" sz="1050" u="sng" dirty="0">
                <a:ea typeface="MS Gothic" pitchFamily="49" charset="-128"/>
                <a:cs typeface="MS Gothic" pitchFamily="49" charset="-128"/>
                <a:hlinkClick r:id="rId2"/>
              </a:rPr>
              <a:t>https://standards.ieee.org/develop/policies/bylaws/sb_bylaws.pdf</a:t>
            </a:r>
            <a:r>
              <a:rPr lang="en-GB" sz="1050" u="sng" dirty="0">
                <a:ea typeface="MS Gothic" pitchFamily="49" charset="-128"/>
                <a:cs typeface="MS Gothic" pitchFamily="49" charset="-128"/>
              </a:rPr>
              <a:t>  </a:t>
            </a:r>
            <a:r>
              <a:rPr lang="en-GB" sz="1050" dirty="0">
                <a:ea typeface="MS Gothic" pitchFamily="49" charset="-128"/>
                <a:cs typeface="MS Gothic" pitchFamily="49" charset="-128"/>
              </a:rPr>
              <a:t> section 5.2.1.3 and the IEEE 802 LMSC Working Group Policies and Procedures, subclause 3.4.1 “Chair”, list item x.</a:t>
            </a:r>
          </a:p>
          <a:p>
            <a:pPr marL="5953" indent="0">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endParaRPr lang="en-GB" sz="1050" dirty="0">
              <a:ea typeface="MS Gothic" pitchFamily="49" charset="-128"/>
              <a:cs typeface="MS Gothic" pitchFamily="49" charset="-128"/>
            </a:endParaRPr>
          </a:p>
          <a:p>
            <a:pPr indent="-251222">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200" dirty="0">
                <a:ea typeface="MS Gothic" pitchFamily="49" charset="-128"/>
                <a:cs typeface="MS Gothic" pitchFamily="49" charset="-128"/>
              </a:rPr>
              <a:t>By participating in IEEE 802 meetings, you accept these requirements.  If you do not agree to these policies then you shall not participate.</a:t>
            </a:r>
          </a:p>
          <a:p>
            <a:pPr indent="-251222" algn="ct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(Latest revision of IEEE 802 LMSC Working Group Policies and Procedures: </a:t>
            </a:r>
            <a:r>
              <a:rPr lang="en-GB" sz="1050" dirty="0">
                <a:ea typeface="MS Gothic" pitchFamily="49" charset="-128"/>
                <a:cs typeface="MS Gothic" pitchFamily="49" charset="-128"/>
                <a:hlinkClick r:id="rId3"/>
              </a:rPr>
              <a:t>http://www.ieee802.org/devdocs.shtml</a:t>
            </a:r>
            <a:r>
              <a:rPr lang="en-GB" sz="1050" dirty="0">
                <a:ea typeface="MS Gothic" pitchFamily="49" charset="-128"/>
                <a:cs typeface="MS Gothic" pitchFamily="49" charset="-128"/>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2023</a:t>
            </a:r>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154AB4-5739-FF42-A30C-2501B146545D}"/>
              </a:ext>
            </a:extLst>
          </p:cNvPr>
          <p:cNvSpPr>
            <a:spLocks noGrp="1"/>
          </p:cNvSpPr>
          <p:nvPr>
            <p:ph type="title"/>
          </p:nvPr>
        </p:nvSpPr>
        <p:spPr/>
        <p:txBody>
          <a:bodyPr/>
          <a:lstStyle/>
          <a:p>
            <a:r>
              <a:rPr lang="en-US" dirty="0"/>
              <a:t>IEEE Copyright Policy</a:t>
            </a:r>
          </a:p>
        </p:txBody>
      </p:sp>
      <p:sp>
        <p:nvSpPr>
          <p:cNvPr id="3" name="Content Placeholder 2">
            <a:extLst>
              <a:ext uri="{FF2B5EF4-FFF2-40B4-BE49-F238E27FC236}">
                <a16:creationId xmlns:a16="http://schemas.microsoft.com/office/drawing/2014/main" id="{03CB9ECE-2E96-174D-86AF-FBEE4111E7F1}"/>
              </a:ext>
            </a:extLst>
          </p:cNvPr>
          <p:cNvSpPr>
            <a:spLocks noGrp="1"/>
          </p:cNvSpPr>
          <p:nvPr>
            <p:ph idx="1"/>
          </p:nvPr>
        </p:nvSpPr>
        <p:spPr/>
        <p:txBody>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lvl="0">
              <a:spcBef>
                <a:spcPts val="0"/>
              </a:spcBef>
              <a:spcAft>
                <a:spcPts val="0"/>
              </a:spcAft>
              <a:buClr>
                <a:srgbClr val="CC3300"/>
              </a:buClr>
              <a:buSzPct val="50000"/>
            </a:pPr>
            <a:endParaRPr lang="en-US" altLang="en-US" sz="2200" dirty="0">
              <a:latin typeface="Calibri" pitchFamily="34" charset="0"/>
              <a:cs typeface="Calibri" pitchFamily="34" charset="0"/>
            </a:endParaRPr>
          </a:p>
          <a:p>
            <a:pPr marL="371475" indent="-285750">
              <a:buSzPct val="150000"/>
              <a:buFont typeface="Arial" panose="020B0604020202020204" pitchFamily="34" charset="0"/>
              <a:buChar char="•"/>
            </a:pPr>
            <a:r>
              <a:rPr lang="en-US" altLang="en-US" sz="1400" dirty="0"/>
              <a:t>Previously Published material (copyright assertion indicated) shall not be presented/submitted to the Working Group nor incorporated into a Working Group draft unless permission is granted. </a:t>
            </a:r>
          </a:p>
          <a:p>
            <a:pPr marL="371475" indent="-285750">
              <a:buSzPct val="150000"/>
              <a:buFont typeface="Arial" panose="020B0604020202020204" pitchFamily="34" charset="0"/>
              <a:buChar char="•"/>
            </a:pPr>
            <a:r>
              <a:rPr lang="en-US" altLang="en-US" sz="1400" dirty="0"/>
              <a:t>Prior to presentation or submission, you shall notify the Working Group Chair of previously Published material and should assist the Chair in obtaining copyright permission acceptable to IEEE SA.</a:t>
            </a:r>
          </a:p>
          <a:p>
            <a:pPr marL="371475" indent="-285750">
              <a:buSzPct val="150000"/>
              <a:buFont typeface="Arial" panose="020B0604020202020204" pitchFamily="34" charset="0"/>
              <a:buChar char="•"/>
            </a:pPr>
            <a:r>
              <a:rPr lang="en-US" altLang="en-US" sz="1400" dirty="0"/>
              <a:t>For material that is not previously Published, IEEE is automatically granted a license to use any material that is presented or submitted.</a:t>
            </a:r>
          </a:p>
          <a:p>
            <a:pPr lvl="2">
              <a:buSzPct val="150000"/>
            </a:pPr>
            <a:endParaRPr lang="en-US" altLang="en-US" sz="1400" dirty="0"/>
          </a:p>
          <a:p>
            <a:endParaRPr lang="en-US" dirty="0"/>
          </a:p>
        </p:txBody>
      </p:sp>
      <p:sp>
        <p:nvSpPr>
          <p:cNvPr id="4" name="Slide Number Placeholder 3">
            <a:extLst>
              <a:ext uri="{FF2B5EF4-FFF2-40B4-BE49-F238E27FC236}">
                <a16:creationId xmlns:a16="http://schemas.microsoft.com/office/drawing/2014/main" id="{82C3ACD4-7725-5448-9D7D-B37C617654B8}"/>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2A3EB15E-5881-EC4F-B1B0-EC2013C126F8}"/>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0DD97B4-CCD4-8F4A-B15D-2792E551F182}"/>
              </a:ext>
            </a:extLst>
          </p:cNvPr>
          <p:cNvSpPr>
            <a:spLocks noGrp="1"/>
          </p:cNvSpPr>
          <p:nvPr>
            <p:ph type="dt" idx="15"/>
          </p:nvPr>
        </p:nvSpPr>
        <p:spPr/>
        <p:txBody>
          <a:bodyPr/>
          <a:lstStyle/>
          <a:p>
            <a:r>
              <a:rPr lang="en-GB"/>
              <a:t>January 2023</a:t>
            </a:r>
            <a:endParaRPr lang="en-GB" dirty="0"/>
          </a:p>
        </p:txBody>
      </p:sp>
    </p:spTree>
    <p:extLst>
      <p:ext uri="{BB962C8B-B14F-4D97-AF65-F5344CB8AC3E}">
        <p14:creationId xmlns:p14="http://schemas.microsoft.com/office/powerpoint/2010/main" val="39061079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97C075-435C-5746-98F7-4D67B31EF7A5}"/>
              </a:ext>
            </a:extLst>
          </p:cNvPr>
          <p:cNvSpPr>
            <a:spLocks noGrp="1"/>
          </p:cNvSpPr>
          <p:nvPr>
            <p:ph type="title"/>
          </p:nvPr>
        </p:nvSpPr>
        <p:spPr/>
        <p:txBody>
          <a:bodyPr/>
          <a:lstStyle/>
          <a:p>
            <a:r>
              <a:rPr lang="en-US" dirty="0"/>
              <a:t>IEEE Copyright Policy (additional recourses)</a:t>
            </a:r>
          </a:p>
        </p:txBody>
      </p:sp>
      <p:sp>
        <p:nvSpPr>
          <p:cNvPr id="3" name="Content Placeholder 2">
            <a:extLst>
              <a:ext uri="{FF2B5EF4-FFF2-40B4-BE49-F238E27FC236}">
                <a16:creationId xmlns:a16="http://schemas.microsoft.com/office/drawing/2014/main" id="{43B4D9D4-9E42-AF4F-9B46-DF216CD4FFC5}"/>
              </a:ext>
            </a:extLst>
          </p:cNvPr>
          <p:cNvSpPr>
            <a:spLocks noGrp="1"/>
          </p:cNvSpPr>
          <p:nvPr>
            <p:ph idx="1"/>
          </p:nvPr>
        </p:nvSpPr>
        <p:spPr/>
        <p:txBody>
          <a:bodyPr/>
          <a:lstStyle/>
          <a:p>
            <a:pPr>
              <a:buSzPct val="150000"/>
            </a:pPr>
            <a:r>
              <a:rPr lang="en-US" sz="900" dirty="0"/>
              <a:t>The IEEE SA Copyright Policy is described in the IEEE SA Standards Board Bylaws and IEEE SA Standards Board Operations Manual</a:t>
            </a:r>
            <a:br>
              <a:rPr lang="en-US" sz="900" dirty="0"/>
            </a:br>
            <a:endParaRPr lang="en-US" sz="900" dirty="0"/>
          </a:p>
          <a:p>
            <a:pPr lvl="1">
              <a:buSzPct val="150000"/>
            </a:pPr>
            <a:r>
              <a:rPr lang="en-US" sz="1100" dirty="0"/>
              <a:t>IEEE SA Copyright Policy, see </a:t>
            </a:r>
            <a:br>
              <a:rPr lang="en-US" sz="1100" dirty="0"/>
            </a:br>
            <a:r>
              <a:rPr lang="en-US" sz="1100" dirty="0"/>
              <a:t>	Clause 7 of the IEEE SA Standards Board Bylaws</a:t>
            </a:r>
            <a:br>
              <a:rPr lang="en-US" sz="1100" dirty="0"/>
            </a:br>
            <a:r>
              <a:rPr lang="en-US" sz="1100" dirty="0"/>
              <a:t> 	</a:t>
            </a:r>
            <a:r>
              <a:rPr lang="en-US" sz="1050" dirty="0">
                <a:hlinkClick r:id="rId2"/>
              </a:rPr>
              <a:t>https://standards.ieee.org/about/policies/bylaws/sect6-7.html#7</a:t>
            </a:r>
            <a:br>
              <a:rPr lang="en-US" sz="1050" dirty="0"/>
            </a:br>
            <a:r>
              <a:rPr lang="en-US" sz="1100" dirty="0"/>
              <a:t>	Clause 6.1 of the IEEE SA Standards Board Operations Manual</a:t>
            </a:r>
            <a:br>
              <a:rPr lang="en-US" sz="1100" dirty="0"/>
            </a:br>
            <a:r>
              <a:rPr lang="en-US" sz="1100" dirty="0"/>
              <a:t>	</a:t>
            </a:r>
            <a:r>
              <a:rPr lang="en-US" sz="1050" dirty="0">
                <a:hlinkClick r:id="rId3"/>
              </a:rPr>
              <a:t>https://standards.ieee.org/about/policies/opman/sect6.html</a:t>
            </a:r>
            <a:br>
              <a:rPr lang="en-US" sz="1050" dirty="0"/>
            </a:br>
            <a:endParaRPr lang="en-US" sz="1050" dirty="0"/>
          </a:p>
          <a:p>
            <a:pPr>
              <a:buSzPct val="150000"/>
            </a:pPr>
            <a:r>
              <a:rPr lang="en-US" sz="900" dirty="0"/>
              <a:t>IEEE SA Copyright Permission</a:t>
            </a:r>
          </a:p>
          <a:p>
            <a:pPr lvl="1">
              <a:buSzPct val="150000"/>
            </a:pPr>
            <a:r>
              <a:rPr lang="en-US" sz="1050" dirty="0">
                <a:hlinkClick r:id="rId4"/>
              </a:rPr>
              <a:t>https://standards.ieee.org/content/dam/ieee-standards/standards/web/documents/other/permissionltrs.zip</a:t>
            </a:r>
            <a:br>
              <a:rPr lang="en-US" sz="1050" dirty="0"/>
            </a:br>
            <a:endParaRPr lang="en-US" sz="1050" dirty="0"/>
          </a:p>
          <a:p>
            <a:pPr>
              <a:buSzPct val="150000"/>
            </a:pPr>
            <a:r>
              <a:rPr lang="en-US" sz="900" dirty="0"/>
              <a:t>IEEE SA Copyright FAQs</a:t>
            </a:r>
          </a:p>
          <a:p>
            <a:pPr lvl="1">
              <a:buSzPct val="150000"/>
            </a:pPr>
            <a:r>
              <a:rPr lang="en-US" sz="1050" dirty="0">
                <a:hlinkClick r:id="rId5"/>
              </a:rPr>
              <a:t>http://standards.ieee.org/faqs/copyrights.html/</a:t>
            </a:r>
            <a:endParaRPr lang="en-US" sz="1050" dirty="0"/>
          </a:p>
          <a:p>
            <a:pPr>
              <a:buSzPct val="150000"/>
            </a:pPr>
            <a:r>
              <a:rPr lang="en-US" sz="900" dirty="0"/>
              <a:t>IEEE SA Best Practices for IEEE Standards Development </a:t>
            </a:r>
          </a:p>
          <a:p>
            <a:pPr lvl="1">
              <a:buSzPct val="150000"/>
            </a:pPr>
            <a:r>
              <a:rPr lang="en-US" sz="1050" dirty="0">
                <a:hlinkClick r:id="rId6"/>
              </a:rPr>
              <a:t>http://standards.ieee.org/develop/policies/best_practices_for_ieee_standards_development_051215.pdf</a:t>
            </a:r>
            <a:br>
              <a:rPr lang="en-US" sz="1050" dirty="0"/>
            </a:br>
            <a:endParaRPr lang="en-US" sz="1050" dirty="0"/>
          </a:p>
          <a:p>
            <a:pPr>
              <a:buSzPct val="150000"/>
            </a:pPr>
            <a:r>
              <a:rPr lang="en-US" sz="900" dirty="0"/>
              <a:t>Distribution of Draft Standards (see 6.1.3 of the SASB Operations Manual)</a:t>
            </a:r>
          </a:p>
          <a:p>
            <a:pPr lvl="1">
              <a:buSzPct val="150000"/>
            </a:pPr>
            <a:r>
              <a:rPr lang="en-US" sz="1050" dirty="0">
                <a:hlinkClick r:id="rId3"/>
              </a:rPr>
              <a:t>https://standards.ieee.org/about/policies/opman/sect6.html</a:t>
            </a:r>
            <a:endParaRPr lang="en-US" sz="1050" dirty="0"/>
          </a:p>
          <a:p>
            <a:pPr lvl="2">
              <a:buSzPct val="150000"/>
            </a:pPr>
            <a:endParaRPr lang="en-US" altLang="en-US" sz="900" dirty="0"/>
          </a:p>
        </p:txBody>
      </p:sp>
      <p:sp>
        <p:nvSpPr>
          <p:cNvPr id="4" name="Slide Number Placeholder 3">
            <a:extLst>
              <a:ext uri="{FF2B5EF4-FFF2-40B4-BE49-F238E27FC236}">
                <a16:creationId xmlns:a16="http://schemas.microsoft.com/office/drawing/2014/main" id="{7A0738B3-F30F-5D4F-8D0C-DDF09C430D99}"/>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68D43917-C821-4F42-ABA9-DFB0C16B42DC}"/>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24B45A44-248E-2041-8B5F-32EF14D34A8E}"/>
              </a:ext>
            </a:extLst>
          </p:cNvPr>
          <p:cNvSpPr>
            <a:spLocks noGrp="1"/>
          </p:cNvSpPr>
          <p:nvPr>
            <p:ph type="dt" idx="15"/>
          </p:nvPr>
        </p:nvSpPr>
        <p:spPr/>
        <p:txBody>
          <a:bodyPr/>
          <a:lstStyle/>
          <a:p>
            <a:r>
              <a:rPr lang="en-GB"/>
              <a:t>January 2023</a:t>
            </a:r>
            <a:endParaRPr lang="en-GB" dirty="0"/>
          </a:p>
        </p:txBody>
      </p:sp>
    </p:spTree>
    <p:extLst>
      <p:ext uri="{BB962C8B-B14F-4D97-AF65-F5344CB8AC3E}">
        <p14:creationId xmlns:p14="http://schemas.microsoft.com/office/powerpoint/2010/main" val="6648274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85800" y="2355726"/>
            <a:ext cx="7772400" cy="1021556"/>
          </a:xfrm>
        </p:spPr>
        <p:txBody>
          <a:bodyPr/>
          <a:lstStyle/>
          <a:p>
            <a:r>
              <a:rPr lang="en-US" dirty="0"/>
              <a:t>Review results 2nd SA recirculation ballot</a:t>
            </a:r>
          </a:p>
        </p:txBody>
      </p:sp>
      <p:sp>
        <p:nvSpPr>
          <p:cNvPr id="6" name="Datumsplatzhalter 5"/>
          <p:cNvSpPr>
            <a:spLocks noGrp="1"/>
          </p:cNvSpPr>
          <p:nvPr>
            <p:ph type="dt" idx="10"/>
          </p:nvPr>
        </p:nvSpPr>
        <p:spPr/>
        <p:txBody>
          <a:bodyPr/>
          <a:lstStyle/>
          <a:p>
            <a:r>
              <a:rPr lang="en-GB"/>
              <a:t>January 2023</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42812843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6DF3C4-041D-0F76-B86C-42B89EA4F46B}"/>
              </a:ext>
            </a:extLst>
          </p:cNvPr>
          <p:cNvSpPr>
            <a:spLocks noGrp="1"/>
          </p:cNvSpPr>
          <p:nvPr>
            <p:ph type="title"/>
          </p:nvPr>
        </p:nvSpPr>
        <p:spPr/>
        <p:txBody>
          <a:bodyPr/>
          <a:lstStyle/>
          <a:p>
            <a:r>
              <a:rPr lang="en-US" dirty="0"/>
              <a:t>2</a:t>
            </a:r>
            <a:r>
              <a:rPr lang="en-US" baseline="30000" dirty="0"/>
              <a:t>nd</a:t>
            </a:r>
            <a:r>
              <a:rPr lang="en-US" dirty="0"/>
              <a:t> SAB Recirc passed with 100% approval rate</a:t>
            </a:r>
          </a:p>
        </p:txBody>
      </p:sp>
      <p:sp>
        <p:nvSpPr>
          <p:cNvPr id="3" name="Date Placeholder 2">
            <a:extLst>
              <a:ext uri="{FF2B5EF4-FFF2-40B4-BE49-F238E27FC236}">
                <a16:creationId xmlns:a16="http://schemas.microsoft.com/office/drawing/2014/main" id="{94FE03C0-7E1E-43DC-90C8-CA2804506452}"/>
              </a:ext>
            </a:extLst>
          </p:cNvPr>
          <p:cNvSpPr>
            <a:spLocks noGrp="1"/>
          </p:cNvSpPr>
          <p:nvPr>
            <p:ph type="dt" idx="10"/>
          </p:nvPr>
        </p:nvSpPr>
        <p:spPr/>
        <p:txBody>
          <a:bodyPr/>
          <a:lstStyle/>
          <a:p>
            <a:r>
              <a:rPr lang="en-GB"/>
              <a:t>January 2023</a:t>
            </a:r>
          </a:p>
        </p:txBody>
      </p:sp>
      <p:sp>
        <p:nvSpPr>
          <p:cNvPr id="4" name="Footer Placeholder 3">
            <a:extLst>
              <a:ext uri="{FF2B5EF4-FFF2-40B4-BE49-F238E27FC236}">
                <a16:creationId xmlns:a16="http://schemas.microsoft.com/office/drawing/2014/main" id="{5E0E0CEA-3F2F-05A2-6E11-59949A7EBDDB}"/>
              </a:ext>
            </a:extLst>
          </p:cNvPr>
          <p:cNvSpPr>
            <a:spLocks noGrp="1"/>
          </p:cNvSpPr>
          <p:nvPr>
            <p:ph type="ftr" idx="11"/>
          </p:nvPr>
        </p:nvSpPr>
        <p:spPr/>
        <p:txBody>
          <a:bodyPr/>
          <a:lstStyle/>
          <a:p>
            <a:r>
              <a:rPr lang="de-DE"/>
              <a:t>Marc Emmelmann (Koden-TI)</a:t>
            </a:r>
            <a:endParaRPr lang="en-GB"/>
          </a:p>
        </p:txBody>
      </p:sp>
      <p:sp>
        <p:nvSpPr>
          <p:cNvPr id="5" name="Slide Number Placeholder 4">
            <a:extLst>
              <a:ext uri="{FF2B5EF4-FFF2-40B4-BE49-F238E27FC236}">
                <a16:creationId xmlns:a16="http://schemas.microsoft.com/office/drawing/2014/main" id="{FB76D1BA-F968-B43B-6391-0B05414F61EB}"/>
              </a:ext>
            </a:extLst>
          </p:cNvPr>
          <p:cNvSpPr>
            <a:spLocks noGrp="1"/>
          </p:cNvSpPr>
          <p:nvPr>
            <p:ph type="sldNum" idx="12"/>
          </p:nvPr>
        </p:nvSpPr>
        <p:spPr/>
        <p:txBody>
          <a:bodyPr/>
          <a:lstStyle/>
          <a:p>
            <a:r>
              <a:rPr lang="en-GB"/>
              <a:t>Slide </a:t>
            </a:r>
            <a:fld id="{06B781AF-4CCF-49B0-A572-DE54FBE5D942}" type="slidenum">
              <a:rPr lang="en-GB" smtClean="0"/>
              <a:pPr/>
              <a:t>18</a:t>
            </a:fld>
            <a:endParaRPr lang="en-GB"/>
          </a:p>
        </p:txBody>
      </p:sp>
      <p:pic>
        <p:nvPicPr>
          <p:cNvPr id="7" name="Picture 6" descr="Application&#10;&#10;Description automatically generated with low confidence">
            <a:extLst>
              <a:ext uri="{FF2B5EF4-FFF2-40B4-BE49-F238E27FC236}">
                <a16:creationId xmlns:a16="http://schemas.microsoft.com/office/drawing/2014/main" id="{4694AA07-965A-86E3-D2E7-7CDC1AFAD0F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86698" y="1059582"/>
            <a:ext cx="4769018" cy="3606352"/>
          </a:xfrm>
          <a:prstGeom prst="rect">
            <a:avLst/>
          </a:prstGeom>
        </p:spPr>
      </p:pic>
    </p:spTree>
    <p:extLst>
      <p:ext uri="{BB962C8B-B14F-4D97-AF65-F5344CB8AC3E}">
        <p14:creationId xmlns:p14="http://schemas.microsoft.com/office/powerpoint/2010/main" val="24417670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85800" y="2355726"/>
            <a:ext cx="7772400" cy="1021556"/>
          </a:xfrm>
        </p:spPr>
        <p:txBody>
          <a:bodyPr/>
          <a:lstStyle/>
          <a:p>
            <a:r>
              <a:rPr lang="en-US" dirty="0"/>
              <a:t>AOB</a:t>
            </a:r>
          </a:p>
        </p:txBody>
      </p:sp>
      <p:sp>
        <p:nvSpPr>
          <p:cNvPr id="6" name="Datumsplatzhalter 5"/>
          <p:cNvSpPr>
            <a:spLocks noGrp="1"/>
          </p:cNvSpPr>
          <p:nvPr>
            <p:ph type="dt" idx="10"/>
          </p:nvPr>
        </p:nvSpPr>
        <p:spPr/>
        <p:txBody>
          <a:bodyPr/>
          <a:lstStyle/>
          <a:p>
            <a:r>
              <a:rPr lang="en-GB"/>
              <a:t>January 2023</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12101672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86399" y="240506"/>
            <a:ext cx="1941902" cy="204788"/>
          </a:xfrm>
        </p:spPr>
        <p:txBody>
          <a:bodyPr/>
          <a:lstStyle/>
          <a:p>
            <a:r>
              <a:rPr lang="en-GB"/>
              <a:t>January 2023</a:t>
            </a:r>
            <a:endParaRPr lang="en-GB" dirty="0"/>
          </a:p>
        </p:txBody>
      </p:sp>
      <p:sp>
        <p:nvSpPr>
          <p:cNvPr id="5" name="Footer Placeholder 4"/>
          <p:cNvSpPr>
            <a:spLocks noGrp="1"/>
          </p:cNvSpPr>
          <p:nvPr>
            <p:ph type="ftr" idx="14"/>
          </p:nvPr>
        </p:nvSpPr>
        <p:spPr>
          <a:xfrm>
            <a:off x="6228184" y="4856560"/>
            <a:ext cx="2281233" cy="135731"/>
          </a:xfrm>
        </p:spPr>
        <p:txBody>
          <a:bodyPr/>
          <a:lstStyle/>
          <a:p>
            <a:r>
              <a:rPr lang="de-DE" dirty="0"/>
              <a:t>Marc Emmelmann (</a:t>
            </a:r>
            <a:r>
              <a:rPr lang="de-DE" dirty="0" err="1"/>
              <a:t>Koden</a:t>
            </a:r>
            <a:r>
              <a:rPr lang="de-DE" dirty="0"/>
              <a:t>-TI)</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a:t>Abstract</a:t>
            </a:r>
          </a:p>
        </p:txBody>
      </p:sp>
      <p:sp>
        <p:nvSpPr>
          <p:cNvPr id="4098" name="Rectangle 2"/>
          <p:cNvSpPr>
            <a:spLocks noGrp="1" noChangeArrowheads="1"/>
          </p:cNvSpPr>
          <p:nvPr>
            <p:ph type="body" idx="1"/>
          </p:nvPr>
        </p:nvSpPr>
        <p:spPr>
          <a:xfrm>
            <a:off x="755575" y="1485900"/>
            <a:ext cx="7753841" cy="3086100"/>
          </a:xfrm>
          <a:ln/>
        </p:spPr>
        <p:txBody>
          <a:bodyPr/>
          <a:lstStyle/>
          <a:p>
            <a:pPr>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dirty="0"/>
              <a:t>Agenda Slides for 802.11 </a:t>
            </a:r>
            <a:r>
              <a:rPr lang="en-GB" dirty="0" err="1"/>
              <a:t>TGbc</a:t>
            </a:r>
            <a:r>
              <a:rPr lang="en-GB" dirty="0"/>
              <a:t> Enhanced </a:t>
            </a:r>
            <a:r>
              <a:rPr lang="en-GB" dirty="0" err="1"/>
              <a:t>BroadCast</a:t>
            </a:r>
            <a:r>
              <a:rPr lang="en-GB" dirty="0"/>
              <a:t> for the</a:t>
            </a:r>
          </a:p>
          <a:p>
            <a:pPr>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dirty="0"/>
              <a:t> January 28, 2023 telephone conference.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11560" y="2355726"/>
            <a:ext cx="7772400" cy="1021556"/>
          </a:xfrm>
        </p:spPr>
        <p:txBody>
          <a:bodyPr/>
          <a:lstStyle/>
          <a:p>
            <a:r>
              <a:rPr lang="en-US" dirty="0"/>
              <a:t>Adjourn</a:t>
            </a:r>
          </a:p>
        </p:txBody>
      </p:sp>
      <p:sp>
        <p:nvSpPr>
          <p:cNvPr id="6" name="Datumsplatzhalter 5"/>
          <p:cNvSpPr>
            <a:spLocks noGrp="1"/>
          </p:cNvSpPr>
          <p:nvPr>
            <p:ph type="dt" idx="10"/>
          </p:nvPr>
        </p:nvSpPr>
        <p:spPr/>
        <p:txBody>
          <a:bodyPr/>
          <a:lstStyle/>
          <a:p>
            <a:r>
              <a:rPr lang="en-GB"/>
              <a:t>January 2023</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26162236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el 6"/>
          <p:cNvSpPr>
            <a:spLocks noGrp="1"/>
          </p:cNvSpPr>
          <p:nvPr>
            <p:ph type="title"/>
          </p:nvPr>
        </p:nvSpPr>
        <p:spPr>
          <a:xfrm>
            <a:off x="611560" y="2355726"/>
            <a:ext cx="7772400" cy="1021556"/>
          </a:xfrm>
        </p:spPr>
        <p:txBody>
          <a:bodyPr/>
          <a:lstStyle/>
          <a:p>
            <a:r>
              <a:rPr lang="en-US" dirty="0"/>
              <a:t>Timeline</a:t>
            </a:r>
          </a:p>
        </p:txBody>
      </p:sp>
      <p:sp>
        <p:nvSpPr>
          <p:cNvPr id="8" name="Textplatzhalter 7"/>
          <p:cNvSpPr>
            <a:spLocks noGrp="1"/>
          </p:cNvSpPr>
          <p:nvPr>
            <p:ph type="body" idx="1"/>
          </p:nvPr>
        </p:nvSpPr>
        <p:spPr>
          <a:xfrm>
            <a:off x="685800" y="984647"/>
            <a:ext cx="7772400" cy="1125140"/>
          </a:xfrm>
        </p:spPr>
        <p:txBody>
          <a:bodyPr/>
          <a:lstStyle/>
          <a:p>
            <a:r>
              <a:rPr lang="en-US" dirty="0"/>
              <a:t>Information item</a:t>
            </a:r>
          </a:p>
        </p:txBody>
      </p:sp>
      <p:sp>
        <p:nvSpPr>
          <p:cNvPr id="6" name="Datumsplatzhalter 5"/>
          <p:cNvSpPr>
            <a:spLocks noGrp="1"/>
          </p:cNvSpPr>
          <p:nvPr>
            <p:ph type="dt" idx="10"/>
          </p:nvPr>
        </p:nvSpPr>
        <p:spPr/>
        <p:txBody>
          <a:bodyPr/>
          <a:lstStyle/>
          <a:p>
            <a:r>
              <a:rPr lang="en-GB"/>
              <a:t>January 2023</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42822499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7C65B-93EC-EA43-BFCD-44138638B14E}"/>
              </a:ext>
            </a:extLst>
          </p:cNvPr>
          <p:cNvSpPr>
            <a:spLocks noGrp="1"/>
          </p:cNvSpPr>
          <p:nvPr>
            <p:ph type="title"/>
          </p:nvPr>
        </p:nvSpPr>
        <p:spPr>
          <a:xfrm>
            <a:off x="685801" y="514350"/>
            <a:ext cx="7770813" cy="545232"/>
          </a:xfrm>
        </p:spPr>
        <p:txBody>
          <a:bodyPr/>
          <a:lstStyle/>
          <a:p>
            <a:r>
              <a:rPr lang="en-US" sz="2000" dirty="0"/>
              <a:t>Current </a:t>
            </a:r>
            <a:r>
              <a:rPr lang="en-US" sz="2000" dirty="0" err="1"/>
              <a:t>TGbc</a:t>
            </a:r>
            <a:r>
              <a:rPr lang="en-US" sz="2000" dirty="0"/>
              <a:t> Schedule (Revision as of 2022-09-12)</a:t>
            </a:r>
          </a:p>
        </p:txBody>
      </p:sp>
      <p:sp>
        <p:nvSpPr>
          <p:cNvPr id="3" name="Content Placeholder 2">
            <a:extLst>
              <a:ext uri="{FF2B5EF4-FFF2-40B4-BE49-F238E27FC236}">
                <a16:creationId xmlns:a16="http://schemas.microsoft.com/office/drawing/2014/main" id="{64EAE43C-C7C4-0540-8253-1146D0131A54}"/>
              </a:ext>
            </a:extLst>
          </p:cNvPr>
          <p:cNvSpPr>
            <a:spLocks noGrp="1"/>
          </p:cNvSpPr>
          <p:nvPr>
            <p:ph idx="1"/>
          </p:nvPr>
        </p:nvSpPr>
        <p:spPr>
          <a:xfrm>
            <a:off x="685801" y="1203598"/>
            <a:ext cx="7770813" cy="3367212"/>
          </a:xfrm>
        </p:spPr>
        <p:txBody>
          <a:bodyPr/>
          <a:lstStyle/>
          <a:p>
            <a:pPr marL="0" indent="0">
              <a:lnSpc>
                <a:spcPct val="80000"/>
              </a:lnSpc>
            </a:pPr>
            <a:r>
              <a:rPr lang="en-US" altLang="en-US" sz="1200" dirty="0">
                <a:solidFill>
                  <a:schemeClr val="tx1"/>
                </a:solidFill>
              </a:rPr>
              <a:t>January 2019			First meeting as a task group</a:t>
            </a:r>
          </a:p>
          <a:p>
            <a:pPr marL="0" indent="0">
              <a:lnSpc>
                <a:spcPct val="80000"/>
              </a:lnSpc>
            </a:pPr>
            <a:r>
              <a:rPr lang="en-US" altLang="en-US" sz="1200" dirty="0">
                <a:solidFill>
                  <a:schemeClr val="tx1"/>
                </a:solidFill>
              </a:rPr>
              <a:t>June 2020				Call for comments on D0.1</a:t>
            </a:r>
          </a:p>
          <a:p>
            <a:pPr marL="0" indent="0">
              <a:lnSpc>
                <a:spcPct val="80000"/>
              </a:lnSpc>
            </a:pPr>
            <a:r>
              <a:rPr lang="en-US" altLang="en-US" sz="1200" dirty="0">
                <a:solidFill>
                  <a:schemeClr val="tx1"/>
                </a:solidFill>
              </a:rPr>
              <a:t>November 2020		Initial WGLB (D1.0)</a:t>
            </a:r>
          </a:p>
          <a:p>
            <a:pPr marL="0" indent="0">
              <a:lnSpc>
                <a:spcPct val="80000"/>
              </a:lnSpc>
            </a:pPr>
            <a:r>
              <a:rPr lang="en-US" altLang="en-US" sz="1200" dirty="0">
                <a:solidFill>
                  <a:schemeClr val="tx1"/>
                </a:solidFill>
              </a:rPr>
              <a:t>September 2021		D2.0 WG Recirculation LB</a:t>
            </a:r>
          </a:p>
          <a:p>
            <a:pPr marL="0" indent="0">
              <a:lnSpc>
                <a:spcPct val="80000"/>
              </a:lnSpc>
            </a:pPr>
            <a:r>
              <a:rPr lang="en-US" altLang="en-US" sz="1200" dirty="0">
                <a:solidFill>
                  <a:schemeClr val="tx1"/>
                </a:solidFill>
              </a:rPr>
              <a:t>March 2022			D3.0 WG Recirculation LB</a:t>
            </a:r>
          </a:p>
          <a:p>
            <a:pPr marL="0" indent="0">
              <a:lnSpc>
                <a:spcPct val="80000"/>
              </a:lnSpc>
            </a:pPr>
            <a:r>
              <a:rPr lang="en-US" altLang="en-US" sz="1200" dirty="0">
                <a:solidFill>
                  <a:schemeClr val="tx1"/>
                </a:solidFill>
              </a:rPr>
              <a:t>May					intermediate version D3.1</a:t>
            </a:r>
          </a:p>
          <a:p>
            <a:pPr marL="0" indent="0">
              <a:lnSpc>
                <a:spcPct val="80000"/>
              </a:lnSpc>
            </a:pPr>
            <a:r>
              <a:rPr lang="en-US" altLang="en-US" sz="1200" dirty="0">
                <a:solidFill>
                  <a:schemeClr val="tx1"/>
                </a:solidFill>
              </a:rPr>
              <a:t>June					Form SAB Pool</a:t>
            </a:r>
          </a:p>
          <a:p>
            <a:pPr marL="0" indent="0">
              <a:lnSpc>
                <a:spcPct val="80000"/>
              </a:lnSpc>
            </a:pPr>
            <a:r>
              <a:rPr lang="en-US" altLang="en-US" sz="1200" dirty="0">
                <a:solidFill>
                  <a:schemeClr val="tx1"/>
                </a:solidFill>
              </a:rPr>
              <a:t>July					Editorial reviews completed: MEC &amp; MDR on D3.1</a:t>
            </a:r>
          </a:p>
          <a:p>
            <a:pPr marL="0" indent="0">
              <a:lnSpc>
                <a:spcPct val="80000"/>
              </a:lnSpc>
            </a:pPr>
            <a:r>
              <a:rPr lang="en-US" altLang="en-US" sz="1200" dirty="0">
                <a:solidFill>
                  <a:schemeClr val="tx1"/>
                </a:solidFill>
              </a:rPr>
              <a:t>					D4.0 WG Recirculation LB </a:t>
            </a:r>
          </a:p>
          <a:p>
            <a:pPr marL="0" indent="0">
              <a:lnSpc>
                <a:spcPct val="80000"/>
              </a:lnSpc>
            </a:pPr>
            <a:r>
              <a:rPr lang="en-US" altLang="en-US" sz="1200" dirty="0">
                <a:solidFill>
                  <a:schemeClr val="tx1"/>
                </a:solidFill>
              </a:rPr>
              <a:t>September 2022		</a:t>
            </a:r>
            <a:r>
              <a:rPr lang="en-US" altLang="en-US" sz="1200" dirty="0">
                <a:solidFill>
                  <a:schemeClr val="tx1"/>
                </a:solidFill>
                <a:highlight>
                  <a:srgbClr val="FFFF00"/>
                </a:highlight>
              </a:rPr>
              <a:t>WG request EC for unconditional approval to forward</a:t>
            </a:r>
          </a:p>
          <a:p>
            <a:pPr marL="0" indent="0">
              <a:lnSpc>
                <a:spcPct val="80000"/>
              </a:lnSpc>
            </a:pPr>
            <a:r>
              <a:rPr lang="en-US" altLang="en-US" sz="1200" dirty="0">
                <a:solidFill>
                  <a:schemeClr val="tx1"/>
                </a:solidFill>
                <a:highlight>
                  <a:srgbClr val="FFFF00"/>
                </a:highlight>
              </a:rPr>
              <a:t>					draft D4.0 to SA ballot</a:t>
            </a:r>
          </a:p>
          <a:p>
            <a:pPr marL="0" indent="0">
              <a:lnSpc>
                <a:spcPct val="80000"/>
              </a:lnSpc>
            </a:pPr>
            <a:r>
              <a:rPr lang="en-US" altLang="en-US" sz="1200" dirty="0">
                <a:solidFill>
                  <a:schemeClr val="tx1"/>
                </a:solidFill>
                <a:highlight>
                  <a:srgbClr val="FFFF00"/>
                </a:highlight>
              </a:rPr>
              <a:t>Oct 4</a:t>
            </a:r>
            <a:r>
              <a:rPr lang="en-US" altLang="en-US" sz="1200" baseline="30000" dirty="0">
                <a:solidFill>
                  <a:schemeClr val="tx1"/>
                </a:solidFill>
                <a:highlight>
                  <a:srgbClr val="FFFF00"/>
                </a:highlight>
              </a:rPr>
              <a:t>th</a:t>
            </a:r>
            <a:r>
              <a:rPr lang="en-US" altLang="en-US" sz="1200" dirty="0">
                <a:solidFill>
                  <a:schemeClr val="tx1"/>
                </a:solidFill>
                <a:highlight>
                  <a:srgbClr val="FFFF00"/>
                </a:highlight>
              </a:rPr>
              <a:t>, 2022 (EC telco)	EC approval to go to SA Ballot (unconditional)</a:t>
            </a:r>
          </a:p>
          <a:p>
            <a:pPr marL="0" indent="0">
              <a:lnSpc>
                <a:spcPct val="80000"/>
              </a:lnSpc>
            </a:pPr>
            <a:r>
              <a:rPr lang="en-US" altLang="en-US" sz="1200" dirty="0">
                <a:solidFill>
                  <a:schemeClr val="tx1"/>
                </a:solidFill>
                <a:highlight>
                  <a:srgbClr val="FFFF00"/>
                </a:highlight>
              </a:rPr>
              <a:t>Oct. 6th				Initial SA Ballot (D4.0), Start of</a:t>
            </a:r>
          </a:p>
          <a:p>
            <a:pPr marL="0" indent="0">
              <a:lnSpc>
                <a:spcPct val="80000"/>
              </a:lnSpc>
            </a:pPr>
            <a:r>
              <a:rPr lang="en-US" altLang="en-US" sz="1200" dirty="0">
                <a:solidFill>
                  <a:schemeClr val="tx1"/>
                </a:solidFill>
              </a:rPr>
              <a:t>March 2023			Second SA Ballot</a:t>
            </a:r>
          </a:p>
          <a:p>
            <a:pPr marL="0" indent="0">
              <a:lnSpc>
                <a:spcPct val="80000"/>
              </a:lnSpc>
            </a:pPr>
            <a:r>
              <a:rPr lang="en-US" altLang="en-US" sz="1200" dirty="0">
                <a:solidFill>
                  <a:schemeClr val="tx1"/>
                </a:solidFill>
              </a:rPr>
              <a:t>July 2023				Third SA Ballot</a:t>
            </a:r>
          </a:p>
          <a:p>
            <a:pPr marL="0" indent="0">
              <a:lnSpc>
                <a:spcPct val="80000"/>
              </a:lnSpc>
            </a:pPr>
            <a:r>
              <a:rPr lang="en-US" altLang="en-US" sz="1200" dirty="0">
                <a:solidFill>
                  <a:schemeClr val="tx1"/>
                </a:solidFill>
              </a:rPr>
              <a:t>September 2023		EC approval to </a:t>
            </a:r>
            <a:r>
              <a:rPr lang="en-US" altLang="en-US" sz="1200" dirty="0" err="1">
                <a:solidFill>
                  <a:schemeClr val="tx1"/>
                </a:solidFill>
              </a:rPr>
              <a:t>RevCom</a:t>
            </a:r>
            <a:endParaRPr lang="en-US" altLang="en-US" sz="1200" dirty="0">
              <a:solidFill>
                <a:schemeClr val="tx1"/>
              </a:solidFill>
            </a:endParaRPr>
          </a:p>
          <a:p>
            <a:pPr marL="0" indent="0">
              <a:lnSpc>
                <a:spcPct val="80000"/>
              </a:lnSpc>
            </a:pPr>
            <a:r>
              <a:rPr lang="en-US" altLang="en-US" sz="1200" dirty="0">
                <a:solidFill>
                  <a:schemeClr val="tx1"/>
                </a:solidFill>
                <a:highlight>
                  <a:srgbClr val="FFFF00"/>
                </a:highlight>
              </a:rPr>
              <a:t>December</a:t>
            </a:r>
            <a:r>
              <a:rPr lang="en-US" altLang="en-US" sz="1200" dirty="0">
                <a:solidFill>
                  <a:schemeClr val="tx1"/>
                </a:solidFill>
              </a:rPr>
              <a:t> 2023			</a:t>
            </a:r>
            <a:r>
              <a:rPr lang="en-US" altLang="en-US" sz="1200" dirty="0" err="1">
                <a:solidFill>
                  <a:schemeClr val="tx1"/>
                </a:solidFill>
              </a:rPr>
              <a:t>RevCom</a:t>
            </a:r>
            <a:r>
              <a:rPr lang="en-US" altLang="en-US" sz="1200" dirty="0">
                <a:solidFill>
                  <a:schemeClr val="tx1"/>
                </a:solidFill>
              </a:rPr>
              <a:t>/SASB approval</a:t>
            </a:r>
            <a:endParaRPr lang="en-US" sz="1200" dirty="0">
              <a:solidFill>
                <a:schemeClr val="tx1"/>
              </a:solidFill>
            </a:endParaRPr>
          </a:p>
        </p:txBody>
      </p:sp>
      <p:sp>
        <p:nvSpPr>
          <p:cNvPr id="4" name="Slide Number Placeholder 3">
            <a:extLst>
              <a:ext uri="{FF2B5EF4-FFF2-40B4-BE49-F238E27FC236}">
                <a16:creationId xmlns:a16="http://schemas.microsoft.com/office/drawing/2014/main" id="{5F40CA12-1A0C-404F-8E53-6EA0E2B8A055}"/>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D06B622B-5A14-4B4F-88A9-63ADA7B27E6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73DA234-C0F5-1749-8ACA-F1B83AF9BFBF}"/>
              </a:ext>
            </a:extLst>
          </p:cNvPr>
          <p:cNvSpPr>
            <a:spLocks noGrp="1"/>
          </p:cNvSpPr>
          <p:nvPr>
            <p:ph type="dt" idx="15"/>
          </p:nvPr>
        </p:nvSpPr>
        <p:spPr/>
        <p:txBody>
          <a:bodyPr/>
          <a:lstStyle/>
          <a:p>
            <a:r>
              <a:rPr lang="en-GB"/>
              <a:t>January 2023</a:t>
            </a:r>
            <a:endParaRPr lang="en-GB" dirty="0"/>
          </a:p>
        </p:txBody>
      </p:sp>
    </p:spTree>
    <p:extLst>
      <p:ext uri="{BB962C8B-B14F-4D97-AF65-F5344CB8AC3E}">
        <p14:creationId xmlns:p14="http://schemas.microsoft.com/office/powerpoint/2010/main" val="23573856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 name="Rounded Rectangle 4">
            <a:extLst>
              <a:ext uri="{FF2B5EF4-FFF2-40B4-BE49-F238E27FC236}">
                <a16:creationId xmlns:a16="http://schemas.microsoft.com/office/drawing/2014/main" id="{ECAEFB21-4142-FE42-8FD0-75282CFAB41C}"/>
              </a:ext>
            </a:extLst>
          </p:cNvPr>
          <p:cNvSpPr/>
          <p:nvPr/>
        </p:nvSpPr>
        <p:spPr>
          <a:xfrm>
            <a:off x="3073226" y="302191"/>
            <a:ext cx="2497377"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a:buFont typeface="Arial" panose="020B0604020202020204" pitchFamily="34" charset="0"/>
              <a:buChar char="•"/>
            </a:pPr>
            <a:endParaRPr lang="en-US" sz="1400" dirty="0"/>
          </a:p>
        </p:txBody>
      </p:sp>
      <p:sp>
        <p:nvSpPr>
          <p:cNvPr id="2" name="Rounded Rectangle 1">
            <a:extLst>
              <a:ext uri="{FF2B5EF4-FFF2-40B4-BE49-F238E27FC236}">
                <a16:creationId xmlns:a16="http://schemas.microsoft.com/office/drawing/2014/main" id="{1D010B75-46CD-BE46-A9EF-D16E938C7C89}"/>
              </a:ext>
            </a:extLst>
          </p:cNvPr>
          <p:cNvSpPr/>
          <p:nvPr/>
        </p:nvSpPr>
        <p:spPr>
          <a:xfrm>
            <a:off x="270702" y="1087068"/>
            <a:ext cx="1437362" cy="985919"/>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SFD (has 75% approval)</a:t>
            </a:r>
          </a:p>
        </p:txBody>
      </p:sp>
      <p:sp>
        <p:nvSpPr>
          <p:cNvPr id="4" name="Rounded Rectangle 3">
            <a:extLst>
              <a:ext uri="{FF2B5EF4-FFF2-40B4-BE49-F238E27FC236}">
                <a16:creationId xmlns:a16="http://schemas.microsoft.com/office/drawing/2014/main" id="{A612D7EF-5A6E-F446-B3E3-A2A306BCB60E}"/>
              </a:ext>
            </a:extLst>
          </p:cNvPr>
          <p:cNvSpPr/>
          <p:nvPr/>
        </p:nvSpPr>
        <p:spPr>
          <a:xfrm>
            <a:off x="2780430" y="479120"/>
            <a:ext cx="2497377"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a:buFont typeface="Arial" panose="020B0604020202020204" pitchFamily="34" charset="0"/>
              <a:buChar char="•"/>
            </a:pPr>
            <a:endParaRPr lang="en-US" sz="1400" dirty="0"/>
          </a:p>
        </p:txBody>
      </p:sp>
      <p:sp>
        <p:nvSpPr>
          <p:cNvPr id="3" name="Rounded Rectangle 2">
            <a:extLst>
              <a:ext uri="{FF2B5EF4-FFF2-40B4-BE49-F238E27FC236}">
                <a16:creationId xmlns:a16="http://schemas.microsoft.com/office/drawing/2014/main" id="{301C60F5-BDE3-7442-9318-B103C4A8BE85}"/>
              </a:ext>
            </a:extLst>
          </p:cNvPr>
          <p:cNvSpPr/>
          <p:nvPr/>
        </p:nvSpPr>
        <p:spPr>
          <a:xfrm>
            <a:off x="2370467" y="676405"/>
            <a:ext cx="2670912"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t>Submission to modify SFD</a:t>
            </a:r>
          </a:p>
          <a:p>
            <a:pPr marL="214313" indent="-214313">
              <a:buFont typeface="Arial" panose="020B0604020202020204" pitchFamily="34" charset="0"/>
              <a:buChar char="•"/>
            </a:pPr>
            <a:r>
              <a:rPr lang="en-US" sz="1200" b="1" dirty="0"/>
              <a:t>Concepts </a:t>
            </a:r>
          </a:p>
          <a:p>
            <a:pPr marL="214313" indent="-214313">
              <a:buFont typeface="Arial" panose="020B0604020202020204" pitchFamily="34" charset="0"/>
              <a:buChar char="•"/>
            </a:pPr>
            <a:r>
              <a:rPr lang="en-US" sz="1200" b="1" dirty="0"/>
              <a:t>Preliminary Draft text</a:t>
            </a:r>
          </a:p>
          <a:p>
            <a:pPr marL="214313" indent="-214313">
              <a:buFont typeface="Arial" panose="020B0604020202020204" pitchFamily="34" charset="0"/>
              <a:buChar char="•"/>
            </a:pPr>
            <a:r>
              <a:rPr lang="en-US" sz="1200" b="1" dirty="0"/>
              <a:t>Fully elaborated draft text</a:t>
            </a:r>
          </a:p>
          <a:p>
            <a:pPr marL="214313" indent="-214313">
              <a:buFont typeface="Arial" panose="020B0604020202020204" pitchFamily="34" charset="0"/>
              <a:buChar char="•"/>
            </a:pPr>
            <a:endParaRPr lang="en-US" sz="1400" dirty="0"/>
          </a:p>
        </p:txBody>
      </p:sp>
      <p:sp>
        <p:nvSpPr>
          <p:cNvPr id="6" name="Parallelogram 5">
            <a:extLst>
              <a:ext uri="{FF2B5EF4-FFF2-40B4-BE49-F238E27FC236}">
                <a16:creationId xmlns:a16="http://schemas.microsoft.com/office/drawing/2014/main" id="{F6C17684-685B-C244-A610-BD0521CC51F3}"/>
              </a:ext>
            </a:extLst>
          </p:cNvPr>
          <p:cNvSpPr/>
          <p:nvPr/>
        </p:nvSpPr>
        <p:spPr>
          <a:xfrm>
            <a:off x="2744419" y="2476674"/>
            <a:ext cx="2096543" cy="705370"/>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Straw Poll in Telco</a:t>
            </a:r>
          </a:p>
          <a:p>
            <a:pPr algn="ctr"/>
            <a:r>
              <a:rPr lang="en-US" sz="1400" dirty="0"/>
              <a:t>(should indicate strong support)</a:t>
            </a:r>
          </a:p>
        </p:txBody>
      </p:sp>
      <p:sp>
        <p:nvSpPr>
          <p:cNvPr id="7" name="Rounded Rectangle 6">
            <a:extLst>
              <a:ext uri="{FF2B5EF4-FFF2-40B4-BE49-F238E27FC236}">
                <a16:creationId xmlns:a16="http://schemas.microsoft.com/office/drawing/2014/main" id="{4AD89A86-7ED0-2844-8C32-93B7BF845620}"/>
              </a:ext>
            </a:extLst>
          </p:cNvPr>
          <p:cNvSpPr/>
          <p:nvPr/>
        </p:nvSpPr>
        <p:spPr>
          <a:xfrm>
            <a:off x="42105" y="3359758"/>
            <a:ext cx="1926399" cy="890912"/>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Speculative Edits (unapproved) for SFD (owned by Editor)</a:t>
            </a:r>
          </a:p>
        </p:txBody>
      </p:sp>
      <p:cxnSp>
        <p:nvCxnSpPr>
          <p:cNvPr id="9" name="Straight Arrow Connector 8">
            <a:extLst>
              <a:ext uri="{FF2B5EF4-FFF2-40B4-BE49-F238E27FC236}">
                <a16:creationId xmlns:a16="http://schemas.microsoft.com/office/drawing/2014/main" id="{7383C357-4C7F-BE47-AAFD-B3BE0A543D4A}"/>
              </a:ext>
            </a:extLst>
          </p:cNvPr>
          <p:cNvCxnSpPr>
            <a:cxnSpLocks/>
            <a:stCxn id="2" idx="2"/>
            <a:endCxn id="7" idx="0"/>
          </p:cNvCxnSpPr>
          <p:nvPr/>
        </p:nvCxnSpPr>
        <p:spPr>
          <a:xfrm>
            <a:off x="989383" y="2072987"/>
            <a:ext cx="15922" cy="1286771"/>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788F2A52-4C17-0C4C-A5A5-777FE6872B4C}"/>
              </a:ext>
            </a:extLst>
          </p:cNvPr>
          <p:cNvCxnSpPr>
            <a:cxnSpLocks/>
            <a:endCxn id="6" idx="0"/>
          </p:cNvCxnSpPr>
          <p:nvPr/>
        </p:nvCxnSpPr>
        <p:spPr>
          <a:xfrm>
            <a:off x="3792690" y="1957366"/>
            <a:ext cx="0" cy="519308"/>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CAD73DAE-D85D-6944-92CC-3E26C95E99C3}"/>
              </a:ext>
            </a:extLst>
          </p:cNvPr>
          <p:cNvCxnSpPr>
            <a:cxnSpLocks/>
            <a:stCxn id="6" idx="5"/>
          </p:cNvCxnSpPr>
          <p:nvPr/>
        </p:nvCxnSpPr>
        <p:spPr>
          <a:xfrm flipH="1" flipV="1">
            <a:off x="1005306" y="2739592"/>
            <a:ext cx="1827284" cy="89768"/>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64081CDB-75BE-DE46-9BDC-B2A35397CD5B}"/>
              </a:ext>
            </a:extLst>
          </p:cNvPr>
          <p:cNvCxnSpPr>
            <a:cxnSpLocks/>
            <a:stCxn id="7" idx="3"/>
            <a:endCxn id="22" idx="5"/>
          </p:cNvCxnSpPr>
          <p:nvPr/>
        </p:nvCxnSpPr>
        <p:spPr>
          <a:xfrm>
            <a:off x="1968504" y="3805214"/>
            <a:ext cx="635925" cy="431126"/>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22" name="Parallelogram 21">
            <a:extLst>
              <a:ext uri="{FF2B5EF4-FFF2-40B4-BE49-F238E27FC236}">
                <a16:creationId xmlns:a16="http://schemas.microsoft.com/office/drawing/2014/main" id="{5328415C-79B7-4D42-B0F4-47B8E8FB6521}"/>
              </a:ext>
            </a:extLst>
          </p:cNvPr>
          <p:cNvSpPr/>
          <p:nvPr/>
        </p:nvSpPr>
        <p:spPr>
          <a:xfrm>
            <a:off x="2434409" y="3556258"/>
            <a:ext cx="2096543" cy="1360163"/>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Convert SFD into D0.1 unapproved (done by Editor)</a:t>
            </a:r>
          </a:p>
          <a:p>
            <a:pPr algn="ctr"/>
            <a:endParaRPr lang="en-US" sz="1400" dirty="0"/>
          </a:p>
          <a:p>
            <a:pPr algn="ctr"/>
            <a:r>
              <a:rPr lang="en-US" sz="1400" dirty="0"/>
              <a:t>Straw Poll to support this step?</a:t>
            </a:r>
          </a:p>
        </p:txBody>
      </p:sp>
      <p:sp>
        <p:nvSpPr>
          <p:cNvPr id="25" name="Rounded Rectangle 24">
            <a:extLst>
              <a:ext uri="{FF2B5EF4-FFF2-40B4-BE49-F238E27FC236}">
                <a16:creationId xmlns:a16="http://schemas.microsoft.com/office/drawing/2014/main" id="{9DB72608-E162-114B-B4DF-5C86A9EC0543}"/>
              </a:ext>
            </a:extLst>
          </p:cNvPr>
          <p:cNvSpPr/>
          <p:nvPr/>
        </p:nvSpPr>
        <p:spPr>
          <a:xfrm>
            <a:off x="4986932" y="2883695"/>
            <a:ext cx="1926399" cy="44571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D0.1 unapproved</a:t>
            </a:r>
          </a:p>
        </p:txBody>
      </p:sp>
      <p:cxnSp>
        <p:nvCxnSpPr>
          <p:cNvPr id="26" name="Straight Arrow Connector 25">
            <a:extLst>
              <a:ext uri="{FF2B5EF4-FFF2-40B4-BE49-F238E27FC236}">
                <a16:creationId xmlns:a16="http://schemas.microsoft.com/office/drawing/2014/main" id="{72BDCF84-3A9F-704A-B2C5-BDEC4A154069}"/>
              </a:ext>
            </a:extLst>
          </p:cNvPr>
          <p:cNvCxnSpPr>
            <a:cxnSpLocks/>
            <a:stCxn id="22" idx="2"/>
            <a:endCxn id="25" idx="1"/>
          </p:cNvCxnSpPr>
          <p:nvPr/>
        </p:nvCxnSpPr>
        <p:spPr>
          <a:xfrm flipV="1">
            <a:off x="4360931" y="3106553"/>
            <a:ext cx="626001" cy="1129787"/>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29" name="Parallelogram 28">
            <a:extLst>
              <a:ext uri="{FF2B5EF4-FFF2-40B4-BE49-F238E27FC236}">
                <a16:creationId xmlns:a16="http://schemas.microsoft.com/office/drawing/2014/main" id="{6E1F0D6A-131F-974F-AA67-C81B84D743F4}"/>
              </a:ext>
            </a:extLst>
          </p:cNvPr>
          <p:cNvSpPr/>
          <p:nvPr/>
        </p:nvSpPr>
        <p:spPr>
          <a:xfrm>
            <a:off x="6838307" y="3249229"/>
            <a:ext cx="2096543" cy="1129787"/>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eBallot</a:t>
            </a:r>
            <a:r>
              <a:rPr lang="en-US" sz="1400" dirty="0"/>
              <a:t> Motion or </a:t>
            </a:r>
            <a:r>
              <a:rPr lang="en-US" sz="1400" dirty="0" err="1"/>
              <a:t>TGbc</a:t>
            </a:r>
            <a:r>
              <a:rPr lang="en-US" sz="1400" dirty="0"/>
              <a:t> Straw Poll “Approve D0.2” and turn into D1.0</a:t>
            </a:r>
          </a:p>
        </p:txBody>
      </p:sp>
      <p:cxnSp>
        <p:nvCxnSpPr>
          <p:cNvPr id="30" name="Straight Arrow Connector 29">
            <a:extLst>
              <a:ext uri="{FF2B5EF4-FFF2-40B4-BE49-F238E27FC236}">
                <a16:creationId xmlns:a16="http://schemas.microsoft.com/office/drawing/2014/main" id="{6ADC9296-047F-784A-A0DA-A93F51E2FB4C}"/>
              </a:ext>
            </a:extLst>
          </p:cNvPr>
          <p:cNvCxnSpPr>
            <a:cxnSpLocks/>
            <a:stCxn id="50" idx="2"/>
            <a:endCxn id="29" idx="1"/>
          </p:cNvCxnSpPr>
          <p:nvPr/>
        </p:nvCxnSpPr>
        <p:spPr>
          <a:xfrm>
            <a:off x="7903435" y="2662735"/>
            <a:ext cx="124367" cy="586495"/>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33" name="Parallelogram 32">
            <a:extLst>
              <a:ext uri="{FF2B5EF4-FFF2-40B4-BE49-F238E27FC236}">
                <a16:creationId xmlns:a16="http://schemas.microsoft.com/office/drawing/2014/main" id="{66BF2F35-DFF4-6C47-B9F0-3FF9EE11A05A}"/>
              </a:ext>
            </a:extLst>
          </p:cNvPr>
          <p:cNvSpPr/>
          <p:nvPr/>
        </p:nvSpPr>
        <p:spPr>
          <a:xfrm>
            <a:off x="5891963" y="1260409"/>
            <a:ext cx="2096543" cy="497909"/>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eBallot</a:t>
            </a:r>
            <a:r>
              <a:rPr lang="en-US" sz="1400" dirty="0"/>
              <a:t> “Call for Comments’”</a:t>
            </a:r>
          </a:p>
        </p:txBody>
      </p:sp>
      <p:cxnSp>
        <p:nvCxnSpPr>
          <p:cNvPr id="35" name="Straight Arrow Connector 34">
            <a:extLst>
              <a:ext uri="{FF2B5EF4-FFF2-40B4-BE49-F238E27FC236}">
                <a16:creationId xmlns:a16="http://schemas.microsoft.com/office/drawing/2014/main" id="{1851D6AE-C826-D34A-8633-D2D4613BB9FD}"/>
              </a:ext>
            </a:extLst>
          </p:cNvPr>
          <p:cNvCxnSpPr>
            <a:cxnSpLocks/>
            <a:stCxn id="25" idx="0"/>
            <a:endCxn id="33" idx="5"/>
          </p:cNvCxnSpPr>
          <p:nvPr/>
        </p:nvCxnSpPr>
        <p:spPr>
          <a:xfrm flipV="1">
            <a:off x="5950132" y="1509364"/>
            <a:ext cx="4070" cy="1374331"/>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1D8BE756-F4DA-764D-9B29-9BA17AE06CB8}"/>
              </a:ext>
            </a:extLst>
          </p:cNvPr>
          <p:cNvCxnSpPr>
            <a:cxnSpLocks/>
            <a:stCxn id="33" idx="4"/>
            <a:endCxn id="50" idx="0"/>
          </p:cNvCxnSpPr>
          <p:nvPr/>
        </p:nvCxnSpPr>
        <p:spPr>
          <a:xfrm>
            <a:off x="6940234" y="1758318"/>
            <a:ext cx="963200" cy="458702"/>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50" name="Rounded Rectangle 49">
            <a:extLst>
              <a:ext uri="{FF2B5EF4-FFF2-40B4-BE49-F238E27FC236}">
                <a16:creationId xmlns:a16="http://schemas.microsoft.com/office/drawing/2014/main" id="{4AFC5E5E-B1EE-3C43-9716-D0235EF6CF51}"/>
              </a:ext>
            </a:extLst>
          </p:cNvPr>
          <p:cNvSpPr/>
          <p:nvPr/>
        </p:nvSpPr>
        <p:spPr>
          <a:xfrm>
            <a:off x="6940235" y="2217020"/>
            <a:ext cx="1926399" cy="44571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D0.2 unapproved</a:t>
            </a:r>
          </a:p>
        </p:txBody>
      </p:sp>
      <p:sp>
        <p:nvSpPr>
          <p:cNvPr id="34" name="Parallelogram 33">
            <a:extLst>
              <a:ext uri="{FF2B5EF4-FFF2-40B4-BE49-F238E27FC236}">
                <a16:creationId xmlns:a16="http://schemas.microsoft.com/office/drawing/2014/main" id="{1D540E91-8A75-4294-A69A-C8B790AC3C56}"/>
              </a:ext>
            </a:extLst>
          </p:cNvPr>
          <p:cNvSpPr/>
          <p:nvPr/>
        </p:nvSpPr>
        <p:spPr>
          <a:xfrm>
            <a:off x="4530952" y="4155823"/>
            <a:ext cx="2096543" cy="758271"/>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err="1"/>
              <a:t>eBallot</a:t>
            </a:r>
            <a:r>
              <a:rPr lang="en-US" sz="1400" dirty="0"/>
              <a:t> Motion “Request WG letter Ballot D1.0”</a:t>
            </a:r>
            <a:endParaRPr lang="en-GB" sz="1400" dirty="0"/>
          </a:p>
        </p:txBody>
      </p:sp>
      <p:cxnSp>
        <p:nvCxnSpPr>
          <p:cNvPr id="40" name="Straight Arrow Connector 39">
            <a:extLst>
              <a:ext uri="{FF2B5EF4-FFF2-40B4-BE49-F238E27FC236}">
                <a16:creationId xmlns:a16="http://schemas.microsoft.com/office/drawing/2014/main" id="{C68E831B-1840-4BD0-A173-AECB3272048E}"/>
              </a:ext>
            </a:extLst>
          </p:cNvPr>
          <p:cNvCxnSpPr>
            <a:cxnSpLocks/>
          </p:cNvCxnSpPr>
          <p:nvPr/>
        </p:nvCxnSpPr>
        <p:spPr>
          <a:xfrm flipH="1">
            <a:off x="6627495" y="3990110"/>
            <a:ext cx="312740" cy="291330"/>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8" name="Date Placeholder 7">
            <a:extLst>
              <a:ext uri="{FF2B5EF4-FFF2-40B4-BE49-F238E27FC236}">
                <a16:creationId xmlns:a16="http://schemas.microsoft.com/office/drawing/2014/main" id="{96AB1E86-4EF3-6F45-85CF-488EB558B65E}"/>
              </a:ext>
            </a:extLst>
          </p:cNvPr>
          <p:cNvSpPr>
            <a:spLocks noGrp="1"/>
          </p:cNvSpPr>
          <p:nvPr>
            <p:ph type="dt" idx="10"/>
          </p:nvPr>
        </p:nvSpPr>
        <p:spPr/>
        <p:txBody>
          <a:bodyPr/>
          <a:lstStyle/>
          <a:p>
            <a:r>
              <a:rPr lang="en-GB"/>
              <a:t>January 2023</a:t>
            </a:r>
          </a:p>
        </p:txBody>
      </p:sp>
      <p:sp>
        <p:nvSpPr>
          <p:cNvPr id="11" name="Footer Placeholder 10">
            <a:extLst>
              <a:ext uri="{FF2B5EF4-FFF2-40B4-BE49-F238E27FC236}">
                <a16:creationId xmlns:a16="http://schemas.microsoft.com/office/drawing/2014/main" id="{FDE429CB-8D89-A045-9164-B2162F0F7358}"/>
              </a:ext>
            </a:extLst>
          </p:cNvPr>
          <p:cNvSpPr>
            <a:spLocks noGrp="1"/>
          </p:cNvSpPr>
          <p:nvPr>
            <p:ph type="ftr" idx="11"/>
          </p:nvPr>
        </p:nvSpPr>
        <p:spPr/>
        <p:txBody>
          <a:bodyPr/>
          <a:lstStyle/>
          <a:p>
            <a:r>
              <a:rPr lang="de-DE"/>
              <a:t>Marc Emmelmann (Koden-TI)</a:t>
            </a:r>
            <a:endParaRPr lang="en-GB"/>
          </a:p>
        </p:txBody>
      </p:sp>
      <p:sp>
        <p:nvSpPr>
          <p:cNvPr id="12" name="Slide Number Placeholder 11">
            <a:extLst>
              <a:ext uri="{FF2B5EF4-FFF2-40B4-BE49-F238E27FC236}">
                <a16:creationId xmlns:a16="http://schemas.microsoft.com/office/drawing/2014/main" id="{1B5C600E-FF5C-6247-BEF0-99A4538F3C29}"/>
              </a:ext>
            </a:extLst>
          </p:cNvPr>
          <p:cNvSpPr>
            <a:spLocks noGrp="1"/>
          </p:cNvSpPr>
          <p:nvPr>
            <p:ph type="sldNum" idx="12"/>
          </p:nvPr>
        </p:nvSpPr>
        <p:spPr/>
        <p:txBody>
          <a:bodyPr/>
          <a:lstStyle/>
          <a:p>
            <a:r>
              <a:rPr lang="en-GB"/>
              <a:t>Slide </a:t>
            </a:r>
            <a:fld id="{F5D8E26B-7BCF-4D25-9C89-0168A6618F18}" type="slidenum">
              <a:rPr lang="en-GB" smtClean="0"/>
              <a:pPr/>
              <a:t>23</a:t>
            </a:fld>
            <a:endParaRPr lang="en-GB"/>
          </a:p>
        </p:txBody>
      </p:sp>
    </p:spTree>
    <p:extLst>
      <p:ext uri="{BB962C8B-B14F-4D97-AF65-F5344CB8AC3E}">
        <p14:creationId xmlns:p14="http://schemas.microsoft.com/office/powerpoint/2010/main" val="34387422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sz="3200" dirty="0"/>
              <a:t>Permission for Motions (information item)</a:t>
            </a:r>
            <a:br>
              <a:rPr lang="en-US" sz="3200" dirty="0"/>
            </a:br>
            <a:endParaRPr lang="en-US" dirty="0"/>
          </a:p>
        </p:txBody>
      </p:sp>
      <p:sp>
        <p:nvSpPr>
          <p:cNvPr id="8" name="Textplatzhalter 7"/>
          <p:cNvSpPr>
            <a:spLocks noGrp="1"/>
          </p:cNvSpPr>
          <p:nvPr>
            <p:ph type="body" idx="1"/>
          </p:nvPr>
        </p:nvSpPr>
        <p:spPr/>
        <p:txBody>
          <a:bodyPr/>
          <a:lstStyle/>
          <a:p>
            <a:r>
              <a:rPr lang="en-US" dirty="0"/>
              <a:t>Information item – per mail of WG Chair</a:t>
            </a:r>
          </a:p>
        </p:txBody>
      </p:sp>
      <p:sp>
        <p:nvSpPr>
          <p:cNvPr id="6" name="Datumsplatzhalter 5"/>
          <p:cNvSpPr>
            <a:spLocks noGrp="1"/>
          </p:cNvSpPr>
          <p:nvPr>
            <p:ph type="dt" idx="10"/>
          </p:nvPr>
        </p:nvSpPr>
        <p:spPr/>
        <p:txBody>
          <a:bodyPr/>
          <a:lstStyle/>
          <a:p>
            <a:r>
              <a:rPr lang="en-GB"/>
              <a:t>January 2023</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Tree>
    <p:extLst>
      <p:ext uri="{BB962C8B-B14F-4D97-AF65-F5344CB8AC3E}">
        <p14:creationId xmlns:p14="http://schemas.microsoft.com/office/powerpoint/2010/main" val="3216781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5623A-98CF-4248-A0E0-95644BD3F9C7}"/>
              </a:ext>
            </a:extLst>
          </p:cNvPr>
          <p:cNvSpPr>
            <a:spLocks noGrp="1"/>
          </p:cNvSpPr>
          <p:nvPr>
            <p:ph type="title"/>
          </p:nvPr>
        </p:nvSpPr>
        <p:spPr/>
        <p:txBody>
          <a:bodyPr/>
          <a:lstStyle/>
          <a:p>
            <a:r>
              <a:rPr lang="en-US" dirty="0"/>
              <a:t>Rule change (per WG Chair announcement)</a:t>
            </a:r>
          </a:p>
        </p:txBody>
      </p:sp>
      <p:sp>
        <p:nvSpPr>
          <p:cNvPr id="3" name="Content Placeholder 2">
            <a:extLst>
              <a:ext uri="{FF2B5EF4-FFF2-40B4-BE49-F238E27FC236}">
                <a16:creationId xmlns:a16="http://schemas.microsoft.com/office/drawing/2014/main" id="{47D0A923-1E4A-E244-BFA2-0C8C48F51209}"/>
              </a:ext>
            </a:extLst>
          </p:cNvPr>
          <p:cNvSpPr>
            <a:spLocks noGrp="1"/>
          </p:cNvSpPr>
          <p:nvPr>
            <p:ph idx="1"/>
          </p:nvPr>
        </p:nvSpPr>
        <p:spPr/>
        <p:txBody>
          <a:bodyPr/>
          <a:lstStyle/>
          <a:p>
            <a:r>
              <a:rPr lang="en-GB" sz="1050" dirty="0"/>
              <a:t>==========</a:t>
            </a:r>
            <a:endParaRPr lang="en-GB" sz="1050" b="0" dirty="0"/>
          </a:p>
          <a:p>
            <a:r>
              <a:rPr lang="en-GB" sz="1050" dirty="0"/>
              <a:t>Announcement of Rules Change:</a:t>
            </a:r>
            <a:endParaRPr lang="en-GB" sz="1050" b="0" dirty="0"/>
          </a:p>
          <a:p>
            <a:r>
              <a:rPr lang="en-GB" sz="1050" dirty="0"/>
              <a:t>To enable the timely and efficient progress of work during the exceptional circumstance of cancelled plenary and interim sessions: Effective immediately,</a:t>
            </a:r>
            <a:endParaRPr lang="en-GB" sz="1050" b="0" dirty="0"/>
          </a:p>
          <a:p>
            <a:r>
              <a:rPr lang="en-GB" sz="1050" dirty="0"/>
              <a:t>The following process change is in effect for the duration of time until WG11 is able to hold face-to-face meetings: </a:t>
            </a:r>
            <a:endParaRPr lang="en-GB" sz="1050" b="0" dirty="0"/>
          </a:p>
          <a:p>
            <a:r>
              <a:rPr lang="en-GB" sz="1050" dirty="0"/>
              <a:t>(a)</a:t>
            </a:r>
            <a:r>
              <a:rPr lang="en-GB" sz="1050" b="0" dirty="0"/>
              <a:t>     </a:t>
            </a:r>
            <a:r>
              <a:rPr lang="en-GB" sz="1050" dirty="0"/>
              <a:t>“Task Group (TG), Study Group (SG) and Standing Committee (SC) motions may be held during teleconference meetings. </a:t>
            </a:r>
            <a:endParaRPr lang="en-GB" sz="1050" b="0" dirty="0"/>
          </a:p>
          <a:p>
            <a:r>
              <a:rPr lang="en-GB" sz="1050" dirty="0"/>
              <a:t>(b)</a:t>
            </a:r>
            <a:r>
              <a:rPr lang="en-GB" sz="1050" b="0" dirty="0"/>
              <a:t>     </a:t>
            </a:r>
            <a:r>
              <a:rPr lang="en-GB" sz="1050" dirty="0"/>
              <a:t>TG/SG/SC teleconference meetings that will consider motions shall be approved by the WG Chair, and if approved, meetings and draft motions announced to the TG and WG11 reflectors 10 days prior to the meeting. </a:t>
            </a:r>
            <a:endParaRPr lang="en-GB" sz="1050" b="0" dirty="0"/>
          </a:p>
          <a:p>
            <a:r>
              <a:rPr lang="en-GB" sz="1050" dirty="0"/>
              <a:t>(c)</a:t>
            </a:r>
            <a:r>
              <a:rPr lang="en-GB" sz="1050" b="0" dirty="0"/>
              <a:t>     </a:t>
            </a:r>
            <a:r>
              <a:rPr lang="en-GB" sz="1050" dirty="0"/>
              <a:t>If a motion is not approved by unanimous consent, it shall be taken as a roll call [recorded] vote. </a:t>
            </a:r>
            <a:endParaRPr lang="en-GB" sz="1050" b="0" dirty="0"/>
          </a:p>
          <a:p>
            <a:r>
              <a:rPr lang="en-GB" sz="1050" dirty="0"/>
              <a:t>This change is NOT applicable to a TG operating under the accelerated process or as an IEEE-SA Ballot Comment Resolution Committee.</a:t>
            </a:r>
            <a:endParaRPr lang="en-GB" sz="1050" b="0" dirty="0"/>
          </a:p>
          <a:p>
            <a:r>
              <a:rPr lang="en-GB" sz="1050" dirty="0"/>
              <a:t>Implementation:</a:t>
            </a:r>
            <a:endParaRPr lang="en-GB" sz="1050" b="0" dirty="0"/>
          </a:p>
          <a:p>
            <a:r>
              <a:rPr lang="en-GB" sz="1050" dirty="0"/>
              <a:t>As a default, TG/SG/SC teleconferences during which motions are held will be scheduled at or near 9am Eastern (6AM Pacific, 2PM London, 9PM Beijing, 6:30PM Delhi). The goal being that teleconferences in which motions are held are not 11pm-6am for the majority of members. </a:t>
            </a:r>
            <a:endParaRPr lang="en-GB" sz="1050" b="0" dirty="0"/>
          </a:p>
          <a:p>
            <a:r>
              <a:rPr lang="en-GB" sz="1050" b="0" dirty="0"/>
              <a:t>========== </a:t>
            </a:r>
          </a:p>
        </p:txBody>
      </p:sp>
      <p:sp>
        <p:nvSpPr>
          <p:cNvPr id="4" name="Slide Number Placeholder 3">
            <a:extLst>
              <a:ext uri="{FF2B5EF4-FFF2-40B4-BE49-F238E27FC236}">
                <a16:creationId xmlns:a16="http://schemas.microsoft.com/office/drawing/2014/main" id="{A4AC28CF-9E01-174F-8346-277C3E2BFB47}"/>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977C37D3-D45E-8441-87C4-480D2C8F4277}"/>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5B810C93-690B-454C-9E12-9B4839AE0612}"/>
              </a:ext>
            </a:extLst>
          </p:cNvPr>
          <p:cNvSpPr>
            <a:spLocks noGrp="1"/>
          </p:cNvSpPr>
          <p:nvPr>
            <p:ph type="dt" idx="15"/>
          </p:nvPr>
        </p:nvSpPr>
        <p:spPr/>
        <p:txBody>
          <a:bodyPr/>
          <a:lstStyle/>
          <a:p>
            <a:r>
              <a:rPr lang="en-GB"/>
              <a:t>January 2023</a:t>
            </a:r>
            <a:endParaRPr lang="en-GB" dirty="0"/>
          </a:p>
        </p:txBody>
      </p:sp>
    </p:spTree>
    <p:extLst>
      <p:ext uri="{BB962C8B-B14F-4D97-AF65-F5344CB8AC3E}">
        <p14:creationId xmlns:p14="http://schemas.microsoft.com/office/powerpoint/2010/main" val="5744656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692F5D-9FB4-7646-ADE1-732B0B611BBB}"/>
              </a:ext>
            </a:extLst>
          </p:cNvPr>
          <p:cNvSpPr>
            <a:spLocks noGrp="1"/>
          </p:cNvSpPr>
          <p:nvPr>
            <p:ph type="title"/>
          </p:nvPr>
        </p:nvSpPr>
        <p:spPr/>
        <p:txBody>
          <a:bodyPr/>
          <a:lstStyle/>
          <a:p>
            <a:r>
              <a:rPr lang="en-US" dirty="0"/>
              <a:t>Dial-in Information</a:t>
            </a:r>
          </a:p>
        </p:txBody>
      </p:sp>
      <p:sp>
        <p:nvSpPr>
          <p:cNvPr id="3" name="Content Placeholder 2">
            <a:extLst>
              <a:ext uri="{FF2B5EF4-FFF2-40B4-BE49-F238E27FC236}">
                <a16:creationId xmlns:a16="http://schemas.microsoft.com/office/drawing/2014/main" id="{D2A20582-FCCB-B94D-8CEC-C2E5F6D359D2}"/>
              </a:ext>
            </a:extLst>
          </p:cNvPr>
          <p:cNvSpPr>
            <a:spLocks noGrp="1"/>
          </p:cNvSpPr>
          <p:nvPr>
            <p:ph idx="1"/>
          </p:nvPr>
        </p:nvSpPr>
        <p:spPr>
          <a:xfrm>
            <a:off x="696913" y="1203598"/>
            <a:ext cx="7770813" cy="3084910"/>
          </a:xfrm>
        </p:spPr>
        <p:txBody>
          <a:bodyPr/>
          <a:lstStyle/>
          <a:p>
            <a:r>
              <a:rPr lang="en-GB" sz="1600" dirty="0"/>
              <a:t>Meeting link:</a:t>
            </a:r>
          </a:p>
          <a:p>
            <a:r>
              <a:rPr lang="en-GB" sz="1600" dirty="0">
                <a:hlinkClick r:id="rId2"/>
              </a:rPr>
              <a:t>https://ieeesa.webex.com/ieeesa/j.php?MTID=me0fdfa9b9db10eaf3cb35bddd4c38d69</a:t>
            </a:r>
            <a:r>
              <a:rPr lang="en-GB" sz="1600" dirty="0"/>
              <a:t> </a:t>
            </a:r>
          </a:p>
          <a:p>
            <a:endParaRPr lang="en-GB" sz="1600" dirty="0"/>
          </a:p>
          <a:p>
            <a:r>
              <a:rPr lang="en-GB" sz="1600" dirty="0"/>
              <a:t>Meeting number: 2338 040 1580</a:t>
            </a:r>
          </a:p>
          <a:p>
            <a:r>
              <a:rPr lang="en-GB" sz="1600" dirty="0"/>
              <a:t>Meeting password: wireless</a:t>
            </a:r>
          </a:p>
        </p:txBody>
      </p:sp>
      <p:sp>
        <p:nvSpPr>
          <p:cNvPr id="4" name="Slide Number Placeholder 3">
            <a:extLst>
              <a:ext uri="{FF2B5EF4-FFF2-40B4-BE49-F238E27FC236}">
                <a16:creationId xmlns:a16="http://schemas.microsoft.com/office/drawing/2014/main" id="{1C11DD19-E0F4-A947-BD3D-0BE92BDDFADC}"/>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C0442344-DA53-1043-9CB8-1BE086184A75}"/>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42BA6EF-1B65-DE4D-AE3F-13C49EFF1A95}"/>
              </a:ext>
            </a:extLst>
          </p:cNvPr>
          <p:cNvSpPr>
            <a:spLocks noGrp="1"/>
          </p:cNvSpPr>
          <p:nvPr>
            <p:ph type="dt" idx="15"/>
          </p:nvPr>
        </p:nvSpPr>
        <p:spPr/>
        <p:txBody>
          <a:bodyPr/>
          <a:lstStyle/>
          <a:p>
            <a:r>
              <a:rPr lang="en-GB"/>
              <a:t>January 2023</a:t>
            </a:r>
            <a:endParaRPr lang="en-GB" dirty="0"/>
          </a:p>
        </p:txBody>
      </p:sp>
    </p:spTree>
    <p:extLst>
      <p:ext uri="{BB962C8B-B14F-4D97-AF65-F5344CB8AC3E}">
        <p14:creationId xmlns:p14="http://schemas.microsoft.com/office/powerpoint/2010/main" val="3923021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1634324" y="2427734"/>
            <a:ext cx="7772400" cy="1021556"/>
          </a:xfrm>
        </p:spPr>
        <p:txBody>
          <a:bodyPr/>
          <a:lstStyle/>
          <a:p>
            <a:r>
              <a:rPr lang="en-US" dirty="0"/>
              <a:t>Call Meeting to Order</a:t>
            </a:r>
          </a:p>
        </p:txBody>
      </p:sp>
      <p:sp>
        <p:nvSpPr>
          <p:cNvPr id="6" name="Datumsplatzhalter 5"/>
          <p:cNvSpPr>
            <a:spLocks noGrp="1"/>
          </p:cNvSpPr>
          <p:nvPr>
            <p:ph type="dt" idx="10"/>
          </p:nvPr>
        </p:nvSpPr>
        <p:spPr/>
        <p:txBody>
          <a:bodyPr/>
          <a:lstStyle/>
          <a:p>
            <a:r>
              <a:rPr lang="en-GB"/>
              <a:t>January 2023</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1909618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2051720" y="2283718"/>
            <a:ext cx="7772400" cy="1021556"/>
          </a:xfrm>
        </p:spPr>
        <p:txBody>
          <a:bodyPr/>
          <a:lstStyle/>
          <a:p>
            <a:r>
              <a:rPr lang="en-US" dirty="0"/>
              <a:t>Approval of Agenda</a:t>
            </a:r>
          </a:p>
        </p:txBody>
      </p:sp>
      <p:sp>
        <p:nvSpPr>
          <p:cNvPr id="6" name="Datumsplatzhalter 5"/>
          <p:cNvSpPr>
            <a:spLocks noGrp="1"/>
          </p:cNvSpPr>
          <p:nvPr>
            <p:ph type="dt" idx="10"/>
          </p:nvPr>
        </p:nvSpPr>
        <p:spPr/>
        <p:txBody>
          <a:bodyPr/>
          <a:lstStyle/>
          <a:p>
            <a:r>
              <a:rPr lang="en-GB"/>
              <a:t>January 2023</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8740677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332702-E3C7-4F4A-8AF6-72C1B41B11C4}"/>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284781B8-05C3-2A41-9D95-31E0F3BAA919}"/>
              </a:ext>
            </a:extLst>
          </p:cNvPr>
          <p:cNvSpPr>
            <a:spLocks noGrp="1"/>
          </p:cNvSpPr>
          <p:nvPr>
            <p:ph idx="1"/>
          </p:nvPr>
        </p:nvSpPr>
        <p:spPr>
          <a:xfrm>
            <a:off x="685801" y="1131590"/>
            <a:ext cx="7558607" cy="3084910"/>
          </a:xfrm>
        </p:spPr>
        <p:txBody>
          <a:bodyPr/>
          <a:lstStyle/>
          <a:p>
            <a:pPr>
              <a:buFont typeface="Arial" panose="020B0604020202020204" pitchFamily="34" charset="0"/>
              <a:buChar char="•"/>
            </a:pPr>
            <a:r>
              <a:rPr lang="en-US" sz="1400" dirty="0"/>
              <a:t>Call Meeting to order</a:t>
            </a:r>
          </a:p>
          <a:p>
            <a:pPr>
              <a:buFont typeface="Arial" panose="020B0604020202020204" pitchFamily="34" charset="0"/>
              <a:buChar char="•"/>
            </a:pPr>
            <a:r>
              <a:rPr lang="en-US" sz="1400" dirty="0"/>
              <a:t>Approval of agenda</a:t>
            </a:r>
          </a:p>
          <a:p>
            <a:pPr>
              <a:buFont typeface="Arial" panose="020B0604020202020204" pitchFamily="34" charset="0"/>
              <a:buChar char="•"/>
            </a:pPr>
            <a:r>
              <a:rPr lang="en-US" sz="1400" dirty="0"/>
              <a:t>Review Patent Policy &amp; Call for Essential Patents</a:t>
            </a:r>
          </a:p>
          <a:p>
            <a:pPr>
              <a:buFont typeface="Arial" panose="020B0604020202020204" pitchFamily="34" charset="0"/>
              <a:buChar char="•"/>
            </a:pPr>
            <a:r>
              <a:rPr lang="en-US" sz="1400" dirty="0"/>
              <a:t>Review of IEEE copyright policy</a:t>
            </a:r>
          </a:p>
          <a:p>
            <a:pPr>
              <a:buFont typeface="Arial" panose="020B0604020202020204" pitchFamily="34" charset="0"/>
              <a:buChar char="•"/>
            </a:pPr>
            <a:r>
              <a:rPr lang="en-US" sz="1400" dirty="0"/>
              <a:t>Attendance – IMAT</a:t>
            </a:r>
          </a:p>
          <a:p>
            <a:pPr>
              <a:buFont typeface="Arial" panose="020B0604020202020204" pitchFamily="34" charset="0"/>
              <a:buChar char="•"/>
            </a:pPr>
            <a:r>
              <a:rPr lang="en-US" sz="1400" dirty="0"/>
              <a:t>Review results 2</a:t>
            </a:r>
            <a:r>
              <a:rPr lang="en-US" sz="1400" baseline="30000" dirty="0"/>
              <a:t>nd</a:t>
            </a:r>
            <a:r>
              <a:rPr lang="en-US" sz="1400" dirty="0"/>
              <a:t> SA recirculation ballot</a:t>
            </a:r>
          </a:p>
          <a:p>
            <a:pPr>
              <a:buFont typeface="Arial" panose="020B0604020202020204" pitchFamily="34" charset="0"/>
              <a:buChar char="•"/>
            </a:pPr>
            <a:r>
              <a:rPr lang="en-US" sz="1400" dirty="0"/>
              <a:t>Discussion of comment resolutions</a:t>
            </a:r>
          </a:p>
          <a:p>
            <a:pPr>
              <a:buFont typeface="Arial" panose="020B0604020202020204" pitchFamily="34" charset="0"/>
              <a:buChar char="•"/>
            </a:pPr>
            <a:r>
              <a:rPr lang="en-US" sz="1400" dirty="0"/>
              <a:t>Motion(s)</a:t>
            </a:r>
          </a:p>
          <a:p>
            <a:pPr lvl="1">
              <a:buFont typeface="Arial" panose="020B0604020202020204" pitchFamily="34" charset="0"/>
              <a:buChar char="•"/>
            </a:pPr>
            <a:r>
              <a:rPr lang="en-US" sz="1100" dirty="0"/>
              <a:t>Comment resolutions discussed today</a:t>
            </a:r>
          </a:p>
          <a:p>
            <a:pPr lvl="1">
              <a:buFont typeface="Arial" panose="020B0604020202020204" pitchFamily="34" charset="0"/>
              <a:buChar char="•"/>
            </a:pPr>
            <a:r>
              <a:rPr lang="en-US" sz="1100" dirty="0"/>
              <a:t>If applicable: motion to start a new recirculation ballot</a:t>
            </a:r>
            <a:endParaRPr lang="en-US" sz="1200" dirty="0"/>
          </a:p>
          <a:p>
            <a:pPr>
              <a:buFont typeface="Arial" panose="020B0604020202020204" pitchFamily="34" charset="0"/>
              <a:buChar char="•"/>
            </a:pPr>
            <a:r>
              <a:rPr lang="en-US" sz="1400" dirty="0"/>
              <a:t>Plans for March meeting</a:t>
            </a:r>
          </a:p>
          <a:p>
            <a:pPr lvl="1">
              <a:buFont typeface="Arial" panose="020B0604020202020204" pitchFamily="34" charset="0"/>
              <a:buChar char="•"/>
            </a:pPr>
            <a:r>
              <a:rPr lang="en-US" sz="1100" dirty="0"/>
              <a:t>Approve report to EC</a:t>
            </a:r>
          </a:p>
          <a:p>
            <a:pPr lvl="1">
              <a:buFont typeface="Arial" panose="020B0604020202020204" pitchFamily="34" charset="0"/>
              <a:buChar char="•"/>
            </a:pPr>
            <a:r>
              <a:rPr lang="en-US" sz="1100" dirty="0"/>
              <a:t>Resolve comments received from new recirculation ballot</a:t>
            </a:r>
          </a:p>
          <a:p>
            <a:pPr>
              <a:buFont typeface="Arial" panose="020B0604020202020204" pitchFamily="34" charset="0"/>
              <a:buChar char="•"/>
            </a:pPr>
            <a:r>
              <a:rPr lang="en-US" sz="1400" dirty="0"/>
              <a:t>AOB</a:t>
            </a:r>
          </a:p>
          <a:p>
            <a:pPr>
              <a:buFont typeface="Arial" panose="020B0604020202020204" pitchFamily="34" charset="0"/>
              <a:buChar char="•"/>
            </a:pPr>
            <a:r>
              <a:rPr lang="en-US" sz="1400" dirty="0"/>
              <a:t>Adjourn</a:t>
            </a:r>
          </a:p>
        </p:txBody>
      </p:sp>
      <p:sp>
        <p:nvSpPr>
          <p:cNvPr id="4" name="Slide Number Placeholder 3">
            <a:extLst>
              <a:ext uri="{FF2B5EF4-FFF2-40B4-BE49-F238E27FC236}">
                <a16:creationId xmlns:a16="http://schemas.microsoft.com/office/drawing/2014/main" id="{C1917D17-9995-A843-BBB2-AEA7DB67828B}"/>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68ADBD77-E17E-A34E-BB56-007C2A217E3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3AB7CBF-8217-0C43-BBD6-6C99E6337EAF}"/>
              </a:ext>
            </a:extLst>
          </p:cNvPr>
          <p:cNvSpPr>
            <a:spLocks noGrp="1"/>
          </p:cNvSpPr>
          <p:nvPr>
            <p:ph type="dt" idx="15"/>
          </p:nvPr>
        </p:nvSpPr>
        <p:spPr/>
        <p:txBody>
          <a:bodyPr/>
          <a:lstStyle/>
          <a:p>
            <a:r>
              <a:rPr lang="en-GB"/>
              <a:t>January 2023</a:t>
            </a:r>
            <a:endParaRPr lang="en-GB" dirty="0"/>
          </a:p>
        </p:txBody>
      </p:sp>
    </p:spTree>
    <p:extLst>
      <p:ext uri="{BB962C8B-B14F-4D97-AF65-F5344CB8AC3E}">
        <p14:creationId xmlns:p14="http://schemas.microsoft.com/office/powerpoint/2010/main" val="28837591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291EB8-48E7-345D-72D8-4841A1346F18}"/>
              </a:ext>
            </a:extLst>
          </p:cNvPr>
          <p:cNvSpPr>
            <a:spLocks noGrp="1"/>
          </p:cNvSpPr>
          <p:nvPr>
            <p:ph type="title"/>
          </p:nvPr>
        </p:nvSpPr>
        <p:spPr/>
        <p:txBody>
          <a:bodyPr/>
          <a:lstStyle/>
          <a:p>
            <a:r>
              <a:rPr lang="en-US" dirty="0"/>
              <a:t>Submission List</a:t>
            </a:r>
          </a:p>
        </p:txBody>
      </p:sp>
      <p:sp>
        <p:nvSpPr>
          <p:cNvPr id="4" name="Slide Number Placeholder 3">
            <a:extLst>
              <a:ext uri="{FF2B5EF4-FFF2-40B4-BE49-F238E27FC236}">
                <a16:creationId xmlns:a16="http://schemas.microsoft.com/office/drawing/2014/main" id="{1F2D30B1-CC22-9076-EE8D-9F1930E626CC}"/>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596E2112-4394-038D-A5D4-8262F29C3DD2}"/>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D3660336-9B99-1B99-5EE0-0BB6652CBF08}"/>
              </a:ext>
            </a:extLst>
          </p:cNvPr>
          <p:cNvSpPr>
            <a:spLocks noGrp="1"/>
          </p:cNvSpPr>
          <p:nvPr>
            <p:ph type="dt" idx="15"/>
          </p:nvPr>
        </p:nvSpPr>
        <p:spPr/>
        <p:txBody>
          <a:bodyPr/>
          <a:lstStyle/>
          <a:p>
            <a:r>
              <a:rPr lang="en-GB"/>
              <a:t>January 2023</a:t>
            </a:r>
            <a:endParaRPr lang="en-GB" dirty="0"/>
          </a:p>
        </p:txBody>
      </p:sp>
    </p:spTree>
    <p:extLst>
      <p:ext uri="{BB962C8B-B14F-4D97-AF65-F5344CB8AC3E}">
        <p14:creationId xmlns:p14="http://schemas.microsoft.com/office/powerpoint/2010/main" val="2676682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platzhalter 7"/>
          <p:cNvSpPr>
            <a:spLocks noGrp="1"/>
          </p:cNvSpPr>
          <p:nvPr>
            <p:ph type="body" idx="1"/>
          </p:nvPr>
        </p:nvSpPr>
        <p:spPr>
          <a:xfrm>
            <a:off x="827584" y="1779662"/>
            <a:ext cx="7772400" cy="1125140"/>
          </a:xfrm>
        </p:spPr>
        <p:txBody>
          <a:bodyPr/>
          <a:lstStyle/>
          <a:p>
            <a:r>
              <a:rPr lang="en-US" sz="2800" dirty="0"/>
              <a:t>Review Patent Policy &amp; Call for Essential Patents</a:t>
            </a:r>
          </a:p>
        </p:txBody>
      </p:sp>
      <p:sp>
        <p:nvSpPr>
          <p:cNvPr id="6" name="Datumsplatzhalter 5"/>
          <p:cNvSpPr>
            <a:spLocks noGrp="1"/>
          </p:cNvSpPr>
          <p:nvPr>
            <p:ph type="dt" idx="10"/>
          </p:nvPr>
        </p:nvSpPr>
        <p:spPr/>
        <p:txBody>
          <a:bodyPr/>
          <a:lstStyle/>
          <a:p>
            <a:r>
              <a:rPr lang="en-GB"/>
              <a:t>January 2023</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Participants have a duty to inform the IEEE</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2023</a:t>
            </a:r>
            <a:endParaRPr lang="en-GB" dirty="0"/>
          </a:p>
        </p:txBody>
      </p:sp>
      <p:sp>
        <p:nvSpPr>
          <p:cNvPr id="7" name="Inhaltsplatzhalter 6"/>
          <p:cNvSpPr>
            <a:spLocks noGrp="1"/>
          </p:cNvSpPr>
          <p:nvPr>
            <p:ph idx="1"/>
          </p:nvPr>
        </p:nvSpPr>
        <p:spPr>
          <a:xfrm>
            <a:off x="696913" y="1428750"/>
            <a:ext cx="7770813" cy="3084910"/>
          </a:xfrm>
        </p:spPr>
        <p:txBody>
          <a:bodyPr/>
          <a:lstStyle/>
          <a:p>
            <a:pPr marL="42862" indent="0">
              <a:spcBef>
                <a:spcPct val="20000"/>
              </a:spcBef>
              <a:buSzPct val="150000"/>
            </a:pPr>
            <a:r>
              <a:rPr lang="en-US" b="1" dirty="0">
                <a:ea typeface="Calibri" pitchFamily="-111" charset="0"/>
                <a:cs typeface="Calibri" pitchFamily="-111" charset="0"/>
              </a:rPr>
              <a:t>Participants </a:t>
            </a:r>
            <a:r>
              <a:rPr lang="en-US" b="1" u="sng" dirty="0">
                <a:ea typeface="Calibri" pitchFamily="-111" charset="0"/>
                <a:cs typeface="Calibri" pitchFamily="-111" charset="0"/>
              </a:rPr>
              <a:t>shall</a:t>
            </a:r>
            <a:r>
              <a:rPr lang="en-US" b="1" dirty="0">
                <a:ea typeface="Calibri" pitchFamily="-111" charset="0"/>
                <a:cs typeface="Calibri" pitchFamily="-111"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spcBef>
                <a:spcPct val="20000"/>
              </a:spcBef>
              <a:buSzPct val="150000"/>
              <a:buFont typeface="Arial" pitchFamily="-111" charset="0"/>
              <a:buChar char="•"/>
            </a:pPr>
            <a:endParaRPr lang="en-US" b="1" dirty="0">
              <a:ea typeface="Calibri" pitchFamily="-111" charset="0"/>
              <a:cs typeface="Calibri" pitchFamily="-111" charset="0"/>
            </a:endParaRPr>
          </a:p>
          <a:p>
            <a:pPr marL="42862" indent="0">
              <a:spcBef>
                <a:spcPct val="20000"/>
              </a:spcBef>
              <a:buSzPct val="150000"/>
            </a:pPr>
            <a:r>
              <a:rPr lang="en-US" b="1" dirty="0">
                <a:ea typeface="Calibri" pitchFamily="-111" charset="0"/>
                <a:cs typeface="Calibri" pitchFamily="-111" charset="0"/>
              </a:rPr>
              <a:t>Participants </a:t>
            </a:r>
            <a:r>
              <a:rPr lang="en-US" b="1" u="sng" dirty="0">
                <a:ea typeface="Calibri" pitchFamily="-111" charset="0"/>
                <a:cs typeface="Calibri" pitchFamily="-111" charset="0"/>
              </a:rPr>
              <a:t>should </a:t>
            </a:r>
            <a:r>
              <a:rPr lang="en-US" b="1" dirty="0">
                <a:ea typeface="Calibri" pitchFamily="-111" charset="0"/>
                <a:cs typeface="Calibri" pitchFamily="-111" charset="0"/>
              </a:rPr>
              <a:t>inform the IEEE (or cause the IEEE to be informed) of the identity of any other holders of potential Essential Patent Claims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algn="ctr">
              <a:spcBef>
                <a:spcPct val="20000"/>
              </a:spcBef>
            </a:pPr>
            <a:r>
              <a:rPr lang="en-US" sz="2400" b="1" dirty="0">
                <a:ea typeface="Calibri" pitchFamily="-111" charset="0"/>
                <a:cs typeface="Calibri" pitchFamily="-111" charset="0"/>
              </a:rPr>
              <a:t>Early identification of holders of potential Essential Patent Claims is encouraged</a:t>
            </a:r>
          </a:p>
        </p:txBody>
      </p:sp>
    </p:spTree>
  </p:cSld>
  <p:clrMapOvr>
    <a:masterClrMapping/>
  </p:clrMapOvr>
</p:sld>
</file>

<file path=ppt/theme/theme1.xml><?xml version="1.0" encoding="utf-8"?>
<a:theme xmlns:a="http://schemas.openxmlformats.org/drawingml/2006/main" name="802-11-BCS-Chair-Slides-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BCS-Chair-Slides-Template" id="{51FA7C93-C383-8140-BC29-7926CB249653}" vid="{769C333E-A81E-2247-A3ED-6291431D82D5}"/>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802-11-BCS-Chair-Slides-Template</Template>
  <TotalTime>7367</TotalTime>
  <Words>2189</Words>
  <Application>Microsoft Macintosh PowerPoint</Application>
  <PresentationFormat>On-screen Show (16:9)</PresentationFormat>
  <Paragraphs>239</Paragraphs>
  <Slides>25</Slides>
  <Notes>2</Notes>
  <HiddenSlides>5</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31" baseType="lpstr">
      <vt:lpstr>Arial</vt:lpstr>
      <vt:lpstr>Calibri</vt:lpstr>
      <vt:lpstr>Monotype Sorts</vt:lpstr>
      <vt:lpstr>Times New Roman</vt:lpstr>
      <vt:lpstr>802-11-BCS-Chair-Slides-Template</vt:lpstr>
      <vt:lpstr>Document</vt:lpstr>
      <vt:lpstr>Agenda TGbc Telco January 28, 2022</vt:lpstr>
      <vt:lpstr>Abstract</vt:lpstr>
      <vt:lpstr>Dial-in Information</vt:lpstr>
      <vt:lpstr>Call Meeting to Order</vt:lpstr>
      <vt:lpstr>Approval of Agenda</vt:lpstr>
      <vt:lpstr>Agenda</vt:lpstr>
      <vt:lpstr>Submission List</vt:lpstr>
      <vt:lpstr>PowerPoint Presentation</vt:lpstr>
      <vt:lpstr>Participants have a duty to inform the IEEE</vt:lpstr>
      <vt:lpstr>Other Guidelines for IEEE WG Meetings</vt:lpstr>
      <vt:lpstr>Patent-related information</vt:lpstr>
      <vt:lpstr>Resources – URLs</vt:lpstr>
      <vt:lpstr>Ways to inform IEEE</vt:lpstr>
      <vt:lpstr>Participation in IEEE 802 Meetings</vt:lpstr>
      <vt:lpstr>IEEE Copyright Policy</vt:lpstr>
      <vt:lpstr>IEEE Copyright Policy (additional recourses)</vt:lpstr>
      <vt:lpstr>Review results 2nd SA recirculation ballot</vt:lpstr>
      <vt:lpstr>2nd SAB Recirc passed with 100% approval rate</vt:lpstr>
      <vt:lpstr>AOB</vt:lpstr>
      <vt:lpstr>Adjourn</vt:lpstr>
      <vt:lpstr>Timeline</vt:lpstr>
      <vt:lpstr>Current TGbc Schedule (Revision as of 2022-09-12)</vt:lpstr>
      <vt:lpstr>PowerPoint Presentation</vt:lpstr>
      <vt:lpstr>Permission for Motions (information item) </vt:lpstr>
      <vt:lpstr>Rule change (per WG Chair announcement)</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2021-04-13 TGbc Telco Agenda</dc:title>
  <dc:subject/>
  <dc:creator>Marc Emmelmann</dc:creator>
  <cp:keywords/>
  <dc:description/>
  <cp:lastModifiedBy>Emmelmann, Marc</cp:lastModifiedBy>
  <cp:revision>476</cp:revision>
  <cp:lastPrinted>1601-01-01T00:00:00Z</cp:lastPrinted>
  <dcterms:created xsi:type="dcterms:W3CDTF">2020-02-25T15:01:23Z</dcterms:created>
  <dcterms:modified xsi:type="dcterms:W3CDTF">2023-02-28T15:58:07Z</dcterms:modified>
  <cp:category/>
</cp:coreProperties>
</file>