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86" r:id="rId8"/>
    <p:sldId id="300" r:id="rId9"/>
    <p:sldId id="301" r:id="rId10"/>
    <p:sldId id="303" r:id="rId11"/>
    <p:sldId id="304" r:id="rId12"/>
    <p:sldId id="305" r:id="rId13"/>
    <p:sldId id="302" r:id="rId14"/>
    <p:sldId id="306" r:id="rId15"/>
    <p:sldId id="342" r:id="rId16"/>
    <p:sldId id="343" r:id="rId17"/>
    <p:sldId id="385" r:id="rId18"/>
    <p:sldId id="388" r:id="rId19"/>
    <p:sldId id="381" r:id="rId20"/>
    <p:sldId id="347" r:id="rId21"/>
    <p:sldId id="344" r:id="rId22"/>
    <p:sldId id="372" r:id="rId23"/>
    <p:sldId id="322" r:id="rId24"/>
    <p:sldId id="320" r:id="rId25"/>
    <p:sldId id="327"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802.11-23/0256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802.11-23/0256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802.11-23/0256</a:t>
            </a:r>
            <a:endParaRPr lang="en-US"/>
          </a:p>
        </p:txBody>
      </p:sp>
      <p:sp>
        <p:nvSpPr>
          <p:cNvPr id="5" name="Rectangle 3"/>
          <p:cNvSpPr>
            <a:spLocks noGrp="1" noChangeArrowheads="1"/>
          </p:cNvSpPr>
          <p:nvPr>
            <p:ph type="dt"/>
          </p:nvPr>
        </p:nvSpPr>
        <p:spPr>
          <a:ln/>
        </p:spPr>
        <p:txBody>
          <a:bodyPr/>
          <a:lstStyle/>
          <a:p>
            <a:r>
              <a:rPr lang="en-GB"/>
              <a:t>January 2023</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802.11-23/0256</a:t>
            </a:r>
            <a:endParaRPr lang="en-US"/>
          </a:p>
        </p:txBody>
      </p:sp>
      <p:sp>
        <p:nvSpPr>
          <p:cNvPr id="5" name="Rectangle 3"/>
          <p:cNvSpPr>
            <a:spLocks noGrp="1" noChangeArrowheads="1"/>
          </p:cNvSpPr>
          <p:nvPr>
            <p:ph type="dt"/>
          </p:nvPr>
        </p:nvSpPr>
        <p:spPr>
          <a:ln/>
        </p:spPr>
        <p:txBody>
          <a:bodyPr/>
          <a:lstStyle/>
          <a:p>
            <a:r>
              <a:rPr lang="en-GB"/>
              <a:t>January 2023</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2023</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2023</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2023</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2023</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2023</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802.11-23/0256r01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e0fdfa9b9db10eaf3cb35bddd4c38d6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January 2023</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January 28,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2023-02-28</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925046159"/>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Review results 2nd SA recirculation ballot</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4281284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F3C4-041D-0F76-B86C-42B89EA4F46B}"/>
              </a:ext>
            </a:extLst>
          </p:cNvPr>
          <p:cNvSpPr>
            <a:spLocks noGrp="1"/>
          </p:cNvSpPr>
          <p:nvPr>
            <p:ph type="title"/>
          </p:nvPr>
        </p:nvSpPr>
        <p:spPr/>
        <p:txBody>
          <a:bodyPr/>
          <a:lstStyle/>
          <a:p>
            <a:r>
              <a:rPr lang="en-US" dirty="0"/>
              <a:t>2</a:t>
            </a:r>
            <a:r>
              <a:rPr lang="en-US" baseline="30000" dirty="0"/>
              <a:t>nd</a:t>
            </a:r>
            <a:r>
              <a:rPr lang="en-US" dirty="0"/>
              <a:t> SAB Recirc passed with 100% approval rate</a:t>
            </a:r>
          </a:p>
        </p:txBody>
      </p:sp>
      <p:sp>
        <p:nvSpPr>
          <p:cNvPr id="3" name="Date Placeholder 2">
            <a:extLst>
              <a:ext uri="{FF2B5EF4-FFF2-40B4-BE49-F238E27FC236}">
                <a16:creationId xmlns:a16="http://schemas.microsoft.com/office/drawing/2014/main" id="{94FE03C0-7E1E-43DC-90C8-CA2804506452}"/>
              </a:ext>
            </a:extLst>
          </p:cNvPr>
          <p:cNvSpPr>
            <a:spLocks noGrp="1"/>
          </p:cNvSpPr>
          <p:nvPr>
            <p:ph type="dt" idx="10"/>
          </p:nvPr>
        </p:nvSpPr>
        <p:spPr/>
        <p:txBody>
          <a:bodyPr/>
          <a:lstStyle/>
          <a:p>
            <a:r>
              <a:rPr lang="en-GB"/>
              <a:t>January 2023</a:t>
            </a:r>
          </a:p>
        </p:txBody>
      </p:sp>
      <p:sp>
        <p:nvSpPr>
          <p:cNvPr id="4" name="Footer Placeholder 3">
            <a:extLst>
              <a:ext uri="{FF2B5EF4-FFF2-40B4-BE49-F238E27FC236}">
                <a16:creationId xmlns:a16="http://schemas.microsoft.com/office/drawing/2014/main" id="{5E0E0CEA-3F2F-05A2-6E11-59949A7EBDDB}"/>
              </a:ext>
            </a:extLst>
          </p:cNvPr>
          <p:cNvSpPr>
            <a:spLocks noGrp="1"/>
          </p:cNvSpPr>
          <p:nvPr>
            <p:ph type="ftr" idx="11"/>
          </p:nvPr>
        </p:nvSpPr>
        <p:spPr/>
        <p:txBody>
          <a:bodyPr/>
          <a:lstStyle/>
          <a:p>
            <a:r>
              <a:rPr lang="de-DE"/>
              <a:t>Marc Emmelmann (Koden-TI)</a:t>
            </a:r>
            <a:endParaRPr lang="en-GB"/>
          </a:p>
        </p:txBody>
      </p:sp>
      <p:sp>
        <p:nvSpPr>
          <p:cNvPr id="5" name="Slide Number Placeholder 4">
            <a:extLst>
              <a:ext uri="{FF2B5EF4-FFF2-40B4-BE49-F238E27FC236}">
                <a16:creationId xmlns:a16="http://schemas.microsoft.com/office/drawing/2014/main" id="{FB76D1BA-F968-B43B-6391-0B05414F61E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pic>
        <p:nvPicPr>
          <p:cNvPr id="7" name="Picture 6" descr="Application&#10;&#10;Description automatically generated with low confidence">
            <a:extLst>
              <a:ext uri="{FF2B5EF4-FFF2-40B4-BE49-F238E27FC236}">
                <a16:creationId xmlns:a16="http://schemas.microsoft.com/office/drawing/2014/main" id="{4694AA07-965A-86E3-D2E7-7CDC1AFAD0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6698" y="1059582"/>
            <a:ext cx="4769018" cy="3606352"/>
          </a:xfrm>
          <a:prstGeom prst="rect">
            <a:avLst/>
          </a:prstGeom>
        </p:spPr>
      </p:pic>
    </p:spTree>
    <p:extLst>
      <p:ext uri="{BB962C8B-B14F-4D97-AF65-F5344CB8AC3E}">
        <p14:creationId xmlns:p14="http://schemas.microsoft.com/office/powerpoint/2010/main" val="24417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January 2023</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January 28, 2023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2022-09-12)</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200" dirty="0">
                <a:solidFill>
                  <a:schemeClr val="tx1"/>
                </a:solidFill>
              </a:rPr>
              <a:t>January 2019			First meeting as a task group</a:t>
            </a:r>
          </a:p>
          <a:p>
            <a:pPr marL="0" indent="0">
              <a:lnSpc>
                <a:spcPct val="80000"/>
              </a:lnSpc>
            </a:pPr>
            <a:r>
              <a:rPr lang="en-US" altLang="en-US" sz="1200" dirty="0">
                <a:solidFill>
                  <a:schemeClr val="tx1"/>
                </a:solidFill>
              </a:rPr>
              <a:t>June 2020				Call for comments on D0.1</a:t>
            </a:r>
          </a:p>
          <a:p>
            <a:pPr marL="0" indent="0">
              <a:lnSpc>
                <a:spcPct val="80000"/>
              </a:lnSpc>
            </a:pPr>
            <a:r>
              <a:rPr lang="en-US" altLang="en-US" sz="1200" dirty="0">
                <a:solidFill>
                  <a:schemeClr val="tx1"/>
                </a:solidFill>
              </a:rPr>
              <a:t>November 2020		Initial WGLB (D1.0)</a:t>
            </a:r>
          </a:p>
          <a:p>
            <a:pPr marL="0" indent="0">
              <a:lnSpc>
                <a:spcPct val="80000"/>
              </a:lnSpc>
            </a:pPr>
            <a:r>
              <a:rPr lang="en-US" altLang="en-US" sz="1200" dirty="0">
                <a:solidFill>
                  <a:schemeClr val="tx1"/>
                </a:solidFill>
              </a:rPr>
              <a:t>September 2021		D2.0 WG Recirculation LB</a:t>
            </a:r>
          </a:p>
          <a:p>
            <a:pPr marL="0" indent="0">
              <a:lnSpc>
                <a:spcPct val="80000"/>
              </a:lnSpc>
            </a:pPr>
            <a:r>
              <a:rPr lang="en-US" altLang="en-US" sz="1200" dirty="0">
                <a:solidFill>
                  <a:schemeClr val="tx1"/>
                </a:solidFill>
              </a:rPr>
              <a:t>March 2022			D3.0 WG Recirculation LB</a:t>
            </a:r>
          </a:p>
          <a:p>
            <a:pPr marL="0" indent="0">
              <a:lnSpc>
                <a:spcPct val="80000"/>
              </a:lnSpc>
            </a:pPr>
            <a:r>
              <a:rPr lang="en-US" altLang="en-US" sz="1200" dirty="0">
                <a:solidFill>
                  <a:schemeClr val="tx1"/>
                </a:solidFill>
              </a:rPr>
              <a:t>May					intermediate version D3.1</a:t>
            </a:r>
          </a:p>
          <a:p>
            <a:pPr marL="0" indent="0">
              <a:lnSpc>
                <a:spcPct val="80000"/>
              </a:lnSpc>
            </a:pPr>
            <a:r>
              <a:rPr lang="en-US" altLang="en-US" sz="1200" dirty="0">
                <a:solidFill>
                  <a:schemeClr val="tx1"/>
                </a:solidFill>
              </a:rPr>
              <a:t>June					Form SAB Pool</a:t>
            </a:r>
          </a:p>
          <a:p>
            <a:pPr marL="0" indent="0">
              <a:lnSpc>
                <a:spcPct val="80000"/>
              </a:lnSpc>
            </a:pPr>
            <a:r>
              <a:rPr lang="en-US" altLang="en-US" sz="1200" dirty="0">
                <a:solidFill>
                  <a:schemeClr val="tx1"/>
                </a:solidFill>
              </a:rPr>
              <a:t>July					Editorial reviews completed: MEC &amp; MDR on D3.1</a:t>
            </a:r>
          </a:p>
          <a:p>
            <a:pPr marL="0" indent="0">
              <a:lnSpc>
                <a:spcPct val="80000"/>
              </a:lnSpc>
            </a:pPr>
            <a:r>
              <a:rPr lang="en-US" altLang="en-US" sz="1200" dirty="0">
                <a:solidFill>
                  <a:schemeClr val="tx1"/>
                </a:solidFill>
              </a:rPr>
              <a:t>					D4.0 WG Recirculation LB </a:t>
            </a:r>
          </a:p>
          <a:p>
            <a:pPr marL="0" indent="0">
              <a:lnSpc>
                <a:spcPct val="80000"/>
              </a:lnSpc>
            </a:pPr>
            <a:r>
              <a:rPr lang="en-US" altLang="en-US" sz="1200" dirty="0">
                <a:solidFill>
                  <a:schemeClr val="tx1"/>
                </a:solidFill>
              </a:rPr>
              <a:t>September 2022		</a:t>
            </a:r>
            <a:r>
              <a:rPr lang="en-US" altLang="en-US" sz="1200" dirty="0">
                <a:solidFill>
                  <a:schemeClr val="tx1"/>
                </a:solidFill>
                <a:highlight>
                  <a:srgbClr val="FFFF00"/>
                </a:highlight>
              </a:rPr>
              <a:t>WG request EC for unconditional approval to forward</a:t>
            </a:r>
          </a:p>
          <a:p>
            <a:pPr marL="0" indent="0">
              <a:lnSpc>
                <a:spcPct val="80000"/>
              </a:lnSpc>
            </a:pPr>
            <a:r>
              <a:rPr lang="en-US" altLang="en-US" sz="1200" dirty="0">
                <a:solidFill>
                  <a:schemeClr val="tx1"/>
                </a:solidFill>
                <a:highlight>
                  <a:srgbClr val="FFFF00"/>
                </a:highlight>
              </a:rPr>
              <a:t>					draft D4.0 to SA ballot</a:t>
            </a:r>
          </a:p>
          <a:p>
            <a:pPr marL="0" indent="0">
              <a:lnSpc>
                <a:spcPct val="80000"/>
              </a:lnSpc>
            </a:pPr>
            <a:r>
              <a:rPr lang="en-US" altLang="en-US" sz="1200" dirty="0">
                <a:solidFill>
                  <a:schemeClr val="tx1"/>
                </a:solidFill>
                <a:highlight>
                  <a:srgbClr val="FFFF00"/>
                </a:highlight>
              </a:rPr>
              <a:t>Oct 4</a:t>
            </a:r>
            <a:r>
              <a:rPr lang="en-US" altLang="en-US" sz="1200" baseline="30000" dirty="0">
                <a:solidFill>
                  <a:schemeClr val="tx1"/>
                </a:solidFill>
                <a:highlight>
                  <a:srgbClr val="FFFF00"/>
                </a:highlight>
              </a:rPr>
              <a:t>th</a:t>
            </a:r>
            <a:r>
              <a:rPr lang="en-US" altLang="en-US" sz="1200" dirty="0">
                <a:solidFill>
                  <a:schemeClr val="tx1"/>
                </a:solidFill>
                <a:highlight>
                  <a:srgbClr val="FFFF00"/>
                </a:highlight>
              </a:rPr>
              <a:t>, 2022 (EC telco)	EC approval to go to SA Ballot (unconditional)</a:t>
            </a:r>
          </a:p>
          <a:p>
            <a:pPr marL="0" indent="0">
              <a:lnSpc>
                <a:spcPct val="80000"/>
              </a:lnSpc>
            </a:pPr>
            <a:r>
              <a:rPr lang="en-US" altLang="en-US" sz="1200" dirty="0">
                <a:solidFill>
                  <a:schemeClr val="tx1"/>
                </a:solidFill>
                <a:highlight>
                  <a:srgbClr val="FFFF00"/>
                </a:highlight>
              </a:rPr>
              <a:t>Oct. 6th				Initial SA Ballot (D4.0), Start of</a:t>
            </a:r>
          </a:p>
          <a:p>
            <a:pPr marL="0" indent="0">
              <a:lnSpc>
                <a:spcPct val="80000"/>
              </a:lnSpc>
            </a:pPr>
            <a:r>
              <a:rPr lang="en-US" altLang="en-US" sz="1200" dirty="0">
                <a:solidFill>
                  <a:schemeClr val="tx1"/>
                </a:solidFill>
              </a:rPr>
              <a:t>March 2023			Second SA Ballot</a:t>
            </a:r>
          </a:p>
          <a:p>
            <a:pPr marL="0" indent="0">
              <a:lnSpc>
                <a:spcPct val="80000"/>
              </a:lnSpc>
            </a:pPr>
            <a:r>
              <a:rPr lang="en-US" altLang="en-US" sz="1200" dirty="0">
                <a:solidFill>
                  <a:schemeClr val="tx1"/>
                </a:solidFill>
              </a:rPr>
              <a:t>July 2023				Third SA Ballot</a:t>
            </a:r>
          </a:p>
          <a:p>
            <a:pPr marL="0" indent="0">
              <a:lnSpc>
                <a:spcPct val="80000"/>
              </a:lnSpc>
            </a:pPr>
            <a:r>
              <a:rPr lang="en-US" altLang="en-US" sz="1200" dirty="0">
                <a:solidFill>
                  <a:schemeClr val="tx1"/>
                </a:solidFill>
              </a:rPr>
              <a:t>September 2023		EC approval to </a:t>
            </a:r>
            <a:r>
              <a:rPr lang="en-US" altLang="en-US" sz="1200" dirty="0" err="1">
                <a:solidFill>
                  <a:schemeClr val="tx1"/>
                </a:solidFill>
              </a:rPr>
              <a:t>RevCom</a:t>
            </a:r>
            <a:endParaRPr lang="en-US" altLang="en-US" sz="1200" dirty="0">
              <a:solidFill>
                <a:schemeClr val="tx1"/>
              </a:solidFill>
            </a:endParaRPr>
          </a:p>
          <a:p>
            <a:pPr marL="0" indent="0">
              <a:lnSpc>
                <a:spcPct val="80000"/>
              </a:lnSpc>
            </a:pPr>
            <a:r>
              <a:rPr lang="en-US" altLang="en-US" sz="1200" dirty="0">
                <a:solidFill>
                  <a:schemeClr val="tx1"/>
                </a:solidFill>
                <a:highlight>
                  <a:srgbClr val="FFFF00"/>
                </a:highlight>
              </a:rPr>
              <a:t>December</a:t>
            </a:r>
            <a:r>
              <a:rPr lang="en-US" altLang="en-US" sz="1200" dirty="0">
                <a:solidFill>
                  <a:schemeClr val="tx1"/>
                </a:solidFill>
              </a:rPr>
              <a:t> 2023			</a:t>
            </a:r>
            <a:r>
              <a:rPr lang="en-US" altLang="en-US" sz="1200" dirty="0" err="1">
                <a:solidFill>
                  <a:schemeClr val="tx1"/>
                </a:solidFill>
              </a:rPr>
              <a:t>RevCom</a:t>
            </a:r>
            <a:r>
              <a:rPr lang="en-US" altLang="en-US" sz="1200" dirty="0">
                <a:solidFill>
                  <a:schemeClr val="tx1"/>
                </a:solidFill>
              </a:rPr>
              <a:t>/SASB approval</a:t>
            </a:r>
            <a:endParaRPr lang="en-US" sz="12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January 2023</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Meeting link:</a:t>
            </a:r>
          </a:p>
          <a:p>
            <a:r>
              <a:rPr lang="en-GB" sz="1600" dirty="0">
                <a:hlinkClick r:id="rId2"/>
              </a:rPr>
              <a:t>https://ieeesa.webex.com/ieeesa/j.php?MTID=me0fdfa9b9db10eaf3cb35bddd4c38d69</a:t>
            </a:r>
            <a:r>
              <a:rPr lang="en-GB" sz="1600" dirty="0"/>
              <a:t> </a:t>
            </a:r>
          </a:p>
          <a:p>
            <a:endParaRPr lang="en-GB" sz="1600" dirty="0"/>
          </a:p>
          <a:p>
            <a:r>
              <a:rPr lang="en-GB" sz="1600" dirty="0"/>
              <a:t>Meeting number: 2338 040 1580</a:t>
            </a:r>
          </a:p>
          <a:p>
            <a:r>
              <a:rPr lang="en-GB" sz="1600" dirty="0"/>
              <a:t>Meeting password: wireless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sz="1400" dirty="0"/>
              <a:t>Call Meeting to order</a:t>
            </a:r>
          </a:p>
          <a:p>
            <a:pPr>
              <a:buFont typeface="Arial" panose="020B0604020202020204" pitchFamily="34" charset="0"/>
              <a:buChar char="•"/>
            </a:pPr>
            <a:r>
              <a:rPr lang="en-US" sz="1400" dirty="0"/>
              <a:t>Approval of agenda</a:t>
            </a:r>
          </a:p>
          <a:p>
            <a:pPr>
              <a:buFont typeface="Arial" panose="020B0604020202020204" pitchFamily="34" charset="0"/>
              <a:buChar char="•"/>
            </a:pPr>
            <a:r>
              <a:rPr lang="en-US" sz="1400" dirty="0"/>
              <a:t>Review Patent Policy &amp; Call for Essential Patents</a:t>
            </a:r>
          </a:p>
          <a:p>
            <a:pPr>
              <a:buFont typeface="Arial" panose="020B0604020202020204" pitchFamily="34" charset="0"/>
              <a:buChar char="•"/>
            </a:pPr>
            <a:r>
              <a:rPr lang="en-US" sz="1400" dirty="0"/>
              <a:t>Review of IEEE copyright policy</a:t>
            </a:r>
          </a:p>
          <a:p>
            <a:pPr>
              <a:buFont typeface="Arial" panose="020B0604020202020204" pitchFamily="34" charset="0"/>
              <a:buChar char="•"/>
            </a:pPr>
            <a:r>
              <a:rPr lang="en-US" sz="1400" dirty="0"/>
              <a:t>Attendance – IMAT</a:t>
            </a:r>
          </a:p>
          <a:p>
            <a:pPr>
              <a:buFont typeface="Arial" panose="020B0604020202020204" pitchFamily="34" charset="0"/>
              <a:buChar char="•"/>
            </a:pPr>
            <a:r>
              <a:rPr lang="en-US" sz="1400" dirty="0"/>
              <a:t>Review results 2</a:t>
            </a:r>
            <a:r>
              <a:rPr lang="en-US" sz="1400" baseline="30000" dirty="0"/>
              <a:t>nd</a:t>
            </a:r>
            <a:r>
              <a:rPr lang="en-US" sz="1400" dirty="0"/>
              <a:t> SA recirculation ballot</a:t>
            </a:r>
          </a:p>
          <a:p>
            <a:pPr>
              <a:buFont typeface="Arial" panose="020B0604020202020204" pitchFamily="34" charset="0"/>
              <a:buChar char="•"/>
            </a:pPr>
            <a:r>
              <a:rPr lang="en-US" sz="1400" dirty="0"/>
              <a:t>Discussion of comment resolutions</a:t>
            </a:r>
          </a:p>
          <a:p>
            <a:pPr>
              <a:buFont typeface="Arial" panose="020B0604020202020204" pitchFamily="34" charset="0"/>
              <a:buChar char="•"/>
            </a:pPr>
            <a:r>
              <a:rPr lang="en-US" sz="1400" dirty="0"/>
              <a:t>Motion(s)</a:t>
            </a:r>
          </a:p>
          <a:p>
            <a:pPr lvl="1">
              <a:buFont typeface="Arial" panose="020B0604020202020204" pitchFamily="34" charset="0"/>
              <a:buChar char="•"/>
            </a:pPr>
            <a:r>
              <a:rPr lang="en-US" sz="1100" dirty="0"/>
              <a:t>Comment resolutions discussed today</a:t>
            </a:r>
          </a:p>
          <a:p>
            <a:pPr lvl="1">
              <a:buFont typeface="Arial" panose="020B0604020202020204" pitchFamily="34" charset="0"/>
              <a:buChar char="•"/>
            </a:pPr>
            <a:r>
              <a:rPr lang="en-US" sz="1100" dirty="0"/>
              <a:t>If applicable: motion to start a new recirculation ballot</a:t>
            </a:r>
            <a:endParaRPr lang="en-US" sz="1200" dirty="0"/>
          </a:p>
          <a:p>
            <a:pPr>
              <a:buFont typeface="Arial" panose="020B0604020202020204" pitchFamily="34" charset="0"/>
              <a:buChar char="•"/>
            </a:pPr>
            <a:r>
              <a:rPr lang="en-US" sz="1400" dirty="0"/>
              <a:t>Plans for March meeting</a:t>
            </a:r>
          </a:p>
          <a:p>
            <a:pPr lvl="1">
              <a:buFont typeface="Arial" panose="020B0604020202020204" pitchFamily="34" charset="0"/>
              <a:buChar char="•"/>
            </a:pPr>
            <a:r>
              <a:rPr lang="en-US" sz="1100" dirty="0"/>
              <a:t>Approve report to EC</a:t>
            </a:r>
          </a:p>
          <a:p>
            <a:pPr lvl="1">
              <a:buFont typeface="Arial" panose="020B0604020202020204" pitchFamily="34" charset="0"/>
              <a:buChar char="•"/>
            </a:pPr>
            <a:r>
              <a:rPr lang="en-US" sz="1100" dirty="0"/>
              <a:t>Resolve comments received from new recirculation ballot</a:t>
            </a:r>
          </a:p>
          <a:p>
            <a:pPr>
              <a:buFont typeface="Arial" panose="020B0604020202020204" pitchFamily="34" charset="0"/>
              <a:buChar char="•"/>
            </a:pPr>
            <a:r>
              <a:rPr lang="en-US" sz="1400" dirty="0"/>
              <a:t>AOB</a:t>
            </a:r>
          </a:p>
          <a:p>
            <a:pPr>
              <a:buFont typeface="Arial" panose="020B0604020202020204" pitchFamily="34" charset="0"/>
              <a:buChar char="•"/>
            </a:pPr>
            <a:r>
              <a:rPr lang="en-US" sz="14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91EB8-48E7-345D-72D8-4841A1346F18}"/>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F2D30B1-CC22-9076-EE8D-9F1930E626C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96E2112-4394-038D-A5D4-8262F29C3D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3660336-9B99-1B99-5EE0-0BB6652CBF08}"/>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67668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7367</TotalTime>
  <Words>2189</Words>
  <Application>Microsoft Macintosh PowerPoint</Application>
  <PresentationFormat>On-screen Show (16:9)</PresentationFormat>
  <Paragraphs>239</Paragraphs>
  <Slides>25</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Monotype Sorts</vt:lpstr>
      <vt:lpstr>Times New Roman</vt:lpstr>
      <vt:lpstr>802-11-BCS-Chair-Slides-Template</vt:lpstr>
      <vt:lpstr>Document</vt:lpstr>
      <vt:lpstr>Agenda TGbc Telco January 28,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Review results 2nd SA recirculation ballot</vt:lpstr>
      <vt:lpstr>2nd SAB Recirc passed with 100% approval rate</vt:lpstr>
      <vt:lpstr>AOB</vt:lpstr>
      <vt:lpstr>Adjourn</vt:lpstr>
      <vt:lpstr>Timeline</vt:lpstr>
      <vt:lpstr>Current TGbc Schedule (Revision as of 2022-09-12)</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476</cp:revision>
  <cp:lastPrinted>1601-01-01T00:00:00Z</cp:lastPrinted>
  <dcterms:created xsi:type="dcterms:W3CDTF">2020-02-25T15:01:23Z</dcterms:created>
  <dcterms:modified xsi:type="dcterms:W3CDTF">2023-02-28T15:58:07Z</dcterms:modified>
  <cp:category/>
</cp:coreProperties>
</file>