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57" r:id="rId3"/>
    <p:sldId id="266" r:id="rId4"/>
    <p:sldId id="263" r:id="rId5"/>
    <p:sldId id="267" r:id="rId6"/>
    <p:sldId id="268" r:id="rId7"/>
    <p:sldId id="269" r:id="rId8"/>
    <p:sldId id="270" r:id="rId9"/>
    <p:sldId id="275" r:id="rId10"/>
    <p:sldId id="276" r:id="rId11"/>
    <p:sldId id="277" r:id="rId12"/>
    <p:sldId id="278" r:id="rId13"/>
    <p:sldId id="271" r:id="rId14"/>
    <p:sldId id="273" r:id="rId15"/>
    <p:sldId id="280" r:id="rId16"/>
    <p:sldId id="281" r:id="rId17"/>
    <p:sldId id="264" r:id="rId18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110" d="100"/>
          <a:sy n="110" d="100"/>
        </p:scale>
        <p:origin x="102" y="13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2/28/2023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‹Nr.›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Feb.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‹Nr.›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Feb. 2023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Feb.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Feb. 2023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Feb. 2023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Feb. 2023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Feb. 2023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Feb.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Feb. 2023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Joerg ROBERT, TU Ilmenau/Fraunhofer IIS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‹Nr.›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 smtClean="0"/>
              <a:t>Feb.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‹Nr.›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802.11-23/0251r0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arxiv.org/abs/2302.13958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de-DE" smtClean="0"/>
              <a:t>Feb.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Technical Solution to Full Duplex Problem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2023-02-27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8003884"/>
              </p:ext>
            </p:extLst>
          </p:nvPr>
        </p:nvGraphicFramePr>
        <p:xfrm>
          <a:off x="515938" y="2281238"/>
          <a:ext cx="7994650" cy="2779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4" name="Document" r:id="rId4" imgW="8235535" imgH="2873065" progId="Word.Document.8">
                  <p:embed/>
                </p:oleObj>
              </mc:Choice>
              <mc:Fallback>
                <p:oleObj name="Document" r:id="rId4" imgW="8235535" imgH="2873065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8" y="2281238"/>
                        <a:ext cx="7994650" cy="277971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Link Budget Calculation ( I / II 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3140968"/>
            <a:ext cx="7770813" cy="2953445"/>
          </a:xfrm>
        </p:spPr>
        <p:txBody>
          <a:bodyPr/>
          <a:lstStyle/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P</a:t>
            </a:r>
            <a:r>
              <a:rPr lang="en-US" baseline="-25000" dirty="0" smtClean="0"/>
              <a:t>C</a:t>
            </a:r>
            <a:r>
              <a:rPr lang="en-US" dirty="0" smtClean="0"/>
              <a:t>: Transmit power of “energizer”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G</a:t>
            </a:r>
            <a:r>
              <a:rPr lang="en-US" baseline="-25000" dirty="0" smtClean="0"/>
              <a:t>C</a:t>
            </a:r>
            <a:r>
              <a:rPr lang="en-US" dirty="0" smtClean="0"/>
              <a:t>: Antenna gain of TX antenna of </a:t>
            </a:r>
            <a:r>
              <a:rPr lang="en-US" dirty="0" smtClean="0"/>
              <a:t>“energizer”</a:t>
            </a:r>
            <a:endParaRPr lang="en-US" dirty="0" smtClean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err="1" smtClean="0"/>
              <a:t>G</a:t>
            </a:r>
            <a:r>
              <a:rPr lang="en-US" baseline="-25000" dirty="0" err="1" smtClean="0"/>
              <a:t>device</a:t>
            </a:r>
            <a:r>
              <a:rPr lang="en-US" dirty="0" smtClean="0"/>
              <a:t>: Antenna gain of passive device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err="1" smtClean="0"/>
              <a:t>P</a:t>
            </a:r>
            <a:r>
              <a:rPr lang="en-US" baseline="-25000" dirty="0" err="1" smtClean="0"/>
              <a:t>RX,deivce</a:t>
            </a:r>
            <a:r>
              <a:rPr lang="en-US" dirty="0" smtClean="0"/>
              <a:t>: RX power of passive device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dirty="0"/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Example for 915 MHz </a:t>
            </a:r>
            <a:r>
              <a:rPr lang="en-US" dirty="0" err="1" smtClean="0"/>
              <a:t>dowlink</a:t>
            </a:r>
            <a:r>
              <a:rPr lang="en-US" dirty="0" smtClean="0"/>
              <a:t>, 2.4GHz downlink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en-US" dirty="0" smtClean="0"/>
              <a:t>P</a:t>
            </a:r>
            <a:r>
              <a:rPr lang="en-US" baseline="-25000" dirty="0" smtClean="0"/>
              <a:t>C</a:t>
            </a:r>
            <a:r>
              <a:rPr lang="en-US" dirty="0" smtClean="0"/>
              <a:t>=27dBm</a:t>
            </a:r>
            <a:r>
              <a:rPr lang="en-US" dirty="0" smtClean="0"/>
              <a:t>, </a:t>
            </a:r>
            <a:r>
              <a:rPr lang="en-US" dirty="0" smtClean="0"/>
              <a:t>G</a:t>
            </a:r>
            <a:r>
              <a:rPr lang="en-US" baseline="-25000" dirty="0" smtClean="0"/>
              <a:t>C</a:t>
            </a:r>
            <a:r>
              <a:rPr lang="en-US" dirty="0" smtClean="0"/>
              <a:t>=5dBi</a:t>
            </a:r>
            <a:r>
              <a:rPr lang="en-US" dirty="0" smtClean="0"/>
              <a:t>, </a:t>
            </a:r>
            <a:r>
              <a:rPr lang="en-US" dirty="0" err="1" smtClean="0"/>
              <a:t>G</a:t>
            </a:r>
            <a:r>
              <a:rPr lang="en-US" baseline="-25000" dirty="0" err="1" smtClean="0"/>
              <a:t>device</a:t>
            </a:r>
            <a:r>
              <a:rPr lang="en-US" dirty="0" smtClean="0"/>
              <a:t>=0dBi, 10m distance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Feb. 2023</a:t>
            </a:r>
            <a:endParaRPr lang="en-GB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3608" y="2216932"/>
            <a:ext cx="5229225" cy="847725"/>
          </a:xfrm>
          <a:prstGeom prst="rect">
            <a:avLst/>
          </a:prstGeom>
        </p:spPr>
      </p:pic>
      <p:sp>
        <p:nvSpPr>
          <p:cNvPr id="8" name="Textfeld 7"/>
          <p:cNvSpPr txBox="1"/>
          <p:nvPr/>
        </p:nvSpPr>
        <p:spPr>
          <a:xfrm>
            <a:off x="696912" y="1605099"/>
            <a:ext cx="32502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Detailed Analyses in [3]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607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Link Budget Calculation ( I / II )</a:t>
            </a:r>
          </a:p>
        </p:txBody>
      </p:sp>
      <p:graphicFrame>
        <p:nvGraphicFramePr>
          <p:cNvPr id="7" name="Inhaltsplatzhalt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1616838"/>
              </p:ext>
            </p:extLst>
          </p:nvPr>
        </p:nvGraphicFramePr>
        <p:xfrm>
          <a:off x="723899" y="1763007"/>
          <a:ext cx="7770813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90271">
                  <a:extLst>
                    <a:ext uri="{9D8B030D-6E8A-4147-A177-3AD203B41FA5}">
                      <a16:colId xmlns:a16="http://schemas.microsoft.com/office/drawing/2014/main" val="886510525"/>
                    </a:ext>
                  </a:extLst>
                </a:gridCol>
                <a:gridCol w="2590271">
                  <a:extLst>
                    <a:ext uri="{9D8B030D-6E8A-4147-A177-3AD203B41FA5}">
                      <a16:colId xmlns:a16="http://schemas.microsoft.com/office/drawing/2014/main" val="2648984116"/>
                    </a:ext>
                  </a:extLst>
                </a:gridCol>
                <a:gridCol w="2590271">
                  <a:extLst>
                    <a:ext uri="{9D8B030D-6E8A-4147-A177-3AD203B41FA5}">
                      <a16:colId xmlns:a16="http://schemas.microsoft.com/office/drawing/2014/main" val="2213031958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Downlink </a:t>
                      </a:r>
                      <a:r>
                        <a:rPr lang="en-US" dirty="0" smtClean="0"/>
                        <a:t>(TX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smartphone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Uplink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(TX passive </a:t>
                      </a:r>
                      <a:r>
                        <a:rPr lang="en-US" baseline="0" dirty="0" smtClean="0"/>
                        <a:t>device)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938277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Transmit</a:t>
                      </a:r>
                      <a:r>
                        <a:rPr lang="en-US" baseline="0" dirty="0" smtClean="0"/>
                        <a:t> Power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27dBm (500mW)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-25dBm</a:t>
                      </a:r>
                      <a:r>
                        <a:rPr lang="en-US" baseline="0" dirty="0" smtClean="0"/>
                        <a:t> (0.3mW)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17982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Transmitter </a:t>
                      </a:r>
                      <a:r>
                        <a:rPr lang="en-US" dirty="0" smtClean="0"/>
                        <a:t>Ant.</a:t>
                      </a:r>
                      <a:r>
                        <a:rPr lang="en-US" baseline="0" dirty="0" smtClean="0"/>
                        <a:t> Gain.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5dBi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0dBi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03807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Receiver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Ant</a:t>
                      </a:r>
                      <a:r>
                        <a:rPr lang="en-US" dirty="0" smtClean="0"/>
                        <a:t>. </a:t>
                      </a:r>
                      <a:r>
                        <a:rPr lang="en-US" dirty="0" smtClean="0"/>
                        <a:t>Gain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0dBi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5dBi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1004372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Path Loss for 10m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52dB (915MHz)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60dB (2.4GHz)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29262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RX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aseline="0" dirty="0" smtClean="0"/>
                        <a:t>Power at Receiver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-20dBm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-80 </a:t>
                      </a:r>
                      <a:r>
                        <a:rPr lang="en-US" dirty="0" err="1" smtClean="0"/>
                        <a:t>dBm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smtClean="0">
                          <a:sym typeface="Wingdings" panose="05000000000000000000" pitchFamily="2" charset="2"/>
                        </a:rPr>
                        <a:t> </a:t>
                      </a:r>
                      <a:r>
                        <a:rPr lang="en-US" b="1" dirty="0" smtClean="0">
                          <a:sym typeface="Wingdings" panose="05000000000000000000" pitchFamily="2" charset="2"/>
                        </a:rPr>
                        <a:t>OK for 11</a:t>
                      </a:r>
                      <a:r>
                        <a:rPr lang="en-US" b="1" baseline="0" dirty="0" smtClean="0">
                          <a:sym typeface="Wingdings" panose="05000000000000000000" pitchFamily="2" charset="2"/>
                        </a:rPr>
                        <a:t>.b</a:t>
                      </a:r>
                      <a:endParaRPr lang="en-US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40880042"/>
                  </a:ext>
                </a:extLst>
              </a:tr>
            </a:tbl>
          </a:graphicData>
        </a:graphic>
      </p:graphicFrame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Feb. 2023</a:t>
            </a:r>
            <a:endParaRPr lang="en-GB" dirty="0"/>
          </a:p>
        </p:txBody>
      </p:sp>
      <p:sp>
        <p:nvSpPr>
          <p:cNvPr id="8" name="Inhaltsplatzhalter 2"/>
          <p:cNvSpPr txBox="1">
            <a:spLocks/>
          </p:cNvSpPr>
          <p:nvPr/>
        </p:nvSpPr>
        <p:spPr bwMode="auto">
          <a:xfrm>
            <a:off x="685800" y="4365104"/>
            <a:ext cx="7770813" cy="172930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sz="2000" kern="0" dirty="0" smtClean="0"/>
              <a:t>All parameters are supported by classical smartphones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kern="0" dirty="0" smtClean="0"/>
              <a:t>Even tiny transmit powers are sufficient for an error-free decoding of 802.11ba and 802.11b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sz="2000" kern="0" dirty="0" smtClean="0"/>
              <a:t>The sub-GHz band is more suited for the downlink </a:t>
            </a:r>
            <a:r>
              <a:rPr lang="en-US" sz="2000" kern="0" dirty="0" smtClean="0">
                <a:sym typeface="Wingdings" panose="05000000000000000000" pitchFamily="2" charset="2"/>
              </a:rPr>
              <a:t> lower path loss for improved harvesting, higher transmit powers due to frequency regulation</a:t>
            </a:r>
            <a:endParaRPr lang="en-US" sz="2000" kern="0" dirty="0" smtClean="0"/>
          </a:p>
        </p:txBody>
      </p:sp>
    </p:spTree>
    <p:extLst>
      <p:ext uri="{BB962C8B-B14F-4D97-AF65-F5344CB8AC3E}">
        <p14:creationId xmlns:p14="http://schemas.microsoft.com/office/powerpoint/2010/main" val="385525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</a:t>
            </a:r>
            <a:r>
              <a:rPr lang="en-US" dirty="0" smtClean="0"/>
              <a:t>Analyses of Passive Device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OOK </a:t>
            </a:r>
            <a:r>
              <a:rPr lang="en-US" dirty="0" smtClean="0"/>
              <a:t>(Wake-Up) receiver </a:t>
            </a:r>
            <a:r>
              <a:rPr lang="en-US" dirty="0" smtClean="0"/>
              <a:t>offers very power efficient </a:t>
            </a:r>
            <a:r>
              <a:rPr lang="en-US" dirty="0" smtClean="0"/>
              <a:t>operation </a:t>
            </a:r>
            <a:r>
              <a:rPr lang="en-US" dirty="0" smtClean="0">
                <a:sym typeface="Wingdings" panose="05000000000000000000" pitchFamily="2" charset="2"/>
              </a:rPr>
              <a:t>with &lt; 10µA [4]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DSSS is constant envelope </a:t>
            </a:r>
            <a:r>
              <a:rPr lang="en-US" dirty="0" smtClean="0"/>
              <a:t>and transmit times are very short (e.g. 1ms) </a:t>
            </a:r>
            <a:r>
              <a:rPr lang="en-US" dirty="0" smtClean="0">
                <a:sym typeface="Wingdings" panose="05000000000000000000" pitchFamily="2" charset="2"/>
              </a:rPr>
              <a:t> can be stored on very small capacitor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Frequency generation for 2.4 GHz uplink has to meet channel accuracy requirements, BUT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Typical crystal oscillators require multiple mA and have a long start-up time in the </a:t>
            </a:r>
            <a:r>
              <a:rPr lang="en-US" dirty="0" err="1" smtClean="0"/>
              <a:t>ms</a:t>
            </a:r>
            <a:r>
              <a:rPr lang="en-US" dirty="0" smtClean="0"/>
              <a:t> range [5, Tab.2]</a:t>
            </a:r>
          </a:p>
          <a:p>
            <a:pPr marL="0" indent="0"/>
            <a:r>
              <a:rPr lang="en-US" dirty="0" smtClean="0">
                <a:sym typeface="Wingdings" panose="05000000000000000000" pitchFamily="2" charset="2"/>
              </a:rPr>
              <a:t> Problem is the clock generation</a:t>
            </a:r>
            <a:endParaRPr lang="en-US" dirty="0" smtClean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Feb. 2023</a:t>
            </a:r>
            <a:endParaRPr lang="en-GB" dirty="0"/>
          </a:p>
        </p:txBody>
      </p:sp>
      <p:pic>
        <p:nvPicPr>
          <p:cNvPr id="7" name="Grafi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7721" y="2108453"/>
            <a:ext cx="671808" cy="710908"/>
          </a:xfrm>
          <a:prstGeom prst="rect">
            <a:avLst/>
          </a:prstGeom>
        </p:spPr>
      </p:pic>
      <p:pic>
        <p:nvPicPr>
          <p:cNvPr id="8" name="Grafi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3039541"/>
            <a:ext cx="671808" cy="710908"/>
          </a:xfrm>
          <a:prstGeom prst="rect">
            <a:avLst/>
          </a:prstGeom>
        </p:spPr>
      </p:pic>
      <p:pic>
        <p:nvPicPr>
          <p:cNvPr id="9" name="Grafik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9261" y="4013158"/>
            <a:ext cx="1026153" cy="1026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5313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with </a:t>
            </a:r>
            <a:r>
              <a:rPr lang="en-US" dirty="0" smtClean="0"/>
              <a:t>the Clock Generation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 use of crystal oscillators is too “expensive”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Current consumption too high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Long start-up time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Additional size and complexity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Potential solution: Use of calibrated RC oscillators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Very low power consumption, e.g. 190nW [6]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Calibration of the RC oscillator using the sub-GHz downlink frequency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Feb.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7410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Gerade Verbindung mit Pfeil 26"/>
          <p:cNvCxnSpPr/>
          <p:nvPr/>
        </p:nvCxnSpPr>
        <p:spPr bwMode="auto">
          <a:xfrm>
            <a:off x="3419872" y="3174206"/>
            <a:ext cx="0" cy="169495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AMP Device Structure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Feb. 2023</a:t>
            </a:r>
            <a:endParaRPr lang="en-GB" dirty="0"/>
          </a:p>
        </p:txBody>
      </p:sp>
      <p:cxnSp>
        <p:nvCxnSpPr>
          <p:cNvPr id="8" name="Gerader Verbinder 7"/>
          <p:cNvCxnSpPr/>
          <p:nvPr/>
        </p:nvCxnSpPr>
        <p:spPr bwMode="auto">
          <a:xfrm>
            <a:off x="1115616" y="2276872"/>
            <a:ext cx="0" cy="1224136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0" name="Gerader Verbinder 9"/>
          <p:cNvCxnSpPr/>
          <p:nvPr/>
        </p:nvCxnSpPr>
        <p:spPr bwMode="auto">
          <a:xfrm flipV="1">
            <a:off x="1115616" y="1988840"/>
            <a:ext cx="360040" cy="28803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2" name="Gerader Verbinder 11"/>
          <p:cNvCxnSpPr/>
          <p:nvPr/>
        </p:nvCxnSpPr>
        <p:spPr bwMode="auto">
          <a:xfrm flipH="1" flipV="1">
            <a:off x="827584" y="1988840"/>
            <a:ext cx="288032" cy="288032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3" name="Rechteck 12"/>
          <p:cNvSpPr/>
          <p:nvPr/>
        </p:nvSpPr>
        <p:spPr bwMode="auto">
          <a:xfrm>
            <a:off x="1691680" y="2857128"/>
            <a:ext cx="1224136" cy="64807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Power</a:t>
            </a:r>
            <a:r>
              <a:rPr kumimoji="0" lang="en-US" sz="18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 Harvesting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echteck 13"/>
          <p:cNvSpPr/>
          <p:nvPr/>
        </p:nvSpPr>
        <p:spPr bwMode="auto">
          <a:xfrm>
            <a:off x="1691680" y="4869160"/>
            <a:ext cx="2086312" cy="64807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Downlink Decoder (e.g. </a:t>
            </a:r>
            <a:r>
              <a:rPr lang="en-US" sz="1800" dirty="0" smtClean="0"/>
              <a:t>OOK)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echteck 14"/>
          <p:cNvSpPr/>
          <p:nvPr/>
        </p:nvSpPr>
        <p:spPr bwMode="auto">
          <a:xfrm>
            <a:off x="1691680" y="3831880"/>
            <a:ext cx="2086312" cy="64807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Frequency-Estimation</a:t>
            </a:r>
          </a:p>
        </p:txBody>
      </p:sp>
      <p:cxnSp>
        <p:nvCxnSpPr>
          <p:cNvPr id="22" name="Gerader Verbinder 21"/>
          <p:cNvCxnSpPr>
            <a:stCxn id="13" idx="3"/>
          </p:cNvCxnSpPr>
          <p:nvPr/>
        </p:nvCxnSpPr>
        <p:spPr bwMode="auto">
          <a:xfrm flipV="1">
            <a:off x="2915816" y="3174206"/>
            <a:ext cx="3264867" cy="6958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5" name="Gerade Verbindung mit Pfeil 24"/>
          <p:cNvCxnSpPr/>
          <p:nvPr/>
        </p:nvCxnSpPr>
        <p:spPr bwMode="auto">
          <a:xfrm>
            <a:off x="3059832" y="3181164"/>
            <a:ext cx="0" cy="65071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Gerader Verbinder 28"/>
          <p:cNvCxnSpPr/>
          <p:nvPr/>
        </p:nvCxnSpPr>
        <p:spPr bwMode="auto">
          <a:xfrm flipH="1">
            <a:off x="1113383" y="3501008"/>
            <a:ext cx="2233" cy="1702023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1" name="Gerade Verbindung mit Pfeil 30"/>
          <p:cNvCxnSpPr>
            <a:endCxn id="15" idx="1"/>
          </p:cNvCxnSpPr>
          <p:nvPr/>
        </p:nvCxnSpPr>
        <p:spPr bwMode="auto">
          <a:xfrm>
            <a:off x="1115616" y="4149080"/>
            <a:ext cx="576064" cy="6836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4" name="Gerade Verbindung mit Pfeil 33"/>
          <p:cNvCxnSpPr>
            <a:endCxn id="13" idx="1"/>
          </p:cNvCxnSpPr>
          <p:nvPr/>
        </p:nvCxnSpPr>
        <p:spPr bwMode="auto">
          <a:xfrm>
            <a:off x="1115616" y="3181164"/>
            <a:ext cx="576064" cy="0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6" name="Gerade Verbindung mit Pfeil 35"/>
          <p:cNvCxnSpPr>
            <a:endCxn id="14" idx="1"/>
          </p:cNvCxnSpPr>
          <p:nvPr/>
        </p:nvCxnSpPr>
        <p:spPr bwMode="auto">
          <a:xfrm flipV="1">
            <a:off x="1106240" y="5193196"/>
            <a:ext cx="585440" cy="7454"/>
          </a:xfrm>
          <a:prstGeom prst="straightConnector1">
            <a:avLst/>
          </a:prstGeom>
          <a:ln>
            <a:headEnd type="none" w="med" len="med"/>
            <a:tailEnd type="triangle" w="med" len="med"/>
          </a:ln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9" name="Rechteck 38"/>
          <p:cNvSpPr/>
          <p:nvPr/>
        </p:nvSpPr>
        <p:spPr bwMode="auto">
          <a:xfrm>
            <a:off x="5148065" y="3861048"/>
            <a:ext cx="622886" cy="59732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PLL</a:t>
            </a:r>
          </a:p>
        </p:txBody>
      </p:sp>
      <p:sp>
        <p:nvSpPr>
          <p:cNvPr id="40" name="Rechteck 39"/>
          <p:cNvSpPr/>
          <p:nvPr/>
        </p:nvSpPr>
        <p:spPr bwMode="auto">
          <a:xfrm>
            <a:off x="5182717" y="4869160"/>
            <a:ext cx="2086312" cy="648072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8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rPr>
              <a:t>Downlink Decoder (e.g. </a:t>
            </a:r>
            <a:r>
              <a:rPr lang="en-US" sz="1800" dirty="0" smtClean="0"/>
              <a:t>OOK)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2" name="Gerade Verbindung mit Pfeil 41"/>
          <p:cNvCxnSpPr>
            <a:stCxn id="39" idx="2"/>
          </p:cNvCxnSpPr>
          <p:nvPr/>
        </p:nvCxnSpPr>
        <p:spPr bwMode="auto">
          <a:xfrm>
            <a:off x="5459508" y="4458376"/>
            <a:ext cx="0" cy="421416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Gerade Verbindung mit Pfeil 43"/>
          <p:cNvCxnSpPr>
            <a:stCxn id="15" idx="3"/>
            <a:endCxn id="39" idx="1"/>
          </p:cNvCxnSpPr>
          <p:nvPr/>
        </p:nvCxnSpPr>
        <p:spPr bwMode="auto">
          <a:xfrm>
            <a:off x="3777992" y="4155916"/>
            <a:ext cx="1370073" cy="3796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Rechteck 46"/>
          <p:cNvSpPr/>
          <p:nvPr/>
        </p:nvSpPr>
        <p:spPr bwMode="auto">
          <a:xfrm>
            <a:off x="4139158" y="4901986"/>
            <a:ext cx="786612" cy="597328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lang="en-US" sz="1800" dirty="0" smtClean="0"/>
              <a:t>µP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49" name="Gerade Verbindung mit Pfeil 48"/>
          <p:cNvCxnSpPr>
            <a:stCxn id="14" idx="3"/>
            <a:endCxn id="47" idx="1"/>
          </p:cNvCxnSpPr>
          <p:nvPr/>
        </p:nvCxnSpPr>
        <p:spPr bwMode="auto">
          <a:xfrm>
            <a:off x="3777992" y="5193196"/>
            <a:ext cx="361166" cy="74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2" name="Gerade Verbindung mit Pfeil 51"/>
          <p:cNvCxnSpPr>
            <a:stCxn id="47" idx="3"/>
            <a:endCxn id="40" idx="1"/>
          </p:cNvCxnSpPr>
          <p:nvPr/>
        </p:nvCxnSpPr>
        <p:spPr bwMode="auto">
          <a:xfrm flipV="1">
            <a:off x="4925770" y="5193196"/>
            <a:ext cx="256947" cy="745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56" name="Gerade Verbindung mit Pfeil 55"/>
          <p:cNvCxnSpPr>
            <a:endCxn id="39" idx="0"/>
          </p:cNvCxnSpPr>
          <p:nvPr/>
        </p:nvCxnSpPr>
        <p:spPr bwMode="auto">
          <a:xfrm>
            <a:off x="5459508" y="3174206"/>
            <a:ext cx="0" cy="686842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Gerade Verbindung mit Pfeil 58"/>
          <p:cNvCxnSpPr/>
          <p:nvPr/>
        </p:nvCxnSpPr>
        <p:spPr bwMode="auto">
          <a:xfrm>
            <a:off x="6180683" y="3174206"/>
            <a:ext cx="0" cy="1694954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Gerader Verbinder 60"/>
          <p:cNvCxnSpPr>
            <a:stCxn id="40" idx="3"/>
          </p:cNvCxnSpPr>
          <p:nvPr/>
        </p:nvCxnSpPr>
        <p:spPr bwMode="auto">
          <a:xfrm>
            <a:off x="7269029" y="5193196"/>
            <a:ext cx="543331" cy="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3" name="Gerader Verbinder 62"/>
          <p:cNvCxnSpPr/>
          <p:nvPr/>
        </p:nvCxnSpPr>
        <p:spPr bwMode="auto">
          <a:xfrm flipV="1">
            <a:off x="7812360" y="2276872"/>
            <a:ext cx="0" cy="2916324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6" name="Gerader Verbinder 65"/>
          <p:cNvCxnSpPr/>
          <p:nvPr/>
        </p:nvCxnSpPr>
        <p:spPr bwMode="auto">
          <a:xfrm>
            <a:off x="7812360" y="2276872"/>
            <a:ext cx="360040" cy="36004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68" name="Gerader Verbinder 67"/>
          <p:cNvCxnSpPr/>
          <p:nvPr/>
        </p:nvCxnSpPr>
        <p:spPr bwMode="auto">
          <a:xfrm flipH="1">
            <a:off x="7452320" y="2276872"/>
            <a:ext cx="360040" cy="360040"/>
          </a:xfrm>
          <a:prstGeom prst="line">
            <a:avLst/>
          </a:prstGeom>
          <a:ln>
            <a:headEnd type="none" w="med" len="med"/>
            <a:tailEnd type="none" w="med" len="med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9" name="Textfeld 68"/>
          <p:cNvSpPr txBox="1"/>
          <p:nvPr/>
        </p:nvSpPr>
        <p:spPr>
          <a:xfrm>
            <a:off x="1388442" y="1609311"/>
            <a:ext cx="150233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Downlink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</a:t>
            </a:r>
            <a:r>
              <a:rPr lang="en-US" dirty="0" smtClean="0">
                <a:solidFill>
                  <a:schemeClr val="tx1"/>
                </a:solidFill>
              </a:rPr>
              <a:t>sub-GHz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0" name="Textfeld 69"/>
          <p:cNvSpPr txBox="1"/>
          <p:nvPr/>
        </p:nvSpPr>
        <p:spPr>
          <a:xfrm>
            <a:off x="6112844" y="1764013"/>
            <a:ext cx="143340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Uplink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(2.4 GHz)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1" name="Textfeld 70"/>
          <p:cNvSpPr txBox="1"/>
          <p:nvPr/>
        </p:nvSpPr>
        <p:spPr>
          <a:xfrm>
            <a:off x="3718888" y="2799606"/>
            <a:ext cx="9717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Power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Textfeld 71"/>
          <p:cNvSpPr txBox="1"/>
          <p:nvPr/>
        </p:nvSpPr>
        <p:spPr>
          <a:xfrm>
            <a:off x="3996464" y="3755813"/>
            <a:ext cx="918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Clock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Ellipse 2"/>
          <p:cNvSpPr/>
          <p:nvPr/>
        </p:nvSpPr>
        <p:spPr bwMode="auto">
          <a:xfrm>
            <a:off x="4861885" y="3439009"/>
            <a:ext cx="1187074" cy="1296144"/>
          </a:xfrm>
          <a:prstGeom prst="ellipse">
            <a:avLst/>
          </a:prstGeom>
          <a:noFill/>
          <a:ln w="79375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639581" y="3109785"/>
            <a:ext cx="15664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Calibration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5781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are Required Extension to the PHY?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System can work with almost state-of-the-art smartphones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Fits perfectly into eco-system: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IEEE 802.11ba used as basis for the downlink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IEEE 802.11b used for the uplink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Only missing aspect for the PHY is the extension of the signaling for the RC-calibration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Feb.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4471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Full duplex may be problematic if smartphones are used as “interrogators”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Bi-static operation may be difficult in many use-cases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Using different frequencies for the up- and downlink offers “relaxed” full duplex, which can be </a:t>
            </a:r>
            <a:r>
              <a:rPr lang="en-US" dirty="0" err="1" smtClean="0"/>
              <a:t>easiliy</a:t>
            </a:r>
            <a:r>
              <a:rPr lang="en-US" dirty="0" smtClean="0"/>
              <a:t> supported by smartphones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 problem of the power consumption can be solved by means of RC oscillators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Feb.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6749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Literature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400" dirty="0" smtClean="0"/>
              <a:t>[1] </a:t>
            </a:r>
            <a:r>
              <a:rPr lang="en-US" sz="1400" dirty="0" smtClean="0"/>
              <a:t>K. </a:t>
            </a:r>
            <a:r>
              <a:rPr lang="en-US" sz="1400" dirty="0" err="1" smtClean="0"/>
              <a:t>Finkenzeller</a:t>
            </a:r>
            <a:r>
              <a:rPr lang="en-US" sz="1400" dirty="0" smtClean="0"/>
              <a:t>: “RFID </a:t>
            </a:r>
            <a:r>
              <a:rPr lang="en-US" sz="1400" dirty="0"/>
              <a:t>handbook: fundamentals and applications in contactless smart cards, radio frequency identification and near-field </a:t>
            </a:r>
            <a:r>
              <a:rPr lang="en-US" sz="1400" dirty="0" smtClean="0"/>
              <a:t>communication”, </a:t>
            </a:r>
            <a:r>
              <a:rPr lang="en-US" sz="1400" dirty="0"/>
              <a:t>John </a:t>
            </a:r>
            <a:r>
              <a:rPr lang="en-US" sz="1400" dirty="0" smtClean="0"/>
              <a:t>Wiley </a:t>
            </a:r>
            <a:r>
              <a:rPr lang="en-US" sz="1400" dirty="0"/>
              <a:t>&amp; </a:t>
            </a:r>
            <a:r>
              <a:rPr lang="en-US" sz="1400" dirty="0" smtClean="0"/>
              <a:t>Sons</a:t>
            </a:r>
            <a:r>
              <a:rPr lang="en-US" sz="1400" dirty="0"/>
              <a:t>; 2010 </a:t>
            </a:r>
            <a:endParaRPr lang="en-US" sz="1400" dirty="0" smtClean="0"/>
          </a:p>
          <a:p>
            <a:r>
              <a:rPr lang="en-US" sz="1400" dirty="0" smtClean="0"/>
              <a:t>[2] Full-Duplex </a:t>
            </a:r>
            <a:r>
              <a:rPr lang="en-US" sz="1400" dirty="0" smtClean="0"/>
              <a:t>TIG Report, </a:t>
            </a:r>
            <a:r>
              <a:rPr lang="en-GB" sz="1400" dirty="0" smtClean="0"/>
              <a:t>11-18/498r8 </a:t>
            </a:r>
            <a:endParaRPr lang="en-US" sz="1400" dirty="0" smtClean="0"/>
          </a:p>
          <a:p>
            <a:r>
              <a:rPr lang="en-US" sz="1400" dirty="0"/>
              <a:t>[3] </a:t>
            </a:r>
            <a:r>
              <a:rPr lang="sv-SE" sz="1400" dirty="0" smtClean="0"/>
              <a:t>C. </a:t>
            </a:r>
            <a:r>
              <a:rPr lang="sv-SE" sz="1400" dirty="0"/>
              <a:t>Korn, </a:t>
            </a:r>
            <a:r>
              <a:rPr lang="sv-SE" sz="1400" dirty="0" smtClean="0"/>
              <a:t>J. Robert</a:t>
            </a:r>
            <a:r>
              <a:rPr lang="sv-SE" sz="1400" dirty="0"/>
              <a:t>, </a:t>
            </a:r>
            <a:r>
              <a:rPr lang="sv-SE" sz="1400" dirty="0" smtClean="0"/>
              <a:t>T. Dräger, ” </a:t>
            </a:r>
            <a:r>
              <a:rPr lang="en-US" sz="1400" dirty="0" smtClean="0"/>
              <a:t>Theoretical </a:t>
            </a:r>
            <a:r>
              <a:rPr lang="en-US" sz="1400" dirty="0"/>
              <a:t>Limits of Backscatter </a:t>
            </a:r>
            <a:r>
              <a:rPr lang="en-US" sz="1400" dirty="0" smtClean="0"/>
              <a:t>Communications”, </a:t>
            </a:r>
            <a:r>
              <a:rPr lang="en-US" sz="1400" dirty="0" err="1" smtClean="0"/>
              <a:t>arxiv</a:t>
            </a:r>
            <a:r>
              <a:rPr lang="en-US" sz="1400" dirty="0" smtClean="0"/>
              <a:t> pre-print, </a:t>
            </a:r>
            <a:r>
              <a:rPr lang="en-US" sz="1400" dirty="0" smtClean="0">
                <a:hlinkClick r:id="rId2"/>
              </a:rPr>
              <a:t>https</a:t>
            </a:r>
            <a:r>
              <a:rPr lang="en-US" sz="1400" dirty="0">
                <a:hlinkClick r:id="rId2"/>
              </a:rPr>
              <a:t>://</a:t>
            </a:r>
            <a:r>
              <a:rPr lang="en-US" sz="1400" dirty="0" smtClean="0">
                <a:hlinkClick r:id="rId2"/>
              </a:rPr>
              <a:t>arxiv.org/abs/2302.13958</a:t>
            </a:r>
            <a:endParaRPr lang="en-US" sz="1400" dirty="0" smtClean="0"/>
          </a:p>
          <a:p>
            <a:r>
              <a:rPr lang="en-US" sz="1400" dirty="0" smtClean="0"/>
              <a:t>[4] J</a:t>
            </a:r>
            <a:r>
              <a:rPr lang="en-US" sz="1400" dirty="0"/>
              <a:t>. Robert, T. Lindner and H. Milosiu, "Sub 10µW wake-up-receiver based indoor/outdoor asset tracking system," 2015 IEEE 20th Conference on Emerging Technologies &amp; Factory Automation (ETFA</a:t>
            </a:r>
            <a:r>
              <a:rPr lang="en-US" sz="1400" dirty="0" smtClean="0"/>
              <a:t>), </a:t>
            </a:r>
            <a:r>
              <a:rPr lang="en-US" sz="1400" dirty="0"/>
              <a:t>Luxembourg, </a:t>
            </a:r>
            <a:r>
              <a:rPr lang="en-US" sz="1400" dirty="0" smtClean="0"/>
              <a:t>2015</a:t>
            </a:r>
          </a:p>
          <a:p>
            <a:r>
              <a:rPr lang="en-US" sz="1400" dirty="0"/>
              <a:t>[5] D. Griffith, F. </a:t>
            </a:r>
            <a:r>
              <a:rPr lang="en-US" sz="1400" dirty="0" err="1"/>
              <a:t>Dülger</a:t>
            </a:r>
            <a:r>
              <a:rPr lang="en-US" sz="1400" dirty="0"/>
              <a:t>, G. </a:t>
            </a:r>
            <a:r>
              <a:rPr lang="en-US" sz="1400" dirty="0" err="1"/>
              <a:t>Feygin</a:t>
            </a:r>
            <a:r>
              <a:rPr lang="en-US" sz="1400" dirty="0"/>
              <a:t>, A. N. </a:t>
            </a:r>
            <a:r>
              <a:rPr lang="en-US" sz="1400" dirty="0" err="1"/>
              <a:t>Mohieldin</a:t>
            </a:r>
            <a:r>
              <a:rPr lang="en-US" sz="1400" dirty="0"/>
              <a:t> and P. </a:t>
            </a:r>
            <a:r>
              <a:rPr lang="en-US" sz="1400" dirty="0" err="1"/>
              <a:t>Vallur</a:t>
            </a:r>
            <a:r>
              <a:rPr lang="en-US" sz="1400" dirty="0"/>
              <a:t>, "A 65nm CMOS DCXO system for generating 38.4MHz and a real time clock from a single crystal in 0.09mm2," 2010 IEEE Radio Frequency Integrated Circuits Symposium, Anaheim, CA, USA, 2010, pp. </a:t>
            </a:r>
            <a:r>
              <a:rPr lang="en-US" sz="1400" dirty="0" smtClean="0"/>
              <a:t>321-324</a:t>
            </a:r>
          </a:p>
          <a:p>
            <a:r>
              <a:rPr lang="en-US" sz="1400" dirty="0"/>
              <a:t>[6] D. Griffith, P. T. </a:t>
            </a:r>
            <a:r>
              <a:rPr lang="en-US" sz="1400" dirty="0" err="1"/>
              <a:t>Røine</a:t>
            </a:r>
            <a:r>
              <a:rPr lang="en-US" sz="1400" dirty="0"/>
              <a:t>, J. Murdock and R. Smith, "17.8 A 190nW 33kHz RC oscillator with ±0.21% temperature stability and 4ppm long-term stability," 2014 IEEE International Solid-State Circuits Conference Digest of Technical Papers (ISSCC), San Francisco, CA, USA, 2014</a:t>
            </a:r>
            <a:endParaRPr lang="en-US" sz="1400" dirty="0" smtClean="0"/>
          </a:p>
          <a:p>
            <a:endParaRPr lang="en-US" sz="1400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Feb.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2931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de-DE" smtClean="0"/>
              <a:t>Feb.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This documents presents a proposal </a:t>
            </a:r>
            <a:r>
              <a:rPr lang="en-GB" dirty="0" smtClean="0"/>
              <a:t>to achieve full duplex operation with typical smartphone hardware by using different frequency bands for the uplink and the downlink. </a:t>
            </a:r>
            <a:endParaRPr lang="en-GB" dirty="0" smtClean="0"/>
          </a:p>
          <a:p>
            <a:pPr marL="0"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 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 current draft of the TIG report in 11-22/1562r6 includes some use-cases where the use of </a:t>
            </a:r>
            <a:r>
              <a:rPr lang="en-US" dirty="0" smtClean="0"/>
              <a:t>smartphones “interrogators” </a:t>
            </a:r>
            <a:r>
              <a:rPr lang="en-US" dirty="0" smtClean="0"/>
              <a:t>is quite useful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Examples are use-cases 4 (Smart Home), 5 (Smart Agriculture), 6 (Indoor Positioning), 8 (Food Logistics)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This presentation analyses the potential issues with classical backscatter approaches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The presented approach fits into the IEEE 802.11 </a:t>
            </a:r>
            <a:r>
              <a:rPr lang="en-US" dirty="0" smtClean="0"/>
              <a:t>eco-system</a:t>
            </a: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Feb.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6659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Backscatter Full Duplex Issue</a:t>
            </a:r>
            <a:endParaRPr lang="en-US" dirty="0"/>
          </a:p>
        </p:txBody>
      </p:sp>
      <p:pic>
        <p:nvPicPr>
          <p:cNvPr id="7" name="Inhaltsplatzhalt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31101" y="1698859"/>
            <a:ext cx="815362" cy="1884965"/>
          </a:xfrm>
        </p:spPr>
      </p:pic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Feb. 2023</a:t>
            </a:r>
            <a:endParaRPr lang="en-GB" dirty="0"/>
          </a:p>
        </p:txBody>
      </p:sp>
      <p:pic>
        <p:nvPicPr>
          <p:cNvPr id="4098" name="Picture 2" descr="https://openclipart.org/image/800px/15236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9563" y="2115660"/>
            <a:ext cx="2092775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15" name="Gerade Verbindung mit Pfeil 14"/>
          <p:cNvCxnSpPr/>
          <p:nvPr/>
        </p:nvCxnSpPr>
        <p:spPr bwMode="auto">
          <a:xfrm>
            <a:off x="1766302" y="2319867"/>
            <a:ext cx="4965938" cy="54074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6" name="Textfeld 15"/>
          <p:cNvSpPr txBox="1"/>
          <p:nvPr/>
        </p:nvSpPr>
        <p:spPr>
          <a:xfrm>
            <a:off x="2898927" y="1938792"/>
            <a:ext cx="33233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</a:t>
            </a:r>
            <a:r>
              <a:rPr lang="en-US" baseline="-25000" dirty="0" smtClean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=915MHz, P</a:t>
            </a:r>
            <a:r>
              <a:rPr lang="en-US" baseline="-25000" dirty="0" smtClean="0">
                <a:solidFill>
                  <a:schemeClr val="tx1"/>
                </a:solidFill>
              </a:rPr>
              <a:t>TX</a:t>
            </a:r>
            <a:r>
              <a:rPr lang="en-US" dirty="0" smtClean="0">
                <a:solidFill>
                  <a:schemeClr val="tx1"/>
                </a:solidFill>
              </a:rPr>
              <a:t>=36dBm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8" name="Gerade Verbindung mit Pfeil 17"/>
          <p:cNvCxnSpPr/>
          <p:nvPr/>
        </p:nvCxnSpPr>
        <p:spPr bwMode="auto">
          <a:xfrm flipH="1" flipV="1">
            <a:off x="1766302" y="2860613"/>
            <a:ext cx="4683262" cy="27559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1950244" y="3150082"/>
            <a:ext cx="41889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</a:t>
            </a:r>
            <a:r>
              <a:rPr lang="en-US" baseline="-25000" dirty="0" smtClean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=915MHz±</a:t>
            </a:r>
            <a:r>
              <a:rPr lang="el-GR" dirty="0" smtClean="0">
                <a:solidFill>
                  <a:schemeClr val="tx1"/>
                </a:solidFill>
              </a:rPr>
              <a:t>Δ</a:t>
            </a:r>
            <a:r>
              <a:rPr lang="de-DE" dirty="0" smtClean="0">
                <a:solidFill>
                  <a:schemeClr val="tx1"/>
                </a:solidFill>
              </a:rPr>
              <a:t>f, P</a:t>
            </a:r>
            <a:r>
              <a:rPr lang="de-DE" baseline="-25000" dirty="0" smtClean="0">
                <a:solidFill>
                  <a:schemeClr val="tx1"/>
                </a:solidFill>
              </a:rPr>
              <a:t>RX</a:t>
            </a:r>
            <a:r>
              <a:rPr lang="de-DE" dirty="0" smtClean="0">
                <a:solidFill>
                  <a:schemeClr val="tx1"/>
                </a:solidFill>
              </a:rPr>
              <a:t>=-80dBm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Inhaltsplatzhalter 2"/>
          <p:cNvSpPr txBox="1">
            <a:spLocks/>
          </p:cNvSpPr>
          <p:nvPr/>
        </p:nvSpPr>
        <p:spPr bwMode="auto">
          <a:xfrm>
            <a:off x="696912" y="4133059"/>
            <a:ext cx="7770813" cy="207519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Wingdings" panose="05000000000000000000" pitchFamily="2" charset="2"/>
              <a:buChar char="§"/>
            </a:pPr>
            <a:r>
              <a:rPr lang="en-US" kern="0" dirty="0" smtClean="0"/>
              <a:t>Backscatter modulation is full duplex with typically a small frequency offset </a:t>
            </a:r>
            <a:r>
              <a:rPr lang="el-GR" kern="0" dirty="0" smtClean="0"/>
              <a:t>Δ</a:t>
            </a:r>
            <a:r>
              <a:rPr lang="en-US" kern="0" dirty="0" smtClean="0"/>
              <a:t>f &lt; 1MHz [1]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kern="0" dirty="0" smtClean="0"/>
              <a:t>Full duplex with high deltas between P</a:t>
            </a:r>
            <a:r>
              <a:rPr lang="en-US" kern="0" baseline="-25000" dirty="0" smtClean="0"/>
              <a:t>TX</a:t>
            </a:r>
            <a:r>
              <a:rPr lang="en-US" kern="0" dirty="0" smtClean="0"/>
              <a:t> and P</a:t>
            </a:r>
            <a:r>
              <a:rPr lang="en-US" kern="0" baseline="-25000" dirty="0" smtClean="0"/>
              <a:t>RX</a:t>
            </a:r>
            <a:r>
              <a:rPr lang="en-US" kern="0" dirty="0" smtClean="0"/>
              <a:t> in the very same device is very challenging [2]</a:t>
            </a:r>
          </a:p>
          <a:p>
            <a:pPr marL="0" indent="0"/>
            <a:r>
              <a:rPr lang="en-US" kern="0" dirty="0" smtClean="0">
                <a:sym typeface="Wingdings" panose="05000000000000000000" pitchFamily="2" charset="2"/>
              </a:rPr>
              <a:t> Challenging in smartphones</a:t>
            </a:r>
            <a:endParaRPr lang="en-US" kern="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kern="0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kern="0" dirty="0"/>
          </a:p>
        </p:txBody>
      </p:sp>
      <p:sp>
        <p:nvSpPr>
          <p:cNvPr id="25" name="Textfeld 24"/>
          <p:cNvSpPr txBox="1"/>
          <p:nvPr/>
        </p:nvSpPr>
        <p:spPr>
          <a:xfrm>
            <a:off x="312273" y="3514495"/>
            <a:ext cx="1653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Interrogator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Textfeld 27"/>
          <p:cNvSpPr txBox="1"/>
          <p:nvPr/>
        </p:nvSpPr>
        <p:spPr>
          <a:xfrm>
            <a:off x="6714257" y="3380914"/>
            <a:ext cx="2055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Passive Device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096" name="Freihandform 4095"/>
          <p:cNvSpPr/>
          <p:nvPr/>
        </p:nvSpPr>
        <p:spPr bwMode="auto">
          <a:xfrm>
            <a:off x="1709709" y="2243450"/>
            <a:ext cx="1245811" cy="692302"/>
          </a:xfrm>
          <a:custGeom>
            <a:avLst/>
            <a:gdLst>
              <a:gd name="connsiteX0" fmla="*/ 181155 w 1245811"/>
              <a:gd name="connsiteY0" fmla="*/ 0 h 1596610"/>
              <a:gd name="connsiteX1" fmla="*/ 1242204 w 1245811"/>
              <a:gd name="connsiteY1" fmla="*/ 733246 h 1596610"/>
              <a:gd name="connsiteX2" fmla="*/ 508959 w 1245811"/>
              <a:gd name="connsiteY2" fmla="*/ 1475117 h 1596610"/>
              <a:gd name="connsiteX3" fmla="*/ 0 w 1245811"/>
              <a:gd name="connsiteY3" fmla="*/ 1587261 h 159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5811" h="1596610">
                <a:moveTo>
                  <a:pt x="181155" y="0"/>
                </a:moveTo>
                <a:cubicBezTo>
                  <a:pt x="684362" y="243696"/>
                  <a:pt x="1187570" y="487393"/>
                  <a:pt x="1242204" y="733246"/>
                </a:cubicBezTo>
                <a:cubicBezTo>
                  <a:pt x="1296838" y="979099"/>
                  <a:pt x="715993" y="1332781"/>
                  <a:pt x="508959" y="1475117"/>
                </a:cubicBezTo>
                <a:cubicBezTo>
                  <a:pt x="301925" y="1617453"/>
                  <a:pt x="150962" y="1602357"/>
                  <a:pt x="0" y="1587261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4" name="Textfeld 33"/>
          <p:cNvSpPr txBox="1"/>
          <p:nvPr/>
        </p:nvSpPr>
        <p:spPr>
          <a:xfrm>
            <a:off x="1478606" y="2312345"/>
            <a:ext cx="1257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</a:t>
            </a:r>
            <a:r>
              <a:rPr lang="en-US" baseline="-25000" dirty="0" smtClean="0">
                <a:solidFill>
                  <a:srgbClr val="C00000"/>
                </a:solidFill>
              </a:rPr>
              <a:t>RX</a:t>
            </a:r>
            <a:r>
              <a:rPr lang="en-US" dirty="0" smtClean="0">
                <a:solidFill>
                  <a:srgbClr val="C00000"/>
                </a:solidFill>
              </a:rPr>
              <a:t>=P</a:t>
            </a:r>
            <a:r>
              <a:rPr lang="en-US" baseline="-25000" dirty="0" smtClean="0">
                <a:solidFill>
                  <a:srgbClr val="C00000"/>
                </a:solidFill>
              </a:rPr>
              <a:t>TX</a:t>
            </a:r>
            <a:endParaRPr lang="en-US" baseline="-25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279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Solution: Bi-Static Approach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4890980"/>
            <a:ext cx="7770813" cy="1203433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Bi-static configuration reduces full duplex issue due to separation of energizer and receiver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What is the energizer / ambient signal?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Feb. 2023</a:t>
            </a:r>
            <a:endParaRPr lang="en-GB" dirty="0"/>
          </a:p>
        </p:txBody>
      </p:sp>
      <p:pic>
        <p:nvPicPr>
          <p:cNvPr id="7" name="Inhaltsplatzhalt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7309117" y="2378514"/>
            <a:ext cx="815362" cy="18849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8" name="Picture 2" descr="https://openclipart.org/image/800px/15236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433120"/>
            <a:ext cx="2092775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Gerade Verbindung mit Pfeil 8"/>
          <p:cNvCxnSpPr/>
          <p:nvPr/>
        </p:nvCxnSpPr>
        <p:spPr bwMode="auto">
          <a:xfrm>
            <a:off x="1766302" y="3068851"/>
            <a:ext cx="2086647" cy="268369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1917393" y="2327295"/>
            <a:ext cx="145905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</a:t>
            </a:r>
            <a:r>
              <a:rPr lang="en-US" baseline="-25000" dirty="0" smtClean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=</a:t>
            </a:r>
            <a:r>
              <a:rPr lang="en-US" dirty="0" err="1" smtClean="0">
                <a:solidFill>
                  <a:schemeClr val="tx1"/>
                </a:solidFill>
              </a:rPr>
              <a:t>xMHz</a:t>
            </a:r>
            <a:r>
              <a:rPr lang="en-US" dirty="0" smtClean="0">
                <a:solidFill>
                  <a:schemeClr val="tx1"/>
                </a:solidFill>
              </a:rPr>
              <a:t>,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 P</a:t>
            </a:r>
            <a:r>
              <a:rPr lang="en-US" baseline="-25000" dirty="0" smtClean="0">
                <a:solidFill>
                  <a:schemeClr val="tx1"/>
                </a:solidFill>
              </a:rPr>
              <a:t>TX</a:t>
            </a:r>
            <a:r>
              <a:rPr lang="en-US" dirty="0" smtClean="0">
                <a:solidFill>
                  <a:schemeClr val="tx1"/>
                </a:solidFill>
              </a:rPr>
              <a:t>=?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 flipV="1">
            <a:off x="5858599" y="3364181"/>
            <a:ext cx="1233681" cy="6497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5126050" y="2336570"/>
            <a:ext cx="20233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</a:t>
            </a:r>
            <a:r>
              <a:rPr lang="en-US" baseline="-25000" dirty="0" smtClean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=</a:t>
            </a:r>
            <a:r>
              <a:rPr lang="en-US" dirty="0" err="1" smtClean="0">
                <a:solidFill>
                  <a:schemeClr val="tx1"/>
                </a:solidFill>
              </a:rPr>
              <a:t>xMHz</a:t>
            </a:r>
            <a:r>
              <a:rPr lang="en-US" dirty="0" smtClean="0">
                <a:solidFill>
                  <a:schemeClr val="tx1"/>
                </a:solidFill>
              </a:rPr>
              <a:t>±</a:t>
            </a:r>
            <a:r>
              <a:rPr lang="el-GR" dirty="0" smtClean="0">
                <a:solidFill>
                  <a:schemeClr val="tx1"/>
                </a:solidFill>
              </a:rPr>
              <a:t>Δ</a:t>
            </a:r>
            <a:r>
              <a:rPr lang="de-DE" dirty="0" smtClean="0">
                <a:solidFill>
                  <a:schemeClr val="tx1"/>
                </a:solidFill>
              </a:rPr>
              <a:t>f,</a:t>
            </a:r>
            <a:br>
              <a:rPr lang="de-DE" dirty="0" smtClean="0">
                <a:solidFill>
                  <a:schemeClr val="tx1"/>
                </a:solidFill>
              </a:rPr>
            </a:br>
            <a:r>
              <a:rPr lang="de-DE" dirty="0" smtClean="0">
                <a:solidFill>
                  <a:schemeClr val="tx1"/>
                </a:solidFill>
              </a:rPr>
              <a:t> P</a:t>
            </a:r>
            <a:r>
              <a:rPr lang="de-DE" baseline="-25000" dirty="0" smtClean="0">
                <a:solidFill>
                  <a:schemeClr val="tx1"/>
                </a:solidFill>
              </a:rPr>
              <a:t>RX</a:t>
            </a:r>
            <a:r>
              <a:rPr lang="de-DE" dirty="0" smtClean="0">
                <a:solidFill>
                  <a:schemeClr val="tx1"/>
                </a:solidFill>
              </a:rPr>
              <a:t>=-80dBm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139852" y="3732784"/>
            <a:ext cx="197842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Energizer/</a:t>
            </a:r>
            <a:br>
              <a:rPr lang="en-US" dirty="0" smtClean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Ambient Sign.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3638532" y="3666735"/>
            <a:ext cx="2055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Passive Device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8" name="Grafik 1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56" y="1756204"/>
            <a:ext cx="739228" cy="1907686"/>
          </a:xfrm>
          <a:prstGeom prst="rect">
            <a:avLst/>
          </a:prstGeom>
        </p:spPr>
      </p:pic>
      <p:sp>
        <p:nvSpPr>
          <p:cNvPr id="21" name="Freihandform 20"/>
          <p:cNvSpPr/>
          <p:nvPr/>
        </p:nvSpPr>
        <p:spPr bwMode="auto">
          <a:xfrm rot="16436152" flipH="1">
            <a:off x="3991395" y="940482"/>
            <a:ext cx="689484" cy="5695232"/>
          </a:xfrm>
          <a:custGeom>
            <a:avLst/>
            <a:gdLst>
              <a:gd name="connsiteX0" fmla="*/ 181155 w 1245811"/>
              <a:gd name="connsiteY0" fmla="*/ 0 h 1596610"/>
              <a:gd name="connsiteX1" fmla="*/ 1242204 w 1245811"/>
              <a:gd name="connsiteY1" fmla="*/ 733246 h 1596610"/>
              <a:gd name="connsiteX2" fmla="*/ 508959 w 1245811"/>
              <a:gd name="connsiteY2" fmla="*/ 1475117 h 1596610"/>
              <a:gd name="connsiteX3" fmla="*/ 0 w 1245811"/>
              <a:gd name="connsiteY3" fmla="*/ 1587261 h 15966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45811" h="1596610">
                <a:moveTo>
                  <a:pt x="181155" y="0"/>
                </a:moveTo>
                <a:cubicBezTo>
                  <a:pt x="684362" y="243696"/>
                  <a:pt x="1187570" y="487393"/>
                  <a:pt x="1242204" y="733246"/>
                </a:cubicBezTo>
                <a:cubicBezTo>
                  <a:pt x="1296838" y="979099"/>
                  <a:pt x="715993" y="1332781"/>
                  <a:pt x="508959" y="1475117"/>
                </a:cubicBezTo>
                <a:cubicBezTo>
                  <a:pt x="301925" y="1617453"/>
                  <a:pt x="150962" y="1602357"/>
                  <a:pt x="0" y="1587261"/>
                </a:cubicBezTo>
              </a:path>
            </a:pathLst>
          </a:cu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2" name="Textfeld 21"/>
          <p:cNvSpPr txBox="1"/>
          <p:nvPr/>
        </p:nvSpPr>
        <p:spPr>
          <a:xfrm>
            <a:off x="7092280" y="4305106"/>
            <a:ext cx="12763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Receiver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5965086" y="3915180"/>
            <a:ext cx="14302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C00000"/>
                </a:solidFill>
              </a:rPr>
              <a:t>P</a:t>
            </a:r>
            <a:r>
              <a:rPr lang="en-US" baseline="-25000" dirty="0" smtClean="0">
                <a:solidFill>
                  <a:srgbClr val="C00000"/>
                </a:solidFill>
              </a:rPr>
              <a:t>RX</a:t>
            </a:r>
            <a:r>
              <a:rPr lang="en-US" dirty="0" smtClean="0">
                <a:solidFill>
                  <a:srgbClr val="C00000"/>
                </a:solidFill>
              </a:rPr>
              <a:t>&lt;&lt;P</a:t>
            </a:r>
            <a:r>
              <a:rPr lang="en-US" baseline="-25000" dirty="0" smtClean="0">
                <a:solidFill>
                  <a:srgbClr val="C00000"/>
                </a:solidFill>
              </a:rPr>
              <a:t>TX</a:t>
            </a:r>
            <a:endParaRPr lang="en-US" baseline="-250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7586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Ambient Signal / Energizer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Classical energy-harvesting may not </a:t>
            </a:r>
            <a:r>
              <a:rPr lang="en-US" dirty="0" smtClean="0"/>
              <a:t>be </a:t>
            </a:r>
            <a:r>
              <a:rPr lang="en-US" dirty="0" smtClean="0"/>
              <a:t>available for the aforementioned use-cases  (dark environments, no temperature difference, etc.)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Dimension of super-cap </a:t>
            </a:r>
            <a:r>
              <a:rPr lang="en-US" dirty="0" smtClean="0"/>
              <a:t>capacitor may be impractical for many applications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 smtClean="0"/>
              <a:t>Reliable energy source only from the RF field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 smtClean="0"/>
              <a:t>Strong </a:t>
            </a:r>
            <a:r>
              <a:rPr lang="en-US" dirty="0" smtClean="0"/>
              <a:t>RF fields are required to power the devices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What are the sources for thes</a:t>
            </a:r>
            <a:r>
              <a:rPr lang="en-US" dirty="0" smtClean="0"/>
              <a:t>e strong RF fields in the use-cases? </a:t>
            </a:r>
            <a:r>
              <a:rPr lang="en-US" i="1" dirty="0" smtClean="0"/>
              <a:t>I do not have any clever idea …</a:t>
            </a:r>
            <a:endParaRPr lang="en-US" i="1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Feb.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6761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Intermediate </a:t>
            </a: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Real f</a:t>
            </a:r>
            <a:r>
              <a:rPr lang="en-US" dirty="0" smtClean="0"/>
              <a:t>ull-duplex </a:t>
            </a:r>
            <a:r>
              <a:rPr lang="en-US" dirty="0" smtClean="0"/>
              <a:t>may be </a:t>
            </a:r>
            <a:r>
              <a:rPr lang="en-US" dirty="0" smtClean="0"/>
              <a:t>difficult to achieve in smartphones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Bi-static approaches are impractical in some of the use-cases mentioned in the Draft TIG report 11-22/1562r6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Energy harvesting may not be available or impractical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Dimensions of super-cap capacitors may be too large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/>
          </a:p>
          <a:p>
            <a:pPr>
              <a:buFont typeface="Wingdings" panose="05000000000000000000" pitchFamily="2" charset="2"/>
              <a:buChar char="è"/>
            </a:pPr>
            <a:r>
              <a:rPr lang="en-US" dirty="0" smtClean="0">
                <a:sym typeface="Wingdings" panose="05000000000000000000" pitchFamily="2" charset="2"/>
              </a:rPr>
              <a:t>We have to have RF powering, but full-duplex is challenging</a:t>
            </a:r>
          </a:p>
          <a:p>
            <a:pPr>
              <a:buFont typeface="Wingdings" panose="05000000000000000000" pitchFamily="2" charset="2"/>
              <a:buChar char="è"/>
            </a:pPr>
            <a:endParaRPr lang="en-US" dirty="0" smtClean="0"/>
          </a:p>
          <a:p>
            <a:pPr>
              <a:buFont typeface="Wingdings" panose="05000000000000000000" pitchFamily="2" charset="2"/>
              <a:buChar char="§"/>
            </a:pPr>
            <a:endParaRPr lang="en-US" dirty="0" smtClean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Feb.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0216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Proposal: Different </a:t>
            </a:r>
            <a:r>
              <a:rPr lang="en-US" dirty="0" smtClean="0"/>
              <a:t>Frequencies ( I / II 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4293096"/>
            <a:ext cx="7770813" cy="1801317"/>
          </a:xfrm>
        </p:spPr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Use sub-GHz for the downlink and the </a:t>
            </a:r>
            <a:r>
              <a:rPr lang="en-US" dirty="0" smtClean="0"/>
              <a:t>energy </a:t>
            </a:r>
            <a:r>
              <a:rPr lang="en-US" dirty="0" smtClean="0"/>
              <a:t>transfer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Use 2.4GHz for the uplink</a:t>
            </a:r>
          </a:p>
          <a:p>
            <a:pPr>
              <a:buFont typeface="Wingdings" panose="05000000000000000000" pitchFamily="2" charset="2"/>
              <a:buChar char="è"/>
            </a:pPr>
            <a:r>
              <a:rPr lang="en-US" dirty="0" smtClean="0">
                <a:sym typeface="Wingdings" panose="05000000000000000000" pitchFamily="2" charset="2"/>
              </a:rPr>
              <a:t>Continuous </a:t>
            </a:r>
            <a:r>
              <a:rPr lang="en-US" dirty="0" smtClean="0">
                <a:sym typeface="Wingdings" panose="05000000000000000000" pitchFamily="2" charset="2"/>
              </a:rPr>
              <a:t>power transfer during </a:t>
            </a:r>
            <a:r>
              <a:rPr lang="en-US" dirty="0" smtClean="0">
                <a:sym typeface="Wingdings" panose="05000000000000000000" pitchFamily="2" charset="2"/>
              </a:rPr>
              <a:t>communication, but without full-duplex issue!</a:t>
            </a:r>
          </a:p>
          <a:p>
            <a:pPr>
              <a:buFont typeface="Wingdings" panose="05000000000000000000" pitchFamily="2" charset="2"/>
              <a:buChar char="è"/>
            </a:pP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Feb. 2023</a:t>
            </a:r>
            <a:endParaRPr lang="en-GB" dirty="0"/>
          </a:p>
        </p:txBody>
      </p:sp>
      <p:pic>
        <p:nvPicPr>
          <p:cNvPr id="7" name="Inhaltsplatzhalter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 flipH="1">
            <a:off x="760569" y="1852318"/>
            <a:ext cx="815362" cy="188496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</p:pic>
      <p:pic>
        <p:nvPicPr>
          <p:cNvPr id="8" name="Picture 2" descr="https://openclipart.org/image/800px/15236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9031" y="2269119"/>
            <a:ext cx="2092775" cy="13681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" name="Gerade Verbindung mit Pfeil 8"/>
          <p:cNvCxnSpPr/>
          <p:nvPr/>
        </p:nvCxnSpPr>
        <p:spPr bwMode="auto">
          <a:xfrm>
            <a:off x="1795770" y="2473326"/>
            <a:ext cx="4965938" cy="540746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2928395" y="2092251"/>
            <a:ext cx="16466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</a:t>
            </a:r>
            <a:r>
              <a:rPr lang="en-US" baseline="-25000" dirty="0" smtClean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=915MHz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1" name="Gerade Verbindung mit Pfeil 10"/>
          <p:cNvCxnSpPr/>
          <p:nvPr/>
        </p:nvCxnSpPr>
        <p:spPr bwMode="auto">
          <a:xfrm flipH="1" flipV="1">
            <a:off x="1795770" y="3014072"/>
            <a:ext cx="4683262" cy="275595"/>
          </a:xfrm>
          <a:prstGeom prst="straightConnector1">
            <a:avLst/>
          </a:prstGeom>
          <a:ln>
            <a:headEnd type="none" w="med" len="med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Textfeld 11"/>
          <p:cNvSpPr txBox="1"/>
          <p:nvPr/>
        </p:nvSpPr>
        <p:spPr>
          <a:xfrm>
            <a:off x="2810627" y="3249643"/>
            <a:ext cx="151836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f</a:t>
            </a:r>
            <a:r>
              <a:rPr lang="en-US" baseline="-25000" dirty="0" smtClean="0">
                <a:solidFill>
                  <a:schemeClr val="tx1"/>
                </a:solidFill>
              </a:rPr>
              <a:t>c</a:t>
            </a:r>
            <a:r>
              <a:rPr lang="en-US" dirty="0" smtClean="0">
                <a:solidFill>
                  <a:schemeClr val="tx1"/>
                </a:solidFill>
              </a:rPr>
              <a:t>=2.4GHz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Textfeld 12"/>
          <p:cNvSpPr txBox="1"/>
          <p:nvPr/>
        </p:nvSpPr>
        <p:spPr>
          <a:xfrm>
            <a:off x="341741" y="3667954"/>
            <a:ext cx="16530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Interrogator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6743725" y="3534373"/>
            <a:ext cx="20553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Passive Device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9201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Proposal: Different </a:t>
            </a:r>
            <a:r>
              <a:rPr lang="en-US" dirty="0" smtClean="0"/>
              <a:t>Frequencies ( II / II )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Downlink: Sub-GHz OOK-Modulated Wake-Up sequence (e.g. extended 802.11ba),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Also used for energy supply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u="sng" dirty="0" smtClean="0"/>
              <a:t>The </a:t>
            </a:r>
            <a:r>
              <a:rPr lang="en-US" u="sng" dirty="0" smtClean="0"/>
              <a:t>sub-GHz ISM/SRD </a:t>
            </a:r>
            <a:r>
              <a:rPr lang="en-US" u="sng" dirty="0" smtClean="0"/>
              <a:t>frequencies are already supported by almost all smartphones for cellular communication due to different frequency bands around the world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/>
              <a:t>Uplink: DSSS-Modulated single-carrier waveform (e.g. 802.11b), can be decoded by existing 802.11 devices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Power-efficient </a:t>
            </a:r>
            <a:r>
              <a:rPr lang="en-US" dirty="0" smtClean="0"/>
              <a:t>generation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/>
              <a:t>Low cost amplifiers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Joerg ROBERT, TU Ilmenau/Fraunhofer IIS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de-DE" smtClean="0"/>
              <a:t>Feb.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5640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1360</Words>
  <Application>Microsoft Office PowerPoint</Application>
  <PresentationFormat>Bildschirmpräsentation (4:3)</PresentationFormat>
  <Paragraphs>193</Paragraphs>
  <Slides>17</Slides>
  <Notes>2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4" baseType="lpstr">
      <vt:lpstr>MS Gothic</vt:lpstr>
      <vt:lpstr>Arial</vt:lpstr>
      <vt:lpstr>Arial Unicode MS</vt:lpstr>
      <vt:lpstr>Times New Roman</vt:lpstr>
      <vt:lpstr>Wingdings</vt:lpstr>
      <vt:lpstr>Office</vt:lpstr>
      <vt:lpstr>Document</vt:lpstr>
      <vt:lpstr>Technical Solution to Full Duplex Problem</vt:lpstr>
      <vt:lpstr>Abstract</vt:lpstr>
      <vt:lpstr>Motivation</vt:lpstr>
      <vt:lpstr>Backscatter Full Duplex Issue</vt:lpstr>
      <vt:lpstr>Solution: Bi-Static Approach</vt:lpstr>
      <vt:lpstr>Ambient Signal / Energizer</vt:lpstr>
      <vt:lpstr>Intermediate Summary</vt:lpstr>
      <vt:lpstr>Proposal: Different Frequencies ( I / II )</vt:lpstr>
      <vt:lpstr>Proposal: Different Frequencies ( II / II )</vt:lpstr>
      <vt:lpstr>Link Budget Calculation ( I / II )</vt:lpstr>
      <vt:lpstr>Link Budget Calculation ( I / II )</vt:lpstr>
      <vt:lpstr>Power Analyses of Passive Device</vt:lpstr>
      <vt:lpstr>Problem with the Clock Generation</vt:lpstr>
      <vt:lpstr>Possible AMP Device Structure</vt:lpstr>
      <vt:lpstr>What are Required Extension to the PHY?</vt:lpstr>
      <vt:lpstr>Summary</vt:lpstr>
      <vt:lpstr>Literature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Robert, Jörg</dc:creator>
  <cp:lastModifiedBy>Robert, Jörg</cp:lastModifiedBy>
  <cp:revision>198</cp:revision>
  <cp:lastPrinted>1601-01-01T00:00:00Z</cp:lastPrinted>
  <dcterms:created xsi:type="dcterms:W3CDTF">2023-01-16T17:26:46Z</dcterms:created>
  <dcterms:modified xsi:type="dcterms:W3CDTF">2023-02-28T12:27:46Z</dcterms:modified>
</cp:coreProperties>
</file>