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1" r:id="rId2"/>
  </p:sldMasterIdLst>
  <p:notesMasterIdLst>
    <p:notesMasterId r:id="rId10"/>
  </p:notesMasterIdLst>
  <p:handoutMasterIdLst>
    <p:handoutMasterId r:id="rId11"/>
  </p:handoutMasterIdLst>
  <p:sldIdLst>
    <p:sldId id="269" r:id="rId3"/>
    <p:sldId id="477" r:id="rId4"/>
    <p:sldId id="476" r:id="rId5"/>
    <p:sldId id="478" r:id="rId6"/>
    <p:sldId id="485" r:id="rId7"/>
    <p:sldId id="484" r:id="rId8"/>
    <p:sldId id="486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86385" autoAdjust="0"/>
  </p:normalViewPr>
  <p:slideViewPr>
    <p:cSldViewPr>
      <p:cViewPr varScale="1">
        <p:scale>
          <a:sx n="86" d="100"/>
          <a:sy n="86" d="100"/>
        </p:scale>
        <p:origin x="1382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178" y="77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F8F1622B-DF3E-4A4F-8EC7-948B036F3BDE}" type="datetime1">
              <a:rPr lang="en-US" smtClean="0"/>
              <a:t>2/26/2023</a:t>
            </a:fld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fld id="{7FCB179B-77EE-4E17-8DD6-3C366A76086D}" type="datetime1">
              <a:rPr lang="en-US" smtClean="0"/>
              <a:t>2/26/2023</a:t>
            </a:fld>
            <a:endParaRPr lang="en-US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</p:spPr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fld id="{749D3E45-C71B-405C-86DD-77B348C7B682}" type="datetime1">
              <a:rPr lang="en-US" smtClean="0"/>
              <a:t>2/26/2023</a:t>
            </a:fld>
            <a:endParaRPr lang="en-US"/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748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B13D12-61F7-4E20-B5DA-9E81662E47AB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C5BDF9-8B94-4F21-90DF-D303BDC075A0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E00FA-3959-4373-BC1B-BC6E25140303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/>
              <a:t>Bullet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061C9-20E2-41C9-98BD-44F06424A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899AEC-0A77-4F3B-9809-BF562718E4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0FA9D-801D-4584-83BF-F2E9B412C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57FAAA-6112-4EE5-82EB-01DDAD9AE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91010D-7310-496A-A36C-32785071C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2779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49DA8-87EB-4979-B649-7CE334B76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C745D0-7D61-4475-A5D5-764EABBAD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02B718-2073-4BA1-9DDD-60DC39C8C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6B8D5E-CD0E-4380-AE5E-26E1BA7F1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162D3-832A-482D-8E21-3A24A57905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63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62371A-F671-456F-924C-1CDFDFA6A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C2BCB7-7E20-4E4E-A9FC-847B7102E0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EB49ED-EC6F-45E1-9A0F-4297C3106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FF3763-C212-4C14-AAB8-D298770A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2B0D79-59CD-4296-A49F-CE14C44D6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3196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5845-A40C-403A-9171-4545FAD049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B2CE5-F9B0-405F-BBA5-33A9A3807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F8F139-2E43-4B69-BFB6-9A090452EE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B24565-6684-4B6B-9346-556A44917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531E93-0BC7-4E8B-AF32-721719464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1A7E52-26CC-407A-A520-8AE9C02F4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8170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59FAA-6795-4E7C-90EE-1246AF12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246EB9-DA66-44CE-B979-D3BF519BFE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BD353-66A4-440D-81E5-11A70DDE3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C69172-2F42-45CE-95DD-DC68AFAF6F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9E44B6-D39D-40A5-80F6-BA5EBBC3E4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D68B92-4EA4-4C26-A1B2-73FEC78D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D975AB-C591-4B70-B89A-8D0EE1C6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A7E1C6-62D8-4BD3-AC28-E10B992C1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233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F68CF-792E-436F-BAF3-F6DF03E6CC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924BA9-0516-4B85-8E59-A4E69F9A1B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164A24-56DA-40FD-B805-90DFFCB45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0AC1BA-B4BF-4A8D-997D-524E192C2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316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DC2506-6C28-4B36-82A8-D55C2CE272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4A1336-9015-45AA-A2F8-33278768F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C1C8CB-94E2-4BDD-B9AC-57CB06583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76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E1F34-58E6-4907-84D7-7733C881E2DD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hdr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A8B74-6E51-4743-AF3D-7F4A3D60AA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E7B90F-01E1-4D7F-BCA5-8FCD331829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1A3C22-2730-4FE0-9E50-204F4BE099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7CA936-2721-4744-B38D-84C58854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9957FC-D4A4-4B5B-9A21-33F4F84EA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B018EE-18CA-4950-B021-AACA8AD95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4092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27E74-180F-4AAE-A169-2FD4B8960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A851E8-3860-4D72-9F13-D4B87430CF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6F8325E-0688-488A-87D5-3278E67371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6975DB-C4F2-4C11-B085-333A13832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15E3BB-623A-446E-84FA-2F5E4447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49A82F-B356-461F-B1E4-5422CE1E1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854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B153B-9FA5-4A75-AF96-DDB78735F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6F537C-A146-4764-939A-54EA95F279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807E62-5371-4DBA-856D-2364C3D19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19E373-8B91-4D3E-BF19-5A1B84DB2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BB75B-7272-4153-97AD-0DE4BB4A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220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DF9B2F-2001-402D-9F8B-239A4F9967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E7C31-ED82-4A3B-ACD1-20081C669F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DE46B-3605-4C5D-9B92-442907330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5D817E-04F3-42F2-837E-FE1A8FDC6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5E22B-2190-4931-961F-5D7580417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790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22D8-2810-4CF0-A1DA-68C56AB7E42C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67C03-48FC-4471-98D4-3A4BA55C5E50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C868E-A55C-4C15-8123-3DE071ACCE60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EBD04-52DD-4733-9FF2-6FD5AF55358F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F25BF-14C0-45CF-A140-411F0F72F069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8B212-F625-4953-B883-66EEC8E5B462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0F1E1A-B4DB-4934-88AC-8AD4207B7778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err="1"/>
              <a:t>Hongyuan</a:t>
            </a:r>
            <a:r>
              <a:rPr lang="en-US" dirty="0"/>
              <a:t> Zhang et al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fld id="{912FE514-08E9-42E2-8DF6-3F8F916FFC03}" type="datetime1">
              <a:rPr lang="en-US" smtClean="0"/>
              <a:t>2/26/2023</a:t>
            </a:fld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23289" y="6475413"/>
            <a:ext cx="16206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Liwen Chu et al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3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</a:t>
            </a:r>
            <a:r>
              <a:rPr lang="en-GB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rPr>
              <a:t>.: IEEE 802.11-23/</a:t>
            </a:r>
            <a:r>
              <a:rPr lang="en-US" altLang="en-US" sz="18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rPr>
              <a:t>0250</a:t>
            </a:r>
            <a:r>
              <a:rPr lang="en-US" sz="1800" b="1" dirty="0">
                <a:cs typeface="+mn-cs"/>
              </a:rPr>
              <a:t>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420688" y="6475413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2A5E57-4D48-4EF0-9700-6493F7BF5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2E0C1-167D-425C-AF04-3801F9F3C4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6DF0B-A64D-48D9-A0DC-D0669EAF6A5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EB6C8A-7081-4445-8B8A-29B369267A1E}" type="datetimeFigureOut">
              <a:rPr lang="en-US" smtClean="0"/>
              <a:t>2/26/2023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CCFABE-F802-49BD-8B14-98CE956857F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823AF5-F22F-4871-BDC2-48851E77B6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3479D3-BB11-48AB-9BB5-4F61A36AA9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481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/>
              <a:t>AP Coordination</a:t>
            </a:r>
            <a:endParaRPr lang="en-US" sz="2400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2023-02-10</a:t>
            </a:r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6132" y="304800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02/10/202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022597"/>
              </p:ext>
            </p:extLst>
          </p:nvPr>
        </p:nvGraphicFramePr>
        <p:xfrm>
          <a:off x="685800" y="2824688"/>
          <a:ext cx="7772401" cy="2010358"/>
        </p:xfrm>
        <a:graphic>
          <a:graphicData uri="http://schemas.openxmlformats.org/drawingml/2006/table">
            <a:tbl>
              <a:tblPr/>
              <a:tblGrid>
                <a:gridCol w="1801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kern="0" dirty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Liwen Chu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Kiseon Ryu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Huizhao Wang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Hongyuan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Rui Cao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Yan Zhang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/>
                        </a:rPr>
                        <a:t>Sudhir Srinivasa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Hui-Ling Lou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NXP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nb-NO" dirty="0"/>
              <a:t>Liwen Chu et al (NXP)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b="0" dirty="0"/>
              <a:t>Recap: </a:t>
            </a:r>
            <a:r>
              <a:rPr lang="en-US" sz="3200" b="0" dirty="0"/>
              <a:t>R-TWT</a:t>
            </a:r>
            <a:endParaRPr lang="en-US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3101"/>
            <a:ext cx="9144000" cy="5015300"/>
          </a:xfrm>
        </p:spPr>
        <p:txBody>
          <a:bodyPr/>
          <a:lstStyle/>
          <a:p>
            <a:r>
              <a:rPr lang="en-GB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802.11be supports the following: </a:t>
            </a:r>
          </a:p>
          <a:p>
            <a:pPr lvl="1"/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AP announces R-TWT schedule</a:t>
            </a:r>
            <a:r>
              <a:rPr lang="en-US" sz="1800" dirty="0"/>
              <a:t>.</a:t>
            </a:r>
          </a:p>
          <a:p>
            <a:pPr lvl="2"/>
            <a:r>
              <a:rPr lang="en-US" sz="1600" dirty="0"/>
              <a:t>An associated STA with the AP supporting R-TWT needs to make sure that its TXOP ends at the beginning of the AP’s R-TWT active SP. </a:t>
            </a:r>
          </a:p>
          <a:p>
            <a:pPr lvl="3"/>
            <a:r>
              <a:rPr lang="en-US" sz="1400" dirty="0"/>
              <a:t>This is also true for the APs in the same multiple BSSID set and co-hosted AP set.</a:t>
            </a:r>
          </a:p>
          <a:p>
            <a:pPr lvl="2"/>
            <a:r>
              <a:rPr lang="en-US" sz="1600" dirty="0"/>
              <a:t>Within the R-TWT SPs, the frames of the R-TWT TIDs are serviced first.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08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" y="471100"/>
            <a:ext cx="9144000" cy="762000"/>
          </a:xfrm>
        </p:spPr>
        <p:txBody>
          <a:bodyPr/>
          <a:lstStyle/>
          <a:p>
            <a:r>
              <a:rPr lang="en-US" sz="2400" dirty="0"/>
              <a:t>Announcement of AP’s R-TWT SPs and 1-hop AP’s R-TWT SPs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2286000"/>
          </a:xfrm>
        </p:spPr>
        <p:txBody>
          <a:bodyPr/>
          <a:lstStyle/>
          <a:p>
            <a:r>
              <a:rPr lang="en-US" sz="1800" dirty="0"/>
              <a:t>Each AP announces its R-TWT schedule (R-TWT SPs) in its Beacon frame or other management frame.</a:t>
            </a:r>
          </a:p>
          <a:p>
            <a:pPr lvl="1"/>
            <a:r>
              <a:rPr lang="en-US" sz="1800" dirty="0"/>
              <a:t>The usage of other management frame can avoid the Beacon bloating.</a:t>
            </a:r>
          </a:p>
          <a:p>
            <a:r>
              <a:rPr lang="en-US" sz="1800" dirty="0"/>
              <a:t>Each AP announces the R-TWT schedule of its neighbor APs.</a:t>
            </a:r>
          </a:p>
          <a:p>
            <a:pPr lvl="1"/>
            <a:r>
              <a:rPr lang="en-US" sz="1800" dirty="0"/>
              <a:t>The R-TWT schedule information and the owner of the R-TWT, SSID.</a:t>
            </a:r>
          </a:p>
          <a:p>
            <a:r>
              <a:rPr lang="en-US" sz="1800" dirty="0"/>
              <a:t>The neighbor’s R-TWT information can also be acquired through the central management entity.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8FE2FFAB-302C-945C-C72E-31CCEB6FB044}"/>
              </a:ext>
            </a:extLst>
          </p:cNvPr>
          <p:cNvSpPr/>
          <p:nvPr/>
        </p:nvSpPr>
        <p:spPr>
          <a:xfrm>
            <a:off x="5470128" y="4679278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05ED90F-4707-57EB-0430-86BA14D069FB}"/>
              </a:ext>
            </a:extLst>
          </p:cNvPr>
          <p:cNvSpPr txBox="1"/>
          <p:nvPr/>
        </p:nvSpPr>
        <p:spPr>
          <a:xfrm>
            <a:off x="5341401" y="4457331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CD2E3AA8-AC3B-01B3-5787-33A9077D34C2}"/>
              </a:ext>
            </a:extLst>
          </p:cNvPr>
          <p:cNvSpPr/>
          <p:nvPr/>
        </p:nvSpPr>
        <p:spPr>
          <a:xfrm>
            <a:off x="4779147" y="4679278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1C839B4-1EE0-82D2-CDE0-E9947C9E1B5F}"/>
              </a:ext>
            </a:extLst>
          </p:cNvPr>
          <p:cNvSpPr txBox="1"/>
          <p:nvPr/>
        </p:nvSpPr>
        <p:spPr>
          <a:xfrm>
            <a:off x="4650420" y="4457331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2C71ACCA-E8B8-3AFF-BEB9-C08849BB2270}"/>
              </a:ext>
            </a:extLst>
          </p:cNvPr>
          <p:cNvSpPr/>
          <p:nvPr/>
        </p:nvSpPr>
        <p:spPr>
          <a:xfrm>
            <a:off x="6214372" y="4659299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72AD42-B8B0-E98B-93B7-BDAD5FB6825B}"/>
              </a:ext>
            </a:extLst>
          </p:cNvPr>
          <p:cNvSpPr txBox="1"/>
          <p:nvPr/>
        </p:nvSpPr>
        <p:spPr>
          <a:xfrm>
            <a:off x="6085645" y="4437352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543767-6C97-D00D-ECC6-C7AC4FCCCDE9}"/>
              </a:ext>
            </a:extLst>
          </p:cNvPr>
          <p:cNvSpPr txBox="1"/>
          <p:nvPr/>
        </p:nvSpPr>
        <p:spPr>
          <a:xfrm>
            <a:off x="4648200" y="5257800"/>
            <a:ext cx="4426261" cy="619962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AP1 can hear the Beacon of AP2 and AP3. AP2 can’t hear AP3’s Beacon.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AP3 can’t hear AP2’s Beacon.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AP1 announces its R-TWT SPs, and </a:t>
            </a:r>
            <a:r>
              <a:rPr lang="en-US" sz="900" dirty="0"/>
              <a:t>R-TWT SPs of its neighbor AP2 and AP3.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DEE00A4-33B5-8FBC-5D8F-6F15E943FE99}"/>
              </a:ext>
            </a:extLst>
          </p:cNvPr>
          <p:cNvSpPr/>
          <p:nvPr/>
        </p:nvSpPr>
        <p:spPr>
          <a:xfrm>
            <a:off x="5323645" y="3973500"/>
            <a:ext cx="395057" cy="2019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10D1878-79B4-35CC-873D-15B3DC176926}"/>
              </a:ext>
            </a:extLst>
          </p:cNvPr>
          <p:cNvSpPr txBox="1"/>
          <p:nvPr/>
        </p:nvSpPr>
        <p:spPr>
          <a:xfrm>
            <a:off x="4845729" y="3757475"/>
            <a:ext cx="1513643" cy="24191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Central management entity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FC53B18-07BD-AFED-41CB-B9AC7801C018}"/>
              </a:ext>
            </a:extLst>
          </p:cNvPr>
          <p:cNvCxnSpPr>
            <a:cxnSpLocks/>
            <a:endCxn id="10" idx="2"/>
          </p:cNvCxnSpPr>
          <p:nvPr/>
        </p:nvCxnSpPr>
        <p:spPr>
          <a:xfrm flipH="1">
            <a:off x="4847949" y="4175468"/>
            <a:ext cx="604423" cy="483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7426FCB-85CF-22A7-1FE7-2683D93C7078}"/>
              </a:ext>
            </a:extLst>
          </p:cNvPr>
          <p:cNvCxnSpPr>
            <a:cxnSpLocks/>
            <a:stCxn id="14" idx="2"/>
            <a:endCxn id="8" idx="2"/>
          </p:cNvCxnSpPr>
          <p:nvPr/>
        </p:nvCxnSpPr>
        <p:spPr>
          <a:xfrm>
            <a:off x="5521174" y="4175468"/>
            <a:ext cx="17756" cy="483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641886B6-45EB-DEC2-3702-B9D972148C2F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5602550" y="4197295"/>
            <a:ext cx="680624" cy="44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3157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471100"/>
            <a:ext cx="9410700" cy="762000"/>
          </a:xfrm>
        </p:spPr>
        <p:txBody>
          <a:bodyPr/>
          <a:lstStyle/>
          <a:p>
            <a:r>
              <a:rPr lang="en-US" sz="2400" dirty="0"/>
              <a:t>Usage of 2-hop AP’s R-TWT SPs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96977"/>
            <a:ext cx="9144000" cy="2272099"/>
          </a:xfrm>
        </p:spPr>
        <p:txBody>
          <a:bodyPr/>
          <a:lstStyle/>
          <a:p>
            <a:r>
              <a:rPr lang="en-US" sz="1400" dirty="0"/>
              <a:t>With the information of 1-hop neighbor AP’s R-TWT SPs from the neighbor AP, an AP can acquire 2-hop neighbor ÄP’s schedule information.</a:t>
            </a:r>
          </a:p>
          <a:p>
            <a:r>
              <a:rPr lang="en-US" sz="1400" dirty="0"/>
              <a:t>The additional information can increase the medium efficiency, e.g. when the R-TWT APs of an AP and its 2-hop AP overlap with each other.</a:t>
            </a:r>
          </a:p>
          <a:p>
            <a:pPr lvl="1"/>
            <a:r>
              <a:rPr lang="en-US" sz="1400" dirty="0"/>
              <a:t>In order to avoid interference between the overlapped TWT SPs (e.g. overlapped R-TWT SPS of AP2 and AP3 in the figure), AP2 and AP3 may restrict the maximal Tx Power of some associated STAs through spatial reuse operation.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C3C6AEB7-915E-DA00-B9B7-6EBDC39A55C1}"/>
              </a:ext>
            </a:extLst>
          </p:cNvPr>
          <p:cNvSpPr/>
          <p:nvPr/>
        </p:nvSpPr>
        <p:spPr>
          <a:xfrm>
            <a:off x="5554463" y="4700731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2D4D72-7D70-8001-ABF0-B45F66EF8A8E}"/>
              </a:ext>
            </a:extLst>
          </p:cNvPr>
          <p:cNvSpPr txBox="1"/>
          <p:nvPr/>
        </p:nvSpPr>
        <p:spPr>
          <a:xfrm>
            <a:off x="5425736" y="4478784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2EBE4B21-1960-8B32-3956-CDD59D35B1C0}"/>
              </a:ext>
            </a:extLst>
          </p:cNvPr>
          <p:cNvSpPr/>
          <p:nvPr/>
        </p:nvSpPr>
        <p:spPr>
          <a:xfrm>
            <a:off x="4863482" y="4700731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661B73-09BA-41A0-231C-B45CA7C60531}"/>
              </a:ext>
            </a:extLst>
          </p:cNvPr>
          <p:cNvSpPr txBox="1"/>
          <p:nvPr/>
        </p:nvSpPr>
        <p:spPr>
          <a:xfrm>
            <a:off x="4734755" y="4478784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4E8C4018-D179-C1C9-7218-2EC64F1F6DD8}"/>
              </a:ext>
            </a:extLst>
          </p:cNvPr>
          <p:cNvSpPr/>
          <p:nvPr/>
        </p:nvSpPr>
        <p:spPr>
          <a:xfrm>
            <a:off x="6298707" y="4680752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78DF12-6BDF-F7EB-AB33-8C48298AC806}"/>
              </a:ext>
            </a:extLst>
          </p:cNvPr>
          <p:cNvSpPr txBox="1"/>
          <p:nvPr/>
        </p:nvSpPr>
        <p:spPr>
          <a:xfrm>
            <a:off x="6169980" y="4458805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AP3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C478A3B-0292-3B7D-D1FA-FAF0E791BD38}"/>
              </a:ext>
            </a:extLst>
          </p:cNvPr>
          <p:cNvSpPr txBox="1"/>
          <p:nvPr/>
        </p:nvSpPr>
        <p:spPr>
          <a:xfrm>
            <a:off x="4732535" y="5279253"/>
            <a:ext cx="4426261" cy="844124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AP1 can hear the Beacon of AP2 and AP3. AP2 can’t hear AP3’s Beacon.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AP3 can’t hear AP2’s Beacon.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AP1 announces its R-TWT SPs, and </a:t>
            </a:r>
            <a:r>
              <a:rPr lang="en-US" sz="900" dirty="0"/>
              <a:t>R-TWT SPs of its neighbor AP2 and AP3.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AP2 selects its </a:t>
            </a:r>
            <a:r>
              <a:rPr lang="en-US" sz="900" dirty="0"/>
              <a:t>R-TWT SPs that do not overlap with AP1’s R-TWT SPs, and should </a:t>
            </a:r>
          </a:p>
          <a:p>
            <a:r>
              <a:rPr lang="en-US" sz="900" dirty="0"/>
              <a:t>overlap with AP3’s R-TWT SPs.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247772-6A6E-5FDA-79EC-F47F211C5AAA}"/>
              </a:ext>
            </a:extLst>
          </p:cNvPr>
          <p:cNvSpPr/>
          <p:nvPr/>
        </p:nvSpPr>
        <p:spPr>
          <a:xfrm>
            <a:off x="5407980" y="3994953"/>
            <a:ext cx="395057" cy="20196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20F5837-82B8-8AC1-24DF-AD8FF2835D2E}"/>
              </a:ext>
            </a:extLst>
          </p:cNvPr>
          <p:cNvSpPr txBox="1"/>
          <p:nvPr/>
        </p:nvSpPr>
        <p:spPr>
          <a:xfrm>
            <a:off x="4930064" y="3778928"/>
            <a:ext cx="1513643" cy="241915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Central management entity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E678483-EE8C-0D8E-1C4D-69DF627A9263}"/>
              </a:ext>
            </a:extLst>
          </p:cNvPr>
          <p:cNvCxnSpPr>
            <a:cxnSpLocks/>
            <a:endCxn id="10" idx="2"/>
          </p:cNvCxnSpPr>
          <p:nvPr/>
        </p:nvCxnSpPr>
        <p:spPr>
          <a:xfrm flipH="1">
            <a:off x="4932284" y="4196921"/>
            <a:ext cx="604423" cy="483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6F75058-97BE-9B7B-532C-2A20D34629FA}"/>
              </a:ext>
            </a:extLst>
          </p:cNvPr>
          <p:cNvCxnSpPr>
            <a:cxnSpLocks/>
            <a:stCxn id="14" idx="2"/>
            <a:endCxn id="8" idx="2"/>
          </p:cNvCxnSpPr>
          <p:nvPr/>
        </p:nvCxnSpPr>
        <p:spPr>
          <a:xfrm>
            <a:off x="5605509" y="4196921"/>
            <a:ext cx="17756" cy="4838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8E1FF56-7DEF-63A6-305C-40428A3E0448}"/>
              </a:ext>
            </a:extLst>
          </p:cNvPr>
          <p:cNvCxnSpPr>
            <a:cxnSpLocks/>
            <a:endCxn id="12" idx="2"/>
          </p:cNvCxnSpPr>
          <p:nvPr/>
        </p:nvCxnSpPr>
        <p:spPr>
          <a:xfrm>
            <a:off x="5686885" y="4218748"/>
            <a:ext cx="680624" cy="4420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379D50-11BF-A92D-06BE-3202EFE47A08}"/>
              </a:ext>
            </a:extLst>
          </p:cNvPr>
          <p:cNvCxnSpPr>
            <a:cxnSpLocks/>
          </p:cNvCxnSpPr>
          <p:nvPr/>
        </p:nvCxnSpPr>
        <p:spPr>
          <a:xfrm>
            <a:off x="304800" y="2934570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AF969050-83A1-BD01-7D5E-46170631AD71}"/>
              </a:ext>
            </a:extLst>
          </p:cNvPr>
          <p:cNvCxnSpPr>
            <a:cxnSpLocks/>
          </p:cNvCxnSpPr>
          <p:nvPr/>
        </p:nvCxnSpPr>
        <p:spPr>
          <a:xfrm>
            <a:off x="341787" y="3302271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0629D56-3281-3D54-48AD-EC63D932DCDC}"/>
              </a:ext>
            </a:extLst>
          </p:cNvPr>
          <p:cNvCxnSpPr>
            <a:cxnSpLocks/>
          </p:cNvCxnSpPr>
          <p:nvPr/>
        </p:nvCxnSpPr>
        <p:spPr>
          <a:xfrm>
            <a:off x="304800" y="3694347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76EFFAF-AEF5-2CB9-C527-ECCB931675A1}"/>
              </a:ext>
            </a:extLst>
          </p:cNvPr>
          <p:cNvSpPr txBox="1"/>
          <p:nvPr/>
        </p:nvSpPr>
        <p:spPr>
          <a:xfrm>
            <a:off x="226381" y="3124678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D072F68-821C-BB6B-185E-D78F27EE962B}"/>
              </a:ext>
            </a:extLst>
          </p:cNvPr>
          <p:cNvSpPr txBox="1"/>
          <p:nvPr/>
        </p:nvSpPr>
        <p:spPr>
          <a:xfrm>
            <a:off x="226381" y="2649736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174B332-BBDB-33B4-1CC4-3B82C6AC494E}"/>
              </a:ext>
            </a:extLst>
          </p:cNvPr>
          <p:cNvSpPr txBox="1"/>
          <p:nvPr/>
        </p:nvSpPr>
        <p:spPr>
          <a:xfrm>
            <a:off x="226381" y="3494999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AP3</a:t>
            </a:r>
          </a:p>
        </p:txBody>
      </p:sp>
      <p:sp>
        <p:nvSpPr>
          <p:cNvPr id="25" name="Right Brace 24">
            <a:extLst>
              <a:ext uri="{FF2B5EF4-FFF2-40B4-BE49-F238E27FC236}">
                <a16:creationId xmlns:a16="http://schemas.microsoft.com/office/drawing/2014/main" id="{19300394-5D61-6F98-8515-1CACBE637CE4}"/>
              </a:ext>
            </a:extLst>
          </p:cNvPr>
          <p:cNvSpPr/>
          <p:nvPr/>
        </p:nvSpPr>
        <p:spPr>
          <a:xfrm rot="5400000">
            <a:off x="1086021" y="2598691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ight Brace 25">
            <a:extLst>
              <a:ext uri="{FF2B5EF4-FFF2-40B4-BE49-F238E27FC236}">
                <a16:creationId xmlns:a16="http://schemas.microsoft.com/office/drawing/2014/main" id="{7AA6CD6D-20B1-6ABC-4EDF-6D0BA88AF896}"/>
              </a:ext>
            </a:extLst>
          </p:cNvPr>
          <p:cNvSpPr/>
          <p:nvPr/>
        </p:nvSpPr>
        <p:spPr>
          <a:xfrm rot="5400000">
            <a:off x="1885011" y="3015232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ight Brace 26">
            <a:extLst>
              <a:ext uri="{FF2B5EF4-FFF2-40B4-BE49-F238E27FC236}">
                <a16:creationId xmlns:a16="http://schemas.microsoft.com/office/drawing/2014/main" id="{1DF3EA2E-A4CC-CFB5-DBC6-565DAD8E4780}"/>
              </a:ext>
            </a:extLst>
          </p:cNvPr>
          <p:cNvSpPr/>
          <p:nvPr/>
        </p:nvSpPr>
        <p:spPr>
          <a:xfrm rot="5400000">
            <a:off x="2738747" y="3439494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79FF36F-53D8-819E-8A73-985CE7ED360E}"/>
              </a:ext>
            </a:extLst>
          </p:cNvPr>
          <p:cNvSpPr txBox="1"/>
          <p:nvPr/>
        </p:nvSpPr>
        <p:spPr>
          <a:xfrm>
            <a:off x="638083" y="2985584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AP2’s R-TWT SP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49FB353-A85E-65D4-C4BB-843AA1F98D2F}"/>
              </a:ext>
            </a:extLst>
          </p:cNvPr>
          <p:cNvSpPr txBox="1"/>
          <p:nvPr/>
        </p:nvSpPr>
        <p:spPr>
          <a:xfrm>
            <a:off x="1505135" y="3455775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AP1’s R-TWT SP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E30FF29-7EC1-00A7-4FA0-C744A9DAEE44}"/>
              </a:ext>
            </a:extLst>
          </p:cNvPr>
          <p:cNvSpPr txBox="1"/>
          <p:nvPr/>
        </p:nvSpPr>
        <p:spPr>
          <a:xfrm>
            <a:off x="2311153" y="3884463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AP3’s R-TWT SP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255A413-CD3A-8EF4-38D6-ADF5EB11355A}"/>
              </a:ext>
            </a:extLst>
          </p:cNvPr>
          <p:cNvCxnSpPr>
            <a:cxnSpLocks/>
          </p:cNvCxnSpPr>
          <p:nvPr/>
        </p:nvCxnSpPr>
        <p:spPr>
          <a:xfrm>
            <a:off x="304800" y="4943876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BEFEB3C1-2458-7854-588A-8FE4E64E9051}"/>
              </a:ext>
            </a:extLst>
          </p:cNvPr>
          <p:cNvCxnSpPr>
            <a:cxnSpLocks/>
          </p:cNvCxnSpPr>
          <p:nvPr/>
        </p:nvCxnSpPr>
        <p:spPr>
          <a:xfrm>
            <a:off x="341787" y="5311577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B4C23845-FEA7-9481-36EC-A197FA6A57A7}"/>
              </a:ext>
            </a:extLst>
          </p:cNvPr>
          <p:cNvCxnSpPr>
            <a:cxnSpLocks/>
          </p:cNvCxnSpPr>
          <p:nvPr/>
        </p:nvCxnSpPr>
        <p:spPr>
          <a:xfrm>
            <a:off x="304800" y="5703653"/>
            <a:ext cx="34445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CA28D8D6-EC25-7F39-1B87-356E05AB562D}"/>
              </a:ext>
            </a:extLst>
          </p:cNvPr>
          <p:cNvSpPr txBox="1"/>
          <p:nvPr/>
        </p:nvSpPr>
        <p:spPr>
          <a:xfrm>
            <a:off x="226381" y="5133984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ED33EA5-59F1-6751-FE0C-E92D643A05F4}"/>
              </a:ext>
            </a:extLst>
          </p:cNvPr>
          <p:cNvSpPr txBox="1"/>
          <p:nvPr/>
        </p:nvSpPr>
        <p:spPr>
          <a:xfrm>
            <a:off x="226381" y="4659042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4C98CBC8-C434-4CF2-DB6B-B217607410A0}"/>
              </a:ext>
            </a:extLst>
          </p:cNvPr>
          <p:cNvSpPr txBox="1"/>
          <p:nvPr/>
        </p:nvSpPr>
        <p:spPr>
          <a:xfrm>
            <a:off x="226381" y="5504305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AP3</a:t>
            </a:r>
          </a:p>
        </p:txBody>
      </p:sp>
      <p:sp>
        <p:nvSpPr>
          <p:cNvPr id="37" name="Right Brace 36">
            <a:extLst>
              <a:ext uri="{FF2B5EF4-FFF2-40B4-BE49-F238E27FC236}">
                <a16:creationId xmlns:a16="http://schemas.microsoft.com/office/drawing/2014/main" id="{33314DE6-08F6-67ED-95AF-8BFBA1A1931A}"/>
              </a:ext>
            </a:extLst>
          </p:cNvPr>
          <p:cNvSpPr/>
          <p:nvPr/>
        </p:nvSpPr>
        <p:spPr>
          <a:xfrm rot="5400000">
            <a:off x="1086021" y="4607997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ight Brace 37">
            <a:extLst>
              <a:ext uri="{FF2B5EF4-FFF2-40B4-BE49-F238E27FC236}">
                <a16:creationId xmlns:a16="http://schemas.microsoft.com/office/drawing/2014/main" id="{6F3EBD07-77D3-0465-6CD4-E9BF2D02A0DD}"/>
              </a:ext>
            </a:extLst>
          </p:cNvPr>
          <p:cNvSpPr/>
          <p:nvPr/>
        </p:nvSpPr>
        <p:spPr>
          <a:xfrm rot="5400000">
            <a:off x="1885011" y="5024538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ight Brace 38">
            <a:extLst>
              <a:ext uri="{FF2B5EF4-FFF2-40B4-BE49-F238E27FC236}">
                <a16:creationId xmlns:a16="http://schemas.microsoft.com/office/drawing/2014/main" id="{78C51CD3-7A33-935A-9FA9-51CC4FB2EC7F}"/>
              </a:ext>
            </a:extLst>
          </p:cNvPr>
          <p:cNvSpPr/>
          <p:nvPr/>
        </p:nvSpPr>
        <p:spPr>
          <a:xfrm rot="5400000">
            <a:off x="1078993" y="5446631"/>
            <a:ext cx="97682" cy="754602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CD11F68-3AF4-39F4-F5C5-AA6EF57C97C5}"/>
              </a:ext>
            </a:extLst>
          </p:cNvPr>
          <p:cNvSpPr txBox="1"/>
          <p:nvPr/>
        </p:nvSpPr>
        <p:spPr>
          <a:xfrm>
            <a:off x="1505135" y="5465081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AP1’s R-TWT SP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0D2D108-2BB9-475F-47D4-94C9D4628DB8}"/>
              </a:ext>
            </a:extLst>
          </p:cNvPr>
          <p:cNvSpPr txBox="1"/>
          <p:nvPr/>
        </p:nvSpPr>
        <p:spPr>
          <a:xfrm>
            <a:off x="651399" y="5891600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AP3’s R-TWT SP</a:t>
            </a:r>
          </a:p>
        </p:txBody>
      </p:sp>
      <p:sp>
        <p:nvSpPr>
          <p:cNvPr id="42" name="Right Brace 41">
            <a:extLst>
              <a:ext uri="{FF2B5EF4-FFF2-40B4-BE49-F238E27FC236}">
                <a16:creationId xmlns:a16="http://schemas.microsoft.com/office/drawing/2014/main" id="{B3214B89-D531-7F8D-990A-F047DF6ACE51}"/>
              </a:ext>
            </a:extLst>
          </p:cNvPr>
          <p:cNvSpPr/>
          <p:nvPr/>
        </p:nvSpPr>
        <p:spPr>
          <a:xfrm rot="5400000" flipH="1">
            <a:off x="2722470" y="4838199"/>
            <a:ext cx="97681" cy="754602"/>
          </a:xfrm>
          <a:prstGeom prst="rightBrac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095AB32B-DDD2-980D-6BF4-FBCFFC88769A}"/>
              </a:ext>
            </a:extLst>
          </p:cNvPr>
          <p:cNvSpPr txBox="1"/>
          <p:nvPr/>
        </p:nvSpPr>
        <p:spPr>
          <a:xfrm>
            <a:off x="2394010" y="4980489"/>
            <a:ext cx="1840638" cy="198741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Medium time that AP2’s BSS can use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68E76B0-F39D-C963-3728-7AD108245DB6}"/>
              </a:ext>
            </a:extLst>
          </p:cNvPr>
          <p:cNvSpPr txBox="1"/>
          <p:nvPr/>
        </p:nvSpPr>
        <p:spPr>
          <a:xfrm>
            <a:off x="605901" y="5011250"/>
            <a:ext cx="1043865" cy="201960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AP2’s R-TWT SP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82D92E6-069F-A601-BC97-CFA169B3E65A}"/>
              </a:ext>
            </a:extLst>
          </p:cNvPr>
          <p:cNvSpPr txBox="1"/>
          <p:nvPr/>
        </p:nvSpPr>
        <p:spPr>
          <a:xfrm>
            <a:off x="889987" y="4111919"/>
            <a:ext cx="2465031" cy="21860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APs’ R-TWT SPs without 2-hop AP’s information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5D69F06-8C6C-A4BB-32D1-C38E3FC2E078}"/>
              </a:ext>
            </a:extLst>
          </p:cNvPr>
          <p:cNvSpPr txBox="1"/>
          <p:nvPr/>
        </p:nvSpPr>
        <p:spPr>
          <a:xfrm>
            <a:off x="605901" y="6192707"/>
            <a:ext cx="2465031" cy="218607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800" dirty="0">
                <a:solidFill>
                  <a:schemeClr val="tx1"/>
                </a:solidFill>
              </a:rPr>
              <a:t>APs’ R-TWT SPs with 2-hop AP’s information</a:t>
            </a:r>
          </a:p>
        </p:txBody>
      </p:sp>
    </p:spTree>
    <p:extLst>
      <p:ext uri="{BB962C8B-B14F-4D97-AF65-F5344CB8AC3E}">
        <p14:creationId xmlns:p14="http://schemas.microsoft.com/office/powerpoint/2010/main" val="3513848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3350" y="609599"/>
            <a:ext cx="9410700" cy="762000"/>
          </a:xfrm>
        </p:spPr>
        <p:txBody>
          <a:bodyPr/>
          <a:lstStyle/>
          <a:p>
            <a:r>
              <a:rPr lang="en-US" sz="2400" dirty="0"/>
              <a:t>STA’s Notification of Neighbor AP’s R-TWT SPs and R-TWT Selection Restriction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0859"/>
            <a:ext cx="9144000" cy="2805499"/>
          </a:xfrm>
        </p:spPr>
        <p:txBody>
          <a:bodyPr/>
          <a:lstStyle/>
          <a:p>
            <a:r>
              <a:rPr lang="en-US" sz="1800" dirty="0"/>
              <a:t>A STA reports the R-TWT SPs of its neighbor APs to its associated AP and reports the R-TWT SPs of neighbor AP’s neighbor AP.</a:t>
            </a:r>
          </a:p>
          <a:p>
            <a:pPr lvl="1"/>
            <a:r>
              <a:rPr lang="en-US" sz="1800" dirty="0"/>
              <a:t>The STA’s report can happen when the neighbor’s updated/new R-TWT SPs are overlapped with the R-TWT SPs that the STA is the member.</a:t>
            </a:r>
          </a:p>
          <a:p>
            <a:pPr lvl="1"/>
            <a:r>
              <a:rPr lang="en-US" sz="1800" dirty="0"/>
              <a:t>Another method is that when a STA detects R-TWT SP overlapping with neighbor BSS, the STA initiates the new R-TWT SP negotiation with the inclusion of its neighbor BSS’s R-TWT SPs.</a:t>
            </a:r>
          </a:p>
          <a:p>
            <a:pPr lvl="2"/>
            <a:r>
              <a:rPr lang="en-US" sz="1800" dirty="0"/>
              <a:t>The inclusion of such information can avoid the AP to select the TWT SP information Whose APs overlap with R-TWT SP of STA’s neighbor AP.  </a:t>
            </a:r>
          </a:p>
          <a:p>
            <a:pPr lvl="2"/>
            <a:endParaRPr lang="en-US" sz="14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F70BECA0-C3CE-2E61-0248-F6F2CA61564E}"/>
              </a:ext>
            </a:extLst>
          </p:cNvPr>
          <p:cNvSpPr/>
          <p:nvPr/>
        </p:nvSpPr>
        <p:spPr>
          <a:xfrm>
            <a:off x="7675857" y="4790361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D73CF4B-825C-F23B-3C3D-1F6FEA43CB2B}"/>
              </a:ext>
            </a:extLst>
          </p:cNvPr>
          <p:cNvSpPr txBox="1"/>
          <p:nvPr/>
        </p:nvSpPr>
        <p:spPr>
          <a:xfrm>
            <a:off x="7547130" y="4568414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10106E7E-448F-5315-2764-DD49845AF272}"/>
              </a:ext>
            </a:extLst>
          </p:cNvPr>
          <p:cNvSpPr/>
          <p:nvPr/>
        </p:nvSpPr>
        <p:spPr>
          <a:xfrm>
            <a:off x="5804144" y="4790361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2880C5-7CA6-30BE-0101-631EDC7A3D01}"/>
              </a:ext>
            </a:extLst>
          </p:cNvPr>
          <p:cNvSpPr txBox="1"/>
          <p:nvPr/>
        </p:nvSpPr>
        <p:spPr>
          <a:xfrm>
            <a:off x="5675417" y="4568414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602DD58-9B2D-8843-78C9-F66D7F990C1B}"/>
              </a:ext>
            </a:extLst>
          </p:cNvPr>
          <p:cNvSpPr txBox="1"/>
          <p:nvPr/>
        </p:nvSpPr>
        <p:spPr>
          <a:xfrm>
            <a:off x="5334000" y="5266511"/>
            <a:ext cx="3708742" cy="44125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AP1 can’t hear the Beacon of AP2. AP2 can’t hear AP1’s Beacon.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STA21 associated with AP2 can hear AP1’s Beacon.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5046A65E-4460-FFDB-53ED-244E42AFCC68}"/>
              </a:ext>
            </a:extLst>
          </p:cNvPr>
          <p:cNvSpPr/>
          <p:nvPr/>
        </p:nvSpPr>
        <p:spPr>
          <a:xfrm>
            <a:off x="6770244" y="4914637"/>
            <a:ext cx="133165" cy="1487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F61935-DBA5-253D-7952-F7FD50A59B37}"/>
              </a:ext>
            </a:extLst>
          </p:cNvPr>
          <p:cNvSpPr txBox="1"/>
          <p:nvPr/>
        </p:nvSpPr>
        <p:spPr>
          <a:xfrm>
            <a:off x="6588254" y="4724887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STA21</a:t>
            </a:r>
          </a:p>
        </p:txBody>
      </p:sp>
    </p:spTree>
    <p:extLst>
      <p:ext uri="{BB962C8B-B14F-4D97-AF65-F5344CB8AC3E}">
        <p14:creationId xmlns:p14="http://schemas.microsoft.com/office/powerpoint/2010/main" val="3044934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471100"/>
            <a:ext cx="9410700" cy="762000"/>
          </a:xfrm>
        </p:spPr>
        <p:txBody>
          <a:bodyPr/>
          <a:lstStyle/>
          <a:p>
            <a:r>
              <a:rPr lang="en-US" sz="2400" dirty="0"/>
              <a:t>Coordination among APs with Different SSIDs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33101"/>
            <a:ext cx="9144000" cy="3643699"/>
          </a:xfrm>
        </p:spPr>
        <p:txBody>
          <a:bodyPr/>
          <a:lstStyle/>
          <a:p>
            <a:r>
              <a:rPr lang="en-US" sz="1800" dirty="0"/>
              <a:t>An AP (AP1) can announce whether it respect the R-TWT SPs of its neighbor AP (AP2) when AP1 and AP2 are not in the same ESS. Or AP1 and AP2 needs to negotiate the agreement to respect the R-TWT SPs of </a:t>
            </a:r>
            <a:r>
              <a:rPr lang="en-US" sz="1800"/>
              <a:t>the peer AP. </a:t>
            </a:r>
            <a:endParaRPr lang="en-US" sz="1800" dirty="0"/>
          </a:p>
          <a:p>
            <a:pPr lvl="1"/>
            <a:r>
              <a:rPr lang="en-US" sz="1600" dirty="0"/>
              <a:t>When AP1 and AP2 announces such support or successfully negotiate the R-TWT SP respect, AP1(AP2) will announce the R-TWT SPs of AP2 (AP1) and indicate that the associated R-TWT STAs need to respect AP2’s (AP1’s) R-TWT SPs.</a:t>
            </a:r>
          </a:p>
          <a:p>
            <a:pPr lvl="2"/>
            <a:r>
              <a:rPr lang="en-US" sz="1400" dirty="0"/>
              <a:t>The STAs associated with AP1 (AP2) will stop its TXOP at the beginning of AP2’s (AP1’s) R-TWT Ps.   </a:t>
            </a:r>
          </a:p>
          <a:p>
            <a:pPr lvl="2"/>
            <a:r>
              <a:rPr lang="en-US" sz="1400" dirty="0"/>
              <a:t>AP1 (AP2) will stop its TXOP at the beginning of AP2’s (AP1’s) R-TWT Ps.   </a:t>
            </a:r>
          </a:p>
          <a:p>
            <a:pPr lvl="2"/>
            <a:endParaRPr lang="en-US" sz="1400" dirty="0"/>
          </a:p>
          <a:p>
            <a:pPr lvl="2"/>
            <a:endParaRPr lang="en-US" sz="1400" dirty="0"/>
          </a:p>
          <a:p>
            <a:r>
              <a:rPr lang="en-US" sz="2000" dirty="0"/>
              <a:t>For APs within the same ESS, this indication/negotiation may also be used.</a:t>
            </a:r>
          </a:p>
          <a:p>
            <a:pPr lvl="2"/>
            <a:endParaRPr lang="en-US" sz="1400" dirty="0"/>
          </a:p>
          <a:p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56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471100"/>
            <a:ext cx="9410700" cy="762000"/>
          </a:xfrm>
        </p:spPr>
        <p:txBody>
          <a:bodyPr/>
          <a:lstStyle/>
          <a:p>
            <a:r>
              <a:rPr lang="en-US" sz="2400" dirty="0"/>
              <a:t>Selective consideration of the neighbor AP’s R-TWT SP</a:t>
            </a:r>
            <a:endParaRPr lang="en-US" sz="2400" b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1"/>
            <a:ext cx="9144000" cy="3810805"/>
          </a:xfrm>
        </p:spPr>
        <p:txBody>
          <a:bodyPr/>
          <a:lstStyle/>
          <a:p>
            <a:r>
              <a:rPr lang="en-US" sz="1400" dirty="0"/>
              <a:t>When an AP announces neighbor AP’s R-TWT SP schedule information to associated non-AP STAs, the AP may announce additional information indicating which non-AP STA (e.g., some of associated non-AP STAs) should follow the R-TWT rule for the neighbor AP R-TWT SP (e.g., considering the overlapping quiet interval, finishing its TXOP before the R-TWT starts).</a:t>
            </a:r>
          </a:p>
          <a:p>
            <a:pPr lvl="1"/>
            <a:r>
              <a:rPr lang="en-US" sz="1400" dirty="0"/>
              <a:t>This additional information can be </a:t>
            </a:r>
          </a:p>
          <a:p>
            <a:pPr lvl="2"/>
            <a:r>
              <a:rPr lang="en-US" sz="1400" dirty="0"/>
              <a:t>A Broadcast TWT ID of which member non-AP STA should consider the neighbor AP’s R-TWT SP, or may not consider it (depending on the definition of the information)</a:t>
            </a:r>
          </a:p>
          <a:p>
            <a:pPr lvl="2"/>
            <a:r>
              <a:rPr lang="en-US" sz="1400" dirty="0"/>
              <a:t>Receiving of the inter-BSS frame from the neighbor BSS by the non-AP STA with additional conditions such as a measurement duration and a threshold of the signal quality (e.g., RSSI, RCPI, or RSNI etc.) </a:t>
            </a:r>
          </a:p>
          <a:p>
            <a:pPr lvl="3"/>
            <a:r>
              <a:rPr lang="en-US" sz="1400" dirty="0"/>
              <a:t>If a non-AP STA (e.g., STA21) receives an inter-BSS frame of the neighbor BSS (e.g., a Beacon frame sent by the neighbor AP) that exceeds the indicated threshold of the signal quality during a certain duration, the non-AP STA should consider the neighbor AP’s R-TWT SP. </a:t>
            </a:r>
          </a:p>
          <a:p>
            <a:pPr lvl="3"/>
            <a:r>
              <a:rPr lang="en-US" sz="1400" dirty="0"/>
              <a:t>Otherwise, a non-AP STA (e.g., STA22) may ignore the neighbor AP’s R-TWT SP</a:t>
            </a:r>
          </a:p>
          <a:p>
            <a:pPr lvl="1"/>
            <a:r>
              <a:rPr lang="en-US" sz="1400" dirty="0"/>
              <a:t>In addition, an AP may transmit to a non-AP STA an individually addressed management/action frame including the neighbor AP’s R-TWT SP schedule information of that the non-AP STA should follow the R-TWT rule and optionally the additional information as in described above.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01/10/202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06032" y="6475413"/>
            <a:ext cx="1437893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Liwen Chu et al (NXP)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A99F4A4-AFF4-393C-BDA4-61051F2CF3C2}"/>
              </a:ext>
            </a:extLst>
          </p:cNvPr>
          <p:cNvSpPr/>
          <p:nvPr/>
        </p:nvSpPr>
        <p:spPr>
          <a:xfrm>
            <a:off x="8007203" y="5403547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E613F32-6112-69F2-C21D-7762105142D4}"/>
              </a:ext>
            </a:extLst>
          </p:cNvPr>
          <p:cNvSpPr txBox="1"/>
          <p:nvPr/>
        </p:nvSpPr>
        <p:spPr>
          <a:xfrm>
            <a:off x="7878476" y="5181600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392EFE3D-C4F0-2440-91DC-A35B44C257C8}"/>
              </a:ext>
            </a:extLst>
          </p:cNvPr>
          <p:cNvSpPr/>
          <p:nvPr/>
        </p:nvSpPr>
        <p:spPr>
          <a:xfrm>
            <a:off x="6135490" y="5403547"/>
            <a:ext cx="133165" cy="272988"/>
          </a:xfrm>
          <a:prstGeom prst="triangl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DC4376A-8BD6-9545-F479-CF5E72C2F572}"/>
              </a:ext>
            </a:extLst>
          </p:cNvPr>
          <p:cNvSpPr txBox="1"/>
          <p:nvPr/>
        </p:nvSpPr>
        <p:spPr>
          <a:xfrm>
            <a:off x="6006763" y="5181600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AP2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B025080-5A66-AF61-D324-97278C625A0E}"/>
              </a:ext>
            </a:extLst>
          </p:cNvPr>
          <p:cNvSpPr txBox="1"/>
          <p:nvPr/>
        </p:nvSpPr>
        <p:spPr>
          <a:xfrm>
            <a:off x="5525890" y="5723424"/>
            <a:ext cx="3003979" cy="441259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AP2 announces AP1’s R-TWT SP schedule info</a:t>
            </a:r>
            <a:r>
              <a:rPr lang="en-US" sz="900" dirty="0">
                <a:solidFill>
                  <a:schemeClr val="tx1"/>
                </a:solidFill>
              </a:rPr>
              <a:t>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chemeClr val="tx1"/>
                </a:solidFill>
              </a:rPr>
              <a:t>STA21 associated with AP2 can hear AP1’s Beacon.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STA22 associated with AP2 can’t hear AP1’s Beacon</a:t>
            </a:r>
            <a:endParaRPr lang="en-US" sz="900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18A21AF-8A2C-A47E-C63D-BB3751AEBA13}"/>
              </a:ext>
            </a:extLst>
          </p:cNvPr>
          <p:cNvSpPr/>
          <p:nvPr/>
        </p:nvSpPr>
        <p:spPr>
          <a:xfrm>
            <a:off x="7101590" y="5527823"/>
            <a:ext cx="133165" cy="1487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C44B53A-D755-957C-2E50-5C9EA1173C67}"/>
              </a:ext>
            </a:extLst>
          </p:cNvPr>
          <p:cNvSpPr txBox="1"/>
          <p:nvPr/>
        </p:nvSpPr>
        <p:spPr>
          <a:xfrm>
            <a:off x="6919600" y="5338073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STA21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F5318AA-2E55-5587-552C-C27C98EC5100}"/>
              </a:ext>
            </a:extLst>
          </p:cNvPr>
          <p:cNvSpPr/>
          <p:nvPr/>
        </p:nvSpPr>
        <p:spPr>
          <a:xfrm>
            <a:off x="5089488" y="5527823"/>
            <a:ext cx="133165" cy="14871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E9ECF0-98B9-F5B2-6B91-6C94D50DFA0A}"/>
              </a:ext>
            </a:extLst>
          </p:cNvPr>
          <p:cNvSpPr txBox="1"/>
          <p:nvPr/>
        </p:nvSpPr>
        <p:spPr>
          <a:xfrm>
            <a:off x="4907498" y="5338073"/>
            <a:ext cx="395057" cy="201968"/>
          </a:xfrm>
          <a:prstGeom prst="rect">
            <a:avLst/>
          </a:prstGeom>
          <a:noFill/>
        </p:spPr>
        <p:txBody>
          <a:bodyPr wrap="none" lIns="91440" tIns="45720" rIns="91440" rtlCol="0" anchor="t">
            <a:noAutofit/>
          </a:bodyPr>
          <a:lstStyle/>
          <a:p>
            <a:r>
              <a:rPr lang="en-US" sz="900" dirty="0">
                <a:solidFill>
                  <a:schemeClr val="tx1"/>
                </a:solidFill>
              </a:rPr>
              <a:t>STA22</a:t>
            </a:r>
          </a:p>
        </p:txBody>
      </p:sp>
    </p:spTree>
    <p:extLst>
      <p:ext uri="{BB962C8B-B14F-4D97-AF65-F5344CB8AC3E}">
        <p14:creationId xmlns:p14="http://schemas.microsoft.com/office/powerpoint/2010/main" val="326362882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1136</Words>
  <Application>Microsoft Office PowerPoint</Application>
  <PresentationFormat>On-screen Show (4:3)</PresentationFormat>
  <Paragraphs>126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Wingdings</vt:lpstr>
      <vt:lpstr>802-11-Submission</vt:lpstr>
      <vt:lpstr>Custom Design</vt:lpstr>
      <vt:lpstr>AP Coordination</vt:lpstr>
      <vt:lpstr>Recap: R-TWT</vt:lpstr>
      <vt:lpstr>Announcement of AP’s R-TWT SPs and 1-hop AP’s R-TWT SPs</vt:lpstr>
      <vt:lpstr>Usage of 2-hop AP’s R-TWT SPs</vt:lpstr>
      <vt:lpstr>STA’s Notification of Neighbor AP’s R-TWT SPs and R-TWT Selection Restriction</vt:lpstr>
      <vt:lpstr>Coordination among APs with Different SSIDs</vt:lpstr>
      <vt:lpstr>Selective consideration of the neighbor AP’s R-TWT SP</vt:lpstr>
    </vt:vector>
  </TitlesOfParts>
  <Manager>Hongyuan Zhang</Manager>
  <Company>Marvell Semiconductor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Ditributed MUMIMO</dc:title>
  <dc:subject/>
  <dc:creator>Hongyuan Zhang</dc:creator>
  <cp:keywords>September 2017</cp:keywords>
  <dc:description/>
  <cp:lastModifiedBy>Liwen Chu</cp:lastModifiedBy>
  <cp:revision>2005</cp:revision>
  <cp:lastPrinted>1998-02-10T13:28:06Z</cp:lastPrinted>
  <dcterms:created xsi:type="dcterms:W3CDTF">2007-05-21T21:00:37Z</dcterms:created>
  <dcterms:modified xsi:type="dcterms:W3CDTF">2023-02-27T04:23:23Z</dcterms:modified>
  <cp:category>Submission</cp:category>
</cp:coreProperties>
</file>