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7"/>
  </p:notesMasterIdLst>
  <p:handoutMasterIdLst>
    <p:handoutMasterId r:id="rId18"/>
  </p:handoutMasterIdLst>
  <p:sldIdLst>
    <p:sldId id="269" r:id="rId3"/>
    <p:sldId id="477" r:id="rId4"/>
    <p:sldId id="476" r:id="rId5"/>
    <p:sldId id="478" r:id="rId6"/>
    <p:sldId id="485" r:id="rId7"/>
    <p:sldId id="484" r:id="rId8"/>
    <p:sldId id="486" r:id="rId9"/>
    <p:sldId id="487" r:id="rId10"/>
    <p:sldId id="488" r:id="rId11"/>
    <p:sldId id="489" r:id="rId12"/>
    <p:sldId id="483" r:id="rId13"/>
    <p:sldId id="481" r:id="rId14"/>
    <p:sldId id="480" r:id="rId15"/>
    <p:sldId id="479"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4/10/2023</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4/10/2023</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4/10/2023</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4/10/2023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4/10/2023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4/10/2023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4/10/2023</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4/10/2023</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4/10/2023</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4/10/2023</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4/10/2023</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4/10/2023</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4/10/2023</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4/10/2023</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4/10/2023</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4/10/2023</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4/10/2023</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4/10/2023</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4/10/2023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4/10/2023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4/10/2023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4/10/2023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4/10/2023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4/10/2023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4/10/2023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4/10/2023</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0249</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4/10/2023</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Extended TXOP Sharing</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2023-01-10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936154" cy="276999"/>
          </a:xfrm>
        </p:spPr>
        <p:txBody>
          <a:bodyPr/>
          <a:lstStyle/>
          <a:p>
            <a:pPr>
              <a:defRPr/>
            </a:pPr>
            <a:r>
              <a:rPr lang="en-US" dirty="0"/>
              <a:t>01/10/202</a:t>
            </a:r>
          </a:p>
        </p:txBody>
      </p:sp>
      <p:graphicFrame>
        <p:nvGraphicFramePr>
          <p:cNvPr id="6" name="Table 5"/>
          <p:cNvGraphicFramePr>
            <a:graphicFrameLocks noGrp="1"/>
          </p:cNvGraphicFramePr>
          <p:nvPr>
            <p:extLst>
              <p:ext uri="{D42A27DB-BD31-4B8C-83A1-F6EECF244321}">
                <p14:modId xmlns:p14="http://schemas.microsoft.com/office/powerpoint/2010/main" val="1979022597"/>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dirty="0"/>
              <a:t>Duration Field and Virtual Carrier Sensing</a:t>
            </a:r>
            <a:endParaRPr lang="en-US" sz="2400" b="0" dirty="0"/>
          </a:p>
        </p:txBody>
      </p:sp>
      <p:sp>
        <p:nvSpPr>
          <p:cNvPr id="3" name="Content Placeholder 2"/>
          <p:cNvSpPr>
            <a:spLocks noGrp="1"/>
          </p:cNvSpPr>
          <p:nvPr>
            <p:ph idx="1"/>
          </p:nvPr>
        </p:nvSpPr>
        <p:spPr>
          <a:xfrm>
            <a:off x="0" y="1233101"/>
            <a:ext cx="9144000" cy="5015300"/>
          </a:xfrm>
        </p:spPr>
        <p:txBody>
          <a:bodyPr/>
          <a:lstStyle/>
          <a:p>
            <a:r>
              <a:rPr lang="en-US" sz="1800" b="0" dirty="0"/>
              <a:t>The soliciting frame for TXOP sharing has Duration field being 0.</a:t>
            </a:r>
          </a:p>
          <a:p>
            <a:r>
              <a:rPr lang="en-US" sz="1800" b="0" dirty="0"/>
              <a:t>If  in a TXOP a NAV timer of a STA is set by one of sharing AP, the STAs associated with the shared AP ignores the NAV timer for the frame exchanges with the shared AP. </a:t>
            </a:r>
          </a:p>
          <a:p>
            <a:pPr lvl="1"/>
            <a:r>
              <a:rPr lang="en-US" sz="1800" dirty="0"/>
              <a:t>Option 1: the intra NAV is set.</a:t>
            </a:r>
          </a:p>
          <a:p>
            <a:pPr lvl="1"/>
            <a:r>
              <a:rPr lang="en-US" sz="1800" dirty="0"/>
              <a:t>Option 2: the basic NAV is set and is ignored.</a:t>
            </a:r>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1819270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dirty="0"/>
              <a:t>Single TXOP Shared Time or Multiple TXOP Shared Time </a:t>
            </a:r>
            <a:endParaRPr lang="en-US" sz="2400" b="0"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7" name="TextBox 6">
            <a:extLst>
              <a:ext uri="{FF2B5EF4-FFF2-40B4-BE49-F238E27FC236}">
                <a16:creationId xmlns:a16="http://schemas.microsoft.com/office/drawing/2014/main" id="{FFD11130-0894-3BB1-2966-3E2E28687009}"/>
              </a:ext>
            </a:extLst>
          </p:cNvPr>
          <p:cNvSpPr txBox="1"/>
          <p:nvPr/>
        </p:nvSpPr>
        <p:spPr>
          <a:xfrm>
            <a:off x="1791220" y="2708984"/>
            <a:ext cx="2070563" cy="364957"/>
          </a:xfrm>
          <a:prstGeom prst="rect">
            <a:avLst/>
          </a:prstGeom>
          <a:noFill/>
        </p:spPr>
        <p:txBody>
          <a:bodyPr wrap="none" lIns="91440" tIns="45720" rIns="91440" rtlCol="0" anchor="t">
            <a:noAutofit/>
          </a:bodyPr>
          <a:lstStyle/>
          <a:p>
            <a:r>
              <a:rPr lang="en-US" sz="700" dirty="0"/>
              <a:t>TXOP sharing method 1</a:t>
            </a:r>
            <a:endParaRPr lang="en-US" sz="700" dirty="0">
              <a:solidFill>
                <a:schemeClr val="tx1"/>
              </a:solidFill>
            </a:endParaRPr>
          </a:p>
        </p:txBody>
      </p:sp>
      <p:cxnSp>
        <p:nvCxnSpPr>
          <p:cNvPr id="8" name="Straight Arrow Connector 7">
            <a:extLst>
              <a:ext uri="{FF2B5EF4-FFF2-40B4-BE49-F238E27FC236}">
                <a16:creationId xmlns:a16="http://schemas.microsoft.com/office/drawing/2014/main" id="{C4FEB12F-8026-461C-B7C6-949D3A06AFEA}"/>
              </a:ext>
            </a:extLst>
          </p:cNvPr>
          <p:cNvCxnSpPr>
            <a:cxnSpLocks/>
          </p:cNvCxnSpPr>
          <p:nvPr/>
        </p:nvCxnSpPr>
        <p:spPr>
          <a:xfrm>
            <a:off x="228600" y="2903121"/>
            <a:ext cx="606357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FAF4FBC-30FC-F186-FECE-F05286CDD973}"/>
              </a:ext>
            </a:extLst>
          </p:cNvPr>
          <p:cNvSpPr/>
          <p:nvPr/>
        </p:nvSpPr>
        <p:spPr>
          <a:xfrm>
            <a:off x="291675" y="3220249"/>
            <a:ext cx="165525" cy="20875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
        <p:nvSpPr>
          <p:cNvPr id="10" name="TextBox 9">
            <a:extLst>
              <a:ext uri="{FF2B5EF4-FFF2-40B4-BE49-F238E27FC236}">
                <a16:creationId xmlns:a16="http://schemas.microsoft.com/office/drawing/2014/main" id="{ABCD0B4D-27BF-7C6B-DEAE-C96FE9A6259A}"/>
              </a:ext>
            </a:extLst>
          </p:cNvPr>
          <p:cNvSpPr txBox="1"/>
          <p:nvPr/>
        </p:nvSpPr>
        <p:spPr>
          <a:xfrm>
            <a:off x="114039" y="2922084"/>
            <a:ext cx="544561" cy="262704"/>
          </a:xfrm>
          <a:prstGeom prst="rect">
            <a:avLst/>
          </a:prstGeom>
          <a:noFill/>
        </p:spPr>
        <p:txBody>
          <a:bodyPr wrap="none" lIns="91440" tIns="45720" rIns="91440" rtlCol="0" anchor="t">
            <a:noAutofit/>
          </a:bodyPr>
          <a:lstStyle/>
          <a:p>
            <a:r>
              <a:rPr lang="en-US" sz="700" dirty="0"/>
              <a:t>MU-RTS</a:t>
            </a:r>
          </a:p>
          <a:p>
            <a:r>
              <a:rPr lang="en-US" sz="700" dirty="0">
                <a:solidFill>
                  <a:schemeClr val="tx1"/>
                </a:solidFill>
              </a:rPr>
              <a:t>TXS</a:t>
            </a:r>
          </a:p>
        </p:txBody>
      </p:sp>
      <p:sp>
        <p:nvSpPr>
          <p:cNvPr id="11" name="Rectangle 10">
            <a:extLst>
              <a:ext uri="{FF2B5EF4-FFF2-40B4-BE49-F238E27FC236}">
                <a16:creationId xmlns:a16="http://schemas.microsoft.com/office/drawing/2014/main" id="{798DF983-C4E9-9459-0FEF-77D2CE936330}"/>
              </a:ext>
            </a:extLst>
          </p:cNvPr>
          <p:cNvSpPr/>
          <p:nvPr/>
        </p:nvSpPr>
        <p:spPr>
          <a:xfrm>
            <a:off x="840933" y="3510985"/>
            <a:ext cx="1490542" cy="2499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12" name="TextBox 11">
            <a:extLst>
              <a:ext uri="{FF2B5EF4-FFF2-40B4-BE49-F238E27FC236}">
                <a16:creationId xmlns:a16="http://schemas.microsoft.com/office/drawing/2014/main" id="{6D05CC02-6F75-898A-0C58-3762D3EE7105}"/>
              </a:ext>
            </a:extLst>
          </p:cNvPr>
          <p:cNvSpPr txBox="1"/>
          <p:nvPr/>
        </p:nvSpPr>
        <p:spPr>
          <a:xfrm>
            <a:off x="1041643" y="3777999"/>
            <a:ext cx="544561" cy="364957"/>
          </a:xfrm>
          <a:prstGeom prst="rect">
            <a:avLst/>
          </a:prstGeom>
          <a:noFill/>
        </p:spPr>
        <p:txBody>
          <a:bodyPr wrap="none" lIns="91440" tIns="45720" rIns="91440" rtlCol="0" anchor="t">
            <a:noAutofit/>
          </a:bodyPr>
          <a:lstStyle/>
          <a:p>
            <a:r>
              <a:rPr lang="en-US" sz="700" dirty="0"/>
              <a:t>DL OFDMA</a:t>
            </a:r>
          </a:p>
          <a:p>
            <a:r>
              <a:rPr lang="en-US" sz="700" dirty="0"/>
              <a:t>In 80MHz</a:t>
            </a:r>
            <a:endParaRPr lang="en-US" sz="700" dirty="0">
              <a:solidFill>
                <a:schemeClr val="tx1"/>
              </a:solidFill>
            </a:endParaRPr>
          </a:p>
        </p:txBody>
      </p:sp>
      <p:sp>
        <p:nvSpPr>
          <p:cNvPr id="14" name="Rectangle 13">
            <a:extLst>
              <a:ext uri="{FF2B5EF4-FFF2-40B4-BE49-F238E27FC236}">
                <a16:creationId xmlns:a16="http://schemas.microsoft.com/office/drawing/2014/main" id="{9A434A73-4BE0-8DFB-C1D2-B10F94181B24}"/>
              </a:ext>
            </a:extLst>
          </p:cNvPr>
          <p:cNvSpPr/>
          <p:nvPr/>
        </p:nvSpPr>
        <p:spPr>
          <a:xfrm>
            <a:off x="2505722" y="3501642"/>
            <a:ext cx="339595" cy="231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16" name="TextBox 15">
            <a:extLst>
              <a:ext uri="{FF2B5EF4-FFF2-40B4-BE49-F238E27FC236}">
                <a16:creationId xmlns:a16="http://schemas.microsoft.com/office/drawing/2014/main" id="{AF62D12B-54FD-D820-F75B-1773E496049D}"/>
              </a:ext>
            </a:extLst>
          </p:cNvPr>
          <p:cNvSpPr txBox="1"/>
          <p:nvPr/>
        </p:nvSpPr>
        <p:spPr>
          <a:xfrm>
            <a:off x="2280200" y="3803888"/>
            <a:ext cx="1027909" cy="364957"/>
          </a:xfrm>
          <a:prstGeom prst="rect">
            <a:avLst/>
          </a:prstGeom>
          <a:noFill/>
        </p:spPr>
        <p:txBody>
          <a:bodyPr wrap="none" lIns="91440" tIns="45720" rIns="91440" rtlCol="0" anchor="t">
            <a:noAutofit/>
          </a:bodyPr>
          <a:lstStyle/>
          <a:p>
            <a:r>
              <a:rPr lang="en-US" sz="700" dirty="0"/>
              <a:t>UL </a:t>
            </a:r>
          </a:p>
          <a:p>
            <a:r>
              <a:rPr lang="en-US" sz="700" dirty="0"/>
              <a:t>OFDMA In 80MHz</a:t>
            </a:r>
            <a:endParaRPr lang="en-US" sz="700" dirty="0">
              <a:solidFill>
                <a:schemeClr val="tx1"/>
              </a:solidFill>
            </a:endParaRPr>
          </a:p>
        </p:txBody>
      </p:sp>
      <p:sp>
        <p:nvSpPr>
          <p:cNvPr id="17" name="Oval 16">
            <a:extLst>
              <a:ext uri="{FF2B5EF4-FFF2-40B4-BE49-F238E27FC236}">
                <a16:creationId xmlns:a16="http://schemas.microsoft.com/office/drawing/2014/main" id="{7B3D3C08-7BCA-879E-B486-ACDCCB00B92D}"/>
              </a:ext>
            </a:extLst>
          </p:cNvPr>
          <p:cNvSpPr/>
          <p:nvPr/>
        </p:nvSpPr>
        <p:spPr>
          <a:xfrm>
            <a:off x="7917985" y="3231533"/>
            <a:ext cx="241160" cy="225761"/>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B34ABDC2-319A-E557-3570-6329A2E74C51}"/>
              </a:ext>
            </a:extLst>
          </p:cNvPr>
          <p:cNvSpPr/>
          <p:nvPr/>
        </p:nvSpPr>
        <p:spPr>
          <a:xfrm>
            <a:off x="7457991" y="3857116"/>
            <a:ext cx="241160" cy="22576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F60C6358-8507-18E5-FE92-5F04CE6074E2}"/>
              </a:ext>
            </a:extLst>
          </p:cNvPr>
          <p:cNvSpPr/>
          <p:nvPr/>
        </p:nvSpPr>
        <p:spPr>
          <a:xfrm>
            <a:off x="8159145" y="3927975"/>
            <a:ext cx="241160" cy="225761"/>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79916AC4-50DC-1327-1F3D-8F2AFA42AA8C}"/>
              </a:ext>
            </a:extLst>
          </p:cNvPr>
          <p:cNvSpPr/>
          <p:nvPr/>
        </p:nvSpPr>
        <p:spPr>
          <a:xfrm>
            <a:off x="8679737" y="3295403"/>
            <a:ext cx="241160" cy="225761"/>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9C34EF9A-26C4-2B2D-8036-AD2E2A084EFE}"/>
              </a:ext>
            </a:extLst>
          </p:cNvPr>
          <p:cNvSpPr txBox="1"/>
          <p:nvPr/>
        </p:nvSpPr>
        <p:spPr>
          <a:xfrm>
            <a:off x="7548426" y="2903174"/>
            <a:ext cx="1027909" cy="364957"/>
          </a:xfrm>
          <a:prstGeom prst="rect">
            <a:avLst/>
          </a:prstGeom>
          <a:noFill/>
        </p:spPr>
        <p:txBody>
          <a:bodyPr wrap="none" lIns="91440" tIns="45720" rIns="91440" rtlCol="0" anchor="t">
            <a:noAutofit/>
          </a:bodyPr>
          <a:lstStyle/>
          <a:p>
            <a:r>
              <a:rPr lang="en-US" sz="800" dirty="0"/>
              <a:t>Sharing AP</a:t>
            </a:r>
            <a:endParaRPr lang="en-US" sz="800" dirty="0">
              <a:solidFill>
                <a:schemeClr val="tx1"/>
              </a:solidFill>
            </a:endParaRPr>
          </a:p>
        </p:txBody>
      </p:sp>
      <p:sp>
        <p:nvSpPr>
          <p:cNvPr id="22" name="TextBox 21">
            <a:extLst>
              <a:ext uri="{FF2B5EF4-FFF2-40B4-BE49-F238E27FC236}">
                <a16:creationId xmlns:a16="http://schemas.microsoft.com/office/drawing/2014/main" id="{65A47471-D067-64CC-9606-EA9B770CFEBB}"/>
              </a:ext>
            </a:extLst>
          </p:cNvPr>
          <p:cNvSpPr txBox="1"/>
          <p:nvPr/>
        </p:nvSpPr>
        <p:spPr>
          <a:xfrm>
            <a:off x="6987817" y="4168845"/>
            <a:ext cx="1027909" cy="364957"/>
          </a:xfrm>
          <a:prstGeom prst="rect">
            <a:avLst/>
          </a:prstGeom>
          <a:noFill/>
        </p:spPr>
        <p:txBody>
          <a:bodyPr wrap="none" lIns="91440" tIns="45720" rIns="91440" rtlCol="0" anchor="t">
            <a:noAutofit/>
          </a:bodyPr>
          <a:lstStyle/>
          <a:p>
            <a:r>
              <a:rPr lang="en-US" sz="800" dirty="0"/>
              <a:t>shared AP</a:t>
            </a:r>
            <a:endParaRPr lang="en-US" sz="800" dirty="0">
              <a:solidFill>
                <a:schemeClr val="tx1"/>
              </a:solidFill>
            </a:endParaRPr>
          </a:p>
        </p:txBody>
      </p:sp>
      <p:sp>
        <p:nvSpPr>
          <p:cNvPr id="23" name="TextBox 22">
            <a:extLst>
              <a:ext uri="{FF2B5EF4-FFF2-40B4-BE49-F238E27FC236}">
                <a16:creationId xmlns:a16="http://schemas.microsoft.com/office/drawing/2014/main" id="{DC377F39-BA77-859C-0E3F-7EC9077AF7A2}"/>
              </a:ext>
            </a:extLst>
          </p:cNvPr>
          <p:cNvSpPr txBox="1"/>
          <p:nvPr/>
        </p:nvSpPr>
        <p:spPr>
          <a:xfrm>
            <a:off x="7882940" y="4202319"/>
            <a:ext cx="1027909" cy="364957"/>
          </a:xfrm>
          <a:prstGeom prst="rect">
            <a:avLst/>
          </a:prstGeom>
          <a:noFill/>
        </p:spPr>
        <p:txBody>
          <a:bodyPr wrap="none" lIns="91440" tIns="45720" rIns="91440" rtlCol="0" anchor="t">
            <a:noAutofit/>
          </a:bodyPr>
          <a:lstStyle/>
          <a:p>
            <a:r>
              <a:rPr lang="en-US" sz="800" dirty="0"/>
              <a:t>shared AP</a:t>
            </a:r>
            <a:endParaRPr lang="en-US" sz="800" dirty="0">
              <a:solidFill>
                <a:schemeClr val="tx1"/>
              </a:solidFill>
            </a:endParaRPr>
          </a:p>
        </p:txBody>
      </p:sp>
      <p:sp>
        <p:nvSpPr>
          <p:cNvPr id="24" name="TextBox 23">
            <a:extLst>
              <a:ext uri="{FF2B5EF4-FFF2-40B4-BE49-F238E27FC236}">
                <a16:creationId xmlns:a16="http://schemas.microsoft.com/office/drawing/2014/main" id="{A4113650-D5D5-DE88-97E0-DDCE720D93A5}"/>
              </a:ext>
            </a:extLst>
          </p:cNvPr>
          <p:cNvSpPr txBox="1"/>
          <p:nvPr/>
        </p:nvSpPr>
        <p:spPr>
          <a:xfrm>
            <a:off x="8542474" y="3434560"/>
            <a:ext cx="1027909" cy="364957"/>
          </a:xfrm>
          <a:prstGeom prst="rect">
            <a:avLst/>
          </a:prstGeom>
          <a:noFill/>
        </p:spPr>
        <p:txBody>
          <a:bodyPr wrap="none" lIns="91440" tIns="45720" rIns="91440" rtlCol="0" anchor="t">
            <a:noAutofit/>
          </a:bodyPr>
          <a:lstStyle/>
          <a:p>
            <a:r>
              <a:rPr lang="en-US" sz="800" dirty="0"/>
              <a:t>shared AP</a:t>
            </a:r>
            <a:endParaRPr lang="en-US" sz="800" dirty="0">
              <a:solidFill>
                <a:schemeClr val="tx1"/>
              </a:solidFill>
            </a:endParaRPr>
          </a:p>
        </p:txBody>
      </p:sp>
      <p:sp>
        <p:nvSpPr>
          <p:cNvPr id="26" name="Rectangle 25">
            <a:extLst>
              <a:ext uri="{FF2B5EF4-FFF2-40B4-BE49-F238E27FC236}">
                <a16:creationId xmlns:a16="http://schemas.microsoft.com/office/drawing/2014/main" id="{70415F04-7E5E-5400-75B7-2F3C3475F1EC}"/>
              </a:ext>
            </a:extLst>
          </p:cNvPr>
          <p:cNvSpPr/>
          <p:nvPr/>
        </p:nvSpPr>
        <p:spPr>
          <a:xfrm>
            <a:off x="3629230" y="3819088"/>
            <a:ext cx="1485472" cy="20923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27" name="Rectangle 26">
            <a:extLst>
              <a:ext uri="{FF2B5EF4-FFF2-40B4-BE49-F238E27FC236}">
                <a16:creationId xmlns:a16="http://schemas.microsoft.com/office/drawing/2014/main" id="{4DBC8A01-8166-66B9-6A63-D152D5AC32A6}"/>
              </a:ext>
            </a:extLst>
          </p:cNvPr>
          <p:cNvSpPr/>
          <p:nvPr/>
        </p:nvSpPr>
        <p:spPr>
          <a:xfrm>
            <a:off x="3634403" y="4135611"/>
            <a:ext cx="1490542" cy="20923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28" name="TextBox 27">
            <a:extLst>
              <a:ext uri="{FF2B5EF4-FFF2-40B4-BE49-F238E27FC236}">
                <a16:creationId xmlns:a16="http://schemas.microsoft.com/office/drawing/2014/main" id="{FD0510C0-DFB1-2728-0CF8-99AD38522174}"/>
              </a:ext>
            </a:extLst>
          </p:cNvPr>
          <p:cNvSpPr txBox="1"/>
          <p:nvPr/>
        </p:nvSpPr>
        <p:spPr>
          <a:xfrm>
            <a:off x="3824870" y="4293534"/>
            <a:ext cx="544561" cy="364957"/>
          </a:xfrm>
          <a:prstGeom prst="rect">
            <a:avLst/>
          </a:prstGeom>
          <a:noFill/>
        </p:spPr>
        <p:txBody>
          <a:bodyPr wrap="none" lIns="91440" tIns="45720" rIns="91440" rtlCol="0" anchor="t">
            <a:noAutofit/>
          </a:bodyPr>
          <a:lstStyle/>
          <a:p>
            <a:r>
              <a:rPr lang="en-US" sz="700" dirty="0"/>
              <a:t>Coordinated DL OFDMA</a:t>
            </a:r>
          </a:p>
          <a:p>
            <a:r>
              <a:rPr lang="en-US" sz="700" dirty="0"/>
              <a:t>In 80MHz</a:t>
            </a:r>
            <a:endParaRPr lang="en-US" sz="700" dirty="0">
              <a:solidFill>
                <a:schemeClr val="tx1"/>
              </a:solidFill>
            </a:endParaRPr>
          </a:p>
        </p:txBody>
      </p:sp>
      <p:sp>
        <p:nvSpPr>
          <p:cNvPr id="29" name="Rectangle 28">
            <a:extLst>
              <a:ext uri="{FF2B5EF4-FFF2-40B4-BE49-F238E27FC236}">
                <a16:creationId xmlns:a16="http://schemas.microsoft.com/office/drawing/2014/main" id="{5EEC808A-B05D-7A3A-4DBE-9684D1350E27}"/>
              </a:ext>
            </a:extLst>
          </p:cNvPr>
          <p:cNvSpPr/>
          <p:nvPr/>
        </p:nvSpPr>
        <p:spPr>
          <a:xfrm>
            <a:off x="5294019" y="3809744"/>
            <a:ext cx="339595" cy="23111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30" name="Rectangle 29">
            <a:extLst>
              <a:ext uri="{FF2B5EF4-FFF2-40B4-BE49-F238E27FC236}">
                <a16:creationId xmlns:a16="http://schemas.microsoft.com/office/drawing/2014/main" id="{021B61DB-B0A4-2945-1F47-E6D03664B5BC}"/>
              </a:ext>
            </a:extLst>
          </p:cNvPr>
          <p:cNvSpPr/>
          <p:nvPr/>
        </p:nvSpPr>
        <p:spPr>
          <a:xfrm>
            <a:off x="5299192" y="4126267"/>
            <a:ext cx="339595" cy="2311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31" name="TextBox 30">
            <a:extLst>
              <a:ext uri="{FF2B5EF4-FFF2-40B4-BE49-F238E27FC236}">
                <a16:creationId xmlns:a16="http://schemas.microsoft.com/office/drawing/2014/main" id="{090D4827-7E87-B1BE-8C0C-48BB92B5AADA}"/>
              </a:ext>
            </a:extLst>
          </p:cNvPr>
          <p:cNvSpPr txBox="1"/>
          <p:nvPr/>
        </p:nvSpPr>
        <p:spPr>
          <a:xfrm>
            <a:off x="5186465" y="4284560"/>
            <a:ext cx="1027909" cy="364957"/>
          </a:xfrm>
          <a:prstGeom prst="rect">
            <a:avLst/>
          </a:prstGeom>
          <a:noFill/>
        </p:spPr>
        <p:txBody>
          <a:bodyPr wrap="none" lIns="91440" tIns="45720" rIns="91440" rtlCol="0" anchor="t">
            <a:noAutofit/>
          </a:bodyPr>
          <a:lstStyle/>
          <a:p>
            <a:r>
              <a:rPr lang="en-US" sz="700" dirty="0"/>
              <a:t>Coordinated UL </a:t>
            </a:r>
          </a:p>
          <a:p>
            <a:r>
              <a:rPr lang="en-US" sz="700" dirty="0"/>
              <a:t>OFDMA In 80MHz</a:t>
            </a:r>
            <a:endParaRPr lang="en-US" sz="700" dirty="0">
              <a:solidFill>
                <a:schemeClr val="tx1"/>
              </a:solidFill>
            </a:endParaRPr>
          </a:p>
        </p:txBody>
      </p:sp>
      <p:sp>
        <p:nvSpPr>
          <p:cNvPr id="32" name="Right Brace 31">
            <a:extLst>
              <a:ext uri="{FF2B5EF4-FFF2-40B4-BE49-F238E27FC236}">
                <a16:creationId xmlns:a16="http://schemas.microsoft.com/office/drawing/2014/main" id="{90C21D49-6677-6F9D-4FA0-608A1D446723}"/>
              </a:ext>
            </a:extLst>
          </p:cNvPr>
          <p:cNvSpPr/>
          <p:nvPr/>
        </p:nvSpPr>
        <p:spPr>
          <a:xfrm rot="5400000">
            <a:off x="1741909" y="3359142"/>
            <a:ext cx="209237" cy="1997578"/>
          </a:xfrm>
          <a:prstGeom prst="rightBrace">
            <a:avLst>
              <a:gd name="adj1" fmla="val 0"/>
              <a:gd name="adj2" fmla="val 4930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700"/>
          </a:p>
        </p:txBody>
      </p:sp>
      <p:sp>
        <p:nvSpPr>
          <p:cNvPr id="33" name="TextBox 32">
            <a:extLst>
              <a:ext uri="{FF2B5EF4-FFF2-40B4-BE49-F238E27FC236}">
                <a16:creationId xmlns:a16="http://schemas.microsoft.com/office/drawing/2014/main" id="{BD7A31B2-E6D6-4048-AA3A-3266F3F7B52B}"/>
              </a:ext>
            </a:extLst>
          </p:cNvPr>
          <p:cNvSpPr txBox="1"/>
          <p:nvPr/>
        </p:nvSpPr>
        <p:spPr>
          <a:xfrm>
            <a:off x="897821" y="4511843"/>
            <a:ext cx="544561" cy="364957"/>
          </a:xfrm>
          <a:prstGeom prst="rect">
            <a:avLst/>
          </a:prstGeom>
          <a:noFill/>
        </p:spPr>
        <p:txBody>
          <a:bodyPr wrap="none" lIns="91440" tIns="45720" rIns="91440" rtlCol="0" anchor="t">
            <a:noAutofit/>
          </a:bodyPr>
          <a:lstStyle/>
          <a:p>
            <a:r>
              <a:rPr lang="en-US" sz="700" dirty="0"/>
              <a:t>service period for blue and orange APs</a:t>
            </a:r>
            <a:endParaRPr lang="en-US" sz="700" dirty="0">
              <a:solidFill>
                <a:schemeClr val="tx1"/>
              </a:solidFill>
            </a:endParaRPr>
          </a:p>
        </p:txBody>
      </p:sp>
      <p:sp>
        <p:nvSpPr>
          <p:cNvPr id="34" name="Right Brace 33">
            <a:extLst>
              <a:ext uri="{FF2B5EF4-FFF2-40B4-BE49-F238E27FC236}">
                <a16:creationId xmlns:a16="http://schemas.microsoft.com/office/drawing/2014/main" id="{BC3E9174-A9B0-E764-CA4D-8D96746650C4}"/>
              </a:ext>
            </a:extLst>
          </p:cNvPr>
          <p:cNvSpPr/>
          <p:nvPr/>
        </p:nvSpPr>
        <p:spPr>
          <a:xfrm rot="5400000">
            <a:off x="4573452" y="3689895"/>
            <a:ext cx="209237" cy="1997578"/>
          </a:xfrm>
          <a:prstGeom prst="rightBrace">
            <a:avLst>
              <a:gd name="adj1" fmla="val 0"/>
              <a:gd name="adj2" fmla="val 4930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700"/>
          </a:p>
        </p:txBody>
      </p:sp>
      <p:sp>
        <p:nvSpPr>
          <p:cNvPr id="65" name="Content Placeholder 2">
            <a:extLst>
              <a:ext uri="{FF2B5EF4-FFF2-40B4-BE49-F238E27FC236}">
                <a16:creationId xmlns:a16="http://schemas.microsoft.com/office/drawing/2014/main" id="{4404A0E5-0572-4214-4299-8ADE22E4FD44}"/>
              </a:ext>
            </a:extLst>
          </p:cNvPr>
          <p:cNvSpPr>
            <a:spLocks noGrp="1"/>
          </p:cNvSpPr>
          <p:nvPr>
            <p:ph idx="1"/>
          </p:nvPr>
        </p:nvSpPr>
        <p:spPr>
          <a:xfrm>
            <a:off x="-5017" y="1007750"/>
            <a:ext cx="9072818" cy="1509985"/>
          </a:xfrm>
        </p:spPr>
        <p:txBody>
          <a:bodyPr/>
          <a:lstStyle/>
          <a:p>
            <a:r>
              <a:rPr lang="en-GB" sz="1600" b="0" dirty="0">
                <a:latin typeface="Times New Roman" panose="02020603050405020304" pitchFamily="18" charset="0"/>
                <a:ea typeface="Times New Roman" panose="02020603050405020304" pitchFamily="18" charset="0"/>
              </a:rPr>
              <a:t>MU-RTS TXS is used by the sharing AP to allocate its TXOP time to the shared AP(s) and/or the STAs associated with the sharing AP.</a:t>
            </a:r>
          </a:p>
          <a:p>
            <a:r>
              <a:rPr lang="en-US" sz="1600" b="0" dirty="0"/>
              <a:t>Option 1:</a:t>
            </a:r>
          </a:p>
          <a:p>
            <a:pPr lvl="1"/>
            <a:r>
              <a:rPr lang="en-US" sz="1600" dirty="0"/>
              <a:t>One MU RTS TXS allocates one time period of a TXOP to one shared AP (basic mode) or more than one AP (shared APs or shared AP(s) + sharing AP as enhanced mode).</a:t>
            </a:r>
          </a:p>
        </p:txBody>
      </p:sp>
      <p:sp>
        <p:nvSpPr>
          <p:cNvPr id="3" name="Rectangle 2">
            <a:extLst>
              <a:ext uri="{FF2B5EF4-FFF2-40B4-BE49-F238E27FC236}">
                <a16:creationId xmlns:a16="http://schemas.microsoft.com/office/drawing/2014/main" id="{8767C2CF-A80E-0843-7EA5-EDECE2C289CD}"/>
              </a:ext>
            </a:extLst>
          </p:cNvPr>
          <p:cNvSpPr/>
          <p:nvPr/>
        </p:nvSpPr>
        <p:spPr>
          <a:xfrm>
            <a:off x="568647" y="3508122"/>
            <a:ext cx="165525" cy="2087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
        <p:nvSpPr>
          <p:cNvPr id="13" name="TextBox 12">
            <a:extLst>
              <a:ext uri="{FF2B5EF4-FFF2-40B4-BE49-F238E27FC236}">
                <a16:creationId xmlns:a16="http://schemas.microsoft.com/office/drawing/2014/main" id="{038D83A4-8B0E-CA50-7DFA-9BA33E154569}"/>
              </a:ext>
            </a:extLst>
          </p:cNvPr>
          <p:cNvSpPr txBox="1"/>
          <p:nvPr/>
        </p:nvSpPr>
        <p:spPr>
          <a:xfrm>
            <a:off x="495605" y="3276600"/>
            <a:ext cx="544561" cy="262704"/>
          </a:xfrm>
          <a:prstGeom prst="rect">
            <a:avLst/>
          </a:prstGeom>
          <a:noFill/>
        </p:spPr>
        <p:txBody>
          <a:bodyPr wrap="none" lIns="91440" tIns="45720" rIns="91440" rtlCol="0" anchor="t">
            <a:noAutofit/>
          </a:bodyPr>
          <a:lstStyle/>
          <a:p>
            <a:r>
              <a:rPr lang="en-US" sz="700" dirty="0"/>
              <a:t>CTS</a:t>
            </a:r>
            <a:endParaRPr lang="en-US" sz="700" dirty="0">
              <a:solidFill>
                <a:schemeClr val="tx1"/>
              </a:solidFill>
            </a:endParaRPr>
          </a:p>
        </p:txBody>
      </p:sp>
      <p:sp>
        <p:nvSpPr>
          <p:cNvPr id="15" name="Rectangle 14">
            <a:extLst>
              <a:ext uri="{FF2B5EF4-FFF2-40B4-BE49-F238E27FC236}">
                <a16:creationId xmlns:a16="http://schemas.microsoft.com/office/drawing/2014/main" id="{5FB775A7-4D4B-003F-7B7A-AD0324ED503E}"/>
              </a:ext>
            </a:extLst>
          </p:cNvPr>
          <p:cNvSpPr/>
          <p:nvPr/>
        </p:nvSpPr>
        <p:spPr>
          <a:xfrm>
            <a:off x="3006225" y="3250762"/>
            <a:ext cx="165525" cy="20875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
        <p:nvSpPr>
          <p:cNvPr id="35" name="TextBox 34">
            <a:extLst>
              <a:ext uri="{FF2B5EF4-FFF2-40B4-BE49-F238E27FC236}">
                <a16:creationId xmlns:a16="http://schemas.microsoft.com/office/drawing/2014/main" id="{A178467E-01E5-D744-87E8-333832EC2CAD}"/>
              </a:ext>
            </a:extLst>
          </p:cNvPr>
          <p:cNvSpPr txBox="1"/>
          <p:nvPr/>
        </p:nvSpPr>
        <p:spPr>
          <a:xfrm>
            <a:off x="2828589" y="2952597"/>
            <a:ext cx="544561" cy="262704"/>
          </a:xfrm>
          <a:prstGeom prst="rect">
            <a:avLst/>
          </a:prstGeom>
          <a:noFill/>
        </p:spPr>
        <p:txBody>
          <a:bodyPr wrap="none" lIns="91440" tIns="45720" rIns="91440" rtlCol="0" anchor="t">
            <a:noAutofit/>
          </a:bodyPr>
          <a:lstStyle/>
          <a:p>
            <a:r>
              <a:rPr lang="en-US" sz="700" dirty="0"/>
              <a:t>MU-RTS</a:t>
            </a:r>
          </a:p>
          <a:p>
            <a:r>
              <a:rPr lang="en-US" sz="700" dirty="0">
                <a:solidFill>
                  <a:schemeClr val="tx1"/>
                </a:solidFill>
              </a:rPr>
              <a:t>TXS</a:t>
            </a:r>
          </a:p>
        </p:txBody>
      </p:sp>
      <p:sp>
        <p:nvSpPr>
          <p:cNvPr id="36" name="Rectangle 35">
            <a:extLst>
              <a:ext uri="{FF2B5EF4-FFF2-40B4-BE49-F238E27FC236}">
                <a16:creationId xmlns:a16="http://schemas.microsoft.com/office/drawing/2014/main" id="{51E8A3EB-9685-D799-746C-E5005B957D96}"/>
              </a:ext>
            </a:extLst>
          </p:cNvPr>
          <p:cNvSpPr/>
          <p:nvPr/>
        </p:nvSpPr>
        <p:spPr>
          <a:xfrm>
            <a:off x="3283197" y="3759654"/>
            <a:ext cx="165525" cy="20875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
        <p:nvSpPr>
          <p:cNvPr id="37" name="TextBox 36">
            <a:extLst>
              <a:ext uri="{FF2B5EF4-FFF2-40B4-BE49-F238E27FC236}">
                <a16:creationId xmlns:a16="http://schemas.microsoft.com/office/drawing/2014/main" id="{F2015765-D8A3-0131-A73E-F2F7D58E1872}"/>
              </a:ext>
            </a:extLst>
          </p:cNvPr>
          <p:cNvSpPr txBox="1"/>
          <p:nvPr/>
        </p:nvSpPr>
        <p:spPr>
          <a:xfrm>
            <a:off x="3236789" y="3505200"/>
            <a:ext cx="544561" cy="262704"/>
          </a:xfrm>
          <a:prstGeom prst="rect">
            <a:avLst/>
          </a:prstGeom>
          <a:noFill/>
        </p:spPr>
        <p:txBody>
          <a:bodyPr wrap="none" lIns="91440" tIns="45720" rIns="91440" rtlCol="0" anchor="t">
            <a:noAutofit/>
          </a:bodyPr>
          <a:lstStyle/>
          <a:p>
            <a:r>
              <a:rPr lang="en-US" sz="700" dirty="0"/>
              <a:t>CTS</a:t>
            </a:r>
            <a:endParaRPr lang="en-US" sz="700" dirty="0">
              <a:solidFill>
                <a:schemeClr val="tx1"/>
              </a:solidFill>
            </a:endParaRPr>
          </a:p>
        </p:txBody>
      </p:sp>
      <p:sp>
        <p:nvSpPr>
          <p:cNvPr id="38" name="Rectangle 37">
            <a:extLst>
              <a:ext uri="{FF2B5EF4-FFF2-40B4-BE49-F238E27FC236}">
                <a16:creationId xmlns:a16="http://schemas.microsoft.com/office/drawing/2014/main" id="{DF34EEE9-FF40-BFA2-CCB8-D4A63BE2157A}"/>
              </a:ext>
            </a:extLst>
          </p:cNvPr>
          <p:cNvSpPr/>
          <p:nvPr/>
        </p:nvSpPr>
        <p:spPr>
          <a:xfrm>
            <a:off x="3265976" y="4135603"/>
            <a:ext cx="165525" cy="2087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
        <p:nvSpPr>
          <p:cNvPr id="39" name="TextBox 38">
            <a:extLst>
              <a:ext uri="{FF2B5EF4-FFF2-40B4-BE49-F238E27FC236}">
                <a16:creationId xmlns:a16="http://schemas.microsoft.com/office/drawing/2014/main" id="{21A04773-77B3-9398-B35D-542C6BA8E8F5}"/>
              </a:ext>
            </a:extLst>
          </p:cNvPr>
          <p:cNvSpPr txBox="1"/>
          <p:nvPr/>
        </p:nvSpPr>
        <p:spPr>
          <a:xfrm>
            <a:off x="3219568" y="3986740"/>
            <a:ext cx="544561" cy="262704"/>
          </a:xfrm>
          <a:prstGeom prst="rect">
            <a:avLst/>
          </a:prstGeom>
          <a:noFill/>
        </p:spPr>
        <p:txBody>
          <a:bodyPr wrap="none" lIns="91440" tIns="45720" rIns="91440" rtlCol="0" anchor="t">
            <a:noAutofit/>
          </a:bodyPr>
          <a:lstStyle/>
          <a:p>
            <a:r>
              <a:rPr lang="en-US" sz="700" dirty="0"/>
              <a:t>CTS</a:t>
            </a:r>
            <a:endParaRPr lang="en-US" sz="700" dirty="0">
              <a:solidFill>
                <a:schemeClr val="tx1"/>
              </a:solidFill>
            </a:endParaRPr>
          </a:p>
        </p:txBody>
      </p:sp>
    </p:spTree>
    <p:extLst>
      <p:ext uri="{BB962C8B-B14F-4D97-AF65-F5344CB8AC3E}">
        <p14:creationId xmlns:p14="http://schemas.microsoft.com/office/powerpoint/2010/main" val="2820159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dirty="0"/>
              <a:t>Single TXOP Shared Time or Multiple TXOP Shared Time </a:t>
            </a:r>
            <a:endParaRPr lang="en-US" sz="2400" b="0"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
        <p:nvSpPr>
          <p:cNvPr id="35" name="TextBox 34">
            <a:extLst>
              <a:ext uri="{FF2B5EF4-FFF2-40B4-BE49-F238E27FC236}">
                <a16:creationId xmlns:a16="http://schemas.microsoft.com/office/drawing/2014/main" id="{4C087956-96E9-711F-CD1A-5D1F8224EE70}"/>
              </a:ext>
            </a:extLst>
          </p:cNvPr>
          <p:cNvSpPr txBox="1"/>
          <p:nvPr/>
        </p:nvSpPr>
        <p:spPr>
          <a:xfrm>
            <a:off x="2625538" y="2037355"/>
            <a:ext cx="1804963" cy="364957"/>
          </a:xfrm>
          <a:prstGeom prst="rect">
            <a:avLst/>
          </a:prstGeom>
          <a:noFill/>
        </p:spPr>
        <p:txBody>
          <a:bodyPr wrap="none" lIns="91440" tIns="45720" rIns="91440" rtlCol="0" anchor="t">
            <a:noAutofit/>
          </a:bodyPr>
          <a:lstStyle/>
          <a:p>
            <a:r>
              <a:rPr lang="en-US" sz="800" dirty="0"/>
              <a:t>TXOP sharing method 2</a:t>
            </a:r>
            <a:endParaRPr lang="en-US" sz="800" dirty="0">
              <a:solidFill>
                <a:schemeClr val="tx1"/>
              </a:solidFill>
            </a:endParaRPr>
          </a:p>
        </p:txBody>
      </p:sp>
      <p:cxnSp>
        <p:nvCxnSpPr>
          <p:cNvPr id="36" name="Straight Arrow Connector 35">
            <a:extLst>
              <a:ext uri="{FF2B5EF4-FFF2-40B4-BE49-F238E27FC236}">
                <a16:creationId xmlns:a16="http://schemas.microsoft.com/office/drawing/2014/main" id="{A050C8D2-4F3D-0079-C512-68BA3C2813AE}"/>
              </a:ext>
            </a:extLst>
          </p:cNvPr>
          <p:cNvCxnSpPr>
            <a:cxnSpLocks/>
          </p:cNvCxnSpPr>
          <p:nvPr/>
        </p:nvCxnSpPr>
        <p:spPr>
          <a:xfrm flipV="1">
            <a:off x="911303" y="2227627"/>
            <a:ext cx="6281601" cy="1299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995BE9D4-5290-10D8-0434-39676D585A76}"/>
              </a:ext>
            </a:extLst>
          </p:cNvPr>
          <p:cNvSpPr txBox="1"/>
          <p:nvPr/>
        </p:nvSpPr>
        <p:spPr>
          <a:xfrm>
            <a:off x="1425491" y="2922948"/>
            <a:ext cx="544561" cy="364957"/>
          </a:xfrm>
          <a:prstGeom prst="rect">
            <a:avLst/>
          </a:prstGeom>
          <a:noFill/>
        </p:spPr>
        <p:txBody>
          <a:bodyPr wrap="none" lIns="91440" tIns="45720" rIns="91440" rtlCol="0" anchor="t">
            <a:noAutofit/>
          </a:bodyPr>
          <a:lstStyle/>
          <a:p>
            <a:r>
              <a:rPr lang="en-US" sz="800" dirty="0"/>
              <a:t>UL PPDU</a:t>
            </a:r>
            <a:endParaRPr lang="en-US" sz="800" dirty="0">
              <a:solidFill>
                <a:schemeClr val="tx1"/>
              </a:solidFill>
            </a:endParaRPr>
          </a:p>
        </p:txBody>
      </p:sp>
      <p:sp>
        <p:nvSpPr>
          <p:cNvPr id="40" name="Rectangle 39">
            <a:extLst>
              <a:ext uri="{FF2B5EF4-FFF2-40B4-BE49-F238E27FC236}">
                <a16:creationId xmlns:a16="http://schemas.microsoft.com/office/drawing/2014/main" id="{28DBA053-20DA-7986-3B82-F7F632C098EF}"/>
              </a:ext>
            </a:extLst>
          </p:cNvPr>
          <p:cNvSpPr/>
          <p:nvPr/>
        </p:nvSpPr>
        <p:spPr>
          <a:xfrm>
            <a:off x="1463348" y="2553986"/>
            <a:ext cx="745271" cy="25063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8A58617F-FB59-4F6A-F72C-75D596E0CA18}"/>
              </a:ext>
            </a:extLst>
          </p:cNvPr>
          <p:cNvSpPr/>
          <p:nvPr/>
        </p:nvSpPr>
        <p:spPr>
          <a:xfrm>
            <a:off x="3660694" y="2839145"/>
            <a:ext cx="339595" cy="2471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EB965C18-D111-C7D1-0866-709A0D3A19AC}"/>
              </a:ext>
            </a:extLst>
          </p:cNvPr>
          <p:cNvSpPr/>
          <p:nvPr/>
        </p:nvSpPr>
        <p:spPr>
          <a:xfrm>
            <a:off x="2316866" y="2556302"/>
            <a:ext cx="339595" cy="24831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7B688AEA-3900-7C85-47F2-B2DE0BDC3BB7}"/>
              </a:ext>
            </a:extLst>
          </p:cNvPr>
          <p:cNvSpPr txBox="1"/>
          <p:nvPr/>
        </p:nvSpPr>
        <p:spPr>
          <a:xfrm>
            <a:off x="2235125" y="2926658"/>
            <a:ext cx="671877" cy="364957"/>
          </a:xfrm>
          <a:prstGeom prst="rect">
            <a:avLst/>
          </a:prstGeom>
          <a:noFill/>
        </p:spPr>
        <p:txBody>
          <a:bodyPr wrap="none" lIns="91440" tIns="45720" rIns="91440" rtlCol="0" anchor="t">
            <a:noAutofit/>
          </a:bodyPr>
          <a:lstStyle/>
          <a:p>
            <a:r>
              <a:rPr lang="en-US" sz="800" dirty="0"/>
              <a:t>DL BA</a:t>
            </a:r>
            <a:endParaRPr lang="en-US" sz="800" dirty="0">
              <a:solidFill>
                <a:schemeClr val="tx1"/>
              </a:solidFill>
            </a:endParaRPr>
          </a:p>
        </p:txBody>
      </p:sp>
      <p:sp>
        <p:nvSpPr>
          <p:cNvPr id="44" name="Rectangle 43">
            <a:extLst>
              <a:ext uri="{FF2B5EF4-FFF2-40B4-BE49-F238E27FC236}">
                <a16:creationId xmlns:a16="http://schemas.microsoft.com/office/drawing/2014/main" id="{E88B410C-7426-2499-1546-A7580FE88314}"/>
              </a:ext>
            </a:extLst>
          </p:cNvPr>
          <p:cNvSpPr/>
          <p:nvPr/>
        </p:nvSpPr>
        <p:spPr>
          <a:xfrm>
            <a:off x="2782749" y="2845830"/>
            <a:ext cx="745271" cy="2506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1B2BEF18-C98D-FE74-CA42-3E4EAD757ACE}"/>
              </a:ext>
            </a:extLst>
          </p:cNvPr>
          <p:cNvSpPr/>
          <p:nvPr/>
        </p:nvSpPr>
        <p:spPr>
          <a:xfrm>
            <a:off x="5027258" y="3154601"/>
            <a:ext cx="339595" cy="24714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CF93D6F0-EF64-BB8E-64DD-0778A5C3E34F}"/>
              </a:ext>
            </a:extLst>
          </p:cNvPr>
          <p:cNvSpPr/>
          <p:nvPr/>
        </p:nvSpPr>
        <p:spPr>
          <a:xfrm>
            <a:off x="4149313" y="3161286"/>
            <a:ext cx="745271" cy="25063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4D3329BF-C0FB-B4CE-0267-3D20F09779BA}"/>
              </a:ext>
            </a:extLst>
          </p:cNvPr>
          <p:cNvSpPr/>
          <p:nvPr/>
        </p:nvSpPr>
        <p:spPr>
          <a:xfrm>
            <a:off x="6393365" y="3457423"/>
            <a:ext cx="339595" cy="24714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8FDD25BF-3FF1-5015-0D42-1067A0B0BD05}"/>
              </a:ext>
            </a:extLst>
          </p:cNvPr>
          <p:cNvSpPr/>
          <p:nvPr/>
        </p:nvSpPr>
        <p:spPr>
          <a:xfrm>
            <a:off x="5515420" y="3464108"/>
            <a:ext cx="745271" cy="25063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BE201611-E96C-7DE9-831E-15811ED62CF3}"/>
              </a:ext>
            </a:extLst>
          </p:cNvPr>
          <p:cNvSpPr txBox="1"/>
          <p:nvPr/>
        </p:nvSpPr>
        <p:spPr>
          <a:xfrm>
            <a:off x="2721723" y="3196456"/>
            <a:ext cx="544561" cy="364957"/>
          </a:xfrm>
          <a:prstGeom prst="rect">
            <a:avLst/>
          </a:prstGeom>
          <a:noFill/>
        </p:spPr>
        <p:txBody>
          <a:bodyPr wrap="none" lIns="91440" tIns="45720" rIns="91440" rtlCol="0" anchor="t">
            <a:noAutofit/>
          </a:bodyPr>
          <a:lstStyle/>
          <a:p>
            <a:r>
              <a:rPr lang="en-US" sz="800" dirty="0"/>
              <a:t>DL OFDMA</a:t>
            </a:r>
          </a:p>
          <a:p>
            <a:r>
              <a:rPr lang="en-US" sz="800" dirty="0"/>
              <a:t>In 80MHz</a:t>
            </a:r>
            <a:endParaRPr lang="en-US" sz="800" dirty="0">
              <a:solidFill>
                <a:schemeClr val="tx1"/>
              </a:solidFill>
            </a:endParaRPr>
          </a:p>
        </p:txBody>
      </p:sp>
      <p:sp>
        <p:nvSpPr>
          <p:cNvPr id="50" name="TextBox 49">
            <a:extLst>
              <a:ext uri="{FF2B5EF4-FFF2-40B4-BE49-F238E27FC236}">
                <a16:creationId xmlns:a16="http://schemas.microsoft.com/office/drawing/2014/main" id="{686EEADC-F82C-8A51-3913-76007FB8B94B}"/>
              </a:ext>
            </a:extLst>
          </p:cNvPr>
          <p:cNvSpPr txBox="1"/>
          <p:nvPr/>
        </p:nvSpPr>
        <p:spPr>
          <a:xfrm>
            <a:off x="3371860" y="3209007"/>
            <a:ext cx="671877" cy="364957"/>
          </a:xfrm>
          <a:prstGeom prst="rect">
            <a:avLst/>
          </a:prstGeom>
          <a:noFill/>
        </p:spPr>
        <p:txBody>
          <a:bodyPr wrap="none" lIns="91440" tIns="45720" rIns="91440" rtlCol="0" anchor="t">
            <a:noAutofit/>
          </a:bodyPr>
          <a:lstStyle/>
          <a:p>
            <a:r>
              <a:rPr lang="en-US" sz="800" dirty="0"/>
              <a:t>UL OFDMA </a:t>
            </a:r>
          </a:p>
          <a:p>
            <a:r>
              <a:rPr lang="en-US" sz="800" dirty="0"/>
              <a:t>In 80MHz</a:t>
            </a:r>
            <a:endParaRPr lang="en-US" sz="800" dirty="0">
              <a:solidFill>
                <a:schemeClr val="tx1"/>
              </a:solidFill>
            </a:endParaRPr>
          </a:p>
        </p:txBody>
      </p:sp>
      <p:sp>
        <p:nvSpPr>
          <p:cNvPr id="51" name="TextBox 50">
            <a:extLst>
              <a:ext uri="{FF2B5EF4-FFF2-40B4-BE49-F238E27FC236}">
                <a16:creationId xmlns:a16="http://schemas.microsoft.com/office/drawing/2014/main" id="{3720957B-77C6-C377-7B0D-C075852B71D9}"/>
              </a:ext>
            </a:extLst>
          </p:cNvPr>
          <p:cNvSpPr txBox="1"/>
          <p:nvPr/>
        </p:nvSpPr>
        <p:spPr>
          <a:xfrm>
            <a:off x="4118571" y="3446665"/>
            <a:ext cx="544561" cy="364957"/>
          </a:xfrm>
          <a:prstGeom prst="rect">
            <a:avLst/>
          </a:prstGeom>
          <a:noFill/>
        </p:spPr>
        <p:txBody>
          <a:bodyPr wrap="none" lIns="91440" tIns="45720" rIns="91440" rtlCol="0" anchor="t">
            <a:noAutofit/>
          </a:bodyPr>
          <a:lstStyle/>
          <a:p>
            <a:r>
              <a:rPr lang="en-US" sz="800" dirty="0"/>
              <a:t>DL OFDMA</a:t>
            </a:r>
          </a:p>
          <a:p>
            <a:r>
              <a:rPr lang="en-US" sz="800" dirty="0"/>
              <a:t>In 80MHz</a:t>
            </a:r>
            <a:endParaRPr lang="en-US" sz="800" dirty="0">
              <a:solidFill>
                <a:schemeClr val="tx1"/>
              </a:solidFill>
            </a:endParaRPr>
          </a:p>
        </p:txBody>
      </p:sp>
      <p:sp>
        <p:nvSpPr>
          <p:cNvPr id="52" name="TextBox 51">
            <a:extLst>
              <a:ext uri="{FF2B5EF4-FFF2-40B4-BE49-F238E27FC236}">
                <a16:creationId xmlns:a16="http://schemas.microsoft.com/office/drawing/2014/main" id="{1B150304-19AA-85E6-3B05-25A8FE07B19B}"/>
              </a:ext>
            </a:extLst>
          </p:cNvPr>
          <p:cNvSpPr txBox="1"/>
          <p:nvPr/>
        </p:nvSpPr>
        <p:spPr>
          <a:xfrm>
            <a:off x="4768708" y="3459216"/>
            <a:ext cx="671877" cy="364957"/>
          </a:xfrm>
          <a:prstGeom prst="rect">
            <a:avLst/>
          </a:prstGeom>
          <a:noFill/>
        </p:spPr>
        <p:txBody>
          <a:bodyPr wrap="none" lIns="91440" tIns="45720" rIns="91440" rtlCol="0" anchor="t">
            <a:noAutofit/>
          </a:bodyPr>
          <a:lstStyle/>
          <a:p>
            <a:r>
              <a:rPr lang="en-US" sz="800" dirty="0"/>
              <a:t>UL OFDMA </a:t>
            </a:r>
          </a:p>
          <a:p>
            <a:r>
              <a:rPr lang="en-US" sz="800" dirty="0"/>
              <a:t>In 80MHz</a:t>
            </a:r>
            <a:endParaRPr lang="en-US" sz="800" dirty="0">
              <a:solidFill>
                <a:schemeClr val="tx1"/>
              </a:solidFill>
            </a:endParaRPr>
          </a:p>
        </p:txBody>
      </p:sp>
      <p:sp>
        <p:nvSpPr>
          <p:cNvPr id="53" name="TextBox 52">
            <a:extLst>
              <a:ext uri="{FF2B5EF4-FFF2-40B4-BE49-F238E27FC236}">
                <a16:creationId xmlns:a16="http://schemas.microsoft.com/office/drawing/2014/main" id="{D5BFA523-7154-132C-61BA-E741EC328928}"/>
              </a:ext>
            </a:extLst>
          </p:cNvPr>
          <p:cNvSpPr txBox="1"/>
          <p:nvPr/>
        </p:nvSpPr>
        <p:spPr>
          <a:xfrm>
            <a:off x="5541525" y="3661479"/>
            <a:ext cx="544561" cy="364957"/>
          </a:xfrm>
          <a:prstGeom prst="rect">
            <a:avLst/>
          </a:prstGeom>
          <a:noFill/>
        </p:spPr>
        <p:txBody>
          <a:bodyPr wrap="none" lIns="91440" tIns="45720" rIns="91440" rtlCol="0" anchor="t">
            <a:noAutofit/>
          </a:bodyPr>
          <a:lstStyle/>
          <a:p>
            <a:r>
              <a:rPr lang="en-US" sz="800" dirty="0"/>
              <a:t>DL OFDMA</a:t>
            </a:r>
          </a:p>
          <a:p>
            <a:r>
              <a:rPr lang="en-US" sz="800" dirty="0"/>
              <a:t>In 80MHz</a:t>
            </a:r>
            <a:endParaRPr lang="en-US" sz="800" dirty="0">
              <a:solidFill>
                <a:schemeClr val="tx1"/>
              </a:solidFill>
            </a:endParaRPr>
          </a:p>
        </p:txBody>
      </p:sp>
      <p:sp>
        <p:nvSpPr>
          <p:cNvPr id="54" name="TextBox 53">
            <a:extLst>
              <a:ext uri="{FF2B5EF4-FFF2-40B4-BE49-F238E27FC236}">
                <a16:creationId xmlns:a16="http://schemas.microsoft.com/office/drawing/2014/main" id="{2739D0D7-4553-5DF9-AAA9-D2910689BD7A}"/>
              </a:ext>
            </a:extLst>
          </p:cNvPr>
          <p:cNvSpPr txBox="1"/>
          <p:nvPr/>
        </p:nvSpPr>
        <p:spPr>
          <a:xfrm>
            <a:off x="6324600" y="3657600"/>
            <a:ext cx="671877" cy="364957"/>
          </a:xfrm>
          <a:prstGeom prst="rect">
            <a:avLst/>
          </a:prstGeom>
          <a:noFill/>
        </p:spPr>
        <p:txBody>
          <a:bodyPr wrap="none" lIns="91440" tIns="45720" rIns="91440" rtlCol="0" anchor="t">
            <a:noAutofit/>
          </a:bodyPr>
          <a:lstStyle/>
          <a:p>
            <a:r>
              <a:rPr lang="en-US" sz="800" dirty="0"/>
              <a:t>UL OFDMA </a:t>
            </a:r>
          </a:p>
          <a:p>
            <a:r>
              <a:rPr lang="en-US" sz="800" dirty="0"/>
              <a:t>In 80MHz</a:t>
            </a:r>
            <a:endParaRPr lang="en-US" sz="800" dirty="0">
              <a:solidFill>
                <a:schemeClr val="tx1"/>
              </a:solidFill>
            </a:endParaRPr>
          </a:p>
        </p:txBody>
      </p:sp>
      <p:sp>
        <p:nvSpPr>
          <p:cNvPr id="55" name="Right Brace 54">
            <a:extLst>
              <a:ext uri="{FF2B5EF4-FFF2-40B4-BE49-F238E27FC236}">
                <a16:creationId xmlns:a16="http://schemas.microsoft.com/office/drawing/2014/main" id="{2DCD0E3F-3F95-98A4-F4C1-0B0AC69F61A6}"/>
              </a:ext>
            </a:extLst>
          </p:cNvPr>
          <p:cNvSpPr/>
          <p:nvPr/>
        </p:nvSpPr>
        <p:spPr>
          <a:xfrm rot="5400000">
            <a:off x="1945686" y="3081230"/>
            <a:ext cx="220234" cy="127785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Right Brace 55">
            <a:extLst>
              <a:ext uri="{FF2B5EF4-FFF2-40B4-BE49-F238E27FC236}">
                <a16:creationId xmlns:a16="http://schemas.microsoft.com/office/drawing/2014/main" id="{27DB7C3D-613C-313E-7A89-71F34AA136F5}"/>
              </a:ext>
            </a:extLst>
          </p:cNvPr>
          <p:cNvSpPr/>
          <p:nvPr/>
        </p:nvSpPr>
        <p:spPr>
          <a:xfrm rot="5400000" flipH="1">
            <a:off x="3297261" y="2017765"/>
            <a:ext cx="157011" cy="1249044"/>
          </a:xfrm>
          <a:prstGeom prst="rightBrace">
            <a:avLst>
              <a:gd name="adj1" fmla="val 8333"/>
              <a:gd name="adj2" fmla="val 4930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TextBox 56">
            <a:extLst>
              <a:ext uri="{FF2B5EF4-FFF2-40B4-BE49-F238E27FC236}">
                <a16:creationId xmlns:a16="http://schemas.microsoft.com/office/drawing/2014/main" id="{D3948442-9FD9-B2E7-EF8B-D066A01908F6}"/>
              </a:ext>
            </a:extLst>
          </p:cNvPr>
          <p:cNvSpPr txBox="1"/>
          <p:nvPr/>
        </p:nvSpPr>
        <p:spPr>
          <a:xfrm>
            <a:off x="2787401" y="2358379"/>
            <a:ext cx="544561" cy="364957"/>
          </a:xfrm>
          <a:prstGeom prst="rect">
            <a:avLst/>
          </a:prstGeom>
          <a:noFill/>
        </p:spPr>
        <p:txBody>
          <a:bodyPr wrap="none" lIns="91440" tIns="45720" rIns="91440" rtlCol="0" anchor="t">
            <a:noAutofit/>
          </a:bodyPr>
          <a:lstStyle/>
          <a:p>
            <a:r>
              <a:rPr lang="en-US" sz="800" dirty="0"/>
              <a:t>orange AP’s service period</a:t>
            </a:r>
          </a:p>
          <a:p>
            <a:r>
              <a:rPr lang="en-US" sz="800" dirty="0"/>
              <a:t>(CTFS transmission 2)</a:t>
            </a:r>
          </a:p>
          <a:p>
            <a:endParaRPr lang="en-US" sz="800" dirty="0">
              <a:solidFill>
                <a:schemeClr val="tx1"/>
              </a:solidFill>
            </a:endParaRPr>
          </a:p>
        </p:txBody>
      </p:sp>
      <p:sp>
        <p:nvSpPr>
          <p:cNvPr id="58" name="Right Brace 57">
            <a:extLst>
              <a:ext uri="{FF2B5EF4-FFF2-40B4-BE49-F238E27FC236}">
                <a16:creationId xmlns:a16="http://schemas.microsoft.com/office/drawing/2014/main" id="{74336686-5088-5870-FA87-E45C87DE9797}"/>
              </a:ext>
            </a:extLst>
          </p:cNvPr>
          <p:cNvSpPr/>
          <p:nvPr/>
        </p:nvSpPr>
        <p:spPr>
          <a:xfrm rot="5400000" flipH="1">
            <a:off x="4718006" y="2347243"/>
            <a:ext cx="157011" cy="1249044"/>
          </a:xfrm>
          <a:prstGeom prst="rightBrace">
            <a:avLst>
              <a:gd name="adj1" fmla="val 8333"/>
              <a:gd name="adj2" fmla="val 4930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TextBox 58">
            <a:extLst>
              <a:ext uri="{FF2B5EF4-FFF2-40B4-BE49-F238E27FC236}">
                <a16:creationId xmlns:a16="http://schemas.microsoft.com/office/drawing/2014/main" id="{C1486B86-3BEF-6F06-1CDF-64E9959BC9B1}"/>
              </a:ext>
            </a:extLst>
          </p:cNvPr>
          <p:cNvSpPr txBox="1"/>
          <p:nvPr/>
        </p:nvSpPr>
        <p:spPr>
          <a:xfrm>
            <a:off x="4217024" y="2687857"/>
            <a:ext cx="544561" cy="364957"/>
          </a:xfrm>
          <a:prstGeom prst="rect">
            <a:avLst/>
          </a:prstGeom>
          <a:noFill/>
        </p:spPr>
        <p:txBody>
          <a:bodyPr wrap="none" lIns="91440" tIns="45720" rIns="91440" rtlCol="0" anchor="t">
            <a:noAutofit/>
          </a:bodyPr>
          <a:lstStyle/>
          <a:p>
            <a:r>
              <a:rPr lang="en-US" sz="800" dirty="0"/>
              <a:t>green AP’s service period</a:t>
            </a:r>
          </a:p>
          <a:p>
            <a:r>
              <a:rPr lang="en-US" sz="800" dirty="0"/>
              <a:t>(CTFS transmission 3)</a:t>
            </a:r>
          </a:p>
          <a:p>
            <a:endParaRPr lang="en-US" sz="800" dirty="0">
              <a:solidFill>
                <a:schemeClr val="tx1"/>
              </a:solidFill>
            </a:endParaRPr>
          </a:p>
        </p:txBody>
      </p:sp>
      <p:sp>
        <p:nvSpPr>
          <p:cNvPr id="60" name="Right Brace 59">
            <a:extLst>
              <a:ext uri="{FF2B5EF4-FFF2-40B4-BE49-F238E27FC236}">
                <a16:creationId xmlns:a16="http://schemas.microsoft.com/office/drawing/2014/main" id="{E74E5F34-43F1-3EBC-F326-5E385F15B16C}"/>
              </a:ext>
            </a:extLst>
          </p:cNvPr>
          <p:cNvSpPr/>
          <p:nvPr/>
        </p:nvSpPr>
        <p:spPr>
          <a:xfrm rot="5400000" flipH="1">
            <a:off x="6045543" y="2642021"/>
            <a:ext cx="157011" cy="1249044"/>
          </a:xfrm>
          <a:prstGeom prst="rightBrace">
            <a:avLst>
              <a:gd name="adj1" fmla="val 8333"/>
              <a:gd name="adj2" fmla="val 4930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TextBox 60">
            <a:extLst>
              <a:ext uri="{FF2B5EF4-FFF2-40B4-BE49-F238E27FC236}">
                <a16:creationId xmlns:a16="http://schemas.microsoft.com/office/drawing/2014/main" id="{00CED078-B459-1040-C518-443C7F5261FA}"/>
              </a:ext>
            </a:extLst>
          </p:cNvPr>
          <p:cNvSpPr txBox="1"/>
          <p:nvPr/>
        </p:nvSpPr>
        <p:spPr>
          <a:xfrm>
            <a:off x="5535683" y="2982635"/>
            <a:ext cx="544561" cy="364957"/>
          </a:xfrm>
          <a:prstGeom prst="rect">
            <a:avLst/>
          </a:prstGeom>
          <a:noFill/>
        </p:spPr>
        <p:txBody>
          <a:bodyPr wrap="none" lIns="91440" tIns="45720" rIns="91440" rtlCol="0" anchor="t">
            <a:noAutofit/>
          </a:bodyPr>
          <a:lstStyle/>
          <a:p>
            <a:r>
              <a:rPr lang="en-US" sz="800" dirty="0"/>
              <a:t>red AP’s service period</a:t>
            </a:r>
          </a:p>
          <a:p>
            <a:r>
              <a:rPr lang="en-US" sz="800" dirty="0"/>
              <a:t>(CTFS transmission 4)</a:t>
            </a:r>
          </a:p>
          <a:p>
            <a:endParaRPr lang="en-US" sz="800" dirty="0">
              <a:solidFill>
                <a:schemeClr val="tx1"/>
              </a:solidFill>
            </a:endParaRPr>
          </a:p>
        </p:txBody>
      </p:sp>
      <p:sp>
        <p:nvSpPr>
          <p:cNvPr id="65" name="Content Placeholder 2">
            <a:extLst>
              <a:ext uri="{FF2B5EF4-FFF2-40B4-BE49-F238E27FC236}">
                <a16:creationId xmlns:a16="http://schemas.microsoft.com/office/drawing/2014/main" id="{4404A0E5-0572-4214-4299-8ADE22E4FD44}"/>
              </a:ext>
            </a:extLst>
          </p:cNvPr>
          <p:cNvSpPr>
            <a:spLocks noGrp="1"/>
          </p:cNvSpPr>
          <p:nvPr>
            <p:ph idx="1"/>
          </p:nvPr>
        </p:nvSpPr>
        <p:spPr>
          <a:xfrm>
            <a:off x="-5017" y="1007751"/>
            <a:ext cx="8996618" cy="832645"/>
          </a:xfrm>
        </p:spPr>
        <p:txBody>
          <a:bodyPr/>
          <a:lstStyle/>
          <a:p>
            <a:r>
              <a:rPr lang="en-US" sz="1600" b="0" dirty="0"/>
              <a:t>Option 2:</a:t>
            </a:r>
          </a:p>
          <a:p>
            <a:pPr lvl="1"/>
            <a:r>
              <a:rPr lang="en-US" sz="1600" dirty="0"/>
              <a:t>One MU RTS TXS allocates multiple  time periods of a TXOP where each time period is allocated to one shared AP or more than one AP (shared AP and additional sharing AP)</a:t>
            </a:r>
            <a:endParaRPr lang="en-GB" sz="1600" dirty="0">
              <a:latin typeface="Times New Roman" panose="02020603050405020304" pitchFamily="18" charset="0"/>
              <a:ea typeface="Times New Roman" panose="02020603050405020304" pitchFamily="18" charset="0"/>
            </a:endParaRPr>
          </a:p>
        </p:txBody>
      </p:sp>
      <p:sp>
        <p:nvSpPr>
          <p:cNvPr id="66" name="Content Placeholder 2">
            <a:extLst>
              <a:ext uri="{FF2B5EF4-FFF2-40B4-BE49-F238E27FC236}">
                <a16:creationId xmlns:a16="http://schemas.microsoft.com/office/drawing/2014/main" id="{F785FF4C-08C1-57A6-B95C-611EF7F8888C}"/>
              </a:ext>
            </a:extLst>
          </p:cNvPr>
          <p:cNvSpPr txBox="1">
            <a:spLocks/>
          </p:cNvSpPr>
          <p:nvPr/>
        </p:nvSpPr>
        <p:spPr bwMode="auto">
          <a:xfrm>
            <a:off x="0" y="4463018"/>
            <a:ext cx="9144000" cy="83264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b="0" kern="0" dirty="0"/>
              <a:t>Prefer option 1. </a:t>
            </a:r>
            <a:endParaRPr lang="en-GB" sz="1600" kern="0" dirty="0">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62771AB1-23B8-D40A-7056-C541D8B19322}"/>
              </a:ext>
            </a:extLst>
          </p:cNvPr>
          <p:cNvSpPr/>
          <p:nvPr/>
        </p:nvSpPr>
        <p:spPr>
          <a:xfrm>
            <a:off x="893606" y="2538004"/>
            <a:ext cx="165525" cy="20875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
        <p:nvSpPr>
          <p:cNvPr id="7" name="TextBox 6">
            <a:extLst>
              <a:ext uri="{FF2B5EF4-FFF2-40B4-BE49-F238E27FC236}">
                <a16:creationId xmlns:a16="http://schemas.microsoft.com/office/drawing/2014/main" id="{F3846AEC-D815-75A2-0741-0F094D035602}"/>
              </a:ext>
            </a:extLst>
          </p:cNvPr>
          <p:cNvSpPr txBox="1"/>
          <p:nvPr/>
        </p:nvSpPr>
        <p:spPr>
          <a:xfrm>
            <a:off x="715970" y="2239839"/>
            <a:ext cx="544561" cy="262704"/>
          </a:xfrm>
          <a:prstGeom prst="rect">
            <a:avLst/>
          </a:prstGeom>
          <a:noFill/>
        </p:spPr>
        <p:txBody>
          <a:bodyPr wrap="none" lIns="91440" tIns="45720" rIns="91440" rtlCol="0" anchor="t">
            <a:noAutofit/>
          </a:bodyPr>
          <a:lstStyle/>
          <a:p>
            <a:r>
              <a:rPr lang="en-US" sz="700" dirty="0"/>
              <a:t>MU-RTS</a:t>
            </a:r>
          </a:p>
          <a:p>
            <a:r>
              <a:rPr lang="en-US" sz="700" dirty="0">
                <a:solidFill>
                  <a:schemeClr val="tx1"/>
                </a:solidFill>
              </a:rPr>
              <a:t>TXS</a:t>
            </a:r>
          </a:p>
        </p:txBody>
      </p:sp>
      <p:sp>
        <p:nvSpPr>
          <p:cNvPr id="8" name="Rectangle 7">
            <a:extLst>
              <a:ext uri="{FF2B5EF4-FFF2-40B4-BE49-F238E27FC236}">
                <a16:creationId xmlns:a16="http://schemas.microsoft.com/office/drawing/2014/main" id="{B9BB54AF-BA14-9FAB-E781-B44EDF8AE876}"/>
              </a:ext>
            </a:extLst>
          </p:cNvPr>
          <p:cNvSpPr/>
          <p:nvPr/>
        </p:nvSpPr>
        <p:spPr>
          <a:xfrm>
            <a:off x="1170578" y="3135171"/>
            <a:ext cx="165525" cy="20875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
        <p:nvSpPr>
          <p:cNvPr id="9" name="TextBox 8">
            <a:extLst>
              <a:ext uri="{FF2B5EF4-FFF2-40B4-BE49-F238E27FC236}">
                <a16:creationId xmlns:a16="http://schemas.microsoft.com/office/drawing/2014/main" id="{2AEA17C9-9810-291D-9178-538D0AD09F94}"/>
              </a:ext>
            </a:extLst>
          </p:cNvPr>
          <p:cNvSpPr txBox="1"/>
          <p:nvPr/>
        </p:nvSpPr>
        <p:spPr>
          <a:xfrm>
            <a:off x="1057663" y="3676779"/>
            <a:ext cx="544561" cy="262704"/>
          </a:xfrm>
          <a:prstGeom prst="rect">
            <a:avLst/>
          </a:prstGeom>
          <a:noFill/>
        </p:spPr>
        <p:txBody>
          <a:bodyPr wrap="none" lIns="91440" tIns="45720" rIns="91440" rtlCol="0" anchor="t">
            <a:noAutofit/>
          </a:bodyPr>
          <a:lstStyle/>
          <a:p>
            <a:r>
              <a:rPr lang="en-US" sz="700" dirty="0"/>
              <a:t>CTS</a:t>
            </a:r>
            <a:endParaRPr lang="en-US" sz="700" dirty="0">
              <a:solidFill>
                <a:schemeClr val="tx1"/>
              </a:solidFill>
            </a:endParaRPr>
          </a:p>
        </p:txBody>
      </p:sp>
      <p:sp>
        <p:nvSpPr>
          <p:cNvPr id="10" name="Rectangle 9">
            <a:extLst>
              <a:ext uri="{FF2B5EF4-FFF2-40B4-BE49-F238E27FC236}">
                <a16:creationId xmlns:a16="http://schemas.microsoft.com/office/drawing/2014/main" id="{ABBF1116-CE67-F785-42EC-910AD4BE8901}"/>
              </a:ext>
            </a:extLst>
          </p:cNvPr>
          <p:cNvSpPr/>
          <p:nvPr/>
        </p:nvSpPr>
        <p:spPr>
          <a:xfrm>
            <a:off x="1153357" y="3422845"/>
            <a:ext cx="165525" cy="2087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
        <p:nvSpPr>
          <p:cNvPr id="12" name="Rectangle 11">
            <a:extLst>
              <a:ext uri="{FF2B5EF4-FFF2-40B4-BE49-F238E27FC236}">
                <a16:creationId xmlns:a16="http://schemas.microsoft.com/office/drawing/2014/main" id="{9E6E1571-B1F3-9034-965E-6E100F63944A}"/>
              </a:ext>
            </a:extLst>
          </p:cNvPr>
          <p:cNvSpPr/>
          <p:nvPr/>
        </p:nvSpPr>
        <p:spPr>
          <a:xfrm>
            <a:off x="1171028" y="2832734"/>
            <a:ext cx="165525" cy="2087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Tree>
    <p:extLst>
      <p:ext uri="{BB962C8B-B14F-4D97-AF65-F5344CB8AC3E}">
        <p14:creationId xmlns:p14="http://schemas.microsoft.com/office/powerpoint/2010/main" val="82621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dirty="0"/>
              <a:t>Same Primary 20MHz channel of Sharing and Shared APs</a:t>
            </a:r>
            <a:endParaRPr lang="en-US" sz="2400" b="0" dirty="0"/>
          </a:p>
        </p:txBody>
      </p:sp>
      <p:sp>
        <p:nvSpPr>
          <p:cNvPr id="3" name="Content Placeholder 2"/>
          <p:cNvSpPr>
            <a:spLocks noGrp="1"/>
          </p:cNvSpPr>
          <p:nvPr>
            <p:ph idx="1"/>
          </p:nvPr>
        </p:nvSpPr>
        <p:spPr>
          <a:xfrm>
            <a:off x="0" y="990600"/>
            <a:ext cx="9144000" cy="5484813"/>
          </a:xfrm>
        </p:spPr>
        <p:txBody>
          <a:bodyPr/>
          <a:lstStyle/>
          <a:p>
            <a:r>
              <a:rPr lang="en-GB" sz="1600" b="0" dirty="0">
                <a:effectLst/>
                <a:latin typeface="Times New Roman" panose="02020603050405020304" pitchFamily="18" charset="0"/>
                <a:ea typeface="Times New Roman" panose="02020603050405020304" pitchFamily="18" charset="0"/>
              </a:rPr>
              <a:t>When the sharing AP and the shared APs have the same primary 20MHz channel, some works need to be done to enable the TXOP sharing among the APs:</a:t>
            </a:r>
            <a:endParaRPr lang="en-GB" sz="1600" b="0" dirty="0">
              <a:latin typeface="Times New Roman" panose="02020603050405020304" pitchFamily="18" charset="0"/>
              <a:ea typeface="Times New Roman" panose="02020603050405020304" pitchFamily="18" charset="0"/>
            </a:endParaRPr>
          </a:p>
          <a:p>
            <a:pPr lvl="1"/>
            <a:r>
              <a:rPr lang="en-US" sz="1600" dirty="0"/>
              <a:t>Option 1:</a:t>
            </a:r>
          </a:p>
          <a:p>
            <a:pPr lvl="2"/>
            <a:r>
              <a:rPr lang="en-US" sz="1600" dirty="0"/>
              <a:t>A sharing/shared AP negotiates the primary channel switch for the shared OFDMA so that the different BSSs will the different 20MHz channels to decode their PHY SIG or trigger information</a:t>
            </a:r>
            <a:r>
              <a:rPr lang="en-US" dirty="0"/>
              <a:t>.</a:t>
            </a:r>
          </a:p>
          <a:p>
            <a:pPr lvl="1"/>
            <a:r>
              <a:rPr lang="en-US" sz="1600" dirty="0"/>
              <a:t>Option 2:</a:t>
            </a:r>
          </a:p>
          <a:p>
            <a:pPr lvl="2"/>
            <a:r>
              <a:rPr lang="en-US" sz="1600" dirty="0"/>
              <a:t>When the sharing AP and at least one shared AP have the same primary 20MHz channel, only one of them can be in allocated time of TXOP sharing, e.g. allocating a time period of the TXOP to the shared AP, or allocating a time period of the TXOP to the sharing AP and the other shared APs for shared OFDMA.</a:t>
            </a:r>
          </a:p>
          <a:p>
            <a:pPr lvl="2"/>
            <a:r>
              <a:rPr lang="en-US" sz="1600" dirty="0"/>
              <a:t>Option 2 is simpler.</a:t>
            </a:r>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3185135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dirty="0"/>
              <a:t>Sharing and Shared AP per BW Capability</a:t>
            </a:r>
            <a:endParaRPr lang="en-US" sz="2400" b="0" dirty="0"/>
          </a:p>
        </p:txBody>
      </p:sp>
      <p:sp>
        <p:nvSpPr>
          <p:cNvPr id="3" name="Content Placeholder 2"/>
          <p:cNvSpPr>
            <a:spLocks noGrp="1"/>
          </p:cNvSpPr>
          <p:nvPr>
            <p:ph idx="1"/>
          </p:nvPr>
        </p:nvSpPr>
        <p:spPr>
          <a:xfrm>
            <a:off x="0" y="1233101"/>
            <a:ext cx="9144000" cy="5015300"/>
          </a:xfrm>
        </p:spPr>
        <p:txBody>
          <a:bodyPr/>
          <a:lstStyle/>
          <a:p>
            <a:r>
              <a:rPr lang="en-GB" sz="2000" b="0" dirty="0">
                <a:effectLst/>
                <a:latin typeface="Times New Roman" panose="02020603050405020304" pitchFamily="18" charset="0"/>
                <a:ea typeface="Times New Roman" panose="02020603050405020304" pitchFamily="18" charset="0"/>
              </a:rPr>
              <a:t>802.11UHR (Wi-Fi 8) supports the following: the sharing AP can send the soliciting frame to allocate its TXOP to the shared AP whose primary 20MHz channel is covered by the supported BW of the sharing AP.</a:t>
            </a:r>
          </a:p>
          <a:p>
            <a:pPr lvl="1"/>
            <a:r>
              <a:rPr lang="en-GB" sz="1800" dirty="0">
                <a:effectLst/>
                <a:latin typeface="Times New Roman" panose="02020603050405020304" pitchFamily="18" charset="0"/>
                <a:ea typeface="Times New Roman" panose="02020603050405020304" pitchFamily="18" charset="0"/>
              </a:rPr>
              <a:t>Sharing AP and shared AP may not have the same primary 20 MHz channel</a:t>
            </a:r>
          </a:p>
          <a:p>
            <a:pPr lvl="1"/>
            <a:r>
              <a:rPr lang="en-GB" sz="2000" dirty="0">
                <a:effectLst/>
                <a:latin typeface="Times New Roman" panose="02020603050405020304" pitchFamily="18" charset="0"/>
                <a:ea typeface="Times New Roman" panose="02020603050405020304" pitchFamily="18" charset="0"/>
              </a:rPr>
              <a:t>The primary 20 MHz channel of the shared AP shall be within the channel width supported by the sharing AP and is not the punctured 20MHz channel of the sharing AP</a:t>
            </a:r>
            <a:r>
              <a:rPr lang="en-US" sz="2000" dirty="0"/>
              <a:t>.</a:t>
            </a:r>
          </a:p>
          <a:p>
            <a:pPr lvl="1"/>
            <a:r>
              <a:rPr lang="en-GB" sz="2000" dirty="0">
                <a:effectLst/>
                <a:latin typeface="Times New Roman" panose="02020603050405020304" pitchFamily="18" charset="0"/>
                <a:ea typeface="Times New Roman" panose="02020603050405020304" pitchFamily="18" charset="0"/>
              </a:rPr>
              <a:t>The primary 20 MHz channel of the sharing AP shall be within the BSS operating channel width supported by the shared AP and is not the punctured 20MHz channel of the shared AP</a:t>
            </a:r>
            <a:r>
              <a:rPr lang="en-US" sz="2000" dirty="0"/>
              <a:t>.</a:t>
            </a:r>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2539192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b="0" dirty="0"/>
              <a:t>Recap: </a:t>
            </a:r>
            <a:r>
              <a:rPr lang="en-US" sz="3200" b="0" dirty="0"/>
              <a:t>TXOP Sharing</a:t>
            </a:r>
            <a:endParaRPr lang="en-US" b="0" dirty="0"/>
          </a:p>
        </p:txBody>
      </p:sp>
      <p:sp>
        <p:nvSpPr>
          <p:cNvPr id="3" name="Content Placeholder 2"/>
          <p:cNvSpPr>
            <a:spLocks noGrp="1"/>
          </p:cNvSpPr>
          <p:nvPr>
            <p:ph idx="1"/>
          </p:nvPr>
        </p:nvSpPr>
        <p:spPr>
          <a:xfrm>
            <a:off x="0" y="1233101"/>
            <a:ext cx="9144000" cy="5015300"/>
          </a:xfrm>
        </p:spPr>
        <p:txBody>
          <a:bodyPr/>
          <a:lstStyle/>
          <a:p>
            <a:r>
              <a:rPr lang="en-GB" sz="2000" dirty="0">
                <a:effectLst/>
                <a:latin typeface="Times New Roman" panose="02020603050405020304" pitchFamily="18" charset="0"/>
                <a:ea typeface="Times New Roman" panose="02020603050405020304" pitchFamily="18" charset="0"/>
              </a:rPr>
              <a:t>802.11be supports the following: </a:t>
            </a:r>
            <a:r>
              <a:rPr lang="en-GB" sz="2000" baseline="30000" dirty="0">
                <a:effectLst/>
                <a:latin typeface="Times New Roman" panose="02020603050405020304" pitchFamily="18" charset="0"/>
                <a:ea typeface="Times New Roman" panose="02020603050405020304" pitchFamily="18" charset="0"/>
              </a:rPr>
              <a:t>[11be Motion 119 ]</a:t>
            </a:r>
          </a:p>
          <a:p>
            <a:pPr lvl="1"/>
            <a:r>
              <a:rPr lang="en-GB" sz="2000" dirty="0">
                <a:effectLst/>
                <a:latin typeface="Times New Roman" panose="02020603050405020304" pitchFamily="18" charset="0"/>
                <a:ea typeface="Times New Roman" panose="02020603050405020304" pitchFamily="18" charset="0"/>
              </a:rPr>
              <a:t>Sharing AP and shared AP may not have the same primary 20 MHz channel</a:t>
            </a:r>
          </a:p>
          <a:p>
            <a:pPr lvl="1"/>
            <a:r>
              <a:rPr lang="en-GB" sz="2000" dirty="0">
                <a:effectLst/>
                <a:latin typeface="Times New Roman" panose="02020603050405020304" pitchFamily="18" charset="0"/>
                <a:ea typeface="Times New Roman" panose="02020603050405020304" pitchFamily="18" charset="0"/>
              </a:rPr>
              <a:t>The primary 20 MHz channel of the shared AP shall be within the BSS operating channel width of the sharing AP</a:t>
            </a:r>
            <a:r>
              <a:rPr lang="en-US" sz="2000" dirty="0"/>
              <a:t>.</a:t>
            </a:r>
          </a:p>
          <a:p>
            <a:pPr lvl="1"/>
            <a:r>
              <a:rPr lang="en-GB" sz="2000" dirty="0">
                <a:effectLst/>
                <a:latin typeface="Times New Roman" panose="02020603050405020304" pitchFamily="18" charset="0"/>
                <a:ea typeface="Times New Roman" panose="02020603050405020304" pitchFamily="18" charset="0"/>
              </a:rPr>
              <a:t>The primary 20 MHz channel of the sharing AP shall be within the BSS operating channel width of the shared AP</a:t>
            </a:r>
            <a:r>
              <a:rPr lang="en-US" sz="2000" dirty="0"/>
              <a:t>.</a:t>
            </a:r>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958708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b="0" dirty="0"/>
              <a:t>Recap: </a:t>
            </a:r>
            <a:r>
              <a:rPr lang="en-US" sz="3200" b="0" dirty="0"/>
              <a:t>VHT/HE/EHT BSS Operation</a:t>
            </a:r>
            <a:endParaRPr lang="en-US" b="0" dirty="0"/>
          </a:p>
        </p:txBody>
      </p:sp>
      <p:sp>
        <p:nvSpPr>
          <p:cNvPr id="3" name="Content Placeholder 2"/>
          <p:cNvSpPr>
            <a:spLocks noGrp="1"/>
          </p:cNvSpPr>
          <p:nvPr>
            <p:ph idx="1"/>
          </p:nvPr>
        </p:nvSpPr>
        <p:spPr>
          <a:xfrm>
            <a:off x="0" y="1143000"/>
            <a:ext cx="9144000" cy="5105401"/>
          </a:xfrm>
        </p:spPr>
        <p:txBody>
          <a:bodyPr/>
          <a:lstStyle/>
          <a:p>
            <a:pPr algn="l"/>
            <a:r>
              <a:rPr lang="en-US" sz="1600" b="0" i="0" u="none" strike="noStrike" baseline="0" dirty="0">
                <a:latin typeface="TimesNewRomanPSMT"/>
              </a:rPr>
              <a:t>An VHT/HE STA that is an AP or mesh VHT/HE STA should not start a VHT/HE BSS with a 20 MHz operating channel width on a channel that is the secondary 20 MHz channel of any existing BSSs with a 40 MHz, 80 MHz, 160 MHz, or 80+80 MHz operating channel width, or is overlapped with the secondary 40 MHz channel of any existing BSSs with a 160 MHz or 80+80 MHz operating channel width</a:t>
            </a:r>
            <a:r>
              <a:rPr lang="en-US" sz="1600" dirty="0"/>
              <a:t>.</a:t>
            </a:r>
          </a:p>
          <a:p>
            <a:pPr algn="l"/>
            <a:r>
              <a:rPr lang="en-US" sz="1600" b="0" i="0" u="none" strike="noStrike" baseline="0" dirty="0">
                <a:latin typeface="TimesNewRomanPSMT"/>
              </a:rPr>
              <a:t>If an VHT/HE AP or a mesh VHT/HE STA starts a VHT/HE BSS that occupies some or all channels of any existing BSSs, the AP or mesh STA may select a primary channel of the new VHT/HE BSS that is identical to the primary channel of any one of the existing BSSs</a:t>
            </a:r>
            <a:r>
              <a:rPr lang="en-US" sz="1600" dirty="0"/>
              <a:t>.</a:t>
            </a:r>
          </a:p>
          <a:p>
            <a:pPr algn="l"/>
            <a:r>
              <a:rPr lang="en-US" sz="1600" b="0" i="0" u="none" strike="noStrike" baseline="0" dirty="0">
                <a:latin typeface="TimesNewRomanPSMT"/>
              </a:rPr>
              <a:t>If an AP or a mesh STA selects a primary channel for a new VHT BSS with a 40 MHz, 80 MHz, 160 MHz, or 80+80 MHz operating channel width from among the channels on which no beacons are detected during the OBSS scans, then the selected primary channel meets the following conditions</a:t>
            </a:r>
          </a:p>
          <a:p>
            <a:pPr lvl="1"/>
            <a:r>
              <a:rPr lang="en-US" sz="1600" b="0" i="0" u="none" strike="noStrike" baseline="0" dirty="0">
                <a:latin typeface="TimesNewRomanPSMT"/>
              </a:rPr>
              <a:t>It shall not be identical to the secondary 20 MHz channel of any existing BSSs with a 40 MHz, 80 MHz, 160 MHz, or 80+80 MHz operating channel width.</a:t>
            </a:r>
          </a:p>
          <a:p>
            <a:pPr lvl="1"/>
            <a:r>
              <a:rPr lang="en-US" sz="1600" b="0" i="0" u="none" strike="noStrike" baseline="0" dirty="0">
                <a:latin typeface="TimesNewRomanPSMT"/>
              </a:rPr>
              <a:t>It should not overlap with the secondary 40 MHz channel of any existing BSSs with a 160 MHz or 80+80 MHz operating channel width</a:t>
            </a:r>
            <a:endParaRPr lang="en-US" sz="1600" dirty="0"/>
          </a:p>
          <a:p>
            <a:r>
              <a:rPr lang="en-US" sz="1600" b="0" dirty="0"/>
              <a:t>In the enterprise WLAN, in order to avoid overlapped BSS operating channel among neighbor APs, the AP will select the operating channel with the BW narrower than the AP’s BW capability. </a:t>
            </a:r>
          </a:p>
          <a:p>
            <a:r>
              <a:rPr lang="en-US" sz="1600" b="0" dirty="0"/>
              <a:t>Observation:</a:t>
            </a:r>
          </a:p>
          <a:p>
            <a:pPr lvl="1"/>
            <a:r>
              <a:rPr lang="en-US" sz="1600" dirty="0"/>
              <a:t>It is unlikely that the OBSS APs in enterprise WLAN have overlapped BSS operating channels.</a:t>
            </a:r>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543157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b="0" dirty="0"/>
              <a:t>Sharing/Shared AP per BSS Operating Channel with Channel Puncture</a:t>
            </a:r>
          </a:p>
        </p:txBody>
      </p:sp>
      <p:sp>
        <p:nvSpPr>
          <p:cNvPr id="3" name="Content Placeholder 2"/>
          <p:cNvSpPr>
            <a:spLocks noGrp="1"/>
          </p:cNvSpPr>
          <p:nvPr>
            <p:ph idx="1"/>
          </p:nvPr>
        </p:nvSpPr>
        <p:spPr>
          <a:xfrm>
            <a:off x="0" y="1233101"/>
            <a:ext cx="9144000" cy="5015300"/>
          </a:xfrm>
        </p:spPr>
        <p:txBody>
          <a:bodyPr/>
          <a:lstStyle/>
          <a:p>
            <a:r>
              <a:rPr lang="en-GB" sz="2000" b="0" dirty="0">
                <a:effectLst/>
                <a:latin typeface="Times New Roman" panose="02020603050405020304" pitchFamily="18" charset="0"/>
                <a:ea typeface="Times New Roman" panose="02020603050405020304" pitchFamily="18" charset="0"/>
              </a:rPr>
              <a:t>802.11UHR (Wi-Fi 8) supports the following: </a:t>
            </a:r>
          </a:p>
          <a:p>
            <a:pPr lvl="1"/>
            <a:r>
              <a:rPr lang="en-GB" sz="1800" dirty="0">
                <a:effectLst/>
                <a:latin typeface="Times New Roman" panose="02020603050405020304" pitchFamily="18" charset="0"/>
                <a:ea typeface="Times New Roman" panose="02020603050405020304" pitchFamily="18" charset="0"/>
              </a:rPr>
              <a:t>Sharing AP and shared AP may not have the same primary 20 MHz channel</a:t>
            </a:r>
          </a:p>
          <a:p>
            <a:pPr lvl="1"/>
            <a:r>
              <a:rPr lang="en-GB" sz="2000" dirty="0">
                <a:effectLst/>
                <a:latin typeface="Times New Roman" panose="02020603050405020304" pitchFamily="18" charset="0"/>
                <a:ea typeface="Times New Roman" panose="02020603050405020304" pitchFamily="18" charset="0"/>
              </a:rPr>
              <a:t>The primary 20 MHz channel of the shared AP shall be within the BSS operating channel width of the sharing AP and is not the punctured 20MHz channel of the sharing AP</a:t>
            </a:r>
            <a:r>
              <a:rPr lang="en-US" sz="2000" dirty="0"/>
              <a:t>.</a:t>
            </a:r>
          </a:p>
          <a:p>
            <a:pPr lvl="1"/>
            <a:r>
              <a:rPr lang="en-GB" sz="2000" dirty="0">
                <a:effectLst/>
                <a:latin typeface="Times New Roman" panose="02020603050405020304" pitchFamily="18" charset="0"/>
                <a:ea typeface="Times New Roman" panose="02020603050405020304" pitchFamily="18" charset="0"/>
              </a:rPr>
              <a:t>The primary 20 MHz channel of the sharing AP shall be within the BSS operating channel width of the shared AP and is not the punctured 20MHz channel of the shared AP</a:t>
            </a:r>
            <a:r>
              <a:rPr lang="en-US" sz="2000" dirty="0"/>
              <a:t>.</a:t>
            </a:r>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3513848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b="0" dirty="0"/>
              <a:t>BW of Sharing AP’s Soliciting PPDU</a:t>
            </a:r>
          </a:p>
        </p:txBody>
      </p:sp>
      <p:sp>
        <p:nvSpPr>
          <p:cNvPr id="3" name="Content Placeholder 2"/>
          <p:cNvSpPr>
            <a:spLocks noGrp="1"/>
          </p:cNvSpPr>
          <p:nvPr>
            <p:ph idx="1"/>
          </p:nvPr>
        </p:nvSpPr>
        <p:spPr>
          <a:xfrm>
            <a:off x="0" y="1233101"/>
            <a:ext cx="9144000" cy="5015300"/>
          </a:xfrm>
        </p:spPr>
        <p:txBody>
          <a:bodyPr/>
          <a:lstStyle/>
          <a:p>
            <a:r>
              <a:rPr lang="en-US" sz="1600" b="0" dirty="0">
                <a:effectLst/>
                <a:latin typeface="Times New Roman" panose="02020603050405020304" pitchFamily="18" charset="0"/>
                <a:ea typeface="Times New Roman" panose="02020603050405020304" pitchFamily="18" charset="0"/>
              </a:rPr>
              <a:t>Option1:</a:t>
            </a:r>
          </a:p>
          <a:p>
            <a:pPr lvl="1"/>
            <a:r>
              <a:rPr lang="en-US" sz="1600" b="0" dirty="0">
                <a:effectLst/>
                <a:latin typeface="Times New Roman" panose="02020603050405020304" pitchFamily="18" charset="0"/>
                <a:ea typeface="Times New Roman" panose="02020603050405020304" pitchFamily="18" charset="0"/>
              </a:rPr>
              <a:t>The sharing AP can use the BW wider than its operating BW for transmitting the soliciting PPDU as the initial frame of the TXOP to the shared AP</a:t>
            </a:r>
            <a:r>
              <a:rPr lang="en-US" sz="1600" dirty="0"/>
              <a:t>.</a:t>
            </a:r>
          </a:p>
          <a:p>
            <a:pPr lvl="2"/>
            <a:r>
              <a:rPr lang="en-US" sz="1600" dirty="0"/>
              <a:t>The observation is that such frame exchange is out the scope of the BSS.</a:t>
            </a:r>
          </a:p>
          <a:p>
            <a:pPr lvl="2"/>
            <a:r>
              <a:rPr lang="en-US" sz="1600" dirty="0"/>
              <a:t>The operating BW information needs to be shared between sharing AP and shared AP.</a:t>
            </a:r>
          </a:p>
          <a:p>
            <a:r>
              <a:rPr lang="en-US" sz="2000" b="0" dirty="0"/>
              <a:t>Option 2:</a:t>
            </a:r>
          </a:p>
          <a:p>
            <a:pPr lvl="1"/>
            <a:r>
              <a:rPr lang="en-US" sz="1600" b="0" dirty="0">
                <a:effectLst/>
                <a:latin typeface="Times New Roman" panose="02020603050405020304" pitchFamily="18" charset="0"/>
                <a:ea typeface="Times New Roman" panose="02020603050405020304" pitchFamily="18" charset="0"/>
              </a:rPr>
              <a:t>The sharing AP can use the BW no more than than its operating BW for transmitting the soliciting PPDU as the initial frame of the TXOP to the shared AP</a:t>
            </a:r>
            <a:r>
              <a:rPr lang="en-US" sz="1600" dirty="0"/>
              <a:t>.</a:t>
            </a:r>
          </a:p>
          <a:p>
            <a:pPr lvl="2"/>
            <a:endParaRPr lang="en-US" sz="1400" dirty="0"/>
          </a:p>
          <a:p>
            <a:endParaRPr lang="en-US" sz="2000" dirty="0"/>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3044934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b="0" dirty="0"/>
              <a:t>BW within Shared Time</a:t>
            </a:r>
          </a:p>
        </p:txBody>
      </p:sp>
      <p:sp>
        <p:nvSpPr>
          <p:cNvPr id="3" name="Content Placeholder 2"/>
          <p:cNvSpPr>
            <a:spLocks noGrp="1"/>
          </p:cNvSpPr>
          <p:nvPr>
            <p:ph idx="1"/>
          </p:nvPr>
        </p:nvSpPr>
        <p:spPr>
          <a:xfrm>
            <a:off x="0" y="1143000"/>
            <a:ext cx="9144000" cy="5105401"/>
          </a:xfrm>
        </p:spPr>
        <p:txBody>
          <a:bodyPr/>
          <a:lstStyle/>
          <a:p>
            <a:r>
              <a:rPr lang="en-US" sz="2000" b="0" dirty="0">
                <a:effectLst/>
                <a:latin typeface="Times New Roman" panose="02020603050405020304" pitchFamily="18" charset="0"/>
                <a:ea typeface="Times New Roman" panose="02020603050405020304" pitchFamily="18" charset="0"/>
              </a:rPr>
              <a:t>11be TXOP sharing is extended for TXOP sharing with neighbor APs, </a:t>
            </a:r>
            <a:r>
              <a:rPr lang="en-US" sz="2000" b="0" dirty="0">
                <a:latin typeface="Times New Roman" panose="02020603050405020304" pitchFamily="18" charset="0"/>
                <a:ea typeface="Times New Roman" panose="02020603050405020304" pitchFamily="18" charset="0"/>
              </a:rPr>
              <a:t>e.g. in the same ESS or different ESS through the negotiation</a:t>
            </a:r>
            <a:r>
              <a:rPr lang="en-US" sz="2000" b="0" dirty="0">
                <a:effectLst/>
                <a:latin typeface="Times New Roman" panose="02020603050405020304" pitchFamily="18" charset="0"/>
                <a:ea typeface="Times New Roman" panose="02020603050405020304" pitchFamily="18" charset="0"/>
              </a:rPr>
              <a:t>.</a:t>
            </a:r>
          </a:p>
          <a:p>
            <a:r>
              <a:rPr lang="en-US" sz="2000" b="0" dirty="0">
                <a:effectLst/>
                <a:latin typeface="Times New Roman" panose="02020603050405020304" pitchFamily="18" charset="0"/>
                <a:ea typeface="Times New Roman" panose="02020603050405020304" pitchFamily="18" charset="0"/>
              </a:rPr>
              <a:t>Option1:</a:t>
            </a:r>
          </a:p>
          <a:p>
            <a:pPr lvl="1"/>
            <a:r>
              <a:rPr lang="en-US" sz="1600" b="0" dirty="0">
                <a:effectLst/>
                <a:latin typeface="Times New Roman" panose="02020603050405020304" pitchFamily="18" charset="0"/>
                <a:ea typeface="Times New Roman" panose="02020603050405020304" pitchFamily="18" charset="0"/>
              </a:rPr>
              <a:t>The shared AP can’t use the 20MHz channels that are not covered by the PPDU carrying soliciting frame, e.g. MU-RTS TXS</a:t>
            </a:r>
            <a:r>
              <a:rPr lang="en-US" sz="1600" dirty="0"/>
              <a:t>.</a:t>
            </a:r>
          </a:p>
          <a:p>
            <a:pPr lvl="2"/>
            <a:r>
              <a:rPr lang="en-US" sz="1400" dirty="0"/>
              <a:t>The punctured 20MHz channel by the sharing AP can’t be used by the shared AP during the shared time allocated by the sharing AP.</a:t>
            </a:r>
          </a:p>
          <a:p>
            <a:pPr lvl="2"/>
            <a:r>
              <a:rPr lang="en-US" sz="1400" dirty="0"/>
              <a:t>the operating BW, channel puncture need to shared among shared AP and sharing AP. Otherwise the channel puncture information needs to be carried in the soliciting frame.</a:t>
            </a:r>
          </a:p>
          <a:p>
            <a:r>
              <a:rPr lang="en-US" sz="2000" b="0" dirty="0"/>
              <a:t>Option 2:</a:t>
            </a:r>
          </a:p>
          <a:p>
            <a:pPr lvl="1"/>
            <a:r>
              <a:rPr lang="en-US" sz="1600" dirty="0"/>
              <a:t>The shared AP can use </a:t>
            </a:r>
            <a:r>
              <a:rPr lang="en-US" sz="1600" b="0" dirty="0">
                <a:effectLst/>
                <a:latin typeface="Times New Roman" panose="02020603050405020304" pitchFamily="18" charset="0"/>
                <a:ea typeface="Times New Roman" panose="02020603050405020304" pitchFamily="18" charset="0"/>
              </a:rPr>
              <a:t>the 20MHz channels that are not covered by the PPDU carrying soliciting frame, e.g. MU-RTS TXS</a:t>
            </a:r>
            <a:r>
              <a:rPr lang="en-US" sz="1600" dirty="0"/>
              <a:t>.</a:t>
            </a:r>
          </a:p>
          <a:p>
            <a:pPr lvl="2"/>
            <a:r>
              <a:rPr lang="en-US" sz="1400" dirty="0"/>
              <a:t>The punctured 20MHz channel by the sharing AP can be used by the shared AP during the shared time allocated by the sharing AP.</a:t>
            </a:r>
          </a:p>
          <a:p>
            <a:pPr lvl="2"/>
            <a:endParaRPr lang="en-US" sz="1400" dirty="0"/>
          </a:p>
          <a:p>
            <a:endParaRPr lang="en-US" sz="2000" dirty="0"/>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597656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b="0" dirty="0"/>
              <a:t>Shared AP Identification in Soliciting Frame</a:t>
            </a:r>
          </a:p>
        </p:txBody>
      </p:sp>
      <p:sp>
        <p:nvSpPr>
          <p:cNvPr id="3" name="Content Placeholder 2"/>
          <p:cNvSpPr>
            <a:spLocks noGrp="1"/>
          </p:cNvSpPr>
          <p:nvPr>
            <p:ph idx="1"/>
          </p:nvPr>
        </p:nvSpPr>
        <p:spPr>
          <a:xfrm>
            <a:off x="0" y="1233101"/>
            <a:ext cx="9144000" cy="5015300"/>
          </a:xfrm>
        </p:spPr>
        <p:txBody>
          <a:bodyPr/>
          <a:lstStyle/>
          <a:p>
            <a:r>
              <a:rPr lang="en-US" sz="1600" b="0" dirty="0">
                <a:effectLst/>
                <a:latin typeface="Times New Roman" panose="02020603050405020304" pitchFamily="18" charset="0"/>
                <a:ea typeface="Times New Roman" panose="02020603050405020304" pitchFamily="18" charset="0"/>
              </a:rPr>
              <a:t>Option1:</a:t>
            </a:r>
          </a:p>
          <a:p>
            <a:pPr lvl="1"/>
            <a:r>
              <a:rPr lang="en-US" sz="1600" b="0" dirty="0">
                <a:effectLst/>
                <a:latin typeface="Times New Roman" panose="02020603050405020304" pitchFamily="18" charset="0"/>
                <a:ea typeface="Times New Roman" panose="02020603050405020304" pitchFamily="18" charset="0"/>
              </a:rPr>
              <a:t>Individual address (BSSID of shared AP) is the RA of the soliciting frame</a:t>
            </a:r>
            <a:r>
              <a:rPr lang="en-US" sz="1600" dirty="0"/>
              <a:t>.</a:t>
            </a:r>
          </a:p>
          <a:p>
            <a:pPr lvl="2"/>
            <a:r>
              <a:rPr lang="en-US" sz="1600" dirty="0"/>
              <a:t>Not in line with MU-RTS rules if MU-RTS TXS is used as the soliciting frame.</a:t>
            </a:r>
          </a:p>
          <a:p>
            <a:r>
              <a:rPr lang="en-US" sz="2000" b="0" dirty="0"/>
              <a:t>Option 2:</a:t>
            </a:r>
          </a:p>
          <a:p>
            <a:pPr lvl="1"/>
            <a:r>
              <a:rPr lang="en-US" sz="1600" dirty="0">
                <a:latin typeface="Times New Roman" panose="02020603050405020304" pitchFamily="18" charset="0"/>
              </a:rPr>
              <a:t>Specific AID value in AID12 field as the identifier of solicited shared AP</a:t>
            </a:r>
            <a:r>
              <a:rPr lang="en-US" sz="1600" dirty="0"/>
              <a:t>.</a:t>
            </a:r>
          </a:p>
          <a:p>
            <a:pPr lvl="2"/>
            <a:endParaRPr lang="en-US" sz="1400" dirty="0"/>
          </a:p>
          <a:p>
            <a:endParaRPr lang="en-US" sz="2000" dirty="0"/>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263628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b="0" dirty="0"/>
              <a:t>Resource Request for Shared AP’s TXOP Sharing</a:t>
            </a:r>
          </a:p>
        </p:txBody>
      </p:sp>
      <p:sp>
        <p:nvSpPr>
          <p:cNvPr id="3" name="Content Placeholder 2"/>
          <p:cNvSpPr>
            <a:spLocks noGrp="1"/>
          </p:cNvSpPr>
          <p:nvPr>
            <p:ph idx="1"/>
          </p:nvPr>
        </p:nvSpPr>
        <p:spPr>
          <a:xfrm>
            <a:off x="0" y="1233101"/>
            <a:ext cx="9144000" cy="5015300"/>
          </a:xfrm>
        </p:spPr>
        <p:txBody>
          <a:bodyPr/>
          <a:lstStyle/>
          <a:p>
            <a:r>
              <a:rPr lang="en-US" sz="1600" b="0" dirty="0">
                <a:effectLst/>
                <a:latin typeface="Times New Roman" panose="02020603050405020304" pitchFamily="18" charset="0"/>
                <a:ea typeface="Times New Roman" panose="02020603050405020304" pitchFamily="18" charset="0"/>
              </a:rPr>
              <a:t>SCS based resource request is not suitable since a shared AP will use its own EDCA to do the frames exchange</a:t>
            </a:r>
            <a:r>
              <a:rPr lang="en-US" sz="1600" dirty="0"/>
              <a:t>. </a:t>
            </a:r>
          </a:p>
          <a:p>
            <a:r>
              <a:rPr lang="en-US" sz="1600" b="0" dirty="0"/>
              <a:t>Solicited and unsolicited methods can be used for shared AP’s resource request.</a:t>
            </a:r>
          </a:p>
          <a:p>
            <a:pPr lvl="1"/>
            <a:r>
              <a:rPr lang="en-US" sz="1600" dirty="0"/>
              <a:t>TB PPDU should not be used for solicited method of </a:t>
            </a:r>
            <a:r>
              <a:rPr lang="en-US" sz="1600" b="0" dirty="0"/>
              <a:t>shared AP’s resource request</a:t>
            </a:r>
            <a:r>
              <a:rPr lang="en-US" sz="1600" dirty="0"/>
              <a:t>.</a:t>
            </a:r>
          </a:p>
          <a:p>
            <a:r>
              <a:rPr lang="en-US" sz="2000" b="0" dirty="0"/>
              <a:t>The resource request should provide the following information</a:t>
            </a:r>
          </a:p>
          <a:p>
            <a:pPr lvl="1"/>
            <a:r>
              <a:rPr lang="en-US" sz="1600" dirty="0"/>
              <a:t>Medium time</a:t>
            </a:r>
          </a:p>
          <a:p>
            <a:pPr lvl="1"/>
            <a:r>
              <a:rPr lang="en-US" sz="1600" b="0" dirty="0"/>
              <a:t>BW</a:t>
            </a:r>
          </a:p>
          <a:p>
            <a:pPr lvl="1"/>
            <a:r>
              <a:rPr lang="en-US" sz="1600" dirty="0"/>
              <a:t>Delay bound of the first frame and the last frame within the solicited medium time</a:t>
            </a:r>
            <a:r>
              <a:rPr lang="en-US" sz="1600" b="0" dirty="0"/>
              <a:t>.</a:t>
            </a:r>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235843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b="0" dirty="0"/>
              <a:t>Shared Time Returning</a:t>
            </a:r>
          </a:p>
        </p:txBody>
      </p:sp>
      <p:sp>
        <p:nvSpPr>
          <p:cNvPr id="3" name="Content Placeholder 2"/>
          <p:cNvSpPr>
            <a:spLocks noGrp="1"/>
          </p:cNvSpPr>
          <p:nvPr>
            <p:ph idx="1"/>
          </p:nvPr>
        </p:nvSpPr>
        <p:spPr>
          <a:xfrm>
            <a:off x="0" y="1233101"/>
            <a:ext cx="9144000" cy="5015300"/>
          </a:xfrm>
        </p:spPr>
        <p:txBody>
          <a:bodyPr/>
          <a:lstStyle/>
          <a:p>
            <a:r>
              <a:rPr lang="en-US" sz="2000" b="0" dirty="0">
                <a:effectLst/>
                <a:latin typeface="Times New Roman" panose="02020603050405020304" pitchFamily="18" charset="0"/>
                <a:ea typeface="Times New Roman" panose="02020603050405020304" pitchFamily="18" charset="0"/>
              </a:rPr>
              <a:t>A shared AP may not be able to use all its allocated medium time</a:t>
            </a:r>
            <a:r>
              <a:rPr lang="en-US" sz="2000" b="0" dirty="0"/>
              <a:t>.</a:t>
            </a:r>
          </a:p>
          <a:p>
            <a:r>
              <a:rPr lang="en-US" sz="2000" b="0" dirty="0"/>
              <a:t>The method of returning unused medium time to the sharing AP can be used</a:t>
            </a:r>
            <a:r>
              <a:rPr lang="en-US" sz="2000" dirty="0"/>
              <a:t>.</a:t>
            </a:r>
          </a:p>
          <a:p>
            <a:pPr lvl="1"/>
            <a:r>
              <a:rPr lang="en-US" b="0" dirty="0"/>
              <a:t>The HE C</a:t>
            </a:r>
            <a:r>
              <a:rPr lang="en-US" dirty="0"/>
              <a:t>ontrol field carries the explicit indication. </a:t>
            </a:r>
            <a:endParaRPr lang="en-US" b="0" dirty="0"/>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64487643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1726</Words>
  <Application>Microsoft Office PowerPoint</Application>
  <PresentationFormat>On-screen Show (4:3)</PresentationFormat>
  <Paragraphs>191</Paragraphs>
  <Slides>14</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TimesNewRomanPSMT</vt:lpstr>
      <vt:lpstr>Arial</vt:lpstr>
      <vt:lpstr>Calibri</vt:lpstr>
      <vt:lpstr>Calibri Light</vt:lpstr>
      <vt:lpstr>Times New Roman</vt:lpstr>
      <vt:lpstr>Wingdings</vt:lpstr>
      <vt:lpstr>802-11-Submission</vt:lpstr>
      <vt:lpstr>Custom Design</vt:lpstr>
      <vt:lpstr>Extended TXOP Sharing</vt:lpstr>
      <vt:lpstr>Recap: TXOP Sharing</vt:lpstr>
      <vt:lpstr>Recap: VHT/HE/EHT BSS Operation</vt:lpstr>
      <vt:lpstr>Sharing/Shared AP per BSS Operating Channel with Channel Puncture</vt:lpstr>
      <vt:lpstr>BW of Sharing AP’s Soliciting PPDU</vt:lpstr>
      <vt:lpstr>BW within Shared Time</vt:lpstr>
      <vt:lpstr>Shared AP Identification in Soliciting Frame</vt:lpstr>
      <vt:lpstr>Resource Request for Shared AP’s TXOP Sharing</vt:lpstr>
      <vt:lpstr>Shared Time Returning</vt:lpstr>
      <vt:lpstr>Duration Field and Virtual Carrier Sensing</vt:lpstr>
      <vt:lpstr>Single TXOP Shared Time or Multiple TXOP Shared Time </vt:lpstr>
      <vt:lpstr>Single TXOP Shared Time or Multiple TXOP Shared Time </vt:lpstr>
      <vt:lpstr>Same Primary 20MHz channel of Sharing and Shared APs</vt:lpstr>
      <vt:lpstr>Sharing and Shared AP per BW Capability</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2004</cp:revision>
  <cp:lastPrinted>1998-02-10T13:28:06Z</cp:lastPrinted>
  <dcterms:created xsi:type="dcterms:W3CDTF">2007-05-21T21:00:37Z</dcterms:created>
  <dcterms:modified xsi:type="dcterms:W3CDTF">2023-04-10T16:57:37Z</dcterms:modified>
  <cp:category>Submission</cp:category>
</cp:coreProperties>
</file>