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6" r:id="rId17"/>
    <p:sldId id="1066" r:id="rId18"/>
    <p:sldId id="933" r:id="rId19"/>
    <p:sldId id="1013" r:id="rId20"/>
    <p:sldId id="1014" r:id="rId21"/>
    <p:sldId id="897" r:id="rId22"/>
    <p:sldId id="1065" r:id="rId23"/>
    <p:sldId id="1068" r:id="rId24"/>
    <p:sldId id="1070" r:id="rId25"/>
    <p:sldId id="1069" r:id="rId26"/>
    <p:sldId id="1071" r:id="rId27"/>
    <p:sldId id="842" r:id="rId28"/>
    <p:sldId id="1024" r:id="rId2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88564" autoAdjust="0"/>
  </p:normalViewPr>
  <p:slideViewPr>
    <p:cSldViewPr>
      <p:cViewPr varScale="1">
        <p:scale>
          <a:sx n="99" d="100"/>
          <a:sy n="99" d="100"/>
        </p:scale>
        <p:origin x="696"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825209968"/>
        <c:axId val="1558120240"/>
      </c:barChart>
      <c:catAx>
        <c:axId val="182520996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558120240"/>
        <c:crosses val="autoZero"/>
        <c:auto val="1"/>
        <c:lblAlgn val="ctr"/>
        <c:lblOffset val="100"/>
        <c:noMultiLvlLbl val="0"/>
      </c:catAx>
      <c:valAx>
        <c:axId val="15581202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2520996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75789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579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2409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Draft may be ready by February 3</a:t>
            </a:r>
            <a:r>
              <a:rPr lang="en-US" altLang="zh-CN" sz="1200" kern="1200" baseline="30000" dirty="0">
                <a:solidFill>
                  <a:schemeClr val="tx1"/>
                </a:solidFill>
                <a:effectLst/>
                <a:latin typeface="Times New Roman" pitchFamily="18" charset="0"/>
                <a:ea typeface="MS PGothic" pitchFamily="34" charset="-128"/>
                <a:cs typeface="MS PGothic" charset="0"/>
              </a:rPr>
              <a:t>rd</a:t>
            </a:r>
            <a:r>
              <a:rPr lang="en-US" altLang="zh-CN" sz="1200" kern="1200" dirty="0">
                <a:solidFill>
                  <a:schemeClr val="tx1"/>
                </a:solidFill>
                <a:effectLst/>
                <a:latin typeface="Times New Roman" pitchFamily="18" charset="0"/>
                <a:ea typeface="MS PGothic" pitchFamily="34" charset="-128"/>
                <a:cs typeface="MS PGothic" charset="0"/>
              </a:rPr>
              <a:t> (that is, 2 weeks after the interim closes).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Given that Dorothy may need a day or two to open the ballot, let’s say that the ballot opens on February 6</a:t>
            </a:r>
            <a:r>
              <a:rPr lang="en-US" altLang="zh-CN" sz="1200" kern="1200" baseline="30000" dirty="0">
                <a:solidFill>
                  <a:schemeClr val="tx1"/>
                </a:solidFill>
                <a:effectLst/>
                <a:latin typeface="Times New Roman" pitchFamily="18" charset="0"/>
                <a:ea typeface="MS PGothic" pitchFamily="34" charset="-128"/>
                <a:cs typeface="MS PGothic" charset="0"/>
              </a:rPr>
              <a:t>th</a:t>
            </a:r>
            <a:r>
              <a:rPr lang="en-US" altLang="zh-CN" sz="1200" kern="1200" dirty="0">
                <a:solidFill>
                  <a:schemeClr val="tx1"/>
                </a:solidFill>
                <a:effectLst/>
                <a:latin typeface="Times New Roman" pitchFamily="18" charset="0"/>
                <a:ea typeface="MS PGothic" pitchFamily="34" charset="-128"/>
                <a:cs typeface="MS PGothic" charset="0"/>
              </a:rPr>
              <a:t>.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30 days later means that the ballot would around March 10</a:t>
            </a:r>
            <a:r>
              <a:rPr lang="en-US" altLang="zh-CN" sz="1200" kern="1200" baseline="30000" dirty="0">
                <a:solidFill>
                  <a:schemeClr val="tx1"/>
                </a:solidFill>
                <a:effectLst/>
                <a:latin typeface="Times New Roman" pitchFamily="18" charset="0"/>
                <a:ea typeface="MS PGothic" pitchFamily="34" charset="-128"/>
                <a:cs typeface="MS PGothic" charset="0"/>
              </a:rPr>
              <a:t>th</a:t>
            </a:r>
            <a:r>
              <a:rPr lang="en-US" altLang="zh-CN" sz="1200" kern="1200" dirty="0">
                <a:solidFill>
                  <a:schemeClr val="tx1"/>
                </a:solidFill>
                <a:effectLst/>
                <a:latin typeface="Times New Roman" pitchFamily="18" charset="0"/>
                <a:ea typeface="MS PGothic" pitchFamily="34" charset="-128"/>
                <a:cs typeface="MS PGothic" charset="0"/>
              </a:rPr>
              <a:t> – which is the week before the March plenary.</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4435403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3521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4455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8621394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0230</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r2</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February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February - March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2023-02-20</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21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514717361"/>
              </p:ext>
            </p:extLst>
          </p:nvPr>
        </p:nvGraphicFramePr>
        <p:xfrm>
          <a:off x="3429000" y="1686554"/>
          <a:ext cx="8305801" cy="174026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Key topic</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Discussion:</a:t>
                      </a:r>
                      <a:r>
                        <a:rPr lang="en-US" altLang="zh-CN" sz="1200" kern="1200" baseline="0" dirty="0">
                          <a:solidFill>
                            <a:srgbClr val="00B050"/>
                          </a:solidFill>
                          <a:latin typeface="+mn-lt"/>
                          <a:ea typeface="+mn-ea"/>
                          <a:cs typeface="+mn-cs"/>
                        </a:rPr>
                        <a:t> </a:t>
                      </a:r>
                      <a:r>
                        <a:rPr lang="en-US" altLang="zh-CN" sz="1200" kern="1200" dirty="0">
                          <a:solidFill>
                            <a:srgbClr val="00B050"/>
                          </a:solidFill>
                          <a:latin typeface="+mn-lt"/>
                          <a:ea typeface="+mn-ea"/>
                          <a:cs typeface="+mn-cs"/>
                        </a:rPr>
                        <a:t>comment resolution for LB272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92915452"/>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extLst>
                    <a:ext uri="{9D8B030D-6E8A-4147-A177-3AD203B41FA5}">
                      <a16:colId xmlns:a16="http://schemas.microsoft.com/office/drawing/2014/main" xmlns="" val="20000"/>
                    </a:ext>
                  </a:extLst>
                </a:gridCol>
                <a:gridCol w="1981200">
                  <a:extLst>
                    <a:ext uri="{9D8B030D-6E8A-4147-A177-3AD203B41FA5}">
                      <a16:colId xmlns:a16="http://schemas.microsoft.com/office/drawing/2014/main" xmlns="" val="20001"/>
                    </a:ext>
                  </a:extLst>
                </a:gridCol>
                <a:gridCol w="4114800">
                  <a:extLst>
                    <a:ext uri="{9D8B030D-6E8A-4147-A177-3AD203B41FA5}">
                      <a16:colId xmlns:a16="http://schemas.microsoft.com/office/drawing/2014/main" xmlns="" val="20002"/>
                    </a:ext>
                  </a:extLst>
                </a:gridCol>
                <a:gridCol w="1447800">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baseline="0" dirty="0">
                          <a:solidFill>
                            <a:srgbClr val="FF0000"/>
                          </a:solidFill>
                        </a:rPr>
                        <a:t> </a:t>
                      </a:r>
                      <a:r>
                        <a:rPr lang="en-US" altLang="zh-CN" sz="1200" dirty="0">
                          <a:solidFill>
                            <a:srgbClr val="FF0000"/>
                          </a:solidFill>
                        </a:rPr>
                        <a:t>PDT</a:t>
                      </a:r>
                      <a:r>
                        <a:rPr lang="en-US" altLang="zh-CN" sz="1200" dirty="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468350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March 	</a:t>
            </a:r>
            <a:r>
              <a:rPr lang="en-US" altLang="zh-CN" sz="3200" dirty="0" smtClean="0">
                <a:solidFill>
                  <a:srgbClr val="0000FF"/>
                </a:solidFill>
                <a:cs typeface="Times New Roman" panose="02020603050405020304" pitchFamily="18" charset="0"/>
              </a:rPr>
              <a:t>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660287444"/>
              </p:ext>
            </p:extLst>
          </p:nvPr>
        </p:nvGraphicFramePr>
        <p:xfrm>
          <a:off x="3429000" y="1686554"/>
          <a:ext cx="8305801" cy="174026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Key topic</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 Platforms, Inc.)</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Discussion:</a:t>
                      </a:r>
                      <a:r>
                        <a:rPr lang="en-US" altLang="zh-CN" sz="1200" kern="1200" baseline="0" dirty="0">
                          <a:solidFill>
                            <a:schemeClr val="tx1"/>
                          </a:solidFill>
                          <a:latin typeface="+mn-lt"/>
                          <a:ea typeface="+mn-ea"/>
                          <a:cs typeface="+mn-cs"/>
                        </a:rPr>
                        <a:t> </a:t>
                      </a:r>
                      <a:r>
                        <a:rPr lang="en-US" altLang="zh-CN" sz="1200" kern="1200" dirty="0">
                          <a:solidFill>
                            <a:schemeClr val="tx1"/>
                          </a:solidFill>
                          <a:latin typeface="+mn-lt"/>
                          <a:ea typeface="+mn-ea"/>
                          <a:cs typeface="+mn-cs"/>
                        </a:rPr>
                        <a:t>comment resolution for 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extLst>
                    <a:ext uri="{9D8B030D-6E8A-4147-A177-3AD203B41FA5}">
                      <a16:colId xmlns:a16="http://schemas.microsoft.com/office/drawing/2014/main" xmlns="" val="20000"/>
                    </a:ext>
                  </a:extLst>
                </a:gridCol>
                <a:gridCol w="1981200">
                  <a:extLst>
                    <a:ext uri="{9D8B030D-6E8A-4147-A177-3AD203B41FA5}">
                      <a16:colId xmlns:a16="http://schemas.microsoft.com/office/drawing/2014/main" xmlns="" val="20001"/>
                    </a:ext>
                  </a:extLst>
                </a:gridCol>
                <a:gridCol w="4114800">
                  <a:extLst>
                    <a:ext uri="{9D8B030D-6E8A-4147-A177-3AD203B41FA5}">
                      <a16:colId xmlns:a16="http://schemas.microsoft.com/office/drawing/2014/main" xmlns="" val="20002"/>
                    </a:ext>
                  </a:extLst>
                </a:gridCol>
                <a:gridCol w="1447800">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baseline="0" dirty="0">
                          <a:solidFill>
                            <a:srgbClr val="FF0000"/>
                          </a:solidFill>
                        </a:rPr>
                        <a:t> </a:t>
                      </a:r>
                      <a:r>
                        <a:rPr lang="en-US" altLang="zh-CN" sz="1200" dirty="0">
                          <a:solidFill>
                            <a:srgbClr val="FF0000"/>
                          </a:solidFill>
                        </a:rPr>
                        <a:t>PDT</a:t>
                      </a:r>
                      <a:r>
                        <a:rPr lang="en-US" altLang="zh-CN" sz="1200" dirty="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713301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D0.1)</a:t>
            </a: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January 20, 2023</a:t>
            </a:r>
          </a:p>
          <a:p>
            <a:pPr lvl="1">
              <a:buFont typeface="Times New Roman" pitchFamily="16" charset="0"/>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1.0 and Initial Letter Ballot</a:t>
            </a: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Tuesday </a:t>
            </a:r>
            <a:r>
              <a:rPr lang="en-US" altLang="zh-CN" sz="1800" kern="0" dirty="0">
                <a:solidFill>
                  <a:srgbClr val="FF0000"/>
                </a:solidFill>
                <a:latin typeface="Times New Roman"/>
              </a:rPr>
              <a:t>January 31</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start for D1.0</a:t>
            </a:r>
          </a:p>
          <a:p>
            <a:pPr lvl="1">
              <a:buFont typeface="Times New Roman" pitchFamily="16" charset="0"/>
              <a:buChar char="•"/>
            </a:pPr>
            <a:endParaRPr lang="en-US" altLang="zh-CN" sz="14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Thursday </a:t>
            </a:r>
            <a:r>
              <a:rPr lang="en-US" altLang="zh-CN" sz="1800" kern="0" dirty="0">
                <a:solidFill>
                  <a:srgbClr val="FF0000"/>
                </a:solidFill>
                <a:latin typeface="Times New Roman"/>
              </a:rPr>
              <a:t>March 2</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end for D1.0</a:t>
            </a:r>
          </a:p>
          <a:p>
            <a:pPr lvl="1">
              <a:buFont typeface="Times New Roman" pitchFamily="16" charset="0"/>
              <a:buChar char="•"/>
            </a:pPr>
            <a:r>
              <a:rPr lang="en-US" altLang="zh-CN" sz="1400" dirty="0"/>
              <a:t>Assign the comments</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8035364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Recirculation LB (D2.0)	</a:t>
            </a:r>
            <a:r>
              <a:rPr lang="en-US" altLang="zh-CN" sz="1400" i="1" strike="sngStrike" kern="0" dirty="0">
                <a:solidFill>
                  <a:srgbClr val="FFFFFF">
                    <a:lumMod val="50000"/>
                  </a:srgbClr>
                </a:solidFill>
              </a:rPr>
              <a:t>Jan 2023</a:t>
            </a:r>
            <a:r>
              <a:rPr lang="en-US" altLang="zh-CN" sz="1400" i="1" strike="sngStrike" kern="0" dirty="0">
                <a:solidFill>
                  <a:srgbClr val="FFFFFF">
                    <a:lumMod val="50000"/>
                  </a:srgbClr>
                </a:solidFill>
                <a:sym typeface="Wingdings" panose="05000000000000000000" pitchFamily="2" charset="2"/>
              </a:rPr>
              <a:t> </a:t>
            </a:r>
            <a:r>
              <a:rPr lang="en-US" altLang="zh-CN" sz="1400" i="1" strike="sngStrike" kern="0" dirty="0">
                <a:solidFill>
                  <a:srgbClr val="FF0000"/>
                </a:solidFill>
                <a:sym typeface="Wingdings" panose="05000000000000000000" pitchFamily="2" charset="2"/>
              </a:rPr>
              <a:t> March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July 2023</a:t>
            </a:r>
            <a:endParaRPr lang="en-US" altLang="zh-CN" sz="1400" i="1"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Recirculation LB (D3.0)	</a:t>
            </a:r>
            <a:r>
              <a:rPr lang="en-US" altLang="zh-CN" sz="1400" i="1" kern="0" dirty="0">
                <a:solidFill>
                  <a:srgbClr val="000000"/>
                </a:solidFill>
              </a:rPr>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Recirculation LB (D4.0)	 </a:t>
            </a:r>
            <a:r>
              <a:rPr lang="en-US" altLang="zh-CN" sz="1400" i="1" kern="0" dirty="0">
                <a:solidFill>
                  <a:srgbClr val="000000"/>
                </a:solidFill>
              </a:rPr>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Final 802.11 WG approval	</a:t>
            </a:r>
            <a:r>
              <a:rPr lang="en-US" altLang="zh-CN" sz="1400" i="1" kern="0" dirty="0">
                <a:solidFill>
                  <a:srgbClr val="000000"/>
                </a:solidFill>
              </a:rPr>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802 EC approval		</a:t>
            </a:r>
            <a:r>
              <a:rPr lang="en-US" altLang="zh-CN" sz="1400" i="1" kern="0" dirty="0">
                <a:solidFill>
                  <a:srgbClr val="000000"/>
                </a:solidFill>
              </a:rPr>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err="1">
                <a:solidFill>
                  <a:srgbClr val="000000"/>
                </a:solidFill>
              </a:rPr>
              <a:t>RevCom</a:t>
            </a:r>
            <a:r>
              <a:rPr lang="en-US" altLang="zh-CN" sz="1400" kern="0" dirty="0">
                <a:solidFill>
                  <a:srgbClr val="000000"/>
                </a:solidFill>
              </a:rPr>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solidFill>
                <a:srgbClr val="000000"/>
              </a:solidFill>
            </a:endParaRPr>
          </a:p>
          <a:p>
            <a:pPr lvl="1" algn="just"/>
            <a:endParaRPr lang="en-US" altLang="zh-CN" dirty="0"/>
          </a:p>
          <a:p>
            <a:pPr lvl="1" algn="just"/>
            <a:endParaRPr lang="en-US" altLang="zh-CN" dirty="0"/>
          </a:p>
          <a:p>
            <a:pPr lvl="1" algn="just"/>
            <a:r>
              <a:rPr lang="en-US" altLang="zh-CN" dirty="0"/>
              <a:t>SP Result: </a:t>
            </a:r>
            <a:r>
              <a:rPr lang="en-US" altLang="zh-CN" dirty="0">
                <a:solidFill>
                  <a:srgbClr val="000000"/>
                </a:solidFill>
                <a:highlight>
                  <a:srgbClr val="00FF00"/>
                </a:highlight>
              </a:rPr>
              <a:t>Unanimous consent </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42524546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a:solidFill>
                  <a:schemeClr val="bg1">
                    <a:lumMod val="50000"/>
                  </a:schemeClr>
                </a:solidFill>
                <a:cs typeface="Times New Roman" panose="02020603050405020304" pitchFamily="18" charset="0"/>
              </a:rPr>
              <a:t>(Holidays)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 –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r>
              <a:rPr lang="en-US" altLang="zh-CN" sz="1100" dirty="0">
                <a:solidFill>
                  <a:schemeClr val="bg1">
                    <a:lumMod val="50000"/>
                  </a:schemeClr>
                </a:solidFill>
                <a:cs typeface="Times New Roman" panose="02020603050405020304" pitchFamily="18" charset="0"/>
              </a:rPr>
              <a:t> (1 calls/week for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31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	(Thursday),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r>
              <a:rPr lang="en-US" altLang="zh-CN" sz="1100" dirty="0">
                <a:solidFill>
                  <a:srgbClr val="FF0000"/>
                </a:solidFill>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7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9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(2 calls/week after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February 	21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23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27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a:solidFill>
                  <a:srgbClr val="FF0000"/>
                </a:solidFill>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28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2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7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9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a:spcBef>
                <a:spcPts val="0"/>
              </a:spcBef>
            </a:pPr>
            <a:r>
              <a:rPr lang="en-US" altLang="zh-CN" sz="1100" dirty="0"/>
              <a:t>12 Mar 2023 - </a:t>
            </a:r>
            <a:r>
              <a:rPr lang="en-US" altLang="zh-CN" sz="1100" dirty="0">
                <a:solidFill>
                  <a:srgbClr val="FF0000"/>
                </a:solidFill>
              </a:rPr>
              <a:t>Daylight Saving Time Starts</a:t>
            </a:r>
          </a:p>
          <a:p>
            <a:pPr>
              <a:spcBef>
                <a:spcPts val="0"/>
              </a:spcBef>
            </a:pPr>
            <a:r>
              <a:rPr lang="en-US" altLang="zh-CN" sz="1100" b="0" dirty="0"/>
              <a:t>Sunday, 12 March 2023, </a:t>
            </a:r>
            <a:r>
              <a:rPr lang="en-US" altLang="zh-CN" sz="1100" dirty="0"/>
              <a:t>02:00:00</a:t>
            </a:r>
            <a:r>
              <a:rPr lang="en-US" altLang="zh-CN" sz="1100" b="0" dirty="0"/>
              <a:t> clocks are turned </a:t>
            </a:r>
            <a:r>
              <a:rPr lang="en-US" altLang="zh-CN" sz="1100" dirty="0"/>
              <a:t>forward</a:t>
            </a:r>
            <a:r>
              <a:rPr lang="en-US" altLang="zh-CN" sz="1100" b="0" dirty="0"/>
              <a:t> 1 hour to</a:t>
            </a:r>
            <a:br>
              <a:rPr lang="en-US" altLang="zh-CN" sz="1100" b="0" dirty="0"/>
            </a:br>
            <a:r>
              <a:rPr lang="en-US" altLang="zh-CN" sz="1100" b="0" dirty="0"/>
              <a:t>Sunday, 12 March 2023, </a:t>
            </a:r>
            <a:r>
              <a:rPr lang="en-US" altLang="zh-CN" sz="1100" dirty="0"/>
              <a:t>03:00:00</a:t>
            </a:r>
            <a:r>
              <a:rPr lang="en-US" altLang="zh-CN" sz="1100" b="0" dirty="0"/>
              <a:t> local daylight time instead.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March Plenary 2023 (March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13    (Monday EV 1),		19:30-21:30 Atlanta time –Tutorial? </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14    (Tuesday AM 1),		08:00-10:00 Atlanta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14    (Tuesday EV 1),		19:30-21:30 Atlanta time </a:t>
            </a:r>
            <a:endParaRPr lang="en-US" altLang="zh-CN" sz="1200" strike="sngStrike"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15    (Wednesday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March 15    (Wednesday AM 2),		10:30-12:30 Atlanta time </a:t>
            </a:r>
          </a:p>
          <a:p>
            <a:pPr marL="400050" lvl="2" indent="0" algn="just">
              <a:spcBef>
                <a:spcPct val="0"/>
              </a:spcBef>
              <a:spcAft>
                <a:spcPts val="0"/>
              </a:spcAft>
              <a:buNone/>
              <a:defRPr/>
            </a:pPr>
            <a:endParaRPr lang="en-US" altLang="zh-CN" sz="1200"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16    (Thursday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March 16    (Thursday AM 2),		10:30-12:30 Atlanta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(Jan2023 – Mar 2023 CAC calls: </a:t>
            </a:r>
            <a:r>
              <a:rPr lang="en-US" altLang="zh-CN" sz="900" dirty="0">
                <a:solidFill>
                  <a:srgbClr val="0000FF"/>
                </a:solidFill>
                <a:cs typeface="Times New Roman" panose="02020603050405020304" pitchFamily="18" charset="0"/>
              </a:rPr>
              <a:t>February 6, 27, and March 12</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22:00 - 00:00am ET </a:t>
            </a:r>
            <a:r>
              <a:rPr lang="en-US" altLang="zh-CN" sz="900" dirty="0">
                <a:cs typeface="MS PGothic" charset="0"/>
              </a:rPr>
              <a:t>(Thursday 19</a:t>
            </a:r>
            <a:r>
              <a:rPr lang="zh-CN" altLang="en-US" sz="900" dirty="0">
                <a:cs typeface="MS PGothic" charset="0"/>
              </a:rPr>
              <a:t>：</a:t>
            </a:r>
            <a:r>
              <a:rPr lang="en-US" altLang="zh-CN" sz="900" dirty="0">
                <a:cs typeface="MS PGothic" charset="0"/>
              </a:rPr>
              <a:t>00  – 21:00 PT, Friday 11am-13:00 in China, Friday 5am-7am in Israel, Friday 4am – 6am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7522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07:00-09:00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09:30-11:30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18:30-20:30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12:30-14:30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15:00-17:00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18:30-20:30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464200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To be 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solidFill>
                  <a:schemeClr val="bg2"/>
                </a:solidFill>
                <a:cs typeface="Times New Roman" panose="02020603050405020304" pitchFamily="18" charset="0"/>
              </a:rPr>
              <a:t>– Too close to March plenary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r>
              <a:rPr lang="en-US" altLang="zh-CN" sz="1100" dirty="0">
                <a:solidFill>
                  <a:schemeClr val="bg2"/>
                </a:solidFill>
                <a:cs typeface="Times New Roman" panose="02020603050405020304" pitchFamily="18" charset="0"/>
              </a:rPr>
              <a:t> – Too close to March plenary</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4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strike="sngStrike" dirty="0">
                <a:solidFill>
                  <a:srgbClr val="FF0000"/>
                </a:solidFill>
                <a:cs typeface="Times New Roman" panose="02020603050405020304" pitchFamily="18" charset="0"/>
              </a:rPr>
              <a:t>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15    (</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 08:00-10:00 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16    (</a:t>
            </a:r>
            <a:r>
              <a:rPr lang="en-US" altLang="zh-CN" dirty="0">
                <a:solidFill>
                  <a:srgbClr val="0070C0"/>
                </a:solidFill>
                <a:cs typeface="Times New Roman" panose="02020603050405020304" pitchFamily="18" charset="0"/>
              </a:rPr>
              <a:t>Tuesday AM 2</a:t>
            </a:r>
            <a:r>
              <a:rPr lang="en-US" altLang="zh-CN" sz="1200" dirty="0">
                <a:solidFill>
                  <a:srgbClr val="0070C0"/>
                </a:solidFill>
                <a:cs typeface="Times New Roman" panose="02020603050405020304" pitchFamily="18" charset="0"/>
              </a:rPr>
              <a:t>),		 10:30-12:30 Orlando time </a:t>
            </a: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10:30-12:30 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10:30-12:30</a:t>
            </a:r>
            <a:r>
              <a:rPr lang="en-US" altLang="zh-CN" sz="1200" dirty="0">
                <a:solidFill>
                  <a:srgbClr val="00B0F0"/>
                </a:solidFill>
                <a:cs typeface="Times New Roman" panose="02020603050405020304" pitchFamily="18" charset="0"/>
              </a:rPr>
              <a:t> 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10, and May 1,</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7522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4982999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a:t>
            </a:r>
            <a:r>
              <a:rPr lang="en-US" dirty="0" smtClean="0"/>
              <a:t>D1.0 </a:t>
            </a:r>
            <a:r>
              <a:rPr lang="en-US" dirty="0"/>
              <a:t>(802.11bf </a:t>
            </a:r>
            <a:r>
              <a:rPr lang="en-US" dirty="0" smtClean="0"/>
              <a:t>LB272 comments</a:t>
            </a:r>
            <a:r>
              <a:rPr lang="en-US" dirty="0"/>
              <a:t>)</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~00.00% </a:t>
            </a:r>
            <a:r>
              <a:rPr lang="en-US" altLang="zh-CN" sz="1800" dirty="0"/>
              <a:t>of all CC40 comments are now resolved or marked as “ready for motion” ” </a:t>
            </a:r>
            <a:r>
              <a:rPr lang="en-US" altLang="zh-CN" sz="1800" dirty="0" smtClean="0"/>
              <a:t>(</a:t>
            </a:r>
            <a:r>
              <a:rPr lang="en-US" altLang="zh-CN" sz="1800" dirty="0" smtClean="0">
                <a:solidFill>
                  <a:srgbClr val="FF0000"/>
                </a:solidFill>
              </a:rPr>
              <a:t>0/1302,</a:t>
            </a:r>
            <a:r>
              <a:rPr lang="en-US" altLang="zh-CN" sz="1800" dirty="0" smtClean="0"/>
              <a:t> </a:t>
            </a:r>
            <a:r>
              <a:rPr lang="en-US" altLang="zh-CN" sz="1800" dirty="0"/>
              <a:t>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234165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36778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a:t>
            </a:r>
            <a:r>
              <a:rPr lang="en-US" altLang="zh-CN" sz="3200" dirty="0" smtClean="0"/>
              <a:t>meeting (May/July?)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 </a:t>
            </a:r>
            <a:r>
              <a:rPr lang="en-US" altLang="zh-CN" sz="2400" dirty="0" smtClean="0"/>
              <a:t>and cost</a:t>
            </a:r>
            <a:endParaRPr lang="en-US" altLang="zh-CN" sz="2400" b="1" dirty="0" smtClean="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Hotel</a:t>
            </a:r>
            <a:endParaRPr lang="en-US" altLang="zh-CN" sz="1800" dirty="0"/>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Waiting </a:t>
            </a:r>
            <a:r>
              <a:rPr lang="en-US" altLang="zh-CN" dirty="0"/>
              <a:t>for Jon to get info from the hotel for the availability and so on</a:t>
            </a:r>
            <a:r>
              <a:rPr lang="en-US" altLang="zh-CN" dirty="0" smtClean="0"/>
              <a:t>… </a:t>
            </a:r>
            <a:r>
              <a:rPr lang="en-US" altLang="zh-CN" dirty="0"/>
              <a:t> </a:t>
            </a:r>
            <a:r>
              <a:rPr lang="en-US" altLang="zh-CN" dirty="0" smtClean="0"/>
              <a:t>---</a:t>
            </a:r>
            <a:endParaRPr lang="en-US" altLang="zh-CN" dirty="0" smtClean="0">
              <a:solidFill>
                <a:srgbClr val="FF0000"/>
              </a:solidFill>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O</a:t>
            </a:r>
            <a:r>
              <a:rPr lang="en-US" altLang="zh-CN" sz="1800" dirty="0" smtClean="0"/>
              <a:t>ffice?</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2 days</a:t>
            </a:r>
            <a:r>
              <a:rPr lang="en-US" altLang="zh-CN" sz="1800" dirty="0" smtClean="0"/>
              <a: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Mix-mode meeting</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January	31	(Tuesday),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6	(Monday),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r>
              <a:rPr lang="en-US" altLang="zh-CN" dirty="0">
                <a:solidFill>
                  <a:srgbClr val="FF0000"/>
                </a:solidFill>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7	(Tuesday),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9	(Thursday),	22</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13	(Monday),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 (2 calls/week after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14	(Tuesday),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16	(Thursday),	22</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20	(Monday),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February 	21	(Tuesday),	09</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February </a:t>
            </a:r>
            <a:r>
              <a:rPr lang="en-US" altLang="zh-CN" strike="sngStrike" dirty="0">
                <a:solidFill>
                  <a:schemeClr val="bg1">
                    <a:lumMod val="50000"/>
                  </a:schemeClr>
                </a:solidFill>
                <a:cs typeface="Times New Roman" panose="02020603050405020304" pitchFamily="18" charset="0"/>
              </a:rPr>
              <a:t>	23	(Thursday),	22</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27	(Monday),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  </a:t>
            </a:r>
            <a:r>
              <a:rPr lang="en-US" altLang="zh-CN" dirty="0">
                <a:solidFill>
                  <a:srgbClr val="FF0000"/>
                </a:solidFill>
                <a:cs typeface="Times New Roman" panose="02020603050405020304" pitchFamily="18" charset="0"/>
              </a:rPr>
              <a:t>-- CAC</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28	(Tuesday),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endParaRPr lang="en-US" altLang="en-US"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2	(Thursday),	22</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7	(Tuesday),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9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135953</TotalTime>
  <Words>2119</Words>
  <Application>Microsoft Office PowerPoint</Application>
  <PresentationFormat>宽屏</PresentationFormat>
  <Paragraphs>575</Paragraphs>
  <Slides>28</Slides>
  <Notes>28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28</vt:i4>
      </vt:variant>
    </vt:vector>
  </HeadingPairs>
  <TitlesOfParts>
    <vt:vector size="3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February - March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D0.1 CR Status (Until September Interim)</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5647</cp:revision>
  <cp:lastPrinted>2014-11-04T15:04:57Z</cp:lastPrinted>
  <dcterms:created xsi:type="dcterms:W3CDTF">2007-04-17T18:10:23Z</dcterms:created>
  <dcterms:modified xsi:type="dcterms:W3CDTF">2023-03-10T02:54:27Z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(3)C8lUkQZ/u0ystLxVAkr4N+MDZnzr2Y21QQf7f5m5R++1WrlqPTvxYX9e38XMc8Z9CNsupkre
CsnfN1SjQjI/bYrLkyZ8uOcnEsmAMw3jOS3xN062WF2ip32XpVBTTcLAarZCHD9LYvAaA5J3
oe1WtcaYrbaymG1Y7oNsQgb+O/dqgK1sCYipnLSwLkuhtj/oJZH+1/n/DaXO0VQChOPyByhs
VSnl81F00t7X2VxdJd</vt:lpwstr>
  </property>
  <property fmtid="{D5CDD505-2E9C-101B-9397-08002B2CF9AE}" pid="27" name="_2015_ms_pID_7253431">
    <vt:lpwstr>gR3QaUc9UXx0qCYzqta9aQ/zehVOtLXPXeJO5xs6pE6zSycel/HVgK
dcqDk7AVef3rVzJ0MissqO0WYRbYtH4nive8PSr0kmcqECaxBScPP19o9AlCsNE8xkk9ytJq
S0o3BZAb/MlevEn81kmyPiHqf5zsuxj7Bi2VKuGi8xM8qNPunKQGg4/VVB1CPh83ITpIki//
2kvlkQ/1HkoIRteWtqBUwk1mMo5d/toaPyk/</vt:lpwstr>
  </property>
  <property fmtid="{D5CDD505-2E9C-101B-9397-08002B2CF9AE}" pid="28" name="_2015_ms_pID_7253432">
    <vt:lpwstr>Yw==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