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67" r:id="rId6"/>
    <p:sldId id="278" r:id="rId7"/>
    <p:sldId id="276" r:id="rId8"/>
    <p:sldId id="280" r:id="rId9"/>
    <p:sldId id="141169886" r:id="rId10"/>
    <p:sldId id="141169887" r:id="rId11"/>
    <p:sldId id="281" r:id="rId12"/>
    <p:sldId id="284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D58AD0A-BBFE-553F-A329-BD4FBDEB0EA4}" name="Alfred Asterjadhi" initials="AA" userId="S::aasterja@qti.qualcomm.com::39de57b9-85c0-4fd1-aaac-8ca2b6560ad0" providerId="AD"/>
  <p188:author id="{FD36C79D-B116-0C85-EFFE-8DE0FFDA2524}" name="Duncan Ho" initials="DH" userId="S::dho@qti.qualcomm.com::cdbbd64b-6b86-4896-aca0-3d41c310760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27" autoAdjust="0"/>
    <p:restoredTop sz="70797" autoAdjust="0"/>
  </p:normalViewPr>
  <p:slideViewPr>
    <p:cSldViewPr snapToGrid="0">
      <p:cViewPr varScale="1">
        <p:scale>
          <a:sx n="86" d="100"/>
          <a:sy n="86" d="100"/>
        </p:scale>
        <p:origin x="141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del Karim Ajami" userId="52d54957-2a0e-4b01-bea4-4ee51dbbefc4" providerId="ADAL" clId="{77E138B8-A577-4A50-8447-4ABD72B63F86}"/>
    <pc:docChg chg="undo custSel modSld">
      <pc:chgData name="Abdel Karim Ajami" userId="52d54957-2a0e-4b01-bea4-4ee51dbbefc4" providerId="ADAL" clId="{77E138B8-A577-4A50-8447-4ABD72B63F86}" dt="2023-04-10T14:01:58.019" v="111" actId="20577"/>
      <pc:docMkLst>
        <pc:docMk/>
      </pc:docMkLst>
      <pc:sldChg chg="modSp mod">
        <pc:chgData name="Abdel Karim Ajami" userId="52d54957-2a0e-4b01-bea4-4ee51dbbefc4" providerId="ADAL" clId="{77E138B8-A577-4A50-8447-4ABD72B63F86}" dt="2023-04-10T13:52:51.787" v="66" actId="20577"/>
        <pc:sldMkLst>
          <pc:docMk/>
          <pc:sldMk cId="2512062460" sldId="267"/>
        </pc:sldMkLst>
        <pc:spChg chg="mod">
          <ac:chgData name="Abdel Karim Ajami" userId="52d54957-2a0e-4b01-bea4-4ee51dbbefc4" providerId="ADAL" clId="{77E138B8-A577-4A50-8447-4ABD72B63F86}" dt="2023-04-10T13:52:51.787" v="66" actId="20577"/>
          <ac:spMkLst>
            <pc:docMk/>
            <pc:sldMk cId="2512062460" sldId="267"/>
            <ac:spMk id="3" creationId="{03DB8610-91D6-4BCD-866B-AED87437E754}"/>
          </ac:spMkLst>
        </pc:spChg>
      </pc:sldChg>
      <pc:sldChg chg="modSp mod">
        <pc:chgData name="Abdel Karim Ajami" userId="52d54957-2a0e-4b01-bea4-4ee51dbbefc4" providerId="ADAL" clId="{77E138B8-A577-4A50-8447-4ABD72B63F86}" dt="2023-04-10T14:01:58.019" v="111" actId="20577"/>
        <pc:sldMkLst>
          <pc:docMk/>
          <pc:sldMk cId="2797729174" sldId="276"/>
        </pc:sldMkLst>
        <pc:spChg chg="mod">
          <ac:chgData name="Abdel Karim Ajami" userId="52d54957-2a0e-4b01-bea4-4ee51dbbefc4" providerId="ADAL" clId="{77E138B8-A577-4A50-8447-4ABD72B63F86}" dt="2023-04-10T14:01:58.019" v="111" actId="20577"/>
          <ac:spMkLst>
            <pc:docMk/>
            <pc:sldMk cId="2797729174" sldId="276"/>
            <ac:spMk id="3" creationId="{072D71BF-86EF-19C5-9193-CFEEAB2B20C9}"/>
          </ac:spMkLst>
        </pc:spChg>
      </pc:sldChg>
      <pc:sldChg chg="modSp mod">
        <pc:chgData name="Abdel Karim Ajami" userId="52d54957-2a0e-4b01-bea4-4ee51dbbefc4" providerId="ADAL" clId="{77E138B8-A577-4A50-8447-4ABD72B63F86}" dt="2023-04-10T07:36:56.544" v="50" actId="20577"/>
        <pc:sldMkLst>
          <pc:docMk/>
          <pc:sldMk cId="3306350948" sldId="281"/>
        </pc:sldMkLst>
        <pc:spChg chg="mod">
          <ac:chgData name="Abdel Karim Ajami" userId="52d54957-2a0e-4b01-bea4-4ee51dbbefc4" providerId="ADAL" clId="{77E138B8-A577-4A50-8447-4ABD72B63F86}" dt="2023-04-10T07:36:56.544" v="50" actId="20577"/>
          <ac:spMkLst>
            <pc:docMk/>
            <pc:sldMk cId="3306350948" sldId="281"/>
            <ac:spMk id="3" creationId="{CA240FBF-9985-E74C-18EB-E68CF73C9D2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479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182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1573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84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Abdel Karim Ajami,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30070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84212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Abdel K. Ajami et Al., Qualcomm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Abdel K. Ajami et Al.,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90228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Abdel K. Ajami et Al.,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0600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Abdel K. Ajami et Al., Qualcomm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>
          <a:xfrm>
            <a:off x="4307681" y="6475413"/>
            <a:ext cx="61323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Abdel K. Ajami et Al.,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60149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Abdel K. Ajami et Al.,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702259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Abdel Karim Ajami,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Abdel Karim Ajami, Qualcomm Incorporated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Abdel K. Ajami et Al.,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81944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802.11-23/xxxxr0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E5B97ED7-1CB9-4D15-A8FD-7F94A47C6F8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57983" y="322656"/>
            <a:ext cx="116683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Jan 2023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Considerations for AP coordination in UHR: Coordinated Medium Access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2023-01-30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6E62AC27-23DB-9D14-58E9-70120DB40E3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2624271"/>
              </p:ext>
            </p:extLst>
          </p:nvPr>
        </p:nvGraphicFramePr>
        <p:xfrm>
          <a:off x="513393" y="2882462"/>
          <a:ext cx="8028945" cy="30800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3541" imgH="3169526" progId="Word.Document.8">
                  <p:embed/>
                </p:oleObj>
              </mc:Choice>
              <mc:Fallback>
                <p:oleObj name="Document" r:id="rId3" imgW="8243541" imgH="3169526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6E62AC27-23DB-9D14-58E9-70120DB40E3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393" y="2882462"/>
                        <a:ext cx="8028945" cy="308003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74B1-35B4-4C4E-B45B-15F992492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B8610-91D6-4BCD-866B-AED87437E7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Problem: </a:t>
            </a:r>
            <a:r>
              <a:rPr lang="en-US" sz="1800" b="0" dirty="0"/>
              <a:t>today, in most deployments, APs don’t hear each others preamble which leads to overlapping transmissions within different BSSs resulting in higher latency due to collisions, retransmissions, hidden node issues,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0" dirty="0"/>
              <a:t>In addition, single BSS transmissions efficiency may drop significantly with OBSS transmissions occupying the medium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Objective</a:t>
            </a:r>
            <a:r>
              <a:rPr lang="en-US" sz="1800" dirty="0"/>
              <a:t>:</a:t>
            </a:r>
            <a:r>
              <a:rPr lang="en-US" sz="1800" b="0" dirty="0"/>
              <a:t> improve the reliability of the network in terms of latency and throughput by increasing the chances for APs to listen to each others' transmissions and have a better coordination among them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6AC886-EC78-4877-B48C-94F1BA232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C5481-5109-4B14-AFF7-3D70F4487F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Qualcomm</a:t>
            </a:r>
          </a:p>
        </p:txBody>
      </p:sp>
    </p:spTree>
    <p:extLst>
      <p:ext uri="{BB962C8B-B14F-4D97-AF65-F5344CB8AC3E}">
        <p14:creationId xmlns:p14="http://schemas.microsoft.com/office/powerpoint/2010/main" val="2512062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0B2BB-F218-CBA4-914A-66EC8B348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2D71BF-86EF-19C5-9193-CFEEAB2B20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08818" cy="3683039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dirty="0"/>
              <a:t>Coordinating APs need to end transmissions at predetermined time to be able to listen to each others' transmissions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dirty="0"/>
              <a:t>Some hooks (e.g., Restricted TWT) have been introduced in EHT where STAs end the TXOP before the start time of a service period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b="0" dirty="0"/>
              <a:t>Restricted TWT is per single BSS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600" dirty="0"/>
              <a:t>UHR design can be built on top of the existing hooks</a:t>
            </a:r>
          </a:p>
          <a:p>
            <a:pPr marL="400050" lvl="1" indent="0"/>
            <a:endParaRPr lang="en-US" sz="1600" b="0" dirty="0"/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2000" b="0" dirty="0"/>
              <a:t>The coordination scheme between APs will facilitate the transmissions between the Coordinating APs at the start of the service periods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This will help to reduce the unsynchronized transmission that may result from hidden nodes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E569E6-8EB9-9E10-1BFF-A8A11B04FB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2630E-96F6-0ECE-7DD7-38138DCDB39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Qualcomm</a:t>
            </a:r>
          </a:p>
        </p:txBody>
      </p:sp>
    </p:spTree>
    <p:extLst>
      <p:ext uri="{BB962C8B-B14F-4D97-AF65-F5344CB8AC3E}">
        <p14:creationId xmlns:p14="http://schemas.microsoft.com/office/powerpoint/2010/main" val="4132549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0B2BB-F218-CBA4-914A-66EC8B348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Coordinated Medium Access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2D71BF-86EF-19C5-9193-CFEEAB2B20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0881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Coordinated Medium Access allows several APs to coordinate their medium access to provide enhanced latency sensitive traffic delivery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Two levels of coordination: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Level 1</a:t>
            </a:r>
            <a:r>
              <a:rPr lang="en-US" sz="1800" dirty="0"/>
              <a:t>: Only APs end the TXOP before the other APs Coordinated SP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APs can setup Trigger-enabled R-TWT SPs and use MU EDCA to reduce contention from STAs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Level 2</a:t>
            </a:r>
            <a:r>
              <a:rPr lang="en-US" sz="1800" b="0" dirty="0"/>
              <a:t>: STAs within </a:t>
            </a:r>
            <a:r>
              <a:rPr lang="en-US" sz="1800" dirty="0"/>
              <a:t>each BSS end the TXOP with respect to the start of  Coordinated SPs of other coordinating APs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Associated AP will announce the Coordinated SP of other coordinating APs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Coordinated SP can be </a:t>
            </a:r>
            <a:r>
              <a:rPr lang="en-US" sz="1600"/>
              <a:t>announced through an </a:t>
            </a:r>
            <a:r>
              <a:rPr lang="en-US" sz="1600" dirty="0"/>
              <a:t>R-TWT SP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dirty="0"/>
              <a:t>R-TWT supporting STAs will also end the TXOP before the R-TWT SP announced by the associated AP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E569E6-8EB9-9E10-1BFF-A8A11B04FB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2630E-96F6-0ECE-7DD7-38138DCDB39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Qualcomm</a:t>
            </a:r>
          </a:p>
        </p:txBody>
      </p:sp>
    </p:spTree>
    <p:extLst>
      <p:ext uri="{BB962C8B-B14F-4D97-AF65-F5344CB8AC3E}">
        <p14:creationId xmlns:p14="http://schemas.microsoft.com/office/powerpoint/2010/main" val="2797729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1BB95-8A29-BD58-D433-F7CAFB245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R-TWT TXOP rules per BSS, Coordinated Medium Access is for multi-BSS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339190-084C-2E0D-C0D3-3003CA0211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BA73C8-49AE-79F2-E490-2838EE9BBB2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Qualcomm</a:t>
            </a:r>
          </a:p>
        </p:txBody>
      </p: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0BC87E4F-6847-D659-BBED-7D80C3C203D6}"/>
              </a:ext>
            </a:extLst>
          </p:cNvPr>
          <p:cNvGrpSpPr/>
          <p:nvPr/>
        </p:nvGrpSpPr>
        <p:grpSpPr>
          <a:xfrm>
            <a:off x="238572" y="2043116"/>
            <a:ext cx="8802660" cy="4276093"/>
            <a:chOff x="246793" y="1534641"/>
            <a:chExt cx="11600925" cy="5202366"/>
          </a:xfrm>
        </p:grpSpPr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3993C8CD-458F-A599-3C8A-E18045F7C8E4}"/>
                </a:ext>
              </a:extLst>
            </p:cNvPr>
            <p:cNvCxnSpPr>
              <a:cxnSpLocks/>
            </p:cNvCxnSpPr>
            <p:nvPr/>
          </p:nvCxnSpPr>
          <p:spPr>
            <a:xfrm>
              <a:off x="5967166" y="1548384"/>
              <a:ext cx="0" cy="4864608"/>
            </a:xfrm>
            <a:prstGeom prst="line">
              <a:avLst/>
            </a:prstGeom>
            <a:noFill/>
            <a:ln w="12700" cap="rnd" cmpd="sng" algn="ctr">
              <a:solidFill>
                <a:srgbClr val="ACBACF">
                  <a:lumMod val="60000"/>
                  <a:lumOff val="40000"/>
                </a:srgb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DF342C5E-1FA4-1D33-3B18-CE492B863618}"/>
                </a:ext>
              </a:extLst>
            </p:cNvPr>
            <p:cNvSpPr txBox="1"/>
            <p:nvPr/>
          </p:nvSpPr>
          <p:spPr>
            <a:xfrm>
              <a:off x="2123180" y="1534641"/>
              <a:ext cx="1849778" cy="323507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defTabSz="914400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800" b="1" dirty="0">
                  <a:solidFill>
                    <a:srgbClr val="0E283C"/>
                  </a:solidFill>
                  <a:latin typeface="Microsoft Sans Serif"/>
                  <a:ea typeface="+mn-ea"/>
                  <a:cs typeface="Microsoft Sans Serif" panose="020B0604020202020204" pitchFamily="34" charset="0"/>
                </a:rPr>
                <a:t>11be R-TWT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C4BA1740-A529-D634-7AD6-404721E02D50}"/>
                </a:ext>
              </a:extLst>
            </p:cNvPr>
            <p:cNvSpPr txBox="1"/>
            <p:nvPr/>
          </p:nvSpPr>
          <p:spPr>
            <a:xfrm>
              <a:off x="6993389" y="1544745"/>
              <a:ext cx="3924243" cy="323507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defTabSz="914400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800" b="1" dirty="0">
                  <a:solidFill>
                    <a:srgbClr val="0E283C"/>
                  </a:solidFill>
                  <a:latin typeface="Microsoft Sans Serif"/>
                  <a:ea typeface="+mn-ea"/>
                  <a:cs typeface="Microsoft Sans Serif" panose="020B0604020202020204" pitchFamily="34" charset="0"/>
                </a:rPr>
                <a:t>Coordinated Medium Access</a:t>
              </a:r>
            </a:p>
          </p:txBody>
        </p:sp>
        <p:cxnSp>
          <p:nvCxnSpPr>
            <p:cNvPr id="86" name="Straight Arrow Connector 85">
              <a:extLst>
                <a:ext uri="{FF2B5EF4-FFF2-40B4-BE49-F238E27FC236}">
                  <a16:creationId xmlns:a16="http://schemas.microsoft.com/office/drawing/2014/main" id="{C82ABB4B-5675-0B70-49CA-67EC1CE3465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86522" y="2621269"/>
              <a:ext cx="4507218" cy="12"/>
            </a:xfrm>
            <a:prstGeom prst="straightConnector1">
              <a:avLst/>
            </a:prstGeom>
            <a:noFill/>
            <a:ln w="9525" cap="flat" cmpd="sng" algn="ctr">
              <a:solidFill>
                <a:srgbClr val="13171F"/>
              </a:solidFill>
              <a:prstDash val="solid"/>
              <a:headEnd type="none" w="sm" len="sm"/>
              <a:tailEnd type="triangle"/>
            </a:ln>
            <a:effectLst/>
          </p:spPr>
        </p:cxn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6994E81E-38BC-82C0-A311-E1AE517F021E}"/>
                </a:ext>
              </a:extLst>
            </p:cNvPr>
            <p:cNvSpPr/>
            <p:nvPr/>
          </p:nvSpPr>
          <p:spPr>
            <a:xfrm>
              <a:off x="2815281" y="2269777"/>
              <a:ext cx="1355400" cy="350864"/>
            </a:xfrm>
            <a:prstGeom prst="rect">
              <a:avLst/>
            </a:prstGeom>
            <a:solidFill>
              <a:srgbClr val="F7F8FA"/>
            </a:solidFill>
            <a:ln w="10795" cap="flat" cmpd="sng" algn="ctr">
              <a:solidFill>
                <a:srgbClr val="39A3B5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13171F"/>
                  </a:solidFill>
                  <a:effectLst/>
                  <a:uLnTx/>
                  <a:uFillTx/>
                  <a:latin typeface="Microsoft Sans Serif"/>
                  <a:ea typeface="+mn-ea"/>
                  <a:cs typeface="Microsoft Sans Serif" panose="020B0604020202020204" pitchFamily="34" charset="0"/>
                </a:rPr>
                <a:t>R-TWT SP</a:t>
              </a:r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5966095D-39B7-735D-ABBB-12B2B7B8F615}"/>
                </a:ext>
              </a:extLst>
            </p:cNvPr>
            <p:cNvSpPr txBox="1"/>
            <p:nvPr/>
          </p:nvSpPr>
          <p:spPr>
            <a:xfrm>
              <a:off x="291594" y="2474033"/>
              <a:ext cx="867548" cy="287544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defTabSz="914400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600" dirty="0">
                  <a:solidFill>
                    <a:srgbClr val="0E283C"/>
                  </a:solidFill>
                  <a:latin typeface="Microsoft Sans Serif"/>
                  <a:ea typeface="+mn-ea"/>
                  <a:cs typeface="Microsoft Sans Serif" panose="020B0604020202020204" pitchFamily="34" charset="0"/>
                </a:rPr>
                <a:t>BSS-1</a:t>
              </a: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24CC5DB0-3088-AB7D-C3C0-D7A8F7D4B648}"/>
                </a:ext>
              </a:extLst>
            </p:cNvPr>
            <p:cNvSpPr/>
            <p:nvPr/>
          </p:nvSpPr>
          <p:spPr>
            <a:xfrm>
              <a:off x="1318536" y="2384288"/>
              <a:ext cx="1496744" cy="236347"/>
            </a:xfrm>
            <a:prstGeom prst="rect">
              <a:avLst/>
            </a:prstGeom>
            <a:solidFill>
              <a:srgbClr val="F7F8FA"/>
            </a:solidFill>
            <a:ln w="10795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i="0" u="none" strike="noStrike" kern="0" cap="none" spc="0" normalizeH="0" baseline="0" noProof="0" dirty="0">
                  <a:ln>
                    <a:noFill/>
                  </a:ln>
                  <a:solidFill>
                    <a:srgbClr val="13171F"/>
                  </a:solidFill>
                  <a:effectLst/>
                  <a:uLnTx/>
                  <a:uFillTx/>
                  <a:latin typeface="Microsoft Sans Serif"/>
                  <a:ea typeface="+mn-ea"/>
                  <a:cs typeface="Microsoft Sans Serif" panose="020B0604020202020204" pitchFamily="34" charset="0"/>
                </a:rPr>
                <a:t>TXOP</a:t>
              </a:r>
            </a:p>
          </p:txBody>
        </p:sp>
        <p:cxnSp>
          <p:nvCxnSpPr>
            <p:cNvPr id="91" name="Straight Arrow Connector 90">
              <a:extLst>
                <a:ext uri="{FF2B5EF4-FFF2-40B4-BE49-F238E27FC236}">
                  <a16:creationId xmlns:a16="http://schemas.microsoft.com/office/drawing/2014/main" id="{2AC4DEA8-0763-8A0C-7B52-03C49EAC80E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86522" y="3519446"/>
              <a:ext cx="4507218" cy="7"/>
            </a:xfrm>
            <a:prstGeom prst="straightConnector1">
              <a:avLst/>
            </a:prstGeom>
            <a:noFill/>
            <a:ln w="9525" cap="flat" cmpd="sng" algn="ctr">
              <a:solidFill>
                <a:srgbClr val="13171F"/>
              </a:solidFill>
              <a:prstDash val="solid"/>
              <a:headEnd type="none" w="sm" len="sm"/>
              <a:tailEnd type="triangle"/>
            </a:ln>
            <a:effectLst/>
          </p:spPr>
        </p:cxn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A2B0F3C3-1B55-95A6-1125-1488171238A9}"/>
                </a:ext>
              </a:extLst>
            </p:cNvPr>
            <p:cNvSpPr/>
            <p:nvPr/>
          </p:nvSpPr>
          <p:spPr>
            <a:xfrm>
              <a:off x="4170681" y="3141010"/>
              <a:ext cx="1244978" cy="373920"/>
            </a:xfrm>
            <a:prstGeom prst="rect">
              <a:avLst/>
            </a:prstGeom>
            <a:solidFill>
              <a:srgbClr val="F7F8FA"/>
            </a:solidFill>
            <a:ln w="10795" cap="flat" cmpd="sng" algn="ctr">
              <a:solidFill>
                <a:srgbClr val="39A3B5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13171F"/>
                  </a:solidFill>
                  <a:effectLst/>
                  <a:uLnTx/>
                  <a:uFillTx/>
                  <a:latin typeface="Microsoft Sans Serif"/>
                  <a:ea typeface="+mn-ea"/>
                  <a:cs typeface="Microsoft Sans Serif" panose="020B0604020202020204" pitchFamily="34" charset="0"/>
                </a:rPr>
                <a:t>R-TWT SP</a:t>
              </a: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13BF899C-7612-2036-0600-5BD0EE051BF4}"/>
                </a:ext>
              </a:extLst>
            </p:cNvPr>
            <p:cNvSpPr txBox="1"/>
            <p:nvPr/>
          </p:nvSpPr>
          <p:spPr>
            <a:xfrm>
              <a:off x="246793" y="3418902"/>
              <a:ext cx="944627" cy="287544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defTabSz="914400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600" dirty="0">
                  <a:solidFill>
                    <a:srgbClr val="0E283C"/>
                  </a:solidFill>
                  <a:latin typeface="Microsoft Sans Serif"/>
                  <a:ea typeface="+mn-ea"/>
                  <a:cs typeface="Microsoft Sans Serif" panose="020B0604020202020204" pitchFamily="34" charset="0"/>
                </a:rPr>
                <a:t>BSS-2</a:t>
              </a:r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54DC3174-A786-1933-98F7-EC2D20524A5B}"/>
                </a:ext>
              </a:extLst>
            </p:cNvPr>
            <p:cNvSpPr/>
            <p:nvPr/>
          </p:nvSpPr>
          <p:spPr>
            <a:xfrm>
              <a:off x="2315915" y="3231129"/>
              <a:ext cx="1849779" cy="278074"/>
            </a:xfrm>
            <a:prstGeom prst="rect">
              <a:avLst/>
            </a:prstGeom>
            <a:solidFill>
              <a:srgbClr val="F7F8FA"/>
            </a:solidFill>
            <a:ln w="10795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i="0" u="none" strike="noStrike" kern="0" cap="none" spc="0" normalizeH="0" baseline="0" noProof="0" dirty="0">
                  <a:ln>
                    <a:noFill/>
                  </a:ln>
                  <a:solidFill>
                    <a:srgbClr val="13171F"/>
                  </a:solidFill>
                  <a:effectLst/>
                  <a:uLnTx/>
                  <a:uFillTx/>
                  <a:latin typeface="Microsoft Sans Serif"/>
                  <a:ea typeface="+mn-ea"/>
                  <a:cs typeface="Microsoft Sans Serif" panose="020B0604020202020204" pitchFamily="34" charset="0"/>
                </a:rPr>
                <a:t>TXOP</a:t>
              </a:r>
            </a:p>
          </p:txBody>
        </p: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04BBFFE0-8C43-EC6B-07B4-9A561864F035}"/>
                </a:ext>
              </a:extLst>
            </p:cNvPr>
            <p:cNvSpPr txBox="1"/>
            <p:nvPr/>
          </p:nvSpPr>
          <p:spPr>
            <a:xfrm>
              <a:off x="5547346" y="2661131"/>
              <a:ext cx="182880" cy="236347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defTabSz="914400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600" dirty="0">
                  <a:solidFill>
                    <a:srgbClr val="0E283C"/>
                  </a:solidFill>
                  <a:latin typeface="Microsoft Sans Serif"/>
                  <a:ea typeface="+mn-ea"/>
                  <a:cs typeface="Microsoft Sans Serif" panose="020B0604020202020204" pitchFamily="34" charset="0"/>
                </a:rPr>
                <a:t>t</a:t>
              </a:r>
            </a:p>
          </p:txBody>
        </p: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AEB352A0-D81C-49EE-EAA6-3FD33922C12D}"/>
                </a:ext>
              </a:extLst>
            </p:cNvPr>
            <p:cNvSpPr txBox="1"/>
            <p:nvPr/>
          </p:nvSpPr>
          <p:spPr>
            <a:xfrm>
              <a:off x="5545945" y="3580416"/>
              <a:ext cx="182880" cy="236347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defTabSz="914400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600" dirty="0">
                  <a:solidFill>
                    <a:srgbClr val="0E283C"/>
                  </a:solidFill>
                  <a:latin typeface="Microsoft Sans Serif"/>
                  <a:ea typeface="+mn-ea"/>
                  <a:cs typeface="Microsoft Sans Serif" panose="020B0604020202020204" pitchFamily="34" charset="0"/>
                </a:rPr>
                <a:t>t</a:t>
              </a:r>
            </a:p>
          </p:txBody>
        </p:sp>
        <p:cxnSp>
          <p:nvCxnSpPr>
            <p:cNvPr id="97" name="Straight Arrow Connector 96">
              <a:extLst>
                <a:ext uri="{FF2B5EF4-FFF2-40B4-BE49-F238E27FC236}">
                  <a16:creationId xmlns:a16="http://schemas.microsoft.com/office/drawing/2014/main" id="{7056B406-06C4-1BFF-7A0C-4433D9A4AA27}"/>
                </a:ext>
              </a:extLst>
            </p:cNvPr>
            <p:cNvCxnSpPr>
              <a:cxnSpLocks/>
            </p:cNvCxnSpPr>
            <p:nvPr/>
          </p:nvCxnSpPr>
          <p:spPr>
            <a:xfrm>
              <a:off x="1079202" y="4404085"/>
              <a:ext cx="4480560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13171F"/>
              </a:solidFill>
              <a:prstDash val="solid"/>
              <a:headEnd type="none" w="sm" len="sm"/>
              <a:tailEnd type="triangle"/>
            </a:ln>
            <a:effectLst/>
          </p:spPr>
        </p:cxn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C8EDEA79-1F11-DBBA-B9E2-A2295CD8FBA6}"/>
                </a:ext>
              </a:extLst>
            </p:cNvPr>
            <p:cNvSpPr txBox="1"/>
            <p:nvPr/>
          </p:nvSpPr>
          <p:spPr>
            <a:xfrm>
              <a:off x="248477" y="4299258"/>
              <a:ext cx="943072" cy="287511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defTabSz="914400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600" dirty="0">
                  <a:solidFill>
                    <a:srgbClr val="0E283C"/>
                  </a:solidFill>
                  <a:latin typeface="Microsoft Sans Serif"/>
                  <a:ea typeface="+mn-ea"/>
                  <a:cs typeface="Microsoft Sans Serif" panose="020B0604020202020204" pitchFamily="34" charset="0"/>
                </a:rPr>
                <a:t>BSS-3</a:t>
              </a:r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518ACAB3-F228-A813-9C18-C51CA70D078F}"/>
                </a:ext>
              </a:extLst>
            </p:cNvPr>
            <p:cNvSpPr/>
            <p:nvPr/>
          </p:nvSpPr>
          <p:spPr>
            <a:xfrm>
              <a:off x="2123182" y="4131171"/>
              <a:ext cx="2220250" cy="277432"/>
            </a:xfrm>
            <a:prstGeom prst="rect">
              <a:avLst/>
            </a:prstGeom>
            <a:solidFill>
              <a:srgbClr val="F7F8FA"/>
            </a:solidFill>
            <a:ln w="10795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13171F"/>
                  </a:solidFill>
                  <a:effectLst/>
                  <a:uLnTx/>
                  <a:uFillTx/>
                  <a:latin typeface="Microsoft Sans Serif"/>
                  <a:ea typeface="+mn-ea"/>
                  <a:cs typeface="Microsoft Sans Serif" panose="020B0604020202020204" pitchFamily="34" charset="0"/>
                </a:rPr>
                <a:t>TXOP</a:t>
              </a:r>
            </a:p>
          </p:txBody>
        </p: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19D08D77-6685-F90F-96AE-BA62EB146F3F}"/>
                </a:ext>
              </a:extLst>
            </p:cNvPr>
            <p:cNvSpPr txBox="1"/>
            <p:nvPr/>
          </p:nvSpPr>
          <p:spPr>
            <a:xfrm>
              <a:off x="5502084" y="4491307"/>
              <a:ext cx="182880" cy="236347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defTabSz="914400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600" dirty="0">
                  <a:solidFill>
                    <a:srgbClr val="0E283C"/>
                  </a:solidFill>
                  <a:latin typeface="Microsoft Sans Serif"/>
                  <a:ea typeface="+mn-ea"/>
                  <a:cs typeface="Microsoft Sans Serif" panose="020B0604020202020204" pitchFamily="34" charset="0"/>
                </a:rPr>
                <a:t>t</a:t>
              </a:r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C8283E1D-2A3B-262D-76D9-DA122E9DDE23}"/>
                </a:ext>
              </a:extLst>
            </p:cNvPr>
            <p:cNvSpPr txBox="1"/>
            <p:nvPr/>
          </p:nvSpPr>
          <p:spPr>
            <a:xfrm>
              <a:off x="260616" y="4918135"/>
              <a:ext cx="5506569" cy="1818872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marL="285750" indent="-285750" defTabSz="914400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schemeClr val="tx1"/>
                  </a:solidFill>
                  <a:latin typeface="+mj-lt"/>
                  <a:ea typeface="+mn-ea"/>
                  <a:cs typeface="Microsoft Sans Serif" panose="020B0604020202020204" pitchFamily="34" charset="0"/>
                </a:rPr>
                <a:t>Within the BSS, R-TWT supporting STA shall end TXOP before start of R-TWT SP announced by the associated AP</a:t>
              </a:r>
            </a:p>
            <a:p>
              <a:pPr marL="285750" indent="-285750" defTabSz="914400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schemeClr val="tx1"/>
                  </a:solidFill>
                  <a:latin typeface="+mj-lt"/>
                  <a:ea typeface="+mn-ea"/>
                  <a:cs typeface="Microsoft Sans Serif" panose="020B0604020202020204" pitchFamily="34" charset="0"/>
                </a:rPr>
                <a:t>BSS-3 extend over the start of the R-TWT SP of BSS-1 and BSS2. Hence delay the transmissions.</a:t>
              </a:r>
            </a:p>
          </p:txBody>
        </p:sp>
        <p:cxnSp>
          <p:nvCxnSpPr>
            <p:cNvPr id="102" name="Straight Arrow Connector 101">
              <a:extLst>
                <a:ext uri="{FF2B5EF4-FFF2-40B4-BE49-F238E27FC236}">
                  <a16:creationId xmlns:a16="http://schemas.microsoft.com/office/drawing/2014/main" id="{9A856F74-078C-C0DE-35A8-97879CEFE86D}"/>
                </a:ext>
              </a:extLst>
            </p:cNvPr>
            <p:cNvCxnSpPr>
              <a:cxnSpLocks/>
            </p:cNvCxnSpPr>
            <p:nvPr/>
          </p:nvCxnSpPr>
          <p:spPr>
            <a:xfrm>
              <a:off x="7076905" y="2621275"/>
              <a:ext cx="4624214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13171F"/>
              </a:solidFill>
              <a:prstDash val="solid"/>
              <a:headEnd type="none" w="sm" len="sm"/>
              <a:tailEnd type="triangle"/>
            </a:ln>
            <a:effectLst/>
          </p:spPr>
        </p:cxn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3DA1A03D-09C5-5D1B-66FE-9518E5C6F44F}"/>
                </a:ext>
              </a:extLst>
            </p:cNvPr>
            <p:cNvSpPr/>
            <p:nvPr/>
          </p:nvSpPr>
          <p:spPr>
            <a:xfrm>
              <a:off x="8717734" y="2269777"/>
              <a:ext cx="1684028" cy="346204"/>
            </a:xfrm>
            <a:prstGeom prst="rect">
              <a:avLst/>
            </a:prstGeom>
            <a:solidFill>
              <a:srgbClr val="F7F8FA"/>
            </a:solidFill>
            <a:ln w="10795" cap="flat" cmpd="sng" algn="ctr">
              <a:solidFill>
                <a:srgbClr val="39A3B5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13171F"/>
                  </a:solidFill>
                  <a:effectLst/>
                  <a:uLnTx/>
                  <a:uFillTx/>
                  <a:latin typeface="Microsoft Sans Serif"/>
                  <a:ea typeface="+mn-ea"/>
                  <a:cs typeface="Microsoft Sans Serif" panose="020B0604020202020204" pitchFamily="34" charset="0"/>
                </a:rPr>
                <a:t>Coordinated SP</a:t>
              </a:r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C8764A75-CC96-09CF-69ED-D177A4B2663F}"/>
                </a:ext>
              </a:extLst>
            </p:cNvPr>
            <p:cNvSpPr txBox="1"/>
            <p:nvPr/>
          </p:nvSpPr>
          <p:spPr>
            <a:xfrm>
              <a:off x="6108591" y="2491399"/>
              <a:ext cx="812658" cy="287544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defTabSz="914400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600" dirty="0">
                  <a:solidFill>
                    <a:srgbClr val="0E283C"/>
                  </a:solidFill>
                  <a:latin typeface="Microsoft Sans Serif"/>
                  <a:ea typeface="+mn-ea"/>
                  <a:cs typeface="Microsoft Sans Serif" panose="020B0604020202020204" pitchFamily="34" charset="0"/>
                </a:rPr>
                <a:t>BSS-1</a:t>
              </a:r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2852050A-86CD-31F8-49A9-BC6DCEDD9E5E}"/>
                </a:ext>
              </a:extLst>
            </p:cNvPr>
            <p:cNvSpPr/>
            <p:nvPr/>
          </p:nvSpPr>
          <p:spPr>
            <a:xfrm>
              <a:off x="7220989" y="2379628"/>
              <a:ext cx="1496745" cy="236347"/>
            </a:xfrm>
            <a:prstGeom prst="rect">
              <a:avLst/>
            </a:prstGeom>
            <a:solidFill>
              <a:srgbClr val="F7F8FA"/>
            </a:solidFill>
            <a:ln w="10795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13171F"/>
                  </a:solidFill>
                  <a:effectLst/>
                  <a:uLnTx/>
                  <a:uFillTx/>
                  <a:latin typeface="Microsoft Sans Serif"/>
                  <a:ea typeface="+mn-ea"/>
                  <a:cs typeface="Microsoft Sans Serif" panose="020B0604020202020204" pitchFamily="34" charset="0"/>
                </a:rPr>
                <a:t>TXOP</a:t>
              </a:r>
            </a:p>
          </p:txBody>
        </p:sp>
        <p:cxnSp>
          <p:nvCxnSpPr>
            <p:cNvPr id="106" name="Straight Arrow Connector 105">
              <a:extLst>
                <a:ext uri="{FF2B5EF4-FFF2-40B4-BE49-F238E27FC236}">
                  <a16:creationId xmlns:a16="http://schemas.microsoft.com/office/drawing/2014/main" id="{CE9AA8DE-2E7C-3848-4E95-A8AE353F396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076905" y="3519446"/>
              <a:ext cx="4624214" cy="1"/>
            </a:xfrm>
            <a:prstGeom prst="straightConnector1">
              <a:avLst/>
            </a:prstGeom>
            <a:noFill/>
            <a:ln w="9525" cap="flat" cmpd="sng" algn="ctr">
              <a:solidFill>
                <a:srgbClr val="13171F"/>
              </a:solidFill>
              <a:prstDash val="solid"/>
              <a:headEnd type="none" w="sm" len="sm"/>
              <a:tailEnd type="triangle"/>
            </a:ln>
            <a:effectLst/>
          </p:spPr>
        </p:cxn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390967E3-C747-E173-3141-20137D8CF24B}"/>
                </a:ext>
              </a:extLst>
            </p:cNvPr>
            <p:cNvSpPr txBox="1"/>
            <p:nvPr/>
          </p:nvSpPr>
          <p:spPr>
            <a:xfrm>
              <a:off x="6136229" y="3401272"/>
              <a:ext cx="830884" cy="287536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defTabSz="914400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600" dirty="0">
                  <a:solidFill>
                    <a:srgbClr val="0E283C"/>
                  </a:solidFill>
                  <a:latin typeface="Microsoft Sans Serif"/>
                  <a:ea typeface="+mn-ea"/>
                  <a:cs typeface="Microsoft Sans Serif" panose="020B0604020202020204" pitchFamily="34" charset="0"/>
                </a:rPr>
                <a:t>BSS-2</a:t>
              </a:r>
            </a:p>
          </p:txBody>
        </p: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0CBCFC71-4F32-4E8B-7D0C-C0D15C27E8F3}"/>
                </a:ext>
              </a:extLst>
            </p:cNvPr>
            <p:cNvSpPr/>
            <p:nvPr/>
          </p:nvSpPr>
          <p:spPr>
            <a:xfrm>
              <a:off x="7516381" y="3231129"/>
              <a:ext cx="1212861" cy="287536"/>
            </a:xfrm>
            <a:prstGeom prst="rect">
              <a:avLst/>
            </a:prstGeom>
            <a:solidFill>
              <a:srgbClr val="F7F8FA"/>
            </a:solidFill>
            <a:ln w="10795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13171F"/>
                  </a:solidFill>
                  <a:effectLst/>
                  <a:uLnTx/>
                  <a:uFillTx/>
                  <a:latin typeface="Microsoft Sans Serif"/>
                  <a:ea typeface="+mn-ea"/>
                  <a:cs typeface="Microsoft Sans Serif" panose="020B0604020202020204" pitchFamily="34" charset="0"/>
                </a:rPr>
                <a:t>TXOP</a:t>
              </a:r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618EED40-79AA-1E93-2857-DBB5293C2740}"/>
                </a:ext>
              </a:extLst>
            </p:cNvPr>
            <p:cNvSpPr txBox="1"/>
            <p:nvPr/>
          </p:nvSpPr>
          <p:spPr>
            <a:xfrm>
              <a:off x="11654278" y="2640142"/>
              <a:ext cx="182880" cy="236347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defTabSz="914400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600" dirty="0">
                  <a:solidFill>
                    <a:srgbClr val="0E283C"/>
                  </a:solidFill>
                  <a:latin typeface="Microsoft Sans Serif"/>
                  <a:ea typeface="+mn-ea"/>
                  <a:cs typeface="Microsoft Sans Serif" panose="020B0604020202020204" pitchFamily="34" charset="0"/>
                </a:rPr>
                <a:t>t</a:t>
              </a:r>
            </a:p>
          </p:txBody>
        </p: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55D36011-10AA-1D61-6440-19CB74225F6D}"/>
                </a:ext>
              </a:extLst>
            </p:cNvPr>
            <p:cNvSpPr txBox="1"/>
            <p:nvPr/>
          </p:nvSpPr>
          <p:spPr>
            <a:xfrm>
              <a:off x="11664838" y="3580417"/>
              <a:ext cx="182880" cy="236347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defTabSz="914400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600" dirty="0">
                  <a:solidFill>
                    <a:srgbClr val="0E283C"/>
                  </a:solidFill>
                  <a:latin typeface="Microsoft Sans Serif"/>
                  <a:ea typeface="+mn-ea"/>
                  <a:cs typeface="Microsoft Sans Serif" panose="020B0604020202020204" pitchFamily="34" charset="0"/>
                </a:rPr>
                <a:t>t</a:t>
              </a:r>
            </a:p>
          </p:txBody>
        </p:sp>
        <p:cxnSp>
          <p:nvCxnSpPr>
            <p:cNvPr id="112" name="Straight Arrow Connector 111">
              <a:extLst>
                <a:ext uri="{FF2B5EF4-FFF2-40B4-BE49-F238E27FC236}">
                  <a16:creationId xmlns:a16="http://schemas.microsoft.com/office/drawing/2014/main" id="{45F55434-E368-3989-4D00-97B543469D3C}"/>
                </a:ext>
              </a:extLst>
            </p:cNvPr>
            <p:cNvCxnSpPr>
              <a:cxnSpLocks/>
            </p:cNvCxnSpPr>
            <p:nvPr/>
          </p:nvCxnSpPr>
          <p:spPr>
            <a:xfrm>
              <a:off x="7069586" y="4404079"/>
              <a:ext cx="4686692" cy="0"/>
            </a:xfrm>
            <a:prstGeom prst="straightConnector1">
              <a:avLst/>
            </a:prstGeom>
            <a:noFill/>
            <a:ln w="9525" cap="flat" cmpd="sng" algn="ctr">
              <a:solidFill>
                <a:srgbClr val="13171F"/>
              </a:solidFill>
              <a:prstDash val="solid"/>
              <a:headEnd type="none" w="sm" len="sm"/>
              <a:tailEnd type="triangle"/>
            </a:ln>
            <a:effectLst/>
          </p:spPr>
        </p:cxn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613E9494-E668-42BA-5DF8-227D8ADFADC6}"/>
                </a:ext>
              </a:extLst>
            </p:cNvPr>
            <p:cNvSpPr txBox="1"/>
            <p:nvPr/>
          </p:nvSpPr>
          <p:spPr>
            <a:xfrm>
              <a:off x="6167148" y="4260307"/>
              <a:ext cx="867426" cy="287544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defTabSz="914400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600" dirty="0">
                  <a:solidFill>
                    <a:srgbClr val="0E283C"/>
                  </a:solidFill>
                  <a:latin typeface="Microsoft Sans Serif"/>
                  <a:ea typeface="+mn-ea"/>
                  <a:cs typeface="Microsoft Sans Serif" panose="020B0604020202020204" pitchFamily="34" charset="0"/>
                </a:rPr>
                <a:t>BSS-3</a:t>
              </a:r>
            </a:p>
          </p:txBody>
        </p: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84A40B22-6515-E4F6-AEC3-C2FA5AF54307}"/>
                </a:ext>
              </a:extLst>
            </p:cNvPr>
            <p:cNvSpPr/>
            <p:nvPr/>
          </p:nvSpPr>
          <p:spPr>
            <a:xfrm>
              <a:off x="7748675" y="4104321"/>
              <a:ext cx="980566" cy="294458"/>
            </a:xfrm>
            <a:prstGeom prst="rect">
              <a:avLst/>
            </a:prstGeom>
            <a:solidFill>
              <a:srgbClr val="F7F8FA"/>
            </a:solidFill>
            <a:ln w="10795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13171F"/>
                  </a:solidFill>
                  <a:effectLst/>
                  <a:uLnTx/>
                  <a:uFillTx/>
                  <a:latin typeface="Microsoft Sans Serif"/>
                  <a:ea typeface="+mn-ea"/>
                  <a:cs typeface="Microsoft Sans Serif" panose="020B0604020202020204" pitchFamily="34" charset="0"/>
                </a:rPr>
                <a:t>TXOP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13171F"/>
                </a:solidFill>
                <a:effectLst/>
                <a:uLnTx/>
                <a:uFillTx/>
                <a:latin typeface="Microsoft Sans Serif"/>
                <a:ea typeface="+mn-ea"/>
                <a:cs typeface="Microsoft Sans Serif" panose="020B0604020202020204" pitchFamily="34" charset="0"/>
              </a:endParaRPr>
            </a:p>
          </p:txBody>
        </p:sp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BC9B5C92-1183-6C93-4C57-35D4684C9E54}"/>
                </a:ext>
              </a:extLst>
            </p:cNvPr>
            <p:cNvSpPr txBox="1"/>
            <p:nvPr/>
          </p:nvSpPr>
          <p:spPr>
            <a:xfrm>
              <a:off x="11664838" y="4465049"/>
              <a:ext cx="182880" cy="236347"/>
            </a:xfrm>
            <a:prstGeom prst="rect">
              <a:avLst/>
            </a:prstGeom>
          </p:spPr>
          <p:txBody>
            <a:bodyPr wrap="square" lIns="0" tIns="0" rIns="0" bIns="0" rtlCol="0">
              <a:spAutoFit/>
            </a:bodyPr>
            <a:lstStyle/>
            <a:p>
              <a:pPr defTabSz="914400" eaLnBrk="1" fontAlgn="auto" hangingPunct="1">
                <a:lnSpc>
                  <a:spcPct val="96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600" dirty="0">
                  <a:solidFill>
                    <a:srgbClr val="0E283C"/>
                  </a:solidFill>
                  <a:latin typeface="Microsoft Sans Serif"/>
                  <a:ea typeface="+mn-ea"/>
                  <a:cs typeface="Microsoft Sans Serif" panose="020B0604020202020204" pitchFamily="34" charset="0"/>
                </a:rPr>
                <a:t>t</a:t>
              </a:r>
            </a:p>
          </p:txBody>
        </p:sp>
      </p:grpSp>
      <p:sp>
        <p:nvSpPr>
          <p:cNvPr id="121" name="TextBox 120">
            <a:extLst>
              <a:ext uri="{FF2B5EF4-FFF2-40B4-BE49-F238E27FC236}">
                <a16:creationId xmlns:a16="http://schemas.microsoft.com/office/drawing/2014/main" id="{2451B3F6-5A2D-8684-CE1C-D76E8A8D0234}"/>
              </a:ext>
            </a:extLst>
          </p:cNvPr>
          <p:cNvSpPr txBox="1"/>
          <p:nvPr/>
        </p:nvSpPr>
        <p:spPr>
          <a:xfrm>
            <a:off x="4639902" y="4824184"/>
            <a:ext cx="4331947" cy="1258678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marL="285750" indent="-285750" defTabSz="914400" eaLnBrk="1" fontAlgn="auto" hangingPunct="1">
              <a:lnSpc>
                <a:spcPct val="96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E283C"/>
                </a:solidFill>
                <a:latin typeface="+mj-lt"/>
                <a:ea typeface="+mn-ea"/>
                <a:cs typeface="Microsoft Sans Serif" panose="020B0604020202020204" pitchFamily="34" charset="0"/>
              </a:rPr>
              <a:t>Level 1: APs end TXOP before Coordinated SP of its BSS and coordinating APs SP</a:t>
            </a:r>
          </a:p>
          <a:p>
            <a:pPr marL="285750" indent="-285750" defTabSz="914400" eaLnBrk="1" fontAlgn="auto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E283C"/>
                </a:solidFill>
                <a:latin typeface="+mj-lt"/>
                <a:ea typeface="+mn-ea"/>
                <a:cs typeface="Microsoft Sans Serif" panose="020B0604020202020204" pitchFamily="34" charset="0"/>
              </a:rPr>
              <a:t>Level 2: in addition, STAs that support Coordinated Medium Access end TXOP before the coordinated SP of other BSS</a:t>
            </a:r>
          </a:p>
        </p:txBody>
      </p:sp>
    </p:spTree>
    <p:extLst>
      <p:ext uri="{BB962C8B-B14F-4D97-AF65-F5344CB8AC3E}">
        <p14:creationId xmlns:p14="http://schemas.microsoft.com/office/powerpoint/2010/main" val="3987230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A732B-1CDD-E9AF-AAA6-EAFEA7077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Gain Analysis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313075-D460-F285-5BC7-1ADE1690B4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BC445F-A783-D3B8-EF84-B25EFBE4A44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Qualcomm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BC8A724-D349-1018-79BB-6C015A472B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3894656"/>
              </p:ext>
            </p:extLst>
          </p:nvPr>
        </p:nvGraphicFramePr>
        <p:xfrm>
          <a:off x="5119053" y="2538966"/>
          <a:ext cx="3423285" cy="2059514"/>
        </p:xfrm>
        <a:graphic>
          <a:graphicData uri="http://schemas.openxmlformats.org/drawingml/2006/table">
            <a:tbl>
              <a:tblPr/>
              <a:tblGrid>
                <a:gridCol w="1382152">
                  <a:extLst>
                    <a:ext uri="{9D8B030D-6E8A-4147-A177-3AD203B41FA5}">
                      <a16:colId xmlns:a16="http://schemas.microsoft.com/office/drawing/2014/main" val="2338733663"/>
                    </a:ext>
                  </a:extLst>
                </a:gridCol>
                <a:gridCol w="2041133">
                  <a:extLst>
                    <a:ext uri="{9D8B030D-6E8A-4147-A177-3AD203B41FA5}">
                      <a16:colId xmlns:a16="http://schemas.microsoft.com/office/drawing/2014/main" val="2728736285"/>
                    </a:ext>
                  </a:extLst>
                </a:gridCol>
              </a:tblGrid>
              <a:tr h="311426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1" dirty="0">
                          <a:effectLst/>
                        </a:rPr>
                        <a:t>Parameters</a:t>
                      </a:r>
                      <a:endParaRPr lang="en-US" sz="1200" dirty="0">
                        <a:effectLst/>
                      </a:endParaRPr>
                    </a:p>
                  </a:txBody>
                  <a:tcPr marL="51445" marR="51445" marT="36012" marB="36012">
                    <a:lnL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1" dirty="0">
                          <a:effectLst/>
                        </a:rPr>
                        <a:t>values</a:t>
                      </a:r>
                      <a:endParaRPr lang="fr-FR" sz="1200" dirty="0">
                        <a:effectLst/>
                      </a:endParaRPr>
                    </a:p>
                  </a:txBody>
                  <a:tcPr marL="51445" marR="51445" marT="36012" marB="36012">
                    <a:lnL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2943698"/>
                  </a:ext>
                </a:extLst>
              </a:tr>
              <a:tr h="238584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Bandwidth</a:t>
                      </a:r>
                    </a:p>
                  </a:txBody>
                  <a:tcPr marL="51445" marR="51445" marT="36012" marB="36012">
                    <a:lnL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</a:rPr>
                        <a:t>80MHz @ 5 GHz, 2 SS</a:t>
                      </a:r>
                    </a:p>
                  </a:txBody>
                  <a:tcPr marL="51445" marR="51445" marT="36012" marB="36012">
                    <a:lnL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262249"/>
                  </a:ext>
                </a:extLst>
              </a:tr>
              <a:tr h="238584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</a:rPr>
                        <a:t>max TXOP</a:t>
                      </a:r>
                    </a:p>
                  </a:txBody>
                  <a:tcPr marL="51445" marR="51445" marT="36012" marB="36012">
                    <a:lnL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</a:rPr>
                        <a:t>4 ms</a:t>
                      </a:r>
                    </a:p>
                  </a:txBody>
                  <a:tcPr marL="51445" marR="51445" marT="36012" marB="36012">
                    <a:lnL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5865068"/>
                  </a:ext>
                </a:extLst>
              </a:tr>
              <a:tr h="238584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</a:rPr>
                        <a:t>MCS</a:t>
                      </a:r>
                    </a:p>
                  </a:txBody>
                  <a:tcPr marL="51445" marR="51445" marT="36012" marB="36012">
                    <a:lnL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</a:rPr>
                        <a:t>Fixed MCS 5</a:t>
                      </a:r>
                    </a:p>
                  </a:txBody>
                  <a:tcPr marL="51445" marR="51445" marT="36012" marB="36012">
                    <a:lnL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635286"/>
                  </a:ext>
                </a:extLst>
              </a:tr>
              <a:tr h="421831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</a:rPr>
                        <a:t>AP </a:t>
                      </a:r>
                      <a:r>
                        <a:rPr lang="en-US" sz="1200" dirty="0" err="1">
                          <a:effectLst/>
                        </a:rPr>
                        <a:t>TXPw</a:t>
                      </a:r>
                      <a:endParaRPr lang="en-US" sz="1200" dirty="0">
                        <a:effectLst/>
                      </a:endParaRPr>
                    </a:p>
                  </a:txBody>
                  <a:tcPr marL="51445" marR="51445" marT="36012" marB="36012">
                    <a:lnL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</a:rPr>
                        <a:t>21 dBm</a:t>
                      </a:r>
                    </a:p>
                  </a:txBody>
                  <a:tcPr marL="51445" marR="51445" marT="36012" marB="36012">
                    <a:lnL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0523846"/>
                  </a:ext>
                </a:extLst>
              </a:tr>
              <a:tr h="561545"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</a:rPr>
                        <a:t>Low latency traffic</a:t>
                      </a:r>
                    </a:p>
                  </a:txBody>
                  <a:tcPr marL="51445" marR="51445" marT="36012" marB="36012">
                    <a:lnL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dirty="0">
                          <a:effectLst/>
                        </a:rPr>
                        <a:t>DL VR (Data rate: 60 Mbps, Frame Generation rate: 60 fps)</a:t>
                      </a:r>
                    </a:p>
                  </a:txBody>
                  <a:tcPr marL="51445" marR="51445" marT="36012" marB="36012">
                    <a:lnL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C1C7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0885691"/>
                  </a:ext>
                </a:extLst>
              </a:tr>
            </a:tbl>
          </a:graphicData>
        </a:graphic>
      </p:graphicFrame>
      <p:pic>
        <p:nvPicPr>
          <p:cNvPr id="24" name="Picture 23">
            <a:extLst>
              <a:ext uri="{FF2B5EF4-FFF2-40B4-BE49-F238E27FC236}">
                <a16:creationId xmlns:a16="http://schemas.microsoft.com/office/drawing/2014/main" id="{D9ADAD53-7974-F8C3-1E57-9EA46C4BB9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715" y="2239097"/>
            <a:ext cx="3871296" cy="309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797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4EE67-A2B3-5B60-D345-F00D7E31B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Gain Analysis (Cont’d)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49DCF8-2451-9DE1-EF45-FF11160E387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6B1178-702F-0A68-B064-3F38D92D5E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Qualcomm</a:t>
            </a:r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2B736C4-8478-D225-8E86-F3351C1750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5721" y="1891780"/>
            <a:ext cx="5976720" cy="4023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391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CC111-CE40-99EE-D78E-644461FAF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Level 2: TSF may be different at different APs, two candidate 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40FBF-9985-E74C-18EB-E68CF73C9D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449" y="4289899"/>
            <a:ext cx="8673142" cy="1850262"/>
          </a:xfrm>
        </p:spPr>
        <p:txBody>
          <a:bodyPr/>
          <a:lstStyle/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/>
              <a:t>Option 1</a:t>
            </a:r>
            <a:r>
              <a:rPr lang="en-US" dirty="0"/>
              <a:t>:</a:t>
            </a:r>
            <a:r>
              <a:rPr lang="en-US" sz="1800" dirty="0"/>
              <a:t> </a:t>
            </a:r>
            <a:r>
              <a:rPr lang="en-US" dirty="0"/>
              <a:t>APs synchronize their clocks</a:t>
            </a:r>
            <a:endParaRPr lang="en-US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1" dirty="0"/>
              <a:t>Option 2</a:t>
            </a:r>
            <a:r>
              <a:rPr lang="en-US" dirty="0"/>
              <a:t>: each AP </a:t>
            </a:r>
            <a:r>
              <a:rPr lang="en-US" dirty="0">
                <a:solidFill>
                  <a:schemeClr val="tx1"/>
                </a:solidFill>
              </a:rPr>
              <a:t>corrects the start time of SPs announced by other APs before announcing other APs Coordinated SP information to its associated STAs</a:t>
            </a:r>
            <a:r>
              <a:rPr lang="en-US" dirty="0"/>
              <a:t> (e.g., in its transmitted Beacon frames) </a:t>
            </a:r>
            <a:endParaRPr lang="en-US" sz="2400" dirty="0"/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requires extensions for TWT field to support different offsets between APs when Coordinated SP is communicated through R-TWT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3DFBBE-DDF2-5A3B-52CF-C6E6B73DB5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84C77F-65B4-D870-1D21-7BBA27592FD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Qualcomm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8803F29-7FE5-9999-347E-BCC427B828E9}"/>
              </a:ext>
            </a:extLst>
          </p:cNvPr>
          <p:cNvSpPr/>
          <p:nvPr/>
        </p:nvSpPr>
        <p:spPr>
          <a:xfrm>
            <a:off x="1963842" y="3492749"/>
            <a:ext cx="951188" cy="236347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6000"/>
              </a:lnSpc>
            </a:pPr>
            <a:r>
              <a:rPr lang="en-US" sz="1600" dirty="0">
                <a:solidFill>
                  <a:srgbClr val="7030A0"/>
                </a:solidFill>
                <a:latin typeface="Microsoft Sans Serif"/>
                <a:cs typeface="Microsoft Sans Serif" panose="020B0604020202020204" pitchFamily="34" charset="0"/>
              </a:rPr>
              <a:t>AP1</a:t>
            </a:r>
            <a:endParaRPr lang="en-US" dirty="0">
              <a:solidFill>
                <a:srgbClr val="7030A0"/>
              </a:solidFill>
              <a:latin typeface="Microsoft Sans Serif"/>
              <a:cs typeface="Microsoft Sans Serif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04208D0-838B-18ED-011C-7F1D3C7E9C1B}"/>
              </a:ext>
            </a:extLst>
          </p:cNvPr>
          <p:cNvSpPr/>
          <p:nvPr/>
        </p:nvSpPr>
        <p:spPr>
          <a:xfrm>
            <a:off x="5400664" y="3427809"/>
            <a:ext cx="876099" cy="265907"/>
          </a:xfrm>
          <a:prstGeom prst="rect">
            <a:avLst/>
          </a:prstGeom>
          <a:ln>
            <a:solidFill>
              <a:srgbClr val="00B050"/>
            </a:solidFill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6000"/>
              </a:lnSpc>
            </a:pPr>
            <a:r>
              <a:rPr lang="en-US" sz="1800" dirty="0">
                <a:solidFill>
                  <a:srgbClr val="00B050"/>
                </a:solidFill>
                <a:latin typeface="Microsoft Sans Serif"/>
                <a:cs typeface="Microsoft Sans Serif" panose="020B0604020202020204" pitchFamily="34" charset="0"/>
              </a:rPr>
              <a:t>AP2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B7E7739-FB4F-EFFC-23FD-0435C1F3D7D7}"/>
              </a:ext>
            </a:extLst>
          </p:cNvPr>
          <p:cNvSpPr/>
          <p:nvPr/>
        </p:nvSpPr>
        <p:spPr>
          <a:xfrm rot="16200000">
            <a:off x="213791" y="2639285"/>
            <a:ext cx="813965" cy="202087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>
                <a:solidFill>
                  <a:schemeClr val="bg1"/>
                </a:solidFill>
              </a:rPr>
              <a:t>Beacon of AP1</a:t>
            </a:r>
            <a:endParaRPr lang="en-US" sz="80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DADB052-0842-EC9A-962C-342EEB1381FD}"/>
              </a:ext>
            </a:extLst>
          </p:cNvPr>
          <p:cNvSpPr txBox="1"/>
          <p:nvPr/>
        </p:nvSpPr>
        <p:spPr>
          <a:xfrm>
            <a:off x="1683791" y="3157650"/>
            <a:ext cx="310921" cy="17543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95000"/>
              </a:lnSpc>
              <a:spcBef>
                <a:spcPts val="1200"/>
              </a:spcBef>
            </a:pPr>
            <a:r>
              <a:rPr lang="en-US" sz="1200" dirty="0">
                <a:solidFill>
                  <a:schemeClr val="tx1"/>
                </a:solidFill>
              </a:rPr>
              <a:t>t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0E26C90-A23B-047B-6386-11DA6D285FA3}"/>
              </a:ext>
            </a:extLst>
          </p:cNvPr>
          <p:cNvCxnSpPr>
            <a:cxnSpLocks/>
          </p:cNvCxnSpPr>
          <p:nvPr/>
        </p:nvCxnSpPr>
        <p:spPr>
          <a:xfrm flipV="1">
            <a:off x="405662" y="3146980"/>
            <a:ext cx="1253464" cy="5232"/>
          </a:xfrm>
          <a:prstGeom prst="straightConnector1">
            <a:avLst/>
          </a:prstGeom>
          <a:ln w="12700" cap="rnd">
            <a:solidFill>
              <a:schemeClr val="tx1"/>
            </a:solidFill>
            <a:round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F3BC30E-E292-6352-4BED-6B957DA6A54F}"/>
              </a:ext>
            </a:extLst>
          </p:cNvPr>
          <p:cNvCxnSpPr>
            <a:cxnSpLocks/>
          </p:cNvCxnSpPr>
          <p:nvPr/>
        </p:nvCxnSpPr>
        <p:spPr>
          <a:xfrm>
            <a:off x="6358979" y="3078514"/>
            <a:ext cx="2468612" cy="0"/>
          </a:xfrm>
          <a:prstGeom prst="straightConnector1">
            <a:avLst/>
          </a:prstGeom>
          <a:ln w="12700" cap="rnd">
            <a:solidFill>
              <a:schemeClr val="tx1"/>
            </a:solidFill>
            <a:round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408B0A7-352E-8770-6130-F5E7C0249688}"/>
              </a:ext>
            </a:extLst>
          </p:cNvPr>
          <p:cNvCxnSpPr>
            <a:cxnSpLocks/>
          </p:cNvCxnSpPr>
          <p:nvPr/>
        </p:nvCxnSpPr>
        <p:spPr>
          <a:xfrm>
            <a:off x="3137602" y="3157650"/>
            <a:ext cx="2083443" cy="0"/>
          </a:xfrm>
          <a:prstGeom prst="straightConnector1">
            <a:avLst/>
          </a:prstGeom>
          <a:ln w="12700" cap="rnd">
            <a:solidFill>
              <a:srgbClr val="7030A0"/>
            </a:solidFill>
            <a:prstDash val="dash"/>
            <a:round/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588AFC8E-C8B4-AA6A-D32E-C0E895639DF1}"/>
              </a:ext>
            </a:extLst>
          </p:cNvPr>
          <p:cNvSpPr/>
          <p:nvPr/>
        </p:nvSpPr>
        <p:spPr>
          <a:xfrm>
            <a:off x="6767198" y="2836302"/>
            <a:ext cx="585899" cy="246777"/>
          </a:xfrm>
          <a:prstGeom prst="rect">
            <a:avLst/>
          </a:prstGeom>
          <a:noFill/>
          <a:ln>
            <a:solidFill>
              <a:srgbClr val="7030A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>
                <a:solidFill>
                  <a:srgbClr val="7030A0"/>
                </a:solidFill>
              </a:rPr>
              <a:t>SP 1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19EBFC6-4635-35DE-4015-FAF290F5E301}"/>
              </a:ext>
            </a:extLst>
          </p:cNvPr>
          <p:cNvCxnSpPr>
            <a:cxnSpLocks/>
          </p:cNvCxnSpPr>
          <p:nvPr/>
        </p:nvCxnSpPr>
        <p:spPr>
          <a:xfrm flipV="1">
            <a:off x="851563" y="3166550"/>
            <a:ext cx="0" cy="284623"/>
          </a:xfrm>
          <a:prstGeom prst="straightConnector1">
            <a:avLst/>
          </a:prstGeom>
          <a:ln>
            <a:headEnd w="lg" len="lg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CC01A008-9989-BFB4-4188-44E9EEA8D87B}"/>
              </a:ext>
            </a:extLst>
          </p:cNvPr>
          <p:cNvSpPr/>
          <p:nvPr/>
        </p:nvSpPr>
        <p:spPr>
          <a:xfrm>
            <a:off x="326809" y="3492749"/>
            <a:ext cx="1181152" cy="531812"/>
          </a:xfrm>
          <a:prstGeom prst="rect">
            <a:avLst/>
          </a:prstGeom>
          <a:ln>
            <a:noFill/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6000"/>
              </a:lnSpc>
            </a:pPr>
            <a:r>
              <a:rPr lang="en-US" sz="1800" dirty="0">
                <a:solidFill>
                  <a:srgbClr val="7030A0"/>
                </a:solidFill>
                <a:latin typeface="Microsoft Sans Serif"/>
                <a:cs typeface="Microsoft Sans Serif" panose="020B0604020202020204" pitchFamily="34" charset="0"/>
              </a:rPr>
              <a:t>t</a:t>
            </a:r>
            <a:r>
              <a:rPr lang="en-US" sz="1800" baseline="-25000" dirty="0">
                <a:solidFill>
                  <a:srgbClr val="7030A0"/>
                </a:solidFill>
                <a:latin typeface="Microsoft Sans Serif"/>
                <a:cs typeface="Microsoft Sans Serif" panose="020B0604020202020204" pitchFamily="34" charset="0"/>
              </a:rPr>
              <a:t>1 </a:t>
            </a:r>
            <a:br>
              <a:rPr lang="en-US" sz="1800" baseline="-25000" dirty="0">
                <a:solidFill>
                  <a:srgbClr val="7030A0"/>
                </a:solidFill>
                <a:latin typeface="Microsoft Sans Serif"/>
                <a:cs typeface="Microsoft Sans Serif" panose="020B0604020202020204" pitchFamily="34" charset="0"/>
              </a:rPr>
            </a:br>
            <a:r>
              <a:rPr lang="en-US" sz="1800" dirty="0">
                <a:solidFill>
                  <a:srgbClr val="7030A0"/>
                </a:solidFill>
                <a:latin typeface="Microsoft Sans Serif"/>
                <a:cs typeface="Microsoft Sans Serif" panose="020B0604020202020204" pitchFamily="34" charset="0"/>
              </a:rPr>
              <a:t>(w.r.t AP1)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51291A9-8FBB-F6DD-49BD-4E8AB10E740B}"/>
              </a:ext>
            </a:extLst>
          </p:cNvPr>
          <p:cNvSpPr/>
          <p:nvPr/>
        </p:nvSpPr>
        <p:spPr>
          <a:xfrm>
            <a:off x="7342152" y="3417550"/>
            <a:ext cx="1485439" cy="531812"/>
          </a:xfrm>
          <a:prstGeom prst="rect">
            <a:avLst/>
          </a:prstGeom>
          <a:ln>
            <a:noFill/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6000"/>
              </a:lnSpc>
            </a:pPr>
            <a:r>
              <a:rPr lang="en-US" sz="1800" dirty="0">
                <a:solidFill>
                  <a:srgbClr val="FF0000"/>
                </a:solidFill>
                <a:latin typeface="Microsoft Sans Serif"/>
                <a:cs typeface="Microsoft Sans Serif" panose="020B0604020202020204" pitchFamily="34" charset="0"/>
              </a:rPr>
              <a:t>t</a:t>
            </a:r>
            <a:r>
              <a:rPr lang="en-US" sz="1800" baseline="-25000" dirty="0">
                <a:solidFill>
                  <a:srgbClr val="FF0000"/>
                </a:solidFill>
                <a:latin typeface="Microsoft Sans Serif"/>
                <a:cs typeface="Microsoft Sans Serif" panose="020B0604020202020204" pitchFamily="34" charset="0"/>
              </a:rPr>
              <a:t>1 </a:t>
            </a:r>
            <a:br>
              <a:rPr lang="en-US" sz="1800" baseline="-25000" dirty="0">
                <a:solidFill>
                  <a:srgbClr val="FF0000"/>
                </a:solidFill>
                <a:latin typeface="Microsoft Sans Serif"/>
                <a:cs typeface="Microsoft Sans Serif" panose="020B0604020202020204" pitchFamily="34" charset="0"/>
              </a:rPr>
            </a:br>
            <a:r>
              <a:rPr lang="en-US" sz="1800" dirty="0">
                <a:solidFill>
                  <a:srgbClr val="FF0000"/>
                </a:solidFill>
                <a:latin typeface="Microsoft Sans Serif"/>
                <a:cs typeface="Microsoft Sans Serif" panose="020B0604020202020204" pitchFamily="34" charset="0"/>
              </a:rPr>
              <a:t>(w.r.t AP2)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A400C20-D517-9C7F-D26E-71701499CAE1}"/>
              </a:ext>
            </a:extLst>
          </p:cNvPr>
          <p:cNvSpPr/>
          <p:nvPr/>
        </p:nvSpPr>
        <p:spPr>
          <a:xfrm>
            <a:off x="837086" y="2884574"/>
            <a:ext cx="585899" cy="255237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>
                <a:solidFill>
                  <a:schemeClr val="bg1"/>
                </a:solidFill>
              </a:rPr>
              <a:t>SP 1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3A595FF-0D64-3BD8-12AB-239C193AB172}"/>
              </a:ext>
            </a:extLst>
          </p:cNvPr>
          <p:cNvCxnSpPr>
            <a:cxnSpLocks/>
          </p:cNvCxnSpPr>
          <p:nvPr/>
        </p:nvCxnSpPr>
        <p:spPr>
          <a:xfrm flipV="1">
            <a:off x="6755741" y="3073841"/>
            <a:ext cx="0" cy="284623"/>
          </a:xfrm>
          <a:prstGeom prst="straightConnector1">
            <a:avLst/>
          </a:prstGeom>
          <a:ln>
            <a:headEnd w="lg" len="lg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A9DDF843-3B29-963B-35DB-9072AFAC49C3}"/>
              </a:ext>
            </a:extLst>
          </p:cNvPr>
          <p:cNvSpPr/>
          <p:nvPr/>
        </p:nvSpPr>
        <p:spPr>
          <a:xfrm>
            <a:off x="6410885" y="3375066"/>
            <a:ext cx="985709" cy="393954"/>
          </a:xfrm>
          <a:prstGeom prst="rect">
            <a:avLst/>
          </a:prstGeom>
          <a:ln>
            <a:noFill/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6000"/>
              </a:lnSpc>
            </a:pPr>
            <a:r>
              <a:rPr lang="en-US" sz="2000" baseline="-25000" dirty="0">
                <a:solidFill>
                  <a:srgbClr val="7030A0"/>
                </a:solidFill>
                <a:latin typeface="Microsoft Sans Serif"/>
                <a:cs typeface="Microsoft Sans Serif" panose="020B0604020202020204" pitchFamily="34" charset="0"/>
              </a:rPr>
              <a:t>Correct start time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545B938-EAF3-762C-271C-7FEF56D38245}"/>
              </a:ext>
            </a:extLst>
          </p:cNvPr>
          <p:cNvCxnSpPr>
            <a:cxnSpLocks/>
          </p:cNvCxnSpPr>
          <p:nvPr/>
        </p:nvCxnSpPr>
        <p:spPr>
          <a:xfrm flipV="1">
            <a:off x="8044231" y="3089184"/>
            <a:ext cx="0" cy="284623"/>
          </a:xfrm>
          <a:prstGeom prst="straightConnector1">
            <a:avLst/>
          </a:prstGeom>
          <a:ln>
            <a:headEnd w="lg" len="lg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516EB847-D927-3FAE-CC28-450FA34A0EF9}"/>
              </a:ext>
            </a:extLst>
          </p:cNvPr>
          <p:cNvSpPr/>
          <p:nvPr/>
        </p:nvSpPr>
        <p:spPr>
          <a:xfrm>
            <a:off x="8044230" y="2826050"/>
            <a:ext cx="585899" cy="255237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>
                <a:solidFill>
                  <a:schemeClr val="bg1"/>
                </a:solidFill>
              </a:rPr>
              <a:t>SP 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E4953A4-7DF0-77DD-12D9-42C42D380F94}"/>
              </a:ext>
            </a:extLst>
          </p:cNvPr>
          <p:cNvSpPr txBox="1"/>
          <p:nvPr/>
        </p:nvSpPr>
        <p:spPr>
          <a:xfrm>
            <a:off x="8833079" y="3081287"/>
            <a:ext cx="310921" cy="17543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95000"/>
              </a:lnSpc>
              <a:spcBef>
                <a:spcPts val="1200"/>
              </a:spcBef>
            </a:pPr>
            <a:r>
              <a:rPr lang="en-US" sz="1200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26" name="Freeform 33">
            <a:extLst>
              <a:ext uri="{FF2B5EF4-FFF2-40B4-BE49-F238E27FC236}">
                <a16:creationId xmlns:a16="http://schemas.microsoft.com/office/drawing/2014/main" id="{BF2FF3CD-8DE6-34C0-8B5D-4351AD3A2D85}"/>
              </a:ext>
            </a:extLst>
          </p:cNvPr>
          <p:cNvSpPr/>
          <p:nvPr/>
        </p:nvSpPr>
        <p:spPr bwMode="auto">
          <a:xfrm rot="21419912">
            <a:off x="6805730" y="2495753"/>
            <a:ext cx="1240047" cy="378977"/>
          </a:xfrm>
          <a:custGeom>
            <a:avLst/>
            <a:gdLst>
              <a:gd name="connsiteX0" fmla="*/ 0 w 2625970"/>
              <a:gd name="connsiteY0" fmla="*/ 949594 h 1270025"/>
              <a:gd name="connsiteX1" fmla="*/ 1438031 w 2625970"/>
              <a:gd name="connsiteY1" fmla="*/ 3933 h 1270025"/>
              <a:gd name="connsiteX2" fmla="*/ 2625970 w 2625970"/>
              <a:gd name="connsiteY2" fmla="*/ 1270025 h 1270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25970" h="1270025">
                <a:moveTo>
                  <a:pt x="0" y="949594"/>
                </a:moveTo>
                <a:cubicBezTo>
                  <a:pt x="500184" y="450061"/>
                  <a:pt x="1000369" y="-49472"/>
                  <a:pt x="1438031" y="3933"/>
                </a:cubicBezTo>
                <a:cubicBezTo>
                  <a:pt x="1875693" y="57338"/>
                  <a:pt x="2250831" y="663681"/>
                  <a:pt x="2625970" y="1270025"/>
                </a:cubicBezTo>
              </a:path>
            </a:pathLst>
          </a:custGeom>
          <a:noFill/>
          <a:ln w="9525" cap="flat" cmpd="sng" algn="ctr">
            <a:solidFill>
              <a:srgbClr val="FF0000"/>
            </a:solidFill>
            <a:prstDash val="dashDot"/>
            <a:round/>
            <a:headEnd type="none" w="med" len="med"/>
            <a:tailEnd type="triangl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2A3EB26-234E-3940-C71B-4B704AC3F706}"/>
              </a:ext>
            </a:extLst>
          </p:cNvPr>
          <p:cNvSpPr/>
          <p:nvPr/>
        </p:nvSpPr>
        <p:spPr>
          <a:xfrm>
            <a:off x="4926892" y="1904695"/>
            <a:ext cx="4061647" cy="531877"/>
          </a:xfrm>
          <a:prstGeom prst="rect">
            <a:avLst/>
          </a:prstGeom>
          <a:ln>
            <a:noFill/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6000"/>
              </a:lnSpc>
            </a:pPr>
            <a:r>
              <a:rPr lang="en-US" sz="1200" dirty="0">
                <a:solidFill>
                  <a:srgbClr val="FF0000"/>
                </a:solidFill>
                <a:latin typeface="Microsoft Sans Serif"/>
                <a:cs typeface="Microsoft Sans Serif" panose="020B0604020202020204" pitchFamily="34" charset="0"/>
              </a:rPr>
              <a:t>If AP2 announces Coordinated SP1 without correcting the Target Wake Time, then AP2 will announce a start time that is different from the correct start time of SP1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CD82C5EC-74EB-0F71-E21B-BDC431B93B7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602" t="11220" r="14149" b="13829"/>
          <a:stretch/>
        </p:blipFill>
        <p:spPr>
          <a:xfrm>
            <a:off x="2069421" y="2774271"/>
            <a:ext cx="695247" cy="621520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D3BCFE8A-CDFE-4D09-2764-36D302D42A4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602" t="11220" r="14149" b="13829"/>
          <a:stretch/>
        </p:blipFill>
        <p:spPr>
          <a:xfrm>
            <a:off x="5447478" y="2709039"/>
            <a:ext cx="695247" cy="621520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0DDDC358-F066-4208-B8B4-3D29DF5929A4}"/>
              </a:ext>
            </a:extLst>
          </p:cNvPr>
          <p:cNvSpPr txBox="1"/>
          <p:nvPr/>
        </p:nvSpPr>
        <p:spPr>
          <a:xfrm>
            <a:off x="2906383" y="2714880"/>
            <a:ext cx="251668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Coordinated SP information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350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2EA2B-C099-25D1-B400-2127C73FA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Conclusion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AE3BAA-B450-5118-7456-55706EA82D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We introduced the Coordinated Medium Access framework that can be considered for UHR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Two levels of coordination has been proposed in the Coordinated Medium Access framework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Coordinated Medium Access will facilitate the transmissions between the Coordinating APs at the start of the service periods and hence increase the reliability of the network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DDBBD6-B237-72A7-528B-586BFD7254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8AF384-C852-0618-07E5-AAB640867E9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Qualcomm</a:t>
            </a:r>
          </a:p>
        </p:txBody>
      </p:sp>
    </p:spTree>
    <p:extLst>
      <p:ext uri="{BB962C8B-B14F-4D97-AF65-F5344CB8AC3E}">
        <p14:creationId xmlns:p14="http://schemas.microsoft.com/office/powerpoint/2010/main" val="3663938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5" ma:contentTypeDescription="Create a new document." ma:contentTypeScope="" ma:versionID="d181aecbeea3e8587981b9958cd5dad0">
  <xsd:schema xmlns:xsd="http://www.w3.org/2001/XMLSchema" xmlns:xs="http://www.w3.org/2001/XMLSchema" xmlns:p="http://schemas.microsoft.com/office/2006/metadata/properties" xmlns:ns2="4cb1c834-fb5e-4db1-b5fe-b760d2c58fa7" targetNamespace="http://schemas.microsoft.com/office/2006/metadata/properties" ma:root="true" ma:fieldsID="d10a861ee972e8e308b267623a23851a" ns2:_="">
    <xsd:import namespace="4cb1c834-fb5e-4db1-b5fe-b760d2c58f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D1997DC-765F-40E1-8BF7-2B8C22CE55BC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4cb1c834-fb5e-4db1-b5fe-b760d2c58fa7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4C6B8F8-6BA3-4182-B069-AB4C8DC5807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0B994C-0477-42BC-8777-445B993B0E83}">
  <ds:schemaRefs>
    <ds:schemaRef ds:uri="4cb1c834-fb5e-4db1-b5fe-b760d2c58fa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49080</TotalTime>
  <Words>786</Words>
  <Application>Microsoft Office PowerPoint</Application>
  <PresentationFormat>On-screen Show (4:3)</PresentationFormat>
  <Paragraphs>129</Paragraphs>
  <Slides>9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Microsoft Sans Serif</vt:lpstr>
      <vt:lpstr>Times New Roman</vt:lpstr>
      <vt:lpstr>Office Theme</vt:lpstr>
      <vt:lpstr>Document</vt:lpstr>
      <vt:lpstr>Considerations for AP coordination in UHR: Coordinated Medium Access</vt:lpstr>
      <vt:lpstr>Problem Statement</vt:lpstr>
      <vt:lpstr>Design Principles</vt:lpstr>
      <vt:lpstr>Coordinated Medium Access</vt:lpstr>
      <vt:lpstr>R-TWT TXOP rules per BSS, Coordinated Medium Access is for multi-BSS</vt:lpstr>
      <vt:lpstr>Initial Gain Analysis</vt:lpstr>
      <vt:lpstr>Initial Gain Analysis (Cont’d)</vt:lpstr>
      <vt:lpstr>For Level 2: TSF may be different at different APs, two candidate solutions</vt:lpstr>
      <vt:lpstr>Conclusion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Duncan Ho</dc:creator>
  <cp:lastModifiedBy>Abdel Karim Ajami</cp:lastModifiedBy>
  <cp:revision>39</cp:revision>
  <cp:lastPrinted>1601-01-01T00:00:00Z</cp:lastPrinted>
  <dcterms:created xsi:type="dcterms:W3CDTF">2019-06-07T21:10:12Z</dcterms:created>
  <dcterms:modified xsi:type="dcterms:W3CDTF">2023-04-10T14:01:58Z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0x0101000AE0DBD6A62E6D4E94B00A30ED7EAA53</vt:lpwstr>
  </property>
</Properties>
</file>