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notesSlides/_rels/notesSlide1.xml.rels" ContentType="application/vnd.openxmlformats-package.relationships+xml"/>
  <Override PartName="/ppt/notesSlides/notesSlide1.xml" ContentType="application/vnd.openxmlformats-officedocument.presentationml.notesSlide+xml"/>
  <Override PartName="/ppt/_rels/presentation.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media/image1.png" ContentType="image/png"/>
  <Override PartName="/ppt/media/image2.png" ContentType="image/png"/>
  <Override PartName="/ppt/media/image3.png" ContentType="image/png"/>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9144000" cy="6858000"/>
  <p:notesSz cx="6934200" cy="9280525"/>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sv-SE" sz="4400" spc="-1" strike="noStrike">
                <a:solidFill>
                  <a:srgbClr val="000000"/>
                </a:solidFill>
                <a:latin typeface="Arial"/>
              </a:rPr>
              <a:t>Click to move the slide</a:t>
            </a:r>
            <a:endParaRPr b="0" lang="sv-SE" sz="4400" spc="-1" strike="noStrike">
              <a:solidFill>
                <a:srgbClr val="000000"/>
              </a:solidFill>
              <a:latin typeface="Arial"/>
            </a:endParaRPr>
          </a:p>
        </p:txBody>
      </p:sp>
      <p:sp>
        <p:nvSpPr>
          <p:cNvPr id="47"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sv-SE" sz="2000" spc="-1" strike="noStrike">
                <a:solidFill>
                  <a:srgbClr val="000000"/>
                </a:solidFill>
                <a:latin typeface="Arial"/>
              </a:rPr>
              <a:t>Click to edit the notes format</a:t>
            </a:r>
            <a:endParaRPr b="0" lang="sv-SE" sz="2000" spc="-1" strike="noStrike">
              <a:solidFill>
                <a:srgbClr val="000000"/>
              </a:solidFill>
              <a:latin typeface="Arial"/>
            </a:endParaRPr>
          </a:p>
        </p:txBody>
      </p:sp>
      <p:sp>
        <p:nvSpPr>
          <p:cNvPr id="48"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sv-SE" sz="1400" spc="-1" strike="noStrike">
                <a:solidFill>
                  <a:srgbClr val="000000"/>
                </a:solidFill>
                <a:latin typeface="Times New Roman"/>
              </a:rPr>
              <a:t>&lt;header&gt;</a:t>
            </a:r>
            <a:endParaRPr b="0" lang="sv-SE" sz="1400" spc="-1" strike="noStrike">
              <a:solidFill>
                <a:srgbClr val="000000"/>
              </a:solidFill>
              <a:latin typeface="Times New Roman"/>
            </a:endParaRPr>
          </a:p>
        </p:txBody>
      </p:sp>
      <p:sp>
        <p:nvSpPr>
          <p:cNvPr id="49" name="PlaceHolder 4"/>
          <p:cNvSpPr>
            <a:spLocks noGrp="1"/>
          </p:cNvSpPr>
          <p:nvPr>
            <p:ph type="dt" idx="3"/>
          </p:nvPr>
        </p:nvSpPr>
        <p:spPr>
          <a:xfrm>
            <a:off x="4278960" y="0"/>
            <a:ext cx="3280680" cy="534240"/>
          </a:xfrm>
          <a:prstGeom prst="rect">
            <a:avLst/>
          </a:prstGeom>
          <a:noFill/>
          <a:ln w="0">
            <a:noFill/>
          </a:ln>
        </p:spPr>
        <p:txBody>
          <a:bodyPr lIns="0" rIns="0" tIns="0" bIns="0" anchor="t">
            <a:noAutofit/>
          </a:bodyPr>
          <a:lstStyle>
            <a:lvl1pPr indent="0" algn="r">
              <a:buNone/>
              <a:defRPr b="0" lang="sv-SE" sz="1400" spc="-1" strike="noStrike">
                <a:solidFill>
                  <a:srgbClr val="000000"/>
                </a:solidFill>
                <a:latin typeface="Times New Roman"/>
              </a:defRPr>
            </a:lvl1pPr>
          </a:lstStyle>
          <a:p>
            <a:pPr indent="0" algn="r">
              <a:buNone/>
            </a:pPr>
            <a:r>
              <a:rPr b="0" lang="sv-SE" sz="1400" spc="-1" strike="noStrike">
                <a:solidFill>
                  <a:srgbClr val="000000"/>
                </a:solidFill>
                <a:latin typeface="Times New Roman"/>
              </a:rPr>
              <a:t>&lt;date/time&gt;</a:t>
            </a:r>
            <a:endParaRPr b="0" lang="sv-SE" sz="1400" spc="-1" strike="noStrike">
              <a:solidFill>
                <a:srgbClr val="000000"/>
              </a:solidFill>
              <a:latin typeface="Times New Roman"/>
            </a:endParaRPr>
          </a:p>
        </p:txBody>
      </p:sp>
      <p:sp>
        <p:nvSpPr>
          <p:cNvPr id="50" name="PlaceHolder 5"/>
          <p:cNvSpPr>
            <a:spLocks noGrp="1"/>
          </p:cNvSpPr>
          <p:nvPr>
            <p:ph type="ftr" idx="4"/>
          </p:nvPr>
        </p:nvSpPr>
        <p:spPr>
          <a:xfrm>
            <a:off x="0" y="10157400"/>
            <a:ext cx="3280680" cy="534240"/>
          </a:xfrm>
          <a:prstGeom prst="rect">
            <a:avLst/>
          </a:prstGeom>
          <a:noFill/>
          <a:ln w="0">
            <a:noFill/>
          </a:ln>
        </p:spPr>
        <p:txBody>
          <a:bodyPr lIns="0" rIns="0" tIns="0" bIns="0" anchor="b">
            <a:noAutofit/>
          </a:bodyPr>
          <a:lstStyle>
            <a:lvl1pPr indent="0">
              <a:buNone/>
              <a:defRPr b="0" lang="sv-SE" sz="1400" spc="-1" strike="noStrike">
                <a:solidFill>
                  <a:srgbClr val="000000"/>
                </a:solidFill>
                <a:latin typeface="Times New Roman"/>
              </a:defRPr>
            </a:lvl1pPr>
          </a:lstStyle>
          <a:p>
            <a:pPr indent="0">
              <a:buNone/>
            </a:pPr>
            <a:r>
              <a:rPr b="0" lang="sv-SE" sz="1400" spc="-1" strike="noStrike">
                <a:solidFill>
                  <a:srgbClr val="000000"/>
                </a:solidFill>
                <a:latin typeface="Times New Roman"/>
              </a:rPr>
              <a:t>&lt;footer&gt;</a:t>
            </a:r>
            <a:endParaRPr b="0" lang="sv-SE" sz="1400" spc="-1" strike="noStrike">
              <a:solidFill>
                <a:srgbClr val="000000"/>
              </a:solidFill>
              <a:latin typeface="Times New Roman"/>
            </a:endParaRPr>
          </a:p>
        </p:txBody>
      </p:sp>
      <p:sp>
        <p:nvSpPr>
          <p:cNvPr id="51" name="PlaceHolder 6"/>
          <p:cNvSpPr>
            <a:spLocks noGrp="1"/>
          </p:cNvSpPr>
          <p:nvPr>
            <p:ph type="sldNum" idx="5"/>
          </p:nvPr>
        </p:nvSpPr>
        <p:spPr>
          <a:xfrm>
            <a:off x="4278960" y="10157400"/>
            <a:ext cx="3280680" cy="534240"/>
          </a:xfrm>
          <a:prstGeom prst="rect">
            <a:avLst/>
          </a:prstGeom>
          <a:noFill/>
          <a:ln w="0">
            <a:noFill/>
          </a:ln>
        </p:spPr>
        <p:txBody>
          <a:bodyPr lIns="0" rIns="0" tIns="0" bIns="0" anchor="b">
            <a:noAutofit/>
          </a:bodyPr>
          <a:lstStyle>
            <a:lvl1pPr indent="0" algn="r">
              <a:buNone/>
              <a:defRPr b="0" lang="sv-SE" sz="1400" spc="-1" strike="noStrike">
                <a:solidFill>
                  <a:srgbClr val="000000"/>
                </a:solidFill>
                <a:latin typeface="Times New Roman"/>
              </a:defRPr>
            </a:lvl1pPr>
          </a:lstStyle>
          <a:p>
            <a:pPr indent="0" algn="r">
              <a:buNone/>
            </a:pPr>
            <a:fld id="{7EA56247-8085-4DAA-9B17-147225458640}" type="slidenum">
              <a:rPr b="0" lang="sv-SE" sz="1400" spc="-1" strike="noStrike">
                <a:solidFill>
                  <a:srgbClr val="000000"/>
                </a:solidFill>
                <a:latin typeface="Times New Roman"/>
              </a:rPr>
              <a:t>&lt;number&gt;</a:t>
            </a:fld>
            <a:endParaRPr b="0" lang="sv-SE"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hdr"/>
          </p:nvPr>
        </p:nvSpPr>
        <p:spPr>
          <a:xfrm>
            <a:off x="4086360" y="95400"/>
            <a:ext cx="2194920" cy="215280"/>
          </a:xfrm>
          <a:prstGeom prst="rect">
            <a:avLst/>
          </a:prstGeom>
          <a:noFill/>
          <a:ln w="9360">
            <a:noFill/>
          </a:ln>
        </p:spPr>
        <p:txBody>
          <a:bodyPr numCol="1" spcCol="0" lIns="0" rIns="0" tIns="0" bIns="0" anchor="b">
            <a:noAutofit/>
          </a:bodyPr>
          <a:p>
            <a:pPr indent="0" algn="r">
              <a:lnSpc>
                <a:spcPct val="100000"/>
              </a:lnSpc>
              <a:buNone/>
              <a:tabLst>
                <a:tab algn="l" pos="0"/>
              </a:tabLst>
            </a:pPr>
            <a:r>
              <a:rPr b="1" lang="en-US" sz="1400" spc="-1" strike="noStrike">
                <a:solidFill>
                  <a:srgbClr val="000000"/>
                </a:solidFill>
                <a:latin typeface="Times New Roman"/>
                <a:ea typeface="MS PGothic"/>
              </a:rPr>
              <a:t>doc.: IEEE 802.11-15/0496r1</a:t>
            </a:r>
            <a:endParaRPr b="0" lang="sv-SE" sz="1400" spc="-1" strike="noStrike">
              <a:solidFill>
                <a:srgbClr val="000000"/>
              </a:solidFill>
              <a:latin typeface="Times New Roman"/>
            </a:endParaRPr>
          </a:p>
        </p:txBody>
      </p:sp>
      <p:sp>
        <p:nvSpPr>
          <p:cNvPr id="135" name="PlaceHolder 2"/>
          <p:cNvSpPr>
            <a:spLocks noGrp="1"/>
          </p:cNvSpPr>
          <p:nvPr>
            <p:ph type="dt" idx="21"/>
          </p:nvPr>
        </p:nvSpPr>
        <p:spPr>
          <a:xfrm>
            <a:off x="654120" y="98280"/>
            <a:ext cx="826200" cy="212040"/>
          </a:xfrm>
          <a:prstGeom prst="rect">
            <a:avLst/>
          </a:prstGeom>
          <a:noFill/>
          <a:ln w="9360">
            <a:noFill/>
          </a:ln>
        </p:spPr>
        <p:txBody>
          <a:bodyPr numCol="1" spcCol="0" lIns="0" rIns="0" tIns="0" bIns="0" anchor="b">
            <a:noAutofit/>
          </a:bodyPr>
          <a:lstStyle>
            <a:lvl1pPr indent="0" algn="r">
              <a:lnSpc>
                <a:spcPct val="100000"/>
              </a:lnSpc>
              <a:buNone/>
              <a:tabLst>
                <a:tab algn="l" pos="0"/>
              </a:tabLst>
              <a:defRPr b="1" lang="en-US" sz="1400" spc="-1" strike="noStrike">
                <a:solidFill>
                  <a:srgbClr val="000000"/>
                </a:solidFill>
                <a:latin typeface="Times New Roman"/>
                <a:ea typeface="MS PGothic"/>
              </a:defRPr>
            </a:lvl1pPr>
          </a:lstStyle>
          <a:p>
            <a:pPr indent="0" algn="r">
              <a:lnSpc>
                <a:spcPct val="100000"/>
              </a:lnSpc>
              <a:buNone/>
              <a:tabLst>
                <a:tab algn="l" pos="0"/>
              </a:tabLst>
            </a:pPr>
            <a:r>
              <a:rPr b="1" lang="en-US" sz="1400" spc="-1" strike="noStrike">
                <a:solidFill>
                  <a:srgbClr val="000000"/>
                </a:solidFill>
                <a:latin typeface="Times New Roman"/>
                <a:ea typeface="MS PGothic"/>
              </a:rPr>
              <a:t>May 2015</a:t>
            </a:r>
            <a:endParaRPr b="0" lang="sv-SE" sz="1400" spc="-1" strike="noStrike">
              <a:solidFill>
                <a:srgbClr val="000000"/>
              </a:solidFill>
              <a:latin typeface="Times New Roman"/>
            </a:endParaRPr>
          </a:p>
        </p:txBody>
      </p:sp>
      <p:sp>
        <p:nvSpPr>
          <p:cNvPr id="136" name="PlaceHolder 3"/>
          <p:cNvSpPr>
            <a:spLocks noGrp="1"/>
          </p:cNvSpPr>
          <p:nvPr>
            <p:ph type="ftr" idx="22"/>
          </p:nvPr>
        </p:nvSpPr>
        <p:spPr>
          <a:xfrm>
            <a:off x="4729320" y="8983080"/>
            <a:ext cx="1461240" cy="183960"/>
          </a:xfrm>
          <a:prstGeom prst="rect">
            <a:avLst/>
          </a:prstGeom>
          <a:noFill/>
          <a:ln w="9360">
            <a:noFill/>
          </a:ln>
        </p:spPr>
        <p:txBody>
          <a:bodyPr numCol="1" spcCol="0" lIns="0" rIns="0" tIns="0" bIns="0" anchor="t">
            <a:noAutofit/>
          </a:bodyPr>
          <a:lstStyle>
            <a:lvl1pPr marL="457200" indent="0" algn="r">
              <a:lnSpc>
                <a:spcPct val="100000"/>
              </a:lnSpc>
              <a:buNone/>
              <a:tabLst>
                <a:tab algn="l" pos="0"/>
              </a:tabLst>
              <a:defRPr b="0" lang="en-US" sz="1200" spc="-1" strike="noStrike">
                <a:solidFill>
                  <a:srgbClr val="000000"/>
                </a:solidFill>
                <a:latin typeface="Times New Roman"/>
                <a:ea typeface="MS PGothic"/>
              </a:defRPr>
            </a:lvl1pPr>
          </a:lstStyle>
          <a:p>
            <a:pPr marL="457200" indent="0" algn="r">
              <a:lnSpc>
                <a:spcPct val="100000"/>
              </a:lnSpc>
              <a:buNone/>
              <a:tabLst>
                <a:tab algn="l" pos="0"/>
              </a:tabLst>
            </a:pPr>
            <a:r>
              <a:rPr b="0" lang="en-US" sz="1200" spc="-1" strike="noStrike">
                <a:solidFill>
                  <a:srgbClr val="000000"/>
                </a:solidFill>
                <a:latin typeface="Times New Roman"/>
                <a:ea typeface="MS PGothic"/>
              </a:rPr>
              <a:t>Edward Au (Marvell Semiconductor)</a:t>
            </a:r>
            <a:endParaRPr b="0" lang="sv-SE" sz="1200" spc="-1" strike="noStrike">
              <a:solidFill>
                <a:srgbClr val="000000"/>
              </a:solidFill>
              <a:latin typeface="Times New Roman"/>
            </a:endParaRPr>
          </a:p>
        </p:txBody>
      </p:sp>
      <p:sp>
        <p:nvSpPr>
          <p:cNvPr id="137" name="PlaceHolder 4"/>
          <p:cNvSpPr>
            <a:spLocks noGrp="1"/>
          </p:cNvSpPr>
          <p:nvPr>
            <p:ph type="sldNum" idx="23"/>
          </p:nvPr>
        </p:nvSpPr>
        <p:spPr>
          <a:xfrm>
            <a:off x="3222720" y="8985240"/>
            <a:ext cx="511920" cy="181800"/>
          </a:xfrm>
          <a:prstGeom prst="rect">
            <a:avLst/>
          </a:prstGeom>
          <a:noFill/>
          <a:ln w="9360">
            <a:noFill/>
          </a:ln>
        </p:spPr>
        <p:txBody>
          <a:bodyPr numCol="1" spcCol="0" lIns="0" rIns="0" tIns="0" bIns="0" anchor="t">
            <a:noAutofit/>
          </a:bodyPr>
          <a:lstStyle>
            <a:lvl1pPr indent="0" algn="r">
              <a:lnSpc>
                <a:spcPct val="100000"/>
              </a:lnSpc>
              <a:buNone/>
              <a:tabLst>
                <a:tab algn="l" pos="0"/>
              </a:tabLst>
              <a:defRPr b="0" lang="en-US" sz="1200" spc="-1" strike="noStrike">
                <a:solidFill>
                  <a:srgbClr val="000000"/>
                </a:solidFill>
                <a:latin typeface="Times New Roman"/>
                <a:ea typeface="MS PGothic"/>
              </a:defRPr>
            </a:lvl1pPr>
          </a:lstStyle>
          <a:p>
            <a:pPr indent="0" algn="r">
              <a:lnSpc>
                <a:spcPct val="100000"/>
              </a:lnSpc>
              <a:buNone/>
              <a:tabLst>
                <a:tab algn="l" pos="0"/>
              </a:tabLst>
            </a:pPr>
            <a:r>
              <a:rPr b="0" lang="en-US" sz="1200" spc="-1" strike="noStrike">
                <a:solidFill>
                  <a:srgbClr val="000000"/>
                </a:solidFill>
                <a:latin typeface="Times New Roman"/>
                <a:ea typeface="MS PGothic"/>
              </a:rPr>
              <a:t>Page </a:t>
            </a:r>
            <a:fld id="{F53FBDBA-7861-41AC-9BBE-2D5DEFF8CC10}" type="slidenum">
              <a:rPr b="0" lang="en-US" sz="1200" spc="-1" strike="noStrike">
                <a:solidFill>
                  <a:srgbClr val="000000"/>
                </a:solidFill>
                <a:latin typeface="Times New Roman"/>
                <a:ea typeface="MS PGothic"/>
              </a:rPr>
              <a:t>&lt;number&gt;</a:t>
            </a:fld>
            <a:endParaRPr b="0" lang="sv-SE" sz="1200" spc="-1" strike="noStrike">
              <a:solidFill>
                <a:srgbClr val="000000"/>
              </a:solidFill>
              <a:latin typeface="Times New Roman"/>
            </a:endParaRPr>
          </a:p>
        </p:txBody>
      </p:sp>
      <p:sp>
        <p:nvSpPr>
          <p:cNvPr id="138" name="PlaceHolder 5"/>
          <p:cNvSpPr>
            <a:spLocks noGrp="1"/>
          </p:cNvSpPr>
          <p:nvPr>
            <p:ph type="sldImg"/>
          </p:nvPr>
        </p:nvSpPr>
        <p:spPr>
          <a:xfrm>
            <a:off x="1154160" y="701640"/>
            <a:ext cx="4625280" cy="3467880"/>
          </a:xfrm>
          <a:prstGeom prst="rect">
            <a:avLst/>
          </a:prstGeom>
          <a:ln w="0">
            <a:noFill/>
          </a:ln>
        </p:spPr>
      </p:sp>
      <p:sp>
        <p:nvSpPr>
          <p:cNvPr id="139" name="PlaceHolder 6"/>
          <p:cNvSpPr>
            <a:spLocks noGrp="1"/>
          </p:cNvSpPr>
          <p:nvPr>
            <p:ph type="body"/>
          </p:nvPr>
        </p:nvSpPr>
        <p:spPr>
          <a:xfrm>
            <a:off x="923760" y="4408560"/>
            <a:ext cx="5085720" cy="4176000"/>
          </a:xfrm>
          <a:prstGeom prst="rect">
            <a:avLst/>
          </a:prstGeom>
          <a:noFill/>
          <a:ln w="9360">
            <a:noFill/>
          </a:ln>
        </p:spPr>
        <p:txBody>
          <a:bodyPr numCol="1" spcCol="0" lIns="93600" rIns="93600" tIns="46080" bIns="46080" anchor="t">
            <a:noAutofit/>
          </a:bodyPr>
          <a:p>
            <a:pPr marL="216000" indent="0">
              <a:buNone/>
            </a:pPr>
            <a:endParaRPr b="0" lang="sv-SE" sz="1800" spc="-1" strike="noStrike">
              <a:solidFill>
                <a:srgbClr val="000000"/>
              </a:solidFill>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p>
            <a:r>
              <a:t>Footer</a:t>
            </a:r>
          </a:p>
        </p:txBody>
      </p:sp>
      <p:sp>
        <p:nvSpPr>
          <p:cNvPr id="3" name="PlaceHolder 2"/>
          <p:cNvSpPr>
            <a:spLocks noGrp="1"/>
          </p:cNvSpPr>
          <p:nvPr>
            <p:ph type="sldNum" idx="2"/>
          </p:nvPr>
        </p:nvSpPr>
        <p:spPr/>
        <p:txBody>
          <a:bodyPr/>
          <a:p>
            <a:fld id="{59C4B9CE-A93F-46B2-9BC7-DC2BF94FA172}" type="slidenum">
              <a:t>&lt;#&gt;</a:t>
            </a:fld>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360000" y="1015200"/>
            <a:ext cx="8229240" cy="1144800"/>
          </a:xfrm>
          <a:prstGeom prst="rect">
            <a:avLst/>
          </a:prstGeom>
          <a:noFill/>
          <a:ln w="0">
            <a:noFill/>
          </a:ln>
        </p:spPr>
        <p:txBody>
          <a:bodyPr lIns="0" rIns="0" tIns="0" bIns="0" anchor="ctr">
            <a:noAutofit/>
          </a:bodyPr>
          <a:p>
            <a:pPr indent="0" algn="ctr">
              <a:buNone/>
            </a:pPr>
            <a:endParaRPr b="0" lang="sv-SE"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2E00DF75-95C0-465A-AFE8-61F3920C9CC6}" type="slidenum">
              <a:t>&lt;#&gt;</a:t>
            </a:fld>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360000" y="1015200"/>
            <a:ext cx="8229240" cy="1144800"/>
          </a:xfrm>
          <a:prstGeom prst="rect">
            <a:avLst/>
          </a:prstGeom>
          <a:noFill/>
          <a:ln w="0">
            <a:noFill/>
          </a:ln>
        </p:spPr>
        <p:txBody>
          <a:bodyPr lIns="0" rIns="0" tIns="0" bIns="0" anchor="ctr">
            <a:noAutofit/>
          </a:bodyPr>
          <a:p>
            <a:pPr indent="0" algn="ctr">
              <a:buNone/>
            </a:pPr>
            <a:endParaRPr b="0" lang="sv-SE"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7" name="PlaceHolder 6"/>
          <p:cNvSpPr>
            <a:spLocks noGrp="1"/>
          </p:cNvSpPr>
          <p:nvPr>
            <p:ph type="ftr" idx="1"/>
          </p:nvPr>
        </p:nvSpPr>
        <p:spPr/>
        <p:txBody>
          <a:bodyPr/>
          <a:p>
            <a:r>
              <a:t>Footer</a:t>
            </a:r>
          </a:p>
        </p:txBody>
      </p:sp>
      <p:sp>
        <p:nvSpPr>
          <p:cNvPr id="8" name="PlaceHolder 7"/>
          <p:cNvSpPr>
            <a:spLocks noGrp="1"/>
          </p:cNvSpPr>
          <p:nvPr>
            <p:ph type="sldNum" idx="2"/>
          </p:nvPr>
        </p:nvSpPr>
        <p:spPr/>
        <p:txBody>
          <a:bodyPr/>
          <a:p>
            <a:fld id="{D52D0B11-4E3D-4C63-AACB-21CCB0726EFE}" type="slidenum">
              <a:t>&lt;#&gt;</a:t>
            </a:fld>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360000" y="1015200"/>
            <a:ext cx="8229240" cy="1144800"/>
          </a:xfrm>
          <a:prstGeom prst="rect">
            <a:avLst/>
          </a:prstGeom>
          <a:noFill/>
          <a:ln w="0">
            <a:noFill/>
          </a:ln>
        </p:spPr>
        <p:txBody>
          <a:bodyPr lIns="0" rIns="0" tIns="0" bIns="0" anchor="ctr">
            <a:noAutofit/>
          </a:bodyPr>
          <a:p>
            <a:pPr indent="0" algn="ctr">
              <a:buNone/>
            </a:pPr>
            <a:endParaRPr b="0" lang="sv-SE"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9" name="PlaceHolder 8"/>
          <p:cNvSpPr>
            <a:spLocks noGrp="1"/>
          </p:cNvSpPr>
          <p:nvPr>
            <p:ph type="ftr" idx="1"/>
          </p:nvPr>
        </p:nvSpPr>
        <p:spPr/>
        <p:txBody>
          <a:bodyPr/>
          <a:p>
            <a:r>
              <a:t>Footer</a:t>
            </a:r>
          </a:p>
        </p:txBody>
      </p:sp>
      <p:sp>
        <p:nvSpPr>
          <p:cNvPr id="10" name="PlaceHolder 9"/>
          <p:cNvSpPr>
            <a:spLocks noGrp="1"/>
          </p:cNvSpPr>
          <p:nvPr>
            <p:ph type="sldNum" idx="2"/>
          </p:nvPr>
        </p:nvSpPr>
        <p:spPr/>
        <p:txBody>
          <a:bodyPr/>
          <a:p>
            <a:fld id="{A2D68CC7-243E-442F-A273-7B525E517ABD}" type="slidenum">
              <a:t>&lt;#&gt;</a:t>
            </a:fld>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360000" y="1015200"/>
            <a:ext cx="8229240" cy="1144800"/>
          </a:xfrm>
          <a:prstGeom prst="rect">
            <a:avLst/>
          </a:prstGeom>
          <a:noFill/>
          <a:ln w="0">
            <a:noFill/>
          </a:ln>
        </p:spPr>
        <p:txBody>
          <a:bodyPr lIns="0" rIns="0" tIns="0" bIns="0" anchor="ctr">
            <a:noAutofit/>
          </a:bodyPr>
          <a:p>
            <a:pPr indent="0" algn="ctr">
              <a:buNone/>
            </a:pPr>
            <a:endParaRPr b="0" lang="sv-SE"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sv-SE" sz="3200" spc="-1" strike="noStrike">
              <a:solidFill>
                <a:srgbClr val="000000"/>
              </a:solidFill>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9F666997-671B-4F28-B813-D56ED2559EFE}" type="slidenum">
              <a:t>&lt;#&gt;</a:t>
            </a:fld>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360000" y="1015200"/>
            <a:ext cx="8229240" cy="1144800"/>
          </a:xfrm>
          <a:prstGeom prst="rect">
            <a:avLst/>
          </a:prstGeom>
          <a:noFill/>
          <a:ln w="0">
            <a:noFill/>
          </a:ln>
        </p:spPr>
        <p:txBody>
          <a:bodyPr lIns="0" rIns="0" tIns="0" bIns="0" anchor="ctr">
            <a:noAutofit/>
          </a:bodyPr>
          <a:p>
            <a:pPr indent="0" algn="ctr">
              <a:buNone/>
            </a:pPr>
            <a:endParaRPr b="0" lang="sv-SE"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25317F6B-F364-4785-A922-F65133B8C798}" type="slidenum">
              <a:t>&lt;#&gt;</a:t>
            </a:fld>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360000" y="1015200"/>
            <a:ext cx="8229240" cy="1144800"/>
          </a:xfrm>
          <a:prstGeom prst="rect">
            <a:avLst/>
          </a:prstGeom>
          <a:noFill/>
          <a:ln w="0">
            <a:noFill/>
          </a:ln>
        </p:spPr>
        <p:txBody>
          <a:bodyPr lIns="0" rIns="0" tIns="0" bIns="0" anchor="ctr">
            <a:noAutofit/>
          </a:bodyPr>
          <a:p>
            <a:pPr indent="0" algn="ctr">
              <a:buNone/>
            </a:pPr>
            <a:endParaRPr b="0" lang="sv-SE"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1676FF33-9E54-42BF-9B44-9E6C6227D458}" type="slidenum">
              <a:t>&lt;#&gt;</a:t>
            </a:fld>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360000" y="1015200"/>
            <a:ext cx="8229240" cy="1144800"/>
          </a:xfrm>
          <a:prstGeom prst="rect">
            <a:avLst/>
          </a:prstGeom>
          <a:noFill/>
          <a:ln w="0">
            <a:noFill/>
          </a:ln>
        </p:spPr>
        <p:txBody>
          <a:bodyPr lIns="0" rIns="0" tIns="0" bIns="0" anchor="ctr">
            <a:noAutofit/>
          </a:bodyPr>
          <a:p>
            <a:pPr indent="0" algn="ctr">
              <a:buNone/>
            </a:pPr>
            <a:endParaRPr b="0" lang="sv-SE" sz="4400" spc="-1" strike="noStrike">
              <a:solidFill>
                <a:srgbClr val="000000"/>
              </a:solidFill>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F7E91116-3680-446D-A334-4965FBB36390}" type="slidenum">
              <a:t>&lt;#&gt;</a:t>
            </a:fld>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360000" y="1015200"/>
            <a:ext cx="8229240" cy="5307840"/>
          </a:xfrm>
          <a:prstGeom prst="rect">
            <a:avLst/>
          </a:prstGeom>
          <a:noFill/>
          <a:ln w="0">
            <a:noFill/>
          </a:ln>
        </p:spPr>
        <p:txBody>
          <a:bodyPr lIns="0" rIns="0" tIns="0" bIns="0" anchor="ctr">
            <a:noAutofit/>
          </a:bodyPr>
          <a:p>
            <a:pPr algn="ctr"/>
            <a:endParaRPr b="0" lang="sv-SE" sz="3200" spc="-1" strike="noStrike">
              <a:solidFill>
                <a:srgbClr val="000000"/>
              </a:solidFill>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66DF9A70-1A21-43C0-A518-ADABFE355B32}" type="slidenum">
              <a:t>&lt;#&gt;</a:t>
            </a:fld>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360000" y="1015200"/>
            <a:ext cx="8229240" cy="1144800"/>
          </a:xfrm>
          <a:prstGeom prst="rect">
            <a:avLst/>
          </a:prstGeom>
          <a:noFill/>
          <a:ln w="0">
            <a:noFill/>
          </a:ln>
        </p:spPr>
        <p:txBody>
          <a:bodyPr lIns="0" rIns="0" tIns="0" bIns="0" anchor="ctr">
            <a:noAutofit/>
          </a:bodyPr>
          <a:p>
            <a:pPr indent="0" algn="ctr">
              <a:buNone/>
            </a:pPr>
            <a:endParaRPr b="0" lang="sv-SE"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0C1114CC-A14B-4C72-B8CE-E7CC8DC336C9}" type="slidenum">
              <a:t>&lt;#&gt;</a:t>
            </a:fld>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360000" y="1015200"/>
            <a:ext cx="8229240" cy="1144800"/>
          </a:xfrm>
          <a:prstGeom prst="rect">
            <a:avLst/>
          </a:prstGeom>
          <a:noFill/>
          <a:ln w="0">
            <a:noFill/>
          </a:ln>
        </p:spPr>
        <p:txBody>
          <a:bodyPr lIns="0" rIns="0" tIns="0" bIns="0" anchor="ctr">
            <a:noAutofit/>
          </a:bodyPr>
          <a:p>
            <a:pPr indent="0" algn="ctr">
              <a:buNone/>
            </a:pPr>
            <a:endParaRPr b="0" lang="sv-SE"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A15BA083-7FBE-49A5-9E16-F3F932062537}" type="slidenum">
              <a:t>&lt;#&gt;</a:t>
            </a:fld>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360000" y="1015200"/>
            <a:ext cx="8229240" cy="1144800"/>
          </a:xfrm>
          <a:prstGeom prst="rect">
            <a:avLst/>
          </a:prstGeom>
          <a:noFill/>
          <a:ln w="0">
            <a:noFill/>
          </a:ln>
        </p:spPr>
        <p:txBody>
          <a:bodyPr lIns="0" rIns="0" tIns="0" bIns="0" anchor="ctr">
            <a:noAutofit/>
          </a:bodyPr>
          <a:p>
            <a:pPr indent="0" algn="ctr">
              <a:buNone/>
            </a:pPr>
            <a:endParaRPr b="0" lang="sv-SE"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sv-SE" sz="3200" spc="-1" strike="noStrike">
              <a:solidFill>
                <a:srgbClr val="000000"/>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F09FA2CC-9E9E-4F02-A400-856DA2138EA4}" type="slidenum">
              <a:t>&lt;#&gt;</a:t>
            </a:fld>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Rectangle 7"/>
          <p:cNvSpPr/>
          <p:nvPr/>
        </p:nvSpPr>
        <p:spPr>
          <a:xfrm>
            <a:off x="7882200" y="334440"/>
            <a:ext cx="573840" cy="274320"/>
          </a:xfrm>
          <a:prstGeom prst="rect">
            <a:avLst/>
          </a:prstGeom>
          <a:noFill/>
          <a:ln w="0">
            <a:noFill/>
          </a:ln>
        </p:spPr>
        <p:style>
          <a:lnRef idx="0"/>
          <a:fillRef idx="0"/>
          <a:effectRef idx="0"/>
          <a:fontRef idx="minor"/>
        </p:style>
        <p:txBody>
          <a:bodyPr wrap="none" lIns="0" rIns="0" tIns="0" bIns="0" anchor="b">
            <a:spAutoFit/>
          </a:bodyPr>
          <a:p>
            <a:pPr marL="457200" algn="r">
              <a:lnSpc>
                <a:spcPct val="100000"/>
              </a:lnSpc>
            </a:pPr>
            <a:r>
              <a:rPr b="1" lang="en-US" sz="1800" spc="-1" strike="noStrike">
                <a:solidFill>
                  <a:srgbClr val="000000"/>
                </a:solidFill>
                <a:latin typeface="Times New Roman"/>
                <a:ea typeface="MS PGothic"/>
              </a:rPr>
              <a:t>  </a:t>
            </a:r>
            <a:endParaRPr b="0" lang="sv-SE" sz="1800" spc="-1" strike="noStrike">
              <a:solidFill>
                <a:srgbClr val="000000"/>
              </a:solidFill>
              <a:latin typeface="Arial"/>
            </a:endParaRPr>
          </a:p>
        </p:txBody>
      </p:sp>
      <p:sp>
        <p:nvSpPr>
          <p:cNvPr id="1" name="Line 8"/>
          <p:cNvSpPr/>
          <p:nvPr/>
        </p:nvSpPr>
        <p:spPr>
          <a:xfrm>
            <a:off x="685800" y="609480"/>
            <a:ext cx="7772400" cy="360"/>
          </a:xfrm>
          <a:prstGeom prst="line">
            <a:avLst/>
          </a:prstGeom>
          <a:ln w="12700">
            <a:solidFill>
              <a:srgbClr val="000000"/>
            </a:solidFill>
            <a:round/>
          </a:ln>
        </p:spPr>
        <p:style>
          <a:lnRef idx="0"/>
          <a:fillRef idx="0"/>
          <a:effectRef idx="0"/>
          <a:fontRef idx="minor"/>
        </p:style>
        <p:txBody>
          <a:bodyPr lIns="90000" rIns="90000" tIns="-44640" bIns="-44640" anchor="ctr" anchorCtr="1">
            <a:noAutofit/>
          </a:bodyPr>
          <a:p>
            <a:endParaRPr b="0" lang="en-US" sz="1200" spc="-1" strike="noStrike">
              <a:solidFill>
                <a:srgbClr val="000000"/>
              </a:solidFill>
              <a:latin typeface="Times New Roman"/>
              <a:ea typeface="MS PGothic"/>
            </a:endParaRPr>
          </a:p>
        </p:txBody>
      </p:sp>
      <p:sp>
        <p:nvSpPr>
          <p:cNvPr id="2" name="Rectangle 9"/>
          <p:cNvSpPr/>
          <p:nvPr/>
        </p:nvSpPr>
        <p:spPr>
          <a:xfrm>
            <a:off x="685080" y="6475320"/>
            <a:ext cx="712800" cy="182160"/>
          </a:xfrm>
          <a:prstGeom prst="rect">
            <a:avLst/>
          </a:prstGeom>
          <a:noFill/>
          <a:ln w="0">
            <a:noFill/>
          </a:ln>
        </p:spPr>
        <p:style>
          <a:lnRef idx="0"/>
          <a:fillRef idx="0"/>
          <a:effectRef idx="0"/>
          <a:fontRef idx="minor"/>
        </p:style>
        <p:txBody>
          <a:bodyPr wrap="none" lIns="0" rIns="0" tIns="0" bIns="0" anchor="t">
            <a:spAutoFit/>
          </a:bodyPr>
          <a:p>
            <a:pPr>
              <a:lnSpc>
                <a:spcPct val="100000"/>
              </a:lnSpc>
            </a:pPr>
            <a:r>
              <a:rPr b="0" lang="en-US" sz="1200" spc="-1" strike="noStrike">
                <a:solidFill>
                  <a:srgbClr val="000000"/>
                </a:solidFill>
                <a:latin typeface="Times New Roman"/>
                <a:ea typeface="MS PGothic"/>
              </a:rPr>
              <a:t>Submission</a:t>
            </a:r>
            <a:endParaRPr b="0" lang="sv-SE" sz="1200" spc="-1" strike="noStrike">
              <a:solidFill>
                <a:srgbClr val="000000"/>
              </a:solidFill>
              <a:latin typeface="Arial"/>
            </a:endParaRPr>
          </a:p>
        </p:txBody>
      </p:sp>
      <p:sp>
        <p:nvSpPr>
          <p:cNvPr id="3" name="Line 10"/>
          <p:cNvSpPr/>
          <p:nvPr/>
        </p:nvSpPr>
        <p:spPr>
          <a:xfrm>
            <a:off x="685800" y="6476760"/>
            <a:ext cx="7848360" cy="360"/>
          </a:xfrm>
          <a:prstGeom prst="line">
            <a:avLst/>
          </a:prstGeom>
          <a:ln w="12700">
            <a:solidFill>
              <a:srgbClr val="000000"/>
            </a:solidFill>
            <a:round/>
          </a:ln>
        </p:spPr>
        <p:style>
          <a:lnRef idx="0"/>
          <a:fillRef idx="0"/>
          <a:effectRef idx="0"/>
          <a:fontRef idx="minor"/>
        </p:style>
        <p:txBody>
          <a:bodyPr lIns="90000" rIns="90000" tIns="-44640" bIns="-44640" anchor="ctr" anchorCtr="1">
            <a:noAutofit/>
          </a:bodyPr>
          <a:p>
            <a:endParaRPr b="0" lang="en-US" sz="1200" spc="-1" strike="noStrike">
              <a:solidFill>
                <a:srgbClr val="000000"/>
              </a:solidFill>
              <a:latin typeface="Times New Roman"/>
              <a:ea typeface="MS PGothic"/>
            </a:endParaRPr>
          </a:p>
        </p:txBody>
      </p:sp>
      <p:sp>
        <p:nvSpPr>
          <p:cNvPr id="4" name="Rectangle 7"/>
          <p:cNvSpPr/>
          <p:nvPr/>
        </p:nvSpPr>
        <p:spPr>
          <a:xfrm>
            <a:off x="5188320" y="334440"/>
            <a:ext cx="3256200" cy="274320"/>
          </a:xfrm>
          <a:prstGeom prst="rect">
            <a:avLst/>
          </a:prstGeom>
          <a:noFill/>
          <a:ln w="0">
            <a:noFill/>
          </a:ln>
        </p:spPr>
        <p:style>
          <a:lnRef idx="0"/>
          <a:fillRef idx="0"/>
          <a:effectRef idx="0"/>
          <a:fontRef idx="minor"/>
        </p:style>
        <p:txBody>
          <a:bodyPr wrap="none" lIns="0" rIns="0" tIns="0" bIns="0" anchor="b">
            <a:spAutoFit/>
          </a:bodyPr>
          <a:p>
            <a:pPr marL="457200" algn="r">
              <a:lnSpc>
                <a:spcPct val="100000"/>
              </a:lnSpc>
            </a:pPr>
            <a:r>
              <a:rPr b="1" lang="en-US" sz="1800" spc="-1" strike="noStrike">
                <a:solidFill>
                  <a:srgbClr val="000000"/>
                </a:solidFill>
                <a:latin typeface="Times New Roman"/>
                <a:ea typeface="MS PGothic"/>
              </a:rPr>
              <a:t>doc.: IEEE 802.11-23/0223r0</a:t>
            </a:r>
            <a:endParaRPr b="0" lang="sv-SE" sz="1800" spc="-1" strike="noStrike">
              <a:solidFill>
                <a:srgbClr val="000000"/>
              </a:solidFill>
              <a:latin typeface="Arial"/>
            </a:endParaRPr>
          </a:p>
        </p:txBody>
      </p:sp>
      <p:sp>
        <p:nvSpPr>
          <p:cNvPr id="5" name="Rectangle 7"/>
          <p:cNvSpPr/>
          <p:nvPr/>
        </p:nvSpPr>
        <p:spPr>
          <a:xfrm>
            <a:off x="660960" y="306720"/>
            <a:ext cx="3300840" cy="274320"/>
          </a:xfrm>
          <a:prstGeom prst="rect">
            <a:avLst/>
          </a:prstGeom>
          <a:noFill/>
          <a:ln w="0">
            <a:noFill/>
          </a:ln>
        </p:spPr>
        <p:style>
          <a:lnRef idx="0"/>
          <a:fillRef idx="0"/>
          <a:effectRef idx="0"/>
          <a:fontRef idx="minor"/>
        </p:style>
        <p:txBody>
          <a:bodyPr lIns="0" rIns="0" tIns="0" bIns="0" anchor="b">
            <a:spAutoFit/>
          </a:bodyPr>
          <a:p>
            <a:pPr>
              <a:lnSpc>
                <a:spcPct val="100000"/>
              </a:lnSpc>
              <a:tabLst>
                <a:tab algn="l" pos="0"/>
              </a:tabLst>
            </a:pPr>
            <a:r>
              <a:rPr b="1" lang="en-US" sz="1800" spc="-1" strike="noStrike">
                <a:solidFill>
                  <a:srgbClr val="000000"/>
                </a:solidFill>
                <a:latin typeface="Times New Roman"/>
                <a:ea typeface="MS PGothic"/>
              </a:rPr>
              <a:t>Feb 2023</a:t>
            </a:r>
            <a:endParaRPr b="0" lang="sv-SE" sz="1800" spc="-1" strike="noStrike">
              <a:solidFill>
                <a:srgbClr val="000000"/>
              </a:solidFill>
              <a:latin typeface="Arial"/>
            </a:endParaRPr>
          </a:p>
        </p:txBody>
      </p:sp>
      <p:sp>
        <p:nvSpPr>
          <p:cNvPr id="6" name="PlaceHolder 1"/>
          <p:cNvSpPr>
            <a:spLocks noGrp="1"/>
          </p:cNvSpPr>
          <p:nvPr>
            <p:ph type="ftr" idx="1"/>
          </p:nvPr>
        </p:nvSpPr>
        <p:spPr>
          <a:xfrm>
            <a:off x="5791320" y="6475320"/>
            <a:ext cx="2751840" cy="182160"/>
          </a:xfrm>
          <a:prstGeom prst="rect">
            <a:avLst/>
          </a:prstGeom>
          <a:noFill/>
          <a:ln w="9360">
            <a:noFill/>
          </a:ln>
        </p:spPr>
        <p:txBody>
          <a:bodyPr numCol="1" spcCol="0" lIns="0" rIns="0" tIns="0" bIns="0" anchor="t">
            <a:noAutofit/>
          </a:bodyPr>
          <a:lstStyle>
            <a:lvl1pPr indent="0" algn="r">
              <a:lnSpc>
                <a:spcPct val="100000"/>
              </a:lnSpc>
              <a:buNone/>
              <a:tabLst>
                <a:tab algn="l" pos="0"/>
              </a:tabLst>
              <a:defRPr b="0" lang="en-US" sz="1200" spc="-1" strike="noStrike">
                <a:solidFill>
                  <a:srgbClr val="000000"/>
                </a:solidFill>
                <a:latin typeface="Times New Roman"/>
              </a:defRPr>
            </a:lvl1pPr>
          </a:lstStyle>
          <a:p>
            <a:pPr indent="0" algn="r">
              <a:lnSpc>
                <a:spcPct val="100000"/>
              </a:lnSpc>
              <a:buNone/>
              <a:tabLst>
                <a:tab algn="l" pos="0"/>
              </a:tabLst>
            </a:pPr>
            <a:r>
              <a:rPr b="0" lang="en-US" sz="1200" spc="-1" strike="noStrike">
                <a:solidFill>
                  <a:srgbClr val="000000"/>
                </a:solidFill>
                <a:latin typeface="Times New Roman"/>
              </a:rPr>
              <a:t>Amelia Andersdotter, Sky Group/Comcast</a:t>
            </a:r>
            <a:endParaRPr b="0" lang="sv-SE" sz="1200" spc="-1" strike="noStrike">
              <a:solidFill>
                <a:srgbClr val="000000"/>
              </a:solidFill>
              <a:latin typeface="Times New Roman"/>
            </a:endParaRPr>
          </a:p>
        </p:txBody>
      </p:sp>
      <p:sp>
        <p:nvSpPr>
          <p:cNvPr id="7" name="PlaceHolder 2"/>
          <p:cNvSpPr>
            <a:spLocks noGrp="1"/>
          </p:cNvSpPr>
          <p:nvPr>
            <p:ph type="sldNum" idx="2"/>
          </p:nvPr>
        </p:nvSpPr>
        <p:spPr>
          <a:xfrm>
            <a:off x="4344840" y="6475320"/>
            <a:ext cx="529560" cy="181800"/>
          </a:xfrm>
          <a:prstGeom prst="rect">
            <a:avLst/>
          </a:prstGeom>
          <a:noFill/>
          <a:ln w="9360">
            <a:noFill/>
          </a:ln>
        </p:spPr>
        <p:txBody>
          <a:bodyPr numCol="1" spcCol="0" lIns="0" rIns="0" tIns="0" bIns="0" anchor="t">
            <a:noAutofit/>
          </a:bodyPr>
          <a:lstStyle>
            <a:lvl1pPr indent="0" algn="ctr">
              <a:lnSpc>
                <a:spcPct val="100000"/>
              </a:lnSpc>
              <a:buNone/>
              <a:tabLst>
                <a:tab algn="l" pos="0"/>
              </a:tabLst>
              <a:defRPr b="0" lang="en-US" sz="1200" spc="-1" strike="noStrike">
                <a:solidFill>
                  <a:srgbClr val="000000"/>
                </a:solidFill>
                <a:latin typeface="Times New Roman"/>
                <a:ea typeface="MS PGothic"/>
              </a:defRPr>
            </a:lvl1pPr>
          </a:lstStyle>
          <a:p>
            <a:pPr indent="0" algn="ctr">
              <a:lnSpc>
                <a:spcPct val="100000"/>
              </a:lnSpc>
              <a:buNone/>
              <a:tabLst>
                <a:tab algn="l" pos="0"/>
              </a:tabLst>
            </a:pPr>
            <a:fld id="{1D237295-0242-4D7B-B465-02E459573472}" type="slidenum">
              <a:rPr b="0" lang="en-US" sz="1200" spc="-1" strike="noStrike">
                <a:solidFill>
                  <a:srgbClr val="000000"/>
                </a:solidFill>
                <a:latin typeface="Times New Roman"/>
                <a:ea typeface="MS PGothic"/>
              </a:rPr>
              <a:t>1</a:t>
            </a:fld>
            <a:endParaRPr b="0" lang="sv-SE" sz="1200" spc="-1" strike="noStrike">
              <a:solidFill>
                <a:srgbClr val="000000"/>
              </a:solidFill>
              <a:latin typeface="Times New Roman"/>
            </a:endParaRPr>
          </a:p>
        </p:txBody>
      </p:sp>
      <p:sp>
        <p:nvSpPr>
          <p:cNvPr id="8" name="PlaceHolder 3"/>
          <p:cNvSpPr>
            <a:spLocks noGrp="1"/>
          </p:cNvSpPr>
          <p:nvPr>
            <p:ph type="title"/>
          </p:nvPr>
        </p:nvSpPr>
        <p:spPr>
          <a:xfrm>
            <a:off x="360000" y="1015200"/>
            <a:ext cx="8229240" cy="1144800"/>
          </a:xfrm>
          <a:prstGeom prst="rect">
            <a:avLst/>
          </a:prstGeom>
          <a:noFill/>
          <a:ln w="0">
            <a:noFill/>
          </a:ln>
        </p:spPr>
        <p:txBody>
          <a:bodyPr lIns="0" rIns="0" tIns="0" bIns="0" anchor="ctr">
            <a:noAutofit/>
          </a:bodyPr>
          <a:p>
            <a:pPr indent="0" algn="ctr">
              <a:buNone/>
            </a:pPr>
            <a:r>
              <a:rPr b="0" lang="sv-SE" sz="4400" spc="-1" strike="noStrike">
                <a:solidFill>
                  <a:srgbClr val="000000"/>
                </a:solidFill>
                <a:latin typeface="Arial"/>
              </a:rPr>
              <a:t>Click to edit the title text format</a:t>
            </a:r>
            <a:endParaRPr b="0" lang="sv-SE" sz="4400" spc="-1" strike="noStrike">
              <a:solidFill>
                <a:srgbClr val="000000"/>
              </a:solidFill>
              <a:latin typeface="Arial"/>
            </a:endParaRPr>
          </a:p>
        </p:txBody>
      </p:sp>
      <p:sp>
        <p:nvSpPr>
          <p:cNvPr id="9" name="PlaceHolder 4"/>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sv-SE" sz="3200" spc="-1" strike="noStrike">
                <a:solidFill>
                  <a:srgbClr val="000000"/>
                </a:solidFill>
                <a:latin typeface="Arial"/>
              </a:rPr>
              <a:t>Click to edit the outline text format</a:t>
            </a:r>
            <a:endParaRPr b="0" lang="sv-S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sv-SE" sz="2800" spc="-1" strike="noStrike">
                <a:solidFill>
                  <a:srgbClr val="000000"/>
                </a:solidFill>
                <a:latin typeface="Arial"/>
              </a:rPr>
              <a:t>Second Outline Level</a:t>
            </a:r>
            <a:endParaRPr b="0" lang="sv-S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sv-SE" sz="2400" spc="-1" strike="noStrike">
                <a:solidFill>
                  <a:srgbClr val="000000"/>
                </a:solidFill>
                <a:latin typeface="Arial"/>
              </a:rPr>
              <a:t>Third Outline Level</a:t>
            </a:r>
            <a:endParaRPr b="0" lang="sv-S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sv-SE" sz="2000" spc="-1" strike="noStrike">
                <a:solidFill>
                  <a:srgbClr val="000000"/>
                </a:solidFill>
                <a:latin typeface="Arial"/>
              </a:rPr>
              <a:t>Fourth Outline Level</a:t>
            </a:r>
            <a:endParaRPr b="0" lang="sv-S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sv-SE" sz="2000" spc="-1" strike="noStrike">
                <a:solidFill>
                  <a:srgbClr val="000000"/>
                </a:solidFill>
                <a:latin typeface="Arial"/>
              </a:rPr>
              <a:t>Fifth Outline Level</a:t>
            </a:r>
            <a:endParaRPr b="0" lang="sv-S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sv-SE" sz="2000" spc="-1" strike="noStrike">
                <a:solidFill>
                  <a:srgbClr val="000000"/>
                </a:solidFill>
                <a:latin typeface="Arial"/>
              </a:rPr>
              <a:t>Sixth Outline Level</a:t>
            </a:r>
            <a:endParaRPr b="0" lang="sv-S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sv-SE" sz="2000" spc="-1" strike="noStrike">
                <a:solidFill>
                  <a:srgbClr val="000000"/>
                </a:solidFill>
                <a:latin typeface="Arial"/>
              </a:rPr>
              <a:t>Seventh Outline Level</a:t>
            </a:r>
            <a:endParaRPr b="0" lang="sv-S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hyperlink" Target="https://www.freehaven.net/anonbib/cache/Diaz02.pdf" TargetMode="External"/><Relationship Id="rId2" Type="http://schemas.openxmlformats.org/officeDocument/2006/relationships/hyperlink" Target="https://github.com/teirdes/relative_anonymity_metric" TargetMode="External"/><Relationship Id="rId3"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PlaceHolder 1"/>
          <p:cNvSpPr>
            <a:spLocks noGrp="1"/>
          </p:cNvSpPr>
          <p:nvPr>
            <p:ph type="sldNum" idx="6"/>
          </p:nvPr>
        </p:nvSpPr>
        <p:spPr>
          <a:xfrm>
            <a:off x="4344840" y="6475320"/>
            <a:ext cx="529560" cy="181800"/>
          </a:xfrm>
          <a:prstGeom prst="rect">
            <a:avLst/>
          </a:prstGeom>
          <a:noFill/>
          <a:ln w="9360">
            <a:noFill/>
          </a:ln>
        </p:spPr>
        <p:txBody>
          <a:bodyPr numCol="1" spcCol="0" lIns="0" rIns="0" tIns="0" bIns="0" anchor="t">
            <a:noAutofit/>
          </a:bodyPr>
          <a:lstStyle>
            <a:lvl1pPr indent="0" algn="ctr">
              <a:lnSpc>
                <a:spcPct val="100000"/>
              </a:lnSpc>
              <a:buNone/>
              <a:tabLst>
                <a:tab algn="l" pos="0"/>
              </a:tabLst>
              <a:defRPr b="0" lang="en-US" sz="1200" spc="-1" strike="noStrike">
                <a:solidFill>
                  <a:srgbClr val="000000"/>
                </a:solidFill>
                <a:latin typeface="Times New Roman"/>
                <a:ea typeface="MS PGothic"/>
              </a:defRPr>
            </a:lvl1pPr>
          </a:lstStyle>
          <a:p>
            <a:pPr indent="0" algn="ctr">
              <a:lnSpc>
                <a:spcPct val="100000"/>
              </a:lnSpc>
              <a:buNone/>
              <a:tabLst>
                <a:tab algn="l" pos="0"/>
              </a:tabLst>
            </a:pPr>
            <a:r>
              <a:rPr b="0" lang="en-US" sz="1200" spc="-1" strike="noStrike">
                <a:solidFill>
                  <a:srgbClr val="000000"/>
                </a:solidFill>
                <a:latin typeface="Times New Roman"/>
                <a:ea typeface="MS PGothic"/>
              </a:rPr>
              <a:t>Slide </a:t>
            </a:r>
            <a:fld id="{A97F078A-629F-4B14-82B3-41AAC4057CBB}" type="slidenum">
              <a:rPr b="0" lang="en-US" sz="1200" spc="-1" strike="noStrike">
                <a:solidFill>
                  <a:srgbClr val="000000"/>
                </a:solidFill>
                <a:latin typeface="Times New Roman"/>
                <a:ea typeface="MS PGothic"/>
              </a:rPr>
              <a:t>&lt;number&gt;</a:t>
            </a:fld>
            <a:endParaRPr b="0" lang="sv-SE" sz="1200" spc="-1" strike="noStrike">
              <a:solidFill>
                <a:srgbClr val="000000"/>
              </a:solidFill>
              <a:latin typeface="Times New Roman"/>
            </a:endParaRPr>
          </a:p>
        </p:txBody>
      </p:sp>
      <p:sp>
        <p:nvSpPr>
          <p:cNvPr id="53" name="PlaceHolder 2"/>
          <p:cNvSpPr>
            <a:spLocks noGrp="1"/>
          </p:cNvSpPr>
          <p:nvPr>
            <p:ph type="title"/>
          </p:nvPr>
        </p:nvSpPr>
        <p:spPr>
          <a:xfrm>
            <a:off x="685800" y="609480"/>
            <a:ext cx="7771680" cy="1065960"/>
          </a:xfrm>
          <a:prstGeom prst="rect">
            <a:avLst/>
          </a:prstGeom>
          <a:noFill/>
          <a:ln w="0">
            <a:noFill/>
          </a:ln>
        </p:spPr>
        <p:txBody>
          <a:bodyPr numCol="1" spcCol="0" lIns="92160" rIns="92160" tIns="46080" bIns="46080" anchor="ctr">
            <a:noAutofit/>
          </a:bodyPr>
          <a:p>
            <a:pPr indent="0" algn="ctr">
              <a:lnSpc>
                <a:spcPct val="100000"/>
              </a:lnSpc>
              <a:buNone/>
              <a:tabLst>
                <a:tab algn="l" pos="0"/>
              </a:tabLst>
            </a:pPr>
            <a:r>
              <a:rPr b="1" lang="en-US" sz="3200" spc="-1" strike="noStrike">
                <a:solidFill>
                  <a:srgbClr val="000000"/>
                </a:solidFill>
                <a:latin typeface="Arial"/>
                <a:ea typeface="MS PGothic"/>
              </a:rPr>
              <a:t>A simple metric for utility of enhanced privacy design in .11 frames</a:t>
            </a:r>
            <a:endParaRPr b="0" lang="sv-SE" sz="3200" spc="-1" strike="noStrike">
              <a:solidFill>
                <a:srgbClr val="000000"/>
              </a:solidFill>
              <a:latin typeface="Arial"/>
            </a:endParaRPr>
          </a:p>
        </p:txBody>
      </p:sp>
      <p:sp>
        <p:nvSpPr>
          <p:cNvPr id="54" name="PlaceHolder 3"/>
          <p:cNvSpPr>
            <a:spLocks noGrp="1"/>
          </p:cNvSpPr>
          <p:nvPr>
            <p:ph/>
          </p:nvPr>
        </p:nvSpPr>
        <p:spPr>
          <a:xfrm>
            <a:off x="685800" y="1951200"/>
            <a:ext cx="7771680" cy="380160"/>
          </a:xfrm>
          <a:prstGeom prst="rect">
            <a:avLst/>
          </a:prstGeom>
          <a:noFill/>
          <a:ln w="0">
            <a:noFill/>
          </a:ln>
        </p:spPr>
        <p:txBody>
          <a:bodyPr numCol="1" spcCol="0" lIns="92160" rIns="92160" tIns="46080" bIns="46080" anchor="t">
            <a:noAutofit/>
          </a:bodyPr>
          <a:p>
            <a:pPr marL="343080" indent="0" algn="ctr">
              <a:lnSpc>
                <a:spcPct val="100000"/>
              </a:lnSpc>
              <a:spcBef>
                <a:spcPts val="400"/>
              </a:spcBef>
              <a:buNone/>
              <a:tabLst>
                <a:tab algn="l" pos="0"/>
              </a:tabLst>
            </a:pPr>
            <a:r>
              <a:rPr b="1" lang="en-US" sz="2000" spc="-1" strike="noStrike">
                <a:solidFill>
                  <a:srgbClr val="000000"/>
                </a:solidFill>
                <a:latin typeface="Times New Roman"/>
                <a:ea typeface="MS PGothic"/>
              </a:rPr>
              <a:t>Date:</a:t>
            </a:r>
            <a:r>
              <a:rPr b="0" lang="en-US" sz="2000" spc="-1" strike="noStrike">
                <a:solidFill>
                  <a:srgbClr val="000000"/>
                </a:solidFill>
                <a:latin typeface="Times New Roman"/>
                <a:ea typeface="MS PGothic"/>
              </a:rPr>
              <a:t> 2023-02-13</a:t>
            </a:r>
            <a:endParaRPr b="0" lang="sv-SE" sz="2000" spc="-1" strike="noStrike">
              <a:solidFill>
                <a:srgbClr val="000000"/>
              </a:solidFill>
              <a:latin typeface="Arial"/>
            </a:endParaRPr>
          </a:p>
        </p:txBody>
      </p:sp>
      <p:sp>
        <p:nvSpPr>
          <p:cNvPr id="55" name="Rectangle 12"/>
          <p:cNvSpPr/>
          <p:nvPr/>
        </p:nvSpPr>
        <p:spPr>
          <a:xfrm>
            <a:off x="685800" y="2352240"/>
            <a:ext cx="1447200" cy="380160"/>
          </a:xfrm>
          <a:prstGeom prst="rect">
            <a:avLst/>
          </a:prstGeom>
          <a:noFill/>
          <a:ln w="0">
            <a:noFill/>
          </a:ln>
        </p:spPr>
        <p:style>
          <a:lnRef idx="0"/>
          <a:fillRef idx="0"/>
          <a:effectRef idx="0"/>
          <a:fontRef idx="minor"/>
        </p:style>
        <p:txBody>
          <a:bodyPr lIns="92160" rIns="92160" tIns="46080" bIns="46080" anchor="t">
            <a:noAutofit/>
          </a:bodyPr>
          <a:p>
            <a:pPr marL="343080" indent="-343080">
              <a:lnSpc>
                <a:spcPct val="100000"/>
              </a:lnSpc>
              <a:spcBef>
                <a:spcPts val="400"/>
              </a:spcBef>
              <a:tabLst>
                <a:tab algn="l" pos="0"/>
              </a:tabLst>
            </a:pPr>
            <a:r>
              <a:rPr b="1" lang="en-US" sz="2000" spc="-1" strike="noStrike">
                <a:solidFill>
                  <a:srgbClr val="000000"/>
                </a:solidFill>
                <a:latin typeface="Arial"/>
                <a:ea typeface="MS PGothic"/>
              </a:rPr>
              <a:t> </a:t>
            </a:r>
            <a:r>
              <a:rPr b="1" lang="en-US" sz="2000" spc="-1" strike="noStrike">
                <a:solidFill>
                  <a:srgbClr val="000000"/>
                </a:solidFill>
                <a:latin typeface="Arial"/>
                <a:ea typeface="MS PGothic"/>
              </a:rPr>
              <a:t>Authors:</a:t>
            </a:r>
            <a:endParaRPr b="0" lang="sv-SE" sz="2000" spc="-1" strike="noStrike">
              <a:solidFill>
                <a:srgbClr val="000000"/>
              </a:solidFill>
              <a:latin typeface="Arial"/>
            </a:endParaRPr>
          </a:p>
        </p:txBody>
      </p:sp>
      <p:sp>
        <p:nvSpPr>
          <p:cNvPr id="56" name="Name 0"/>
          <p:cNvSpPr/>
          <p:nvPr/>
        </p:nvSpPr>
        <p:spPr>
          <a:xfrm>
            <a:off x="5940000" y="6475680"/>
            <a:ext cx="2761200" cy="2721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en-US" sz="1200" spc="-1" strike="noStrike">
                <a:solidFill>
                  <a:srgbClr val="000000"/>
                </a:solidFill>
                <a:latin typeface="Times New Roman"/>
                <a:ea typeface="MS PGothic"/>
              </a:rPr>
              <a:t>Amelia Andersdotter, Sky Group/Comcast</a:t>
            </a:r>
            <a:endParaRPr b="0" lang="sv-SE" sz="1200" spc="-1" strike="noStrike">
              <a:solidFill>
                <a:srgbClr val="000000"/>
              </a:solidFill>
              <a:latin typeface="Arial"/>
            </a:endParaRPr>
          </a:p>
        </p:txBody>
      </p:sp>
      <p:graphicFrame>
        <p:nvGraphicFramePr>
          <p:cNvPr id="57" name="Table 7"/>
          <p:cNvGraphicFramePr/>
          <p:nvPr/>
        </p:nvGraphicFramePr>
        <p:xfrm>
          <a:off x="685800" y="2880360"/>
          <a:ext cx="7856640" cy="732240"/>
        </p:xfrm>
        <a:graphic>
          <a:graphicData uri="http://schemas.openxmlformats.org/drawingml/2006/table">
            <a:tbl>
              <a:tblPr/>
              <a:tblGrid>
                <a:gridCol w="1676160"/>
                <a:gridCol w="1682280"/>
                <a:gridCol w="1796040"/>
                <a:gridCol w="2702520"/>
              </a:tblGrid>
              <a:tr h="148320">
                <a:tc>
                  <a:txBody>
                    <a:bodyPr anchor="t">
                      <a:noAutofit/>
                    </a:bodyPr>
                    <a:p>
                      <a:pPr algn="ctr">
                        <a:lnSpc>
                          <a:spcPct val="100000"/>
                        </a:lnSpc>
                      </a:pPr>
                      <a:r>
                        <a:rPr b="1" lang="en-US" sz="1800" spc="-1" strike="noStrike">
                          <a:solidFill>
                            <a:srgbClr val="000000"/>
                          </a:solidFill>
                          <a:latin typeface="Times New Roman"/>
                        </a:rPr>
                        <a:t>Name</a:t>
                      </a:r>
                      <a:endParaRPr b="0" lang="sv-SE" sz="1800" spc="-1" strike="noStrike">
                        <a:solidFill>
                          <a:srgbClr val="000000"/>
                        </a:solidFill>
                        <a:latin typeface="Arial"/>
                      </a:endParaRPr>
                    </a:p>
                  </a:txBody>
                  <a:tcPr anchor="t"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chor="t">
                      <a:noAutofit/>
                    </a:bodyPr>
                    <a:p>
                      <a:pPr algn="ctr">
                        <a:lnSpc>
                          <a:spcPct val="100000"/>
                        </a:lnSpc>
                      </a:pPr>
                      <a:r>
                        <a:rPr b="1" lang="en-US" sz="1800" spc="-1" strike="noStrike">
                          <a:solidFill>
                            <a:srgbClr val="000000"/>
                          </a:solidFill>
                          <a:latin typeface="Times New Roman"/>
                        </a:rPr>
                        <a:t>Affiliation</a:t>
                      </a:r>
                      <a:endParaRPr b="0" lang="sv-SE" sz="1800" spc="-1" strike="noStrike">
                        <a:solidFill>
                          <a:srgbClr val="000000"/>
                        </a:solidFill>
                        <a:latin typeface="Arial"/>
                      </a:endParaRPr>
                    </a:p>
                  </a:txBody>
                  <a:tcPr anchor="t"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chor="t">
                      <a:noAutofit/>
                    </a:bodyPr>
                    <a:p>
                      <a:pPr algn="ctr">
                        <a:lnSpc>
                          <a:spcPct val="100000"/>
                        </a:lnSpc>
                      </a:pPr>
                      <a:r>
                        <a:rPr b="1" lang="en-US" sz="1800" spc="-1" strike="noStrike">
                          <a:solidFill>
                            <a:srgbClr val="000000"/>
                          </a:solidFill>
                          <a:latin typeface="Times New Roman"/>
                        </a:rPr>
                        <a:t>Phone</a:t>
                      </a:r>
                      <a:endParaRPr b="0" lang="sv-SE" sz="1800" spc="-1" strike="noStrike">
                        <a:solidFill>
                          <a:srgbClr val="000000"/>
                        </a:solidFill>
                        <a:latin typeface="Arial"/>
                      </a:endParaRPr>
                    </a:p>
                  </a:txBody>
                  <a:tcPr anchor="t"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chor="t">
                      <a:noAutofit/>
                    </a:bodyPr>
                    <a:p>
                      <a:pPr algn="ctr">
                        <a:lnSpc>
                          <a:spcPct val="100000"/>
                        </a:lnSpc>
                      </a:pPr>
                      <a:r>
                        <a:rPr b="1" lang="en-US" sz="1800" spc="-1" strike="noStrike">
                          <a:solidFill>
                            <a:srgbClr val="000000"/>
                          </a:solidFill>
                          <a:latin typeface="Times New Roman"/>
                        </a:rPr>
                        <a:t>Email</a:t>
                      </a:r>
                      <a:endParaRPr b="0" lang="sv-SE" sz="1800" spc="-1" strike="noStrike">
                        <a:solidFill>
                          <a:srgbClr val="000000"/>
                        </a:solidFill>
                        <a:latin typeface="Arial"/>
                      </a:endParaRPr>
                    </a:p>
                  </a:txBody>
                  <a:tcPr anchor="t"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274320">
                <a:tc>
                  <a:txBody>
                    <a:bodyPr lIns="68400" rIns="68400" anchor="t">
                      <a:noAutofit/>
                    </a:bodyPr>
                    <a:p>
                      <a:r>
                        <a:rPr b="0" lang="sv-SE" sz="1300" spc="-1" strike="noStrike">
                          <a:solidFill>
                            <a:srgbClr val="000000"/>
                          </a:solidFill>
                          <a:latin typeface="Arial"/>
                        </a:rPr>
                        <a:t>Amelia Andersdotter</a:t>
                      </a:r>
                      <a:endParaRPr b="0" lang="sv-SE" sz="1300" spc="-1" strike="noStrike">
                        <a:solidFill>
                          <a:srgbClr val="000000"/>
                        </a:solidFill>
                        <a:latin typeface="Arial"/>
                      </a:endParaRPr>
                    </a:p>
                  </a:txBody>
                  <a:tcPr anchor="t"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lIns="68400" rIns="68400" anchor="t">
                      <a:noAutofit/>
                    </a:bodyPr>
                    <a:p>
                      <a:r>
                        <a:rPr b="0" lang="sv-SE" sz="1300" spc="-1" strike="noStrike">
                          <a:solidFill>
                            <a:srgbClr val="000000"/>
                          </a:solidFill>
                          <a:latin typeface="Arial"/>
                        </a:rPr>
                        <a:t>Sky Group/Comcast</a:t>
                      </a:r>
                      <a:endParaRPr b="0" lang="sv-SE" sz="1300" spc="-1" strike="noStrike">
                        <a:solidFill>
                          <a:srgbClr val="000000"/>
                        </a:solidFill>
                        <a:latin typeface="Arial"/>
                      </a:endParaRPr>
                    </a:p>
                  </a:txBody>
                  <a:tcPr anchor="t"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lIns="68400" rIns="68400" anchor="t">
                      <a:noAutofit/>
                    </a:bodyPr>
                    <a:p>
                      <a:pPr algn="ctr">
                        <a:lnSpc>
                          <a:spcPct val="100000"/>
                        </a:lnSpc>
                      </a:pPr>
                      <a:r>
                        <a:rPr b="0" lang="en-US" sz="1300" spc="-1" strike="noStrike">
                          <a:solidFill>
                            <a:srgbClr val="000000"/>
                          </a:solidFill>
                          <a:latin typeface="Times New Roman"/>
                          <a:ea typeface="Malgun Gothic"/>
                        </a:rPr>
                        <a:t> </a:t>
                      </a:r>
                      <a:r>
                        <a:rPr b="0" lang="en-US" sz="1300" spc="-1" strike="noStrike">
                          <a:solidFill>
                            <a:srgbClr val="000000"/>
                          </a:solidFill>
                          <a:latin typeface="Times New Roman"/>
                          <a:ea typeface="Malgun Gothic"/>
                        </a:rPr>
                        <a:t>+46764266862 </a:t>
                      </a:r>
                      <a:endParaRPr b="0" lang="sv-SE" sz="1300" spc="-1" strike="noStrike">
                        <a:solidFill>
                          <a:srgbClr val="000000"/>
                        </a:solidFill>
                        <a:latin typeface="Arial"/>
                      </a:endParaRPr>
                    </a:p>
                  </a:txBody>
                  <a:tcPr anchor="t"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lIns="68400" rIns="68400" anchor="t">
                      <a:noAutofit/>
                    </a:bodyPr>
                    <a:p>
                      <a:r>
                        <a:rPr b="0" lang="sv-SE" sz="1300" spc="-1" strike="noStrike">
                          <a:solidFill>
                            <a:srgbClr val="000000"/>
                          </a:solidFill>
                          <a:latin typeface="Arial"/>
                        </a:rPr>
                        <a:t>Amelia.ieee@andersdotter.cc</a:t>
                      </a:r>
                      <a:endParaRPr b="0" lang="sv-SE" sz="1300" spc="-1" strike="noStrike">
                        <a:solidFill>
                          <a:srgbClr val="000000"/>
                        </a:solidFill>
                        <a:latin typeface="Arial"/>
                      </a:endParaRPr>
                    </a:p>
                  </a:txBody>
                  <a:tcPr anchor="t" marL="68400" marR="68400">
                    <a:lnL w="12240">
                      <a:solidFill>
                        <a:srgbClr val="000000"/>
                      </a:solidFill>
                    </a:lnL>
                    <a:lnR w="12240">
                      <a:solidFill>
                        <a:srgbClr val="000000"/>
                      </a:solidFill>
                    </a:lnR>
                    <a:lnT w="12240">
                      <a:solidFill>
                        <a:srgbClr val="000000"/>
                      </a:solidFill>
                    </a:lnT>
                    <a:lnB w="12240">
                      <a:solidFill>
                        <a:srgbClr val="000000"/>
                      </a:solidFill>
                    </a:lnB>
                    <a:noFill/>
                  </a:tcPr>
                </a:tc>
              </a:tr>
            </a:tbl>
          </a:graphicData>
        </a:graphic>
      </p:graphicFrame>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type="title"/>
          </p:nvPr>
        </p:nvSpPr>
        <p:spPr>
          <a:xfrm>
            <a:off x="685800" y="685800"/>
            <a:ext cx="7771680" cy="1065960"/>
          </a:xfrm>
          <a:prstGeom prst="rect">
            <a:avLst/>
          </a:prstGeom>
          <a:noFill/>
          <a:ln w="0">
            <a:noFill/>
          </a:ln>
        </p:spPr>
        <p:txBody>
          <a:bodyPr numCol="1" spcCol="0" lIns="92160" rIns="92160" tIns="46080" bIns="46080" anchor="ctr">
            <a:noAutofit/>
          </a:bodyPr>
          <a:p>
            <a:pPr indent="0" algn="ctr">
              <a:lnSpc>
                <a:spcPct val="100000"/>
              </a:lnSpc>
              <a:buNone/>
              <a:tabLst>
                <a:tab algn="l" pos="0"/>
              </a:tabLst>
            </a:pPr>
            <a:r>
              <a:rPr b="1" lang="en-US" sz="3200" spc="-1" strike="noStrike">
                <a:solidFill>
                  <a:srgbClr val="000000"/>
                </a:solidFill>
                <a:latin typeface="Times New Roman"/>
                <a:ea typeface="MS PGothic"/>
              </a:rPr>
              <a:t>Some </a:t>
            </a:r>
            <a:r>
              <a:rPr b="1" lang="en-US" sz="3200" spc="-1" strike="noStrike">
                <a:solidFill>
                  <a:srgbClr val="000000"/>
                </a:solidFill>
                <a:latin typeface="Times New Roman"/>
                <a:ea typeface="MS PGothic"/>
              </a:rPr>
              <a:t>results</a:t>
            </a:r>
            <a:endParaRPr b="0" lang="sv-SE" sz="3200" spc="-1" strike="noStrike">
              <a:solidFill>
                <a:srgbClr val="000000"/>
              </a:solidFill>
              <a:latin typeface="Arial"/>
            </a:endParaRPr>
          </a:p>
        </p:txBody>
      </p:sp>
      <p:sp>
        <p:nvSpPr>
          <p:cNvPr id="104" name="PlaceHolder 2"/>
          <p:cNvSpPr>
            <a:spLocks noGrp="1"/>
          </p:cNvSpPr>
          <p:nvPr>
            <p:ph type="sldNum" idx="15"/>
          </p:nvPr>
        </p:nvSpPr>
        <p:spPr>
          <a:xfrm>
            <a:off x="4344840" y="6475320"/>
            <a:ext cx="529560" cy="181800"/>
          </a:xfrm>
          <a:prstGeom prst="rect">
            <a:avLst/>
          </a:prstGeom>
          <a:noFill/>
          <a:ln w="9360">
            <a:noFill/>
          </a:ln>
        </p:spPr>
        <p:txBody>
          <a:bodyPr numCol="1" spcCol="0" lIns="0" rIns="0" tIns="0" bIns="0" anchor="t">
            <a:noAutofit/>
          </a:bodyPr>
          <a:lstStyle>
            <a:lvl1pPr indent="0" algn="ctr">
              <a:lnSpc>
                <a:spcPct val="100000"/>
              </a:lnSpc>
              <a:buNone/>
              <a:tabLst>
                <a:tab algn="l" pos="0"/>
              </a:tabLst>
              <a:defRPr b="0" lang="en-US" sz="1200" spc="-1" strike="noStrike">
                <a:solidFill>
                  <a:srgbClr val="000000"/>
                </a:solidFill>
                <a:latin typeface="Times New Roman"/>
                <a:ea typeface="MS PGothic"/>
              </a:defRPr>
            </a:lvl1pPr>
          </a:lstStyle>
          <a:p>
            <a:pPr indent="0" algn="ctr">
              <a:lnSpc>
                <a:spcPct val="100000"/>
              </a:lnSpc>
              <a:buNone/>
              <a:tabLst>
                <a:tab algn="l" pos="0"/>
              </a:tabLst>
            </a:pPr>
            <a:r>
              <a:rPr b="0" lang="en-US" sz="1200" spc="-1" strike="noStrike">
                <a:solidFill>
                  <a:srgbClr val="000000"/>
                </a:solidFill>
                <a:latin typeface="Times New Roman"/>
                <a:ea typeface="MS PGothic"/>
              </a:rPr>
              <a:t>Slide </a:t>
            </a:r>
            <a:fld id="{F7097967-5F04-429C-B538-6AC6E8202869}" type="slidenum">
              <a:rPr b="0" lang="en-US" sz="1200" spc="-1" strike="noStrike">
                <a:solidFill>
                  <a:srgbClr val="000000"/>
                </a:solidFill>
                <a:latin typeface="Times New Roman"/>
                <a:ea typeface="MS PGothic"/>
              </a:rPr>
              <a:t>&lt;number&gt;</a:t>
            </a:fld>
            <a:endParaRPr b="0" lang="sv-SE" sz="1200" spc="-1" strike="noStrike">
              <a:solidFill>
                <a:srgbClr val="000000"/>
              </a:solidFill>
              <a:latin typeface="Times New Roman"/>
            </a:endParaRPr>
          </a:p>
        </p:txBody>
      </p:sp>
      <p:sp>
        <p:nvSpPr>
          <p:cNvPr id="105" name="Name 12"/>
          <p:cNvSpPr/>
          <p:nvPr/>
        </p:nvSpPr>
        <p:spPr>
          <a:xfrm>
            <a:off x="5940000" y="6475680"/>
            <a:ext cx="2761200" cy="2721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en-US" sz="1200" spc="-1" strike="noStrike">
                <a:solidFill>
                  <a:srgbClr val="000000"/>
                </a:solidFill>
                <a:latin typeface="Times New Roman"/>
                <a:ea typeface="MS PGothic"/>
              </a:rPr>
              <a:t>Amelia Andersdotter, Sky Group/Comcast</a:t>
            </a:r>
            <a:endParaRPr b="0" lang="sv-SE" sz="1200" spc="-1" strike="noStrike">
              <a:solidFill>
                <a:srgbClr val="000000"/>
              </a:solidFill>
              <a:latin typeface="Arial"/>
            </a:endParaRPr>
          </a:p>
        </p:txBody>
      </p:sp>
      <p:sp>
        <p:nvSpPr>
          <p:cNvPr id="106" name=""/>
          <p:cNvSpPr/>
          <p:nvPr/>
        </p:nvSpPr>
        <p:spPr>
          <a:xfrm>
            <a:off x="848880" y="1744920"/>
            <a:ext cx="7610760" cy="2572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sv-SE" sz="1600" spc="-1" strike="noStrike">
                <a:solidFill>
                  <a:srgbClr val="000000"/>
                </a:solidFill>
                <a:latin typeface="Arial"/>
              </a:rPr>
              <a:t>A MAC frame header contains between 64 and 128 configurable bits, even if we do not count addresses (MAC addresses, DA, SA, etc. are assumed to be en route to confidentiality, see slide 3). This makes M a very large number, if we are not encrypting or obfuscating a large subset of those bits. The </a:t>
            </a:r>
            <a:r>
              <a:rPr b="1" lang="sv-SE" sz="1600" spc="-1" strike="noStrike">
                <a:solidFill>
                  <a:srgbClr val="000000"/>
                </a:solidFill>
                <a:latin typeface="Arial"/>
              </a:rPr>
              <a:t>birthday problem</a:t>
            </a:r>
            <a:r>
              <a:rPr b="0" lang="sv-SE" sz="1600" spc="-1" strike="noStrike">
                <a:solidFill>
                  <a:srgbClr val="000000"/>
                </a:solidFill>
                <a:latin typeface="Arial"/>
              </a:rPr>
              <a:t> would tell us that we don’t need </a:t>
            </a:r>
            <a:r>
              <a:rPr b="0" i="1" lang="sv-SE" sz="1600" spc="-1" strike="noStrike">
                <a:solidFill>
                  <a:srgbClr val="000000"/>
                </a:solidFill>
                <a:latin typeface="Arial"/>
              </a:rPr>
              <a:t>that</a:t>
            </a:r>
            <a:r>
              <a:rPr b="0" lang="sv-SE" sz="1600" spc="-1" strike="noStrike">
                <a:solidFill>
                  <a:srgbClr val="000000"/>
                </a:solidFill>
                <a:latin typeface="Arial"/>
              </a:rPr>
              <a:t> large a number of devices N before the probability of </a:t>
            </a:r>
            <a:r>
              <a:rPr b="0" i="1" lang="sv-SE" sz="1600" spc="-1" strike="noStrike">
                <a:solidFill>
                  <a:srgbClr val="000000"/>
                </a:solidFill>
                <a:latin typeface="Arial"/>
              </a:rPr>
              <a:t>at least one collision</a:t>
            </a:r>
            <a:r>
              <a:rPr b="0" lang="sv-SE" sz="1600" spc="-1" strike="noStrike">
                <a:solidFill>
                  <a:srgbClr val="000000"/>
                </a:solidFill>
                <a:latin typeface="Arial"/>
              </a:rPr>
              <a:t> is relatively high.*</a:t>
            </a:r>
            <a:endParaRPr b="0" lang="sv-SE" sz="1600" spc="-1" strike="noStrike">
              <a:solidFill>
                <a:srgbClr val="000000"/>
              </a:solidFill>
              <a:latin typeface="Arial"/>
            </a:endParaRPr>
          </a:p>
          <a:p>
            <a:pPr>
              <a:lnSpc>
                <a:spcPct val="100000"/>
              </a:lnSpc>
            </a:pPr>
            <a:endParaRPr b="0" lang="sv-SE" sz="1600" spc="-1" strike="noStrike">
              <a:solidFill>
                <a:srgbClr val="000000"/>
              </a:solidFill>
              <a:latin typeface="Arial"/>
            </a:endParaRPr>
          </a:p>
          <a:p>
            <a:pPr>
              <a:lnSpc>
                <a:spcPct val="100000"/>
              </a:lnSpc>
            </a:pPr>
            <a:r>
              <a:rPr b="0" lang="sv-SE" sz="1600" spc="-1" strike="noStrike">
                <a:solidFill>
                  <a:srgbClr val="000000"/>
                </a:solidFill>
                <a:latin typeface="Arial"/>
                <a:ea typeface="Noto Sans CJK SC"/>
              </a:rPr>
              <a:t>We can compute the degree of anonymity for various levels of obfuscating in different network sizes (=number of devices)[4]. However, entropy in the system is so low that the metric for degree of anonymity proposed in reference [1] is easier to interpret if scaled up. In the following three slides, entropy is scaled up by a factor 100.</a:t>
            </a:r>
            <a:endParaRPr b="0" lang="sv-SE" sz="1600" spc="-1" strike="noStrike">
              <a:solidFill>
                <a:srgbClr val="000000"/>
              </a:solidFill>
              <a:latin typeface="Arial"/>
            </a:endParaRPr>
          </a:p>
          <a:p>
            <a:pPr>
              <a:lnSpc>
                <a:spcPct val="100000"/>
              </a:lnSpc>
            </a:pPr>
            <a:endParaRPr b="0" lang="sv-SE" sz="1600" spc="-1" strike="noStrike">
              <a:solidFill>
                <a:srgbClr val="000000"/>
              </a:solidFill>
              <a:latin typeface="Arial"/>
            </a:endParaRPr>
          </a:p>
          <a:p>
            <a:pPr>
              <a:lnSpc>
                <a:spcPct val="100000"/>
              </a:lnSpc>
            </a:pPr>
            <a:r>
              <a:rPr b="0" lang="sv-SE" sz="1600" spc="-1" strike="noStrike">
                <a:solidFill>
                  <a:srgbClr val="000000"/>
                </a:solidFill>
                <a:latin typeface="Arial"/>
                <a:ea typeface="Noto Sans CJK SC"/>
              </a:rPr>
              <a:t>For more information, see [4].</a:t>
            </a:r>
            <a:endParaRPr b="0" lang="sv-SE" sz="1600" spc="-1" strike="noStrike">
              <a:solidFill>
                <a:srgbClr val="000000"/>
              </a:solidFill>
              <a:latin typeface="Arial"/>
            </a:endParaRPr>
          </a:p>
        </p:txBody>
      </p:sp>
      <p:sp>
        <p:nvSpPr>
          <p:cNvPr id="107" name=""/>
          <p:cNvSpPr/>
          <p:nvPr/>
        </p:nvSpPr>
        <p:spPr>
          <a:xfrm>
            <a:off x="720000" y="6120000"/>
            <a:ext cx="7919640" cy="2606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sv-SE" sz="1200" spc="-1" strike="noStrike">
                <a:solidFill>
                  <a:srgbClr val="000000"/>
                </a:solidFill>
                <a:latin typeface="Arial"/>
              </a:rPr>
              <a:t>*from the attacker’s perspective, this could be an alternative measure of the risk of failing to single out a device.</a:t>
            </a:r>
            <a:endParaRPr b="0" lang="sv-SE"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type="title"/>
          </p:nvPr>
        </p:nvSpPr>
        <p:spPr>
          <a:xfrm>
            <a:off x="685800" y="685800"/>
            <a:ext cx="7771680" cy="1065960"/>
          </a:xfrm>
          <a:prstGeom prst="rect">
            <a:avLst/>
          </a:prstGeom>
          <a:noFill/>
          <a:ln w="0">
            <a:noFill/>
          </a:ln>
        </p:spPr>
        <p:txBody>
          <a:bodyPr numCol="1" spcCol="0" lIns="92160" rIns="92160" tIns="46080" bIns="46080" anchor="ctr">
            <a:noAutofit/>
          </a:bodyPr>
          <a:p>
            <a:pPr indent="0" algn="ctr">
              <a:lnSpc>
                <a:spcPct val="100000"/>
              </a:lnSpc>
              <a:buNone/>
              <a:tabLst>
                <a:tab algn="l" pos="0"/>
              </a:tabLst>
            </a:pPr>
            <a:r>
              <a:rPr b="1" lang="en-US" sz="2600" spc="-1" strike="noStrike">
                <a:solidFill>
                  <a:srgbClr val="000000"/>
                </a:solidFill>
                <a:latin typeface="Times New Roman"/>
                <a:ea typeface="MS PGothic"/>
              </a:rPr>
              <a:t>Home network with 5 users having 2 devices each</a:t>
            </a:r>
            <a:endParaRPr b="0" lang="sv-SE" sz="2600" spc="-1" strike="noStrike">
              <a:solidFill>
                <a:srgbClr val="000000"/>
              </a:solidFill>
              <a:latin typeface="Arial"/>
            </a:endParaRPr>
          </a:p>
        </p:txBody>
      </p:sp>
      <p:sp>
        <p:nvSpPr>
          <p:cNvPr id="109" name="PlaceHolder 2"/>
          <p:cNvSpPr>
            <a:spLocks noGrp="1"/>
          </p:cNvSpPr>
          <p:nvPr>
            <p:ph type="sldNum" idx="16"/>
          </p:nvPr>
        </p:nvSpPr>
        <p:spPr>
          <a:xfrm>
            <a:off x="4344840" y="6475320"/>
            <a:ext cx="529560" cy="181800"/>
          </a:xfrm>
          <a:prstGeom prst="rect">
            <a:avLst/>
          </a:prstGeom>
          <a:noFill/>
          <a:ln w="9360">
            <a:noFill/>
          </a:ln>
        </p:spPr>
        <p:txBody>
          <a:bodyPr numCol="1" spcCol="0" lIns="0" rIns="0" tIns="0" bIns="0" anchor="t">
            <a:noAutofit/>
          </a:bodyPr>
          <a:lstStyle>
            <a:lvl1pPr indent="0" algn="ctr">
              <a:lnSpc>
                <a:spcPct val="100000"/>
              </a:lnSpc>
              <a:buNone/>
              <a:tabLst>
                <a:tab algn="l" pos="0"/>
              </a:tabLst>
              <a:defRPr b="0" lang="en-US" sz="1200" spc="-1" strike="noStrike">
                <a:solidFill>
                  <a:srgbClr val="000000"/>
                </a:solidFill>
                <a:latin typeface="Times New Roman"/>
                <a:ea typeface="MS PGothic"/>
              </a:defRPr>
            </a:lvl1pPr>
          </a:lstStyle>
          <a:p>
            <a:pPr indent="0" algn="ctr">
              <a:lnSpc>
                <a:spcPct val="100000"/>
              </a:lnSpc>
              <a:buNone/>
              <a:tabLst>
                <a:tab algn="l" pos="0"/>
              </a:tabLst>
            </a:pPr>
            <a:r>
              <a:rPr b="0" lang="en-US" sz="1200" spc="-1" strike="noStrike">
                <a:solidFill>
                  <a:srgbClr val="000000"/>
                </a:solidFill>
                <a:latin typeface="Times New Roman"/>
                <a:ea typeface="MS PGothic"/>
              </a:rPr>
              <a:t>Slide </a:t>
            </a:r>
            <a:fld id="{F69BFA91-19BE-43F4-9ABD-2620C810C52E}" type="slidenum">
              <a:rPr b="0" lang="en-US" sz="1200" spc="-1" strike="noStrike">
                <a:solidFill>
                  <a:srgbClr val="000000"/>
                </a:solidFill>
                <a:latin typeface="Times New Roman"/>
                <a:ea typeface="MS PGothic"/>
              </a:rPr>
              <a:t>&lt;number&gt;</a:t>
            </a:fld>
            <a:endParaRPr b="0" lang="sv-SE" sz="1200" spc="-1" strike="noStrike">
              <a:solidFill>
                <a:srgbClr val="000000"/>
              </a:solidFill>
              <a:latin typeface="Times New Roman"/>
            </a:endParaRPr>
          </a:p>
        </p:txBody>
      </p:sp>
      <p:sp>
        <p:nvSpPr>
          <p:cNvPr id="110" name="Name 13"/>
          <p:cNvSpPr/>
          <p:nvPr/>
        </p:nvSpPr>
        <p:spPr>
          <a:xfrm>
            <a:off x="5940000" y="6475680"/>
            <a:ext cx="2761200" cy="2721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en-US" sz="1200" spc="-1" strike="noStrike">
                <a:solidFill>
                  <a:srgbClr val="000000"/>
                </a:solidFill>
                <a:latin typeface="Times New Roman"/>
                <a:ea typeface="MS PGothic"/>
              </a:rPr>
              <a:t>Amelia Andersdotter, Sky Group/Comcast</a:t>
            </a:r>
            <a:endParaRPr b="0" lang="sv-SE" sz="1200" spc="-1" strike="noStrike">
              <a:solidFill>
                <a:srgbClr val="000000"/>
              </a:solidFill>
              <a:latin typeface="Arial"/>
            </a:endParaRPr>
          </a:p>
        </p:txBody>
      </p:sp>
      <p:sp>
        <p:nvSpPr>
          <p:cNvPr id="111" name=""/>
          <p:cNvSpPr/>
          <p:nvPr/>
        </p:nvSpPr>
        <p:spPr>
          <a:xfrm>
            <a:off x="848880" y="1744920"/>
            <a:ext cx="7610760" cy="2572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sv-SE" sz="1600" spc="-1" strike="noStrike">
                <a:solidFill>
                  <a:srgbClr val="000000"/>
                </a:solidFill>
                <a:latin typeface="Arial"/>
                <a:ea typeface="Noto Sans CJK SC"/>
              </a:rPr>
              <a:t>The attacker cannot be certain of having identified a unique device after observing one frame up to 3 ”free” bits. After 3 bits, uncertainty degrades quickly.</a:t>
            </a:r>
            <a:endParaRPr b="0" lang="sv-SE" sz="1600" spc="-1" strike="noStrike">
              <a:solidFill>
                <a:srgbClr val="000000"/>
              </a:solidFill>
              <a:latin typeface="Arial"/>
            </a:endParaRPr>
          </a:p>
        </p:txBody>
      </p:sp>
      <p:sp>
        <p:nvSpPr>
          <p:cNvPr id="112" name=""/>
          <p:cNvSpPr/>
          <p:nvPr/>
        </p:nvSpPr>
        <p:spPr>
          <a:xfrm>
            <a:off x="720000" y="6120000"/>
            <a:ext cx="7919640" cy="2606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sv-SE" sz="1200" spc="-1" strike="noStrike">
                <a:solidFill>
                  <a:srgbClr val="000000"/>
                </a:solidFill>
                <a:latin typeface="Arial"/>
              </a:rPr>
              <a:t>These individuals and their devices are likely to all be present and connected at the same time.</a:t>
            </a:r>
            <a:endParaRPr b="0" lang="sv-SE" sz="1200" spc="-1" strike="noStrike">
              <a:solidFill>
                <a:srgbClr val="000000"/>
              </a:solidFill>
              <a:latin typeface="Arial"/>
            </a:endParaRPr>
          </a:p>
        </p:txBody>
      </p:sp>
      <p:pic>
        <p:nvPicPr>
          <p:cNvPr id="113" name="" descr=""/>
          <p:cNvPicPr/>
          <p:nvPr/>
        </p:nvPicPr>
        <p:blipFill>
          <a:blip r:embed="rId1"/>
          <a:stretch/>
        </p:blipFill>
        <p:spPr>
          <a:xfrm>
            <a:off x="2160000" y="2433600"/>
            <a:ext cx="5002560" cy="3326400"/>
          </a:xfrm>
          <a:prstGeom prst="rect">
            <a:avLst/>
          </a:prstGeom>
          <a:ln w="0">
            <a:noFill/>
          </a:ln>
        </p:spPr>
      </p:pic>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685800" y="685800"/>
            <a:ext cx="7771680" cy="1065960"/>
          </a:xfrm>
          <a:prstGeom prst="rect">
            <a:avLst/>
          </a:prstGeom>
          <a:noFill/>
          <a:ln w="0">
            <a:noFill/>
          </a:ln>
        </p:spPr>
        <p:txBody>
          <a:bodyPr numCol="1" spcCol="0" lIns="92160" rIns="92160" tIns="46080" bIns="46080" anchor="ctr">
            <a:noAutofit/>
          </a:bodyPr>
          <a:p>
            <a:pPr indent="0" algn="ctr">
              <a:lnSpc>
                <a:spcPct val="100000"/>
              </a:lnSpc>
              <a:buNone/>
              <a:tabLst>
                <a:tab algn="l" pos="0"/>
              </a:tabLst>
            </a:pPr>
            <a:r>
              <a:rPr b="1" lang="en-US" sz="2400" spc="-1" strike="noStrike">
                <a:solidFill>
                  <a:srgbClr val="000000"/>
                </a:solidFill>
                <a:latin typeface="Times New Roman"/>
                <a:ea typeface="MS PGothic"/>
              </a:rPr>
              <a:t>Airport network with 100 people each with one device</a:t>
            </a:r>
            <a:endParaRPr b="0" lang="sv-SE" sz="2400" spc="-1" strike="noStrike">
              <a:solidFill>
                <a:srgbClr val="000000"/>
              </a:solidFill>
              <a:latin typeface="Arial"/>
            </a:endParaRPr>
          </a:p>
        </p:txBody>
      </p:sp>
      <p:sp>
        <p:nvSpPr>
          <p:cNvPr id="115" name="PlaceHolder 2"/>
          <p:cNvSpPr>
            <a:spLocks noGrp="1"/>
          </p:cNvSpPr>
          <p:nvPr>
            <p:ph type="sldNum" idx="17"/>
          </p:nvPr>
        </p:nvSpPr>
        <p:spPr>
          <a:xfrm>
            <a:off x="4344840" y="6475320"/>
            <a:ext cx="529560" cy="181800"/>
          </a:xfrm>
          <a:prstGeom prst="rect">
            <a:avLst/>
          </a:prstGeom>
          <a:noFill/>
          <a:ln w="9360">
            <a:noFill/>
          </a:ln>
        </p:spPr>
        <p:txBody>
          <a:bodyPr numCol="1" spcCol="0" lIns="0" rIns="0" tIns="0" bIns="0" anchor="t">
            <a:noAutofit/>
          </a:bodyPr>
          <a:lstStyle>
            <a:lvl1pPr indent="0" algn="ctr">
              <a:lnSpc>
                <a:spcPct val="100000"/>
              </a:lnSpc>
              <a:buNone/>
              <a:tabLst>
                <a:tab algn="l" pos="0"/>
              </a:tabLst>
              <a:defRPr b="0" lang="en-US" sz="1200" spc="-1" strike="noStrike">
                <a:solidFill>
                  <a:srgbClr val="000000"/>
                </a:solidFill>
                <a:latin typeface="Times New Roman"/>
                <a:ea typeface="MS PGothic"/>
              </a:defRPr>
            </a:lvl1pPr>
          </a:lstStyle>
          <a:p>
            <a:pPr indent="0" algn="ctr">
              <a:lnSpc>
                <a:spcPct val="100000"/>
              </a:lnSpc>
              <a:buNone/>
              <a:tabLst>
                <a:tab algn="l" pos="0"/>
              </a:tabLst>
            </a:pPr>
            <a:r>
              <a:rPr b="0" lang="en-US" sz="1200" spc="-1" strike="noStrike">
                <a:solidFill>
                  <a:srgbClr val="000000"/>
                </a:solidFill>
                <a:latin typeface="Times New Roman"/>
                <a:ea typeface="MS PGothic"/>
              </a:rPr>
              <a:t>Slide </a:t>
            </a:r>
            <a:fld id="{59E3C12A-378A-43BB-93FB-1998DDAAADAA}" type="slidenum">
              <a:rPr b="0" lang="en-US" sz="1200" spc="-1" strike="noStrike">
                <a:solidFill>
                  <a:srgbClr val="000000"/>
                </a:solidFill>
                <a:latin typeface="Times New Roman"/>
                <a:ea typeface="MS PGothic"/>
              </a:rPr>
              <a:t>&lt;number&gt;</a:t>
            </a:fld>
            <a:endParaRPr b="0" lang="sv-SE" sz="1200" spc="-1" strike="noStrike">
              <a:solidFill>
                <a:srgbClr val="000000"/>
              </a:solidFill>
              <a:latin typeface="Times New Roman"/>
            </a:endParaRPr>
          </a:p>
        </p:txBody>
      </p:sp>
      <p:sp>
        <p:nvSpPr>
          <p:cNvPr id="116" name="Name 15"/>
          <p:cNvSpPr/>
          <p:nvPr/>
        </p:nvSpPr>
        <p:spPr>
          <a:xfrm>
            <a:off x="5940000" y="6475680"/>
            <a:ext cx="2761200" cy="2721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en-US" sz="1200" spc="-1" strike="noStrike">
                <a:solidFill>
                  <a:srgbClr val="000000"/>
                </a:solidFill>
                <a:latin typeface="Times New Roman"/>
                <a:ea typeface="MS PGothic"/>
              </a:rPr>
              <a:t>Amelia Andersdotter, Sky Group/Comcast</a:t>
            </a:r>
            <a:endParaRPr b="0" lang="sv-SE" sz="1200" spc="-1" strike="noStrike">
              <a:solidFill>
                <a:srgbClr val="000000"/>
              </a:solidFill>
              <a:latin typeface="Arial"/>
            </a:endParaRPr>
          </a:p>
        </p:txBody>
      </p:sp>
      <p:sp>
        <p:nvSpPr>
          <p:cNvPr id="117" name=""/>
          <p:cNvSpPr/>
          <p:nvPr/>
        </p:nvSpPr>
        <p:spPr>
          <a:xfrm>
            <a:off x="848880" y="1744920"/>
            <a:ext cx="7610760" cy="9547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sv-SE" sz="1600" spc="-1" strike="noStrike">
                <a:solidFill>
                  <a:srgbClr val="000000"/>
                </a:solidFill>
                <a:latin typeface="Arial"/>
                <a:ea typeface="Noto Sans CJK SC"/>
              </a:rPr>
              <a:t>Note that in spite of scaling entropy up, the lower graph displays low entropy after 7 visible bits.</a:t>
            </a:r>
            <a:r>
              <a:rPr b="0" lang="sv-SE" sz="1600" spc="-1" strike="noStrike">
                <a:solidFill>
                  <a:srgbClr val="000000"/>
                </a:solidFill>
                <a:latin typeface="Arial"/>
              </a:rPr>
              <a:t> </a:t>
            </a:r>
            <a:endParaRPr b="0" lang="sv-SE" sz="1600" spc="-1" strike="noStrike">
              <a:solidFill>
                <a:srgbClr val="000000"/>
              </a:solidFill>
              <a:latin typeface="Arial"/>
            </a:endParaRPr>
          </a:p>
        </p:txBody>
      </p:sp>
      <p:sp>
        <p:nvSpPr>
          <p:cNvPr id="118" name=""/>
          <p:cNvSpPr/>
          <p:nvPr/>
        </p:nvSpPr>
        <p:spPr>
          <a:xfrm>
            <a:off x="720000" y="6012000"/>
            <a:ext cx="7919640" cy="4312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sv-SE" sz="1200" spc="-1" strike="noStrike">
                <a:solidFill>
                  <a:srgbClr val="000000"/>
                </a:solidFill>
                <a:latin typeface="Arial"/>
              </a:rPr>
              <a:t>The idea here is that at any particular location in the airport, at any particular time, you’re not likely to have that many people, even if the through-put of people over the course of a day is fairly large.</a:t>
            </a:r>
            <a:endParaRPr b="0" lang="sv-SE" sz="1200" spc="-1" strike="noStrike">
              <a:solidFill>
                <a:srgbClr val="000000"/>
              </a:solidFill>
              <a:latin typeface="Arial"/>
            </a:endParaRPr>
          </a:p>
        </p:txBody>
      </p:sp>
      <p:pic>
        <p:nvPicPr>
          <p:cNvPr id="119" name="" descr=""/>
          <p:cNvPicPr/>
          <p:nvPr/>
        </p:nvPicPr>
        <p:blipFill>
          <a:blip r:embed="rId1"/>
          <a:stretch/>
        </p:blipFill>
        <p:spPr>
          <a:xfrm>
            <a:off x="2077200" y="2397600"/>
            <a:ext cx="5002560" cy="3326400"/>
          </a:xfrm>
          <a:prstGeom prst="rect">
            <a:avLst/>
          </a:prstGeom>
          <a:ln w="0">
            <a:noFill/>
          </a:ln>
        </p:spPr>
      </p:pic>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type="title"/>
          </p:nvPr>
        </p:nvSpPr>
        <p:spPr>
          <a:xfrm>
            <a:off x="685800" y="685800"/>
            <a:ext cx="7771680" cy="1065960"/>
          </a:xfrm>
          <a:prstGeom prst="rect">
            <a:avLst/>
          </a:prstGeom>
          <a:noFill/>
          <a:ln w="0">
            <a:noFill/>
          </a:ln>
        </p:spPr>
        <p:txBody>
          <a:bodyPr numCol="1" spcCol="0" lIns="92160" rIns="92160" tIns="46080" bIns="46080" anchor="ctr">
            <a:noAutofit/>
          </a:bodyPr>
          <a:p>
            <a:pPr indent="0" algn="ctr">
              <a:lnSpc>
                <a:spcPct val="100000"/>
              </a:lnSpc>
              <a:buNone/>
              <a:tabLst>
                <a:tab algn="l" pos="0"/>
              </a:tabLst>
            </a:pPr>
            <a:r>
              <a:rPr b="1" lang="en-US" sz="2600" spc="-1" strike="noStrike">
                <a:solidFill>
                  <a:srgbClr val="000000"/>
                </a:solidFill>
                <a:latin typeface="Times New Roman"/>
                <a:ea typeface="MS PGothic"/>
              </a:rPr>
              <a:t>Office network with 500 users each having one device</a:t>
            </a:r>
            <a:endParaRPr b="0" lang="sv-SE" sz="2600" spc="-1" strike="noStrike">
              <a:solidFill>
                <a:srgbClr val="000000"/>
              </a:solidFill>
              <a:latin typeface="Arial"/>
            </a:endParaRPr>
          </a:p>
        </p:txBody>
      </p:sp>
      <p:sp>
        <p:nvSpPr>
          <p:cNvPr id="121" name="PlaceHolder 2"/>
          <p:cNvSpPr>
            <a:spLocks noGrp="1"/>
          </p:cNvSpPr>
          <p:nvPr>
            <p:ph type="sldNum" idx="18"/>
          </p:nvPr>
        </p:nvSpPr>
        <p:spPr>
          <a:xfrm>
            <a:off x="4344840" y="6475320"/>
            <a:ext cx="529560" cy="181800"/>
          </a:xfrm>
          <a:prstGeom prst="rect">
            <a:avLst/>
          </a:prstGeom>
          <a:noFill/>
          <a:ln w="9360">
            <a:noFill/>
          </a:ln>
        </p:spPr>
        <p:txBody>
          <a:bodyPr numCol="1" spcCol="0" lIns="0" rIns="0" tIns="0" bIns="0" anchor="t">
            <a:noAutofit/>
          </a:bodyPr>
          <a:lstStyle>
            <a:lvl1pPr indent="0" algn="ctr">
              <a:lnSpc>
                <a:spcPct val="100000"/>
              </a:lnSpc>
              <a:buNone/>
              <a:tabLst>
                <a:tab algn="l" pos="0"/>
              </a:tabLst>
              <a:defRPr b="0" lang="en-US" sz="1200" spc="-1" strike="noStrike">
                <a:solidFill>
                  <a:srgbClr val="000000"/>
                </a:solidFill>
                <a:latin typeface="Times New Roman"/>
                <a:ea typeface="MS PGothic"/>
              </a:defRPr>
            </a:lvl1pPr>
          </a:lstStyle>
          <a:p>
            <a:pPr indent="0" algn="ctr">
              <a:lnSpc>
                <a:spcPct val="100000"/>
              </a:lnSpc>
              <a:buNone/>
              <a:tabLst>
                <a:tab algn="l" pos="0"/>
              </a:tabLst>
            </a:pPr>
            <a:r>
              <a:rPr b="0" lang="en-US" sz="1200" spc="-1" strike="noStrike">
                <a:solidFill>
                  <a:srgbClr val="000000"/>
                </a:solidFill>
                <a:latin typeface="Times New Roman"/>
                <a:ea typeface="MS PGothic"/>
              </a:rPr>
              <a:t>Slide </a:t>
            </a:r>
            <a:fld id="{F5C13F57-677F-4803-B080-CB6BD7CD36FB}" type="slidenum">
              <a:rPr b="0" lang="en-US" sz="1200" spc="-1" strike="noStrike">
                <a:solidFill>
                  <a:srgbClr val="000000"/>
                </a:solidFill>
                <a:latin typeface="Times New Roman"/>
                <a:ea typeface="MS PGothic"/>
              </a:rPr>
              <a:t>&lt;number&gt;</a:t>
            </a:fld>
            <a:endParaRPr b="0" lang="sv-SE" sz="1200" spc="-1" strike="noStrike">
              <a:solidFill>
                <a:srgbClr val="000000"/>
              </a:solidFill>
              <a:latin typeface="Times New Roman"/>
            </a:endParaRPr>
          </a:p>
        </p:txBody>
      </p:sp>
      <p:sp>
        <p:nvSpPr>
          <p:cNvPr id="122" name="Name 14"/>
          <p:cNvSpPr/>
          <p:nvPr/>
        </p:nvSpPr>
        <p:spPr>
          <a:xfrm>
            <a:off x="5940000" y="6475680"/>
            <a:ext cx="2761200" cy="2721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en-US" sz="1200" spc="-1" strike="noStrike">
                <a:solidFill>
                  <a:srgbClr val="000000"/>
                </a:solidFill>
                <a:latin typeface="Times New Roman"/>
                <a:ea typeface="MS PGothic"/>
              </a:rPr>
              <a:t>Amelia Andersdotter, Sky Group/Comcast</a:t>
            </a:r>
            <a:endParaRPr b="0" lang="sv-SE" sz="1200" spc="-1" strike="noStrike">
              <a:solidFill>
                <a:srgbClr val="000000"/>
              </a:solidFill>
              <a:latin typeface="Arial"/>
            </a:endParaRPr>
          </a:p>
        </p:txBody>
      </p:sp>
      <p:sp>
        <p:nvSpPr>
          <p:cNvPr id="123" name=""/>
          <p:cNvSpPr/>
          <p:nvPr/>
        </p:nvSpPr>
        <p:spPr>
          <a:xfrm>
            <a:off x="846720" y="1744920"/>
            <a:ext cx="7610760" cy="2572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sv-SE" sz="1600" spc="-1" strike="noStrike">
                <a:solidFill>
                  <a:srgbClr val="000000"/>
                </a:solidFill>
                <a:latin typeface="Arial"/>
                <a:ea typeface="Noto Sans CJK SC"/>
              </a:rPr>
              <a:t>Even less entropy. </a:t>
            </a:r>
            <a:r>
              <a:rPr b="1" lang="sv-SE" sz="1600" spc="-1" strike="noStrike">
                <a:solidFill>
                  <a:srgbClr val="000000"/>
                </a:solidFill>
                <a:latin typeface="Arial"/>
                <a:ea typeface="Noto Sans CJK SC"/>
              </a:rPr>
              <a:t>The good news is that each additional hidden bit creates exponentially better entropy in all three cases.</a:t>
            </a:r>
            <a:r>
              <a:rPr b="0" lang="sv-SE" sz="1600" spc="-1" strike="noStrike">
                <a:solidFill>
                  <a:srgbClr val="000000"/>
                </a:solidFill>
                <a:latin typeface="Arial"/>
                <a:ea typeface="Noto Sans CJK SC"/>
              </a:rPr>
              <a:t> </a:t>
            </a:r>
            <a:endParaRPr b="0" lang="sv-SE" sz="1600" spc="-1" strike="noStrike">
              <a:solidFill>
                <a:srgbClr val="000000"/>
              </a:solidFill>
              <a:latin typeface="Arial"/>
            </a:endParaRPr>
          </a:p>
        </p:txBody>
      </p:sp>
      <p:sp>
        <p:nvSpPr>
          <p:cNvPr id="124" name=""/>
          <p:cNvSpPr/>
          <p:nvPr/>
        </p:nvSpPr>
        <p:spPr>
          <a:xfrm>
            <a:off x="720000" y="6048000"/>
            <a:ext cx="7919640" cy="4312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sv-SE" sz="1200" spc="-1" strike="noStrike">
                <a:solidFill>
                  <a:srgbClr val="000000"/>
                </a:solidFill>
                <a:latin typeface="Arial"/>
              </a:rPr>
              <a:t>These users will be in the same area and possibly using the network at the same time. Obviously number is chosen arbitrarily.</a:t>
            </a:r>
            <a:endParaRPr b="0" lang="sv-SE" sz="1200" spc="-1" strike="noStrike">
              <a:solidFill>
                <a:srgbClr val="000000"/>
              </a:solidFill>
              <a:latin typeface="Arial"/>
            </a:endParaRPr>
          </a:p>
        </p:txBody>
      </p:sp>
      <p:pic>
        <p:nvPicPr>
          <p:cNvPr id="125" name="" descr=""/>
          <p:cNvPicPr/>
          <p:nvPr/>
        </p:nvPicPr>
        <p:blipFill>
          <a:blip r:embed="rId1"/>
          <a:stretch/>
        </p:blipFill>
        <p:spPr>
          <a:xfrm>
            <a:off x="2160000" y="2433600"/>
            <a:ext cx="5002560" cy="3326400"/>
          </a:xfrm>
          <a:prstGeom prst="rect">
            <a:avLst/>
          </a:prstGeom>
          <a:ln w="0">
            <a:noFill/>
          </a:ln>
        </p:spPr>
      </p:pic>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title"/>
          </p:nvPr>
        </p:nvSpPr>
        <p:spPr>
          <a:xfrm>
            <a:off x="685800" y="685800"/>
            <a:ext cx="7771680" cy="1065960"/>
          </a:xfrm>
          <a:prstGeom prst="rect">
            <a:avLst/>
          </a:prstGeom>
          <a:noFill/>
          <a:ln w="0">
            <a:noFill/>
          </a:ln>
        </p:spPr>
        <p:txBody>
          <a:bodyPr numCol="1" spcCol="0" lIns="92160" rIns="92160" tIns="46080" bIns="46080" anchor="ctr">
            <a:noAutofit/>
          </a:bodyPr>
          <a:p>
            <a:pPr indent="0" algn="ctr">
              <a:lnSpc>
                <a:spcPct val="100000"/>
              </a:lnSpc>
              <a:buNone/>
              <a:tabLst>
                <a:tab algn="l" pos="0"/>
              </a:tabLst>
            </a:pPr>
            <a:r>
              <a:rPr b="1" lang="en-US" sz="3200" spc="-1" strike="noStrike">
                <a:solidFill>
                  <a:srgbClr val="000000"/>
                </a:solidFill>
                <a:latin typeface="Times New Roman"/>
                <a:ea typeface="MS PGothic"/>
              </a:rPr>
              <a:t>Every little bit counts</a:t>
            </a:r>
            <a:endParaRPr b="0" lang="sv-SE" sz="3200" spc="-1" strike="noStrike">
              <a:solidFill>
                <a:srgbClr val="000000"/>
              </a:solidFill>
              <a:latin typeface="Arial"/>
            </a:endParaRPr>
          </a:p>
        </p:txBody>
      </p:sp>
      <p:sp>
        <p:nvSpPr>
          <p:cNvPr id="127" name="PlaceHolder 2"/>
          <p:cNvSpPr>
            <a:spLocks noGrp="1"/>
          </p:cNvSpPr>
          <p:nvPr>
            <p:ph type="sldNum" idx="19"/>
          </p:nvPr>
        </p:nvSpPr>
        <p:spPr>
          <a:xfrm>
            <a:off x="4344840" y="6475320"/>
            <a:ext cx="529560" cy="181800"/>
          </a:xfrm>
          <a:prstGeom prst="rect">
            <a:avLst/>
          </a:prstGeom>
          <a:noFill/>
          <a:ln w="9360">
            <a:noFill/>
          </a:ln>
        </p:spPr>
        <p:txBody>
          <a:bodyPr numCol="1" spcCol="0" lIns="0" rIns="0" tIns="0" bIns="0" anchor="t">
            <a:noAutofit/>
          </a:bodyPr>
          <a:lstStyle>
            <a:lvl1pPr indent="0" algn="ctr">
              <a:lnSpc>
                <a:spcPct val="100000"/>
              </a:lnSpc>
              <a:buNone/>
              <a:tabLst>
                <a:tab algn="l" pos="0"/>
              </a:tabLst>
              <a:defRPr b="0" lang="en-US" sz="1200" spc="-1" strike="noStrike">
                <a:solidFill>
                  <a:srgbClr val="000000"/>
                </a:solidFill>
                <a:latin typeface="Times New Roman"/>
                <a:ea typeface="MS PGothic"/>
              </a:defRPr>
            </a:lvl1pPr>
          </a:lstStyle>
          <a:p>
            <a:pPr indent="0" algn="ctr">
              <a:lnSpc>
                <a:spcPct val="100000"/>
              </a:lnSpc>
              <a:buNone/>
              <a:tabLst>
                <a:tab algn="l" pos="0"/>
              </a:tabLst>
            </a:pPr>
            <a:r>
              <a:rPr b="0" lang="en-US" sz="1200" spc="-1" strike="noStrike">
                <a:solidFill>
                  <a:srgbClr val="000000"/>
                </a:solidFill>
                <a:latin typeface="Times New Roman"/>
                <a:ea typeface="MS PGothic"/>
              </a:rPr>
              <a:t>Slide </a:t>
            </a:r>
            <a:fld id="{7F3F4996-C3C1-4C1A-A144-C76F1DA54A66}" type="slidenum">
              <a:rPr b="0" lang="en-US" sz="1200" spc="-1" strike="noStrike">
                <a:solidFill>
                  <a:srgbClr val="000000"/>
                </a:solidFill>
                <a:latin typeface="Times New Roman"/>
                <a:ea typeface="MS PGothic"/>
              </a:rPr>
              <a:t>&lt;number&gt;</a:t>
            </a:fld>
            <a:endParaRPr b="0" lang="sv-SE" sz="1200" spc="-1" strike="noStrike">
              <a:solidFill>
                <a:srgbClr val="000000"/>
              </a:solidFill>
              <a:latin typeface="Times New Roman"/>
            </a:endParaRPr>
          </a:p>
        </p:txBody>
      </p:sp>
      <p:sp>
        <p:nvSpPr>
          <p:cNvPr id="128" name="Name 10"/>
          <p:cNvSpPr/>
          <p:nvPr/>
        </p:nvSpPr>
        <p:spPr>
          <a:xfrm>
            <a:off x="5940000" y="6475680"/>
            <a:ext cx="2761200" cy="2721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en-US" sz="1200" spc="-1" strike="noStrike">
                <a:solidFill>
                  <a:srgbClr val="000000"/>
                </a:solidFill>
                <a:latin typeface="Times New Roman"/>
                <a:ea typeface="MS PGothic"/>
              </a:rPr>
              <a:t>Amelia Andersdotter, Sky Group/Comcast</a:t>
            </a:r>
            <a:endParaRPr b="0" lang="sv-SE" sz="1200" spc="-1" strike="noStrike">
              <a:solidFill>
                <a:srgbClr val="000000"/>
              </a:solidFill>
              <a:latin typeface="Arial"/>
            </a:endParaRPr>
          </a:p>
        </p:txBody>
      </p:sp>
      <p:sp>
        <p:nvSpPr>
          <p:cNvPr id="129" name=""/>
          <p:cNvSpPr/>
          <p:nvPr/>
        </p:nvSpPr>
        <p:spPr>
          <a:xfrm>
            <a:off x="848880" y="1744920"/>
            <a:ext cx="7610760" cy="45547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sv-SE" sz="1800" spc="-1" strike="noStrike">
                <a:solidFill>
                  <a:srgbClr val="000000"/>
                </a:solidFill>
                <a:latin typeface="Arial"/>
              </a:rPr>
              <a:t>It is worthwhile trying to get a grasp of the level of improvement various proposals could bring to privacy.</a:t>
            </a:r>
            <a:endParaRPr b="0" lang="sv-SE" sz="1800" spc="-1" strike="noStrike">
              <a:solidFill>
                <a:srgbClr val="000000"/>
              </a:solidFill>
              <a:latin typeface="Arial"/>
            </a:endParaRPr>
          </a:p>
          <a:p>
            <a:pPr>
              <a:lnSpc>
                <a:spcPct val="100000"/>
              </a:lnSpc>
            </a:pPr>
            <a:endParaRPr b="0" lang="sv-SE" sz="1800" spc="-1" strike="noStrike">
              <a:solidFill>
                <a:srgbClr val="000000"/>
              </a:solidFill>
              <a:latin typeface="Arial"/>
            </a:endParaRPr>
          </a:p>
          <a:p>
            <a:pPr>
              <a:lnSpc>
                <a:spcPct val="100000"/>
              </a:lnSpc>
            </a:pPr>
            <a:r>
              <a:rPr b="0" lang="sv-SE" sz="1800" spc="-1" strike="noStrike">
                <a:solidFill>
                  <a:srgbClr val="000000"/>
                </a:solidFill>
                <a:latin typeface="Arial"/>
              </a:rPr>
              <a:t>Quantifying the extent to which we are able to reduce information leaks and what the implications of these reductions are, can help us assess where our efforts should go.</a:t>
            </a:r>
            <a:endParaRPr b="0" lang="sv-SE" sz="1800" spc="-1" strike="noStrike">
              <a:solidFill>
                <a:srgbClr val="000000"/>
              </a:solidFill>
              <a:latin typeface="Arial"/>
            </a:endParaRPr>
          </a:p>
          <a:p>
            <a:pPr>
              <a:lnSpc>
                <a:spcPct val="100000"/>
              </a:lnSpc>
            </a:pPr>
            <a:endParaRPr b="0" lang="sv-SE" sz="1800" spc="-1" strike="noStrike">
              <a:solidFill>
                <a:srgbClr val="000000"/>
              </a:solidFill>
              <a:latin typeface="Arial"/>
            </a:endParaRPr>
          </a:p>
          <a:p>
            <a:pPr>
              <a:lnSpc>
                <a:spcPct val="100000"/>
              </a:lnSpc>
            </a:pPr>
            <a:r>
              <a:rPr b="0" lang="sv-SE" sz="1800" spc="-1" strike="noStrike">
                <a:solidFill>
                  <a:srgbClr val="000000"/>
                </a:solidFill>
                <a:latin typeface="Arial"/>
              </a:rPr>
              <a:t>Confidentiality can contribute to anonymity, but anonomity is generally hard to achieve. This does not mean anonymity (with respect to third-party passive eavesdropper, see slide 5) is not a useful goal. It also means we should continue efforts to increase confidentiality. </a:t>
            </a:r>
            <a:endParaRPr b="0" lang="sv-SE"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type="title"/>
          </p:nvPr>
        </p:nvSpPr>
        <p:spPr>
          <a:xfrm>
            <a:off x="685800" y="685800"/>
            <a:ext cx="7771680" cy="685080"/>
          </a:xfrm>
          <a:prstGeom prst="rect">
            <a:avLst/>
          </a:prstGeom>
          <a:noFill/>
          <a:ln w="0">
            <a:noFill/>
          </a:ln>
        </p:spPr>
        <p:txBody>
          <a:bodyPr numCol="1" spcCol="0" lIns="92160" rIns="92160" tIns="46080" bIns="46080" anchor="ctr">
            <a:noAutofit/>
          </a:bodyPr>
          <a:p>
            <a:pPr indent="0" algn="ctr">
              <a:lnSpc>
                <a:spcPct val="100000"/>
              </a:lnSpc>
              <a:buNone/>
              <a:tabLst>
                <a:tab algn="l" pos="0"/>
              </a:tabLst>
            </a:pPr>
            <a:r>
              <a:rPr b="1" lang="en-US" sz="3200" spc="-1" strike="noStrike">
                <a:solidFill>
                  <a:srgbClr val="000000"/>
                </a:solidFill>
                <a:latin typeface="Times New Roman"/>
                <a:ea typeface="MS PGothic"/>
              </a:rPr>
              <a:t>Reference</a:t>
            </a:r>
            <a:endParaRPr b="0" lang="sv-SE" sz="3200" spc="-1" strike="noStrike">
              <a:solidFill>
                <a:srgbClr val="000000"/>
              </a:solidFill>
              <a:latin typeface="Arial"/>
            </a:endParaRPr>
          </a:p>
        </p:txBody>
      </p:sp>
      <p:sp>
        <p:nvSpPr>
          <p:cNvPr id="131" name="PlaceHolder 2"/>
          <p:cNvSpPr>
            <a:spLocks noGrp="1"/>
          </p:cNvSpPr>
          <p:nvPr>
            <p:ph/>
          </p:nvPr>
        </p:nvSpPr>
        <p:spPr>
          <a:xfrm>
            <a:off x="609480" y="1600200"/>
            <a:ext cx="7848000" cy="3656880"/>
          </a:xfrm>
          <a:prstGeom prst="rect">
            <a:avLst/>
          </a:prstGeom>
          <a:noFill/>
          <a:ln w="0">
            <a:noFill/>
          </a:ln>
        </p:spPr>
        <p:txBody>
          <a:bodyPr numCol="1" spcCol="0" lIns="92160" rIns="92160" tIns="46080" bIns="46080" anchor="t">
            <a:noAutofit/>
          </a:bodyPr>
          <a:p>
            <a:pPr indent="0">
              <a:lnSpc>
                <a:spcPct val="100000"/>
              </a:lnSpc>
              <a:spcBef>
                <a:spcPts val="479"/>
              </a:spcBef>
              <a:buNone/>
              <a:tabLst>
                <a:tab algn="l" pos="0"/>
              </a:tabLst>
            </a:pPr>
            <a:r>
              <a:rPr b="0" lang="en-US" sz="2400" spc="-1" strike="noStrike">
                <a:solidFill>
                  <a:srgbClr val="000000"/>
                </a:solidFill>
                <a:latin typeface="Times New Roman"/>
                <a:ea typeface="MS PGothic"/>
              </a:rPr>
              <a:t>[1] Towards measuring anonymity, </a:t>
            </a:r>
            <a:r>
              <a:rPr b="0" lang="en-US" sz="2400" spc="-1" strike="noStrike" u="sng">
                <a:solidFill>
                  <a:srgbClr val="0066ff"/>
                </a:solidFill>
                <a:uFillTx/>
                <a:latin typeface="Times New Roman"/>
                <a:ea typeface="MS PGothic"/>
                <a:hlinkClick r:id="rId1"/>
              </a:rPr>
              <a:t>https://www.freehaven.net/anonbib/cache/Diaz02.pdf</a:t>
            </a:r>
            <a:r>
              <a:rPr b="0" lang="en-US" sz="2400" spc="-1" strike="noStrike">
                <a:solidFill>
                  <a:srgbClr val="000000"/>
                </a:solidFill>
                <a:latin typeface="Times New Roman"/>
                <a:ea typeface="MS PGothic"/>
              </a:rPr>
              <a:t> </a:t>
            </a:r>
            <a:endParaRPr b="0" lang="sv-SE" sz="2400" spc="-1" strike="noStrike">
              <a:solidFill>
                <a:srgbClr val="000000"/>
              </a:solidFill>
              <a:latin typeface="Arial"/>
            </a:endParaRPr>
          </a:p>
          <a:p>
            <a:pPr indent="0">
              <a:lnSpc>
                <a:spcPct val="100000"/>
              </a:lnSpc>
              <a:spcBef>
                <a:spcPts val="479"/>
              </a:spcBef>
              <a:buNone/>
              <a:tabLst>
                <a:tab algn="l" pos="0"/>
              </a:tabLst>
            </a:pPr>
            <a:r>
              <a:rPr b="0" lang="en-US" sz="2400" spc="-1" strike="noStrike">
                <a:solidFill>
                  <a:srgbClr val="000000"/>
                </a:solidFill>
                <a:latin typeface="Times New Roman"/>
                <a:ea typeface="MS PGothic"/>
              </a:rPr>
              <a:t>[2] 11-21-1848-16-00bi-requirements-document</a:t>
            </a:r>
            <a:endParaRPr b="0" lang="sv-SE" sz="2400" spc="-1" strike="noStrike">
              <a:solidFill>
                <a:srgbClr val="000000"/>
              </a:solidFill>
              <a:latin typeface="Arial"/>
            </a:endParaRPr>
          </a:p>
          <a:p>
            <a:pPr indent="0">
              <a:lnSpc>
                <a:spcPct val="100000"/>
              </a:lnSpc>
              <a:spcBef>
                <a:spcPts val="479"/>
              </a:spcBef>
              <a:buNone/>
              <a:tabLst>
                <a:tab algn="l" pos="0"/>
              </a:tabLst>
            </a:pPr>
            <a:r>
              <a:rPr b="0" lang="en-US" sz="2400" spc="-1" strike="noStrike">
                <a:solidFill>
                  <a:srgbClr val="000000"/>
                </a:solidFill>
                <a:latin typeface="Times New Roman"/>
                <a:ea typeface="MS PGothic"/>
              </a:rPr>
              <a:t>[3] Various discussions on utility of encrypting single bits, IE </a:t>
            </a:r>
            <a:r>
              <a:rPr b="0" lang="en-US" sz="2400" spc="-1" strike="noStrike">
                <a:solidFill>
                  <a:srgbClr val="000000"/>
                </a:solidFill>
                <a:latin typeface="Times New Roman"/>
                <a:ea typeface="MS PGothic"/>
              </a:rPr>
              <a:t>containers, etc. see minutes from previous meetings.</a:t>
            </a:r>
            <a:endParaRPr b="0" lang="sv-SE" sz="2400" spc="-1" strike="noStrike">
              <a:solidFill>
                <a:srgbClr val="000000"/>
              </a:solidFill>
              <a:latin typeface="Arial"/>
            </a:endParaRPr>
          </a:p>
          <a:p>
            <a:pPr indent="0">
              <a:lnSpc>
                <a:spcPct val="100000"/>
              </a:lnSpc>
              <a:spcBef>
                <a:spcPts val="479"/>
              </a:spcBef>
              <a:buNone/>
              <a:tabLst>
                <a:tab algn="l" pos="0"/>
              </a:tabLst>
            </a:pPr>
            <a:r>
              <a:rPr b="0" lang="en-US" sz="2400" spc="-1" strike="noStrike">
                <a:solidFill>
                  <a:srgbClr val="000000"/>
                </a:solidFill>
                <a:latin typeface="Times New Roman"/>
                <a:ea typeface="MS PGothic"/>
              </a:rPr>
              <a:t>[4] </a:t>
            </a:r>
            <a:r>
              <a:rPr b="0" lang="en-US" sz="2400" spc="-1" strike="noStrike">
                <a:solidFill>
                  <a:srgbClr val="000000"/>
                </a:solidFill>
                <a:latin typeface="Times New Roman"/>
                <a:ea typeface="MS PGothic"/>
                <a:hlinkClick r:id="rId2"/>
              </a:rPr>
              <a:t>https://github.com/teirdes/relative_anonymity_metric</a:t>
            </a:r>
            <a:r>
              <a:rPr b="0" lang="en-US" sz="2400" spc="-1" strike="noStrike">
                <a:solidFill>
                  <a:srgbClr val="000000"/>
                </a:solidFill>
                <a:latin typeface="Times New Roman"/>
                <a:ea typeface="MS PGothic"/>
              </a:rPr>
              <a:t>  </a:t>
            </a:r>
            <a:endParaRPr b="0" lang="sv-SE" sz="2400" spc="-1" strike="noStrike">
              <a:solidFill>
                <a:srgbClr val="000000"/>
              </a:solidFill>
              <a:latin typeface="Arial"/>
            </a:endParaRPr>
          </a:p>
        </p:txBody>
      </p:sp>
      <p:sp>
        <p:nvSpPr>
          <p:cNvPr id="132" name="PlaceHolder 3"/>
          <p:cNvSpPr>
            <a:spLocks noGrp="1"/>
          </p:cNvSpPr>
          <p:nvPr>
            <p:ph type="sldNum" idx="20"/>
          </p:nvPr>
        </p:nvSpPr>
        <p:spPr>
          <a:xfrm>
            <a:off x="4344840" y="6475320"/>
            <a:ext cx="529560" cy="181800"/>
          </a:xfrm>
          <a:prstGeom prst="rect">
            <a:avLst/>
          </a:prstGeom>
          <a:noFill/>
          <a:ln w="9360">
            <a:noFill/>
          </a:ln>
        </p:spPr>
        <p:txBody>
          <a:bodyPr numCol="1" spcCol="0" lIns="0" rIns="0" tIns="0" bIns="0" anchor="t">
            <a:noAutofit/>
          </a:bodyPr>
          <a:lstStyle>
            <a:lvl1pPr indent="0" algn="ctr">
              <a:lnSpc>
                <a:spcPct val="100000"/>
              </a:lnSpc>
              <a:buNone/>
              <a:tabLst>
                <a:tab algn="l" pos="0"/>
              </a:tabLst>
              <a:defRPr b="0" lang="en-US" sz="1200" spc="-1" strike="noStrike">
                <a:solidFill>
                  <a:srgbClr val="000000"/>
                </a:solidFill>
                <a:latin typeface="Times New Roman"/>
                <a:ea typeface="MS PGothic"/>
              </a:defRPr>
            </a:lvl1pPr>
          </a:lstStyle>
          <a:p>
            <a:pPr indent="0" algn="ctr">
              <a:lnSpc>
                <a:spcPct val="100000"/>
              </a:lnSpc>
              <a:buNone/>
              <a:tabLst>
                <a:tab algn="l" pos="0"/>
              </a:tabLst>
            </a:pPr>
            <a:r>
              <a:rPr b="0" lang="en-US" sz="1200" spc="-1" strike="noStrike">
                <a:solidFill>
                  <a:srgbClr val="000000"/>
                </a:solidFill>
                <a:latin typeface="Times New Roman"/>
                <a:ea typeface="MS PGothic"/>
              </a:rPr>
              <a:t>Slide </a:t>
            </a:r>
            <a:fld id="{3FFA1A4D-7BC5-498F-91A3-F62CDB03706F}" type="slidenum">
              <a:rPr b="0" lang="en-US" sz="1200" spc="-1" strike="noStrike">
                <a:solidFill>
                  <a:srgbClr val="000000"/>
                </a:solidFill>
                <a:latin typeface="Times New Roman"/>
                <a:ea typeface="MS PGothic"/>
              </a:rPr>
              <a:t>&lt;number&gt;</a:t>
            </a:fld>
            <a:endParaRPr b="0" lang="sv-SE" sz="1200" spc="-1" strike="noStrike">
              <a:solidFill>
                <a:srgbClr val="000000"/>
              </a:solidFill>
              <a:latin typeface="Times New Roman"/>
            </a:endParaRPr>
          </a:p>
        </p:txBody>
      </p:sp>
      <p:sp>
        <p:nvSpPr>
          <p:cNvPr id="133" name="Name 5"/>
          <p:cNvSpPr/>
          <p:nvPr/>
        </p:nvSpPr>
        <p:spPr>
          <a:xfrm>
            <a:off x="5940000" y="6475680"/>
            <a:ext cx="2761200" cy="2721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en-US" sz="1200" spc="-1" strike="noStrike">
                <a:solidFill>
                  <a:srgbClr val="000000"/>
                </a:solidFill>
                <a:latin typeface="Times New Roman"/>
                <a:ea typeface="MS PGothic"/>
              </a:rPr>
              <a:t>Amelia Andersdotter, Sky Group/Comcast</a:t>
            </a:r>
            <a:endParaRPr b="0" lang="sv-SE"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PlaceHolder 1"/>
          <p:cNvSpPr>
            <a:spLocks noGrp="1"/>
          </p:cNvSpPr>
          <p:nvPr>
            <p:ph type="title"/>
          </p:nvPr>
        </p:nvSpPr>
        <p:spPr>
          <a:xfrm>
            <a:off x="685800" y="685800"/>
            <a:ext cx="7771680" cy="1065960"/>
          </a:xfrm>
          <a:prstGeom prst="rect">
            <a:avLst/>
          </a:prstGeom>
          <a:noFill/>
          <a:ln w="0">
            <a:noFill/>
          </a:ln>
        </p:spPr>
        <p:txBody>
          <a:bodyPr numCol="1" spcCol="0" lIns="92160" rIns="92160" tIns="46080" bIns="46080" anchor="ctr">
            <a:noAutofit/>
          </a:bodyPr>
          <a:p>
            <a:pPr indent="0" algn="ctr">
              <a:lnSpc>
                <a:spcPct val="100000"/>
              </a:lnSpc>
              <a:buNone/>
              <a:tabLst>
                <a:tab algn="l" pos="0"/>
              </a:tabLst>
            </a:pPr>
            <a:r>
              <a:rPr b="1" lang="en-US" sz="3200" spc="-1" strike="noStrike">
                <a:solidFill>
                  <a:srgbClr val="000000"/>
                </a:solidFill>
                <a:latin typeface="Times New Roman"/>
                <a:ea typeface="MS PGothic"/>
              </a:rPr>
              <a:t>Abstract</a:t>
            </a:r>
            <a:endParaRPr b="0" lang="sv-SE" sz="3200" spc="-1" strike="noStrike">
              <a:solidFill>
                <a:srgbClr val="000000"/>
              </a:solidFill>
              <a:latin typeface="Arial"/>
            </a:endParaRPr>
          </a:p>
        </p:txBody>
      </p:sp>
      <p:sp>
        <p:nvSpPr>
          <p:cNvPr id="59" name="PlaceHolder 2"/>
          <p:cNvSpPr>
            <a:spLocks noGrp="1"/>
          </p:cNvSpPr>
          <p:nvPr>
            <p:ph/>
          </p:nvPr>
        </p:nvSpPr>
        <p:spPr>
          <a:xfrm>
            <a:off x="685800" y="1981080"/>
            <a:ext cx="7771680" cy="4114080"/>
          </a:xfrm>
          <a:prstGeom prst="rect">
            <a:avLst/>
          </a:prstGeom>
          <a:noFill/>
          <a:ln w="0">
            <a:noFill/>
          </a:ln>
        </p:spPr>
        <p:txBody>
          <a:bodyPr numCol="1" spcCol="0" lIns="92160" rIns="92160" tIns="46080" bIns="46080" anchor="t">
            <a:noAutofit/>
          </a:bodyPr>
          <a:p>
            <a:pPr marL="343080" indent="-343080" algn="just">
              <a:lnSpc>
                <a:spcPct val="100000"/>
              </a:lnSpc>
              <a:spcBef>
                <a:spcPts val="400"/>
              </a:spcBef>
              <a:buClr>
                <a:srgbClr val="000000"/>
              </a:buClr>
              <a:buFont typeface="Wingdings" charset="2"/>
              <a:buChar char=""/>
            </a:pPr>
            <a:r>
              <a:rPr b="1" lang="en-US" sz="2000" spc="-1" strike="noStrike">
                <a:solidFill>
                  <a:srgbClr val="000000"/>
                </a:solidFill>
                <a:latin typeface="Times New Roman"/>
                <a:ea typeface="MS PGothic"/>
              </a:rPr>
              <a:t>The question on and off arises how to assess the utility of a particular proposed privacy enhancement over another[3]</a:t>
            </a:r>
            <a:endParaRPr b="0" lang="sv-SE" sz="2000" spc="-1" strike="noStrike">
              <a:solidFill>
                <a:srgbClr val="000000"/>
              </a:solidFill>
              <a:latin typeface="Arial"/>
            </a:endParaRPr>
          </a:p>
          <a:p>
            <a:pPr marL="343080" indent="-343080" algn="just">
              <a:lnSpc>
                <a:spcPct val="100000"/>
              </a:lnSpc>
              <a:spcBef>
                <a:spcPts val="400"/>
              </a:spcBef>
              <a:buClr>
                <a:srgbClr val="000000"/>
              </a:buClr>
              <a:buFont typeface="Wingdings" charset="2"/>
              <a:buChar char=""/>
            </a:pPr>
            <a:r>
              <a:rPr b="1" lang="en-US" sz="2000" spc="-1" strike="noStrike">
                <a:solidFill>
                  <a:srgbClr val="000000"/>
                </a:solidFill>
                <a:latin typeface="Times New Roman"/>
                <a:ea typeface="MS PGothic"/>
              </a:rPr>
              <a:t>This presentation contains a proposed simple metric for anonymity, namely, to what extent can one device in a network be confused for another device in the same network based on information that can be captured from MAC frame headers by a  third-party eavesdropper</a:t>
            </a:r>
            <a:endParaRPr b="0" lang="sv-SE" sz="2000" spc="-1" strike="noStrike">
              <a:solidFill>
                <a:srgbClr val="000000"/>
              </a:solidFill>
              <a:latin typeface="Arial"/>
            </a:endParaRPr>
          </a:p>
          <a:p>
            <a:pPr marL="343080" indent="-343080" algn="just">
              <a:lnSpc>
                <a:spcPct val="100000"/>
              </a:lnSpc>
              <a:spcBef>
                <a:spcPts val="400"/>
              </a:spcBef>
              <a:buClr>
                <a:srgbClr val="000000"/>
              </a:buClr>
              <a:buFont typeface="Wingdings" charset="2"/>
              <a:buChar char=""/>
            </a:pPr>
            <a:r>
              <a:rPr b="1" lang="en-US" sz="2000" spc="-1" strike="noStrike">
                <a:solidFill>
                  <a:srgbClr val="000000"/>
                </a:solidFill>
                <a:latin typeface="Times New Roman"/>
                <a:ea typeface="MS PGothic"/>
              </a:rPr>
              <a:t>This metric does not account for a variety of attacks and threat models that go beyond such eaves-dropping (see slide 9)</a:t>
            </a:r>
            <a:endParaRPr b="0" lang="sv-SE" sz="2000" spc="-1" strike="noStrike">
              <a:solidFill>
                <a:srgbClr val="000000"/>
              </a:solidFill>
              <a:latin typeface="Arial"/>
            </a:endParaRPr>
          </a:p>
          <a:p>
            <a:pPr marL="343080" indent="-343080" algn="just">
              <a:lnSpc>
                <a:spcPct val="100000"/>
              </a:lnSpc>
              <a:spcBef>
                <a:spcPts val="400"/>
              </a:spcBef>
              <a:buClr>
                <a:srgbClr val="000000"/>
              </a:buClr>
              <a:buFont typeface="Wingdings" charset="2"/>
              <a:buChar char=""/>
            </a:pPr>
            <a:r>
              <a:rPr b="1" lang="en-US" sz="2000" spc="-1" strike="noStrike">
                <a:solidFill>
                  <a:srgbClr val="000000"/>
                </a:solidFill>
                <a:latin typeface="Times New Roman"/>
                <a:ea typeface="MS PGothic"/>
              </a:rPr>
              <a:t>The goal is to create some quantified intuition for what is useful and to what extent</a:t>
            </a:r>
            <a:endParaRPr b="0" lang="sv-SE" sz="2000" spc="-1" strike="noStrike">
              <a:solidFill>
                <a:srgbClr val="000000"/>
              </a:solidFill>
              <a:latin typeface="Arial"/>
            </a:endParaRPr>
          </a:p>
        </p:txBody>
      </p:sp>
      <p:sp>
        <p:nvSpPr>
          <p:cNvPr id="60" name="PlaceHolder 3"/>
          <p:cNvSpPr>
            <a:spLocks noGrp="1"/>
          </p:cNvSpPr>
          <p:nvPr>
            <p:ph type="sldNum" idx="7"/>
          </p:nvPr>
        </p:nvSpPr>
        <p:spPr>
          <a:xfrm>
            <a:off x="4344840" y="6475320"/>
            <a:ext cx="529560" cy="181800"/>
          </a:xfrm>
          <a:prstGeom prst="rect">
            <a:avLst/>
          </a:prstGeom>
          <a:noFill/>
          <a:ln w="9360">
            <a:noFill/>
          </a:ln>
        </p:spPr>
        <p:txBody>
          <a:bodyPr numCol="1" spcCol="0" lIns="0" rIns="0" tIns="0" bIns="0" anchor="t">
            <a:noAutofit/>
          </a:bodyPr>
          <a:lstStyle>
            <a:lvl1pPr indent="0" algn="ctr">
              <a:lnSpc>
                <a:spcPct val="100000"/>
              </a:lnSpc>
              <a:buNone/>
              <a:tabLst>
                <a:tab algn="l" pos="0"/>
              </a:tabLst>
              <a:defRPr b="0" lang="en-US" sz="1200" spc="-1" strike="noStrike">
                <a:solidFill>
                  <a:srgbClr val="000000"/>
                </a:solidFill>
                <a:latin typeface="Times New Roman"/>
                <a:ea typeface="MS PGothic"/>
              </a:defRPr>
            </a:lvl1pPr>
          </a:lstStyle>
          <a:p>
            <a:pPr indent="0" algn="ctr">
              <a:lnSpc>
                <a:spcPct val="100000"/>
              </a:lnSpc>
              <a:buNone/>
              <a:tabLst>
                <a:tab algn="l" pos="0"/>
              </a:tabLst>
            </a:pPr>
            <a:r>
              <a:rPr b="0" lang="en-US" sz="1200" spc="-1" strike="noStrike">
                <a:solidFill>
                  <a:srgbClr val="000000"/>
                </a:solidFill>
                <a:latin typeface="Times New Roman"/>
                <a:ea typeface="MS PGothic"/>
              </a:rPr>
              <a:t>Slide </a:t>
            </a:r>
            <a:fld id="{8FE3D5C6-7232-466A-AA9B-833EBE6826E8}" type="slidenum">
              <a:rPr b="0" lang="en-US" sz="1200" spc="-1" strike="noStrike">
                <a:solidFill>
                  <a:srgbClr val="000000"/>
                </a:solidFill>
                <a:latin typeface="Times New Roman"/>
                <a:ea typeface="MS PGothic"/>
              </a:rPr>
              <a:t>&lt;number&gt;</a:t>
            </a:fld>
            <a:endParaRPr b="0" lang="sv-SE" sz="1200" spc="-1" strike="noStrike">
              <a:solidFill>
                <a:srgbClr val="000000"/>
              </a:solidFill>
              <a:latin typeface="Times New Roman"/>
            </a:endParaRPr>
          </a:p>
        </p:txBody>
      </p:sp>
      <p:sp>
        <p:nvSpPr>
          <p:cNvPr id="61" name="Name 1"/>
          <p:cNvSpPr/>
          <p:nvPr/>
        </p:nvSpPr>
        <p:spPr>
          <a:xfrm>
            <a:off x="5940000" y="6475680"/>
            <a:ext cx="2761200" cy="2721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en-US" sz="1200" spc="-1" strike="noStrike">
                <a:solidFill>
                  <a:srgbClr val="000000"/>
                </a:solidFill>
                <a:latin typeface="Times New Roman"/>
                <a:ea typeface="MS PGothic"/>
              </a:rPr>
              <a:t>Amelia Andersdotter, Sky Group/Comcast</a:t>
            </a:r>
            <a:endParaRPr b="0" lang="sv-SE"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PlaceHolder 1"/>
          <p:cNvSpPr>
            <a:spLocks noGrp="1"/>
          </p:cNvSpPr>
          <p:nvPr>
            <p:ph type="title"/>
          </p:nvPr>
        </p:nvSpPr>
        <p:spPr>
          <a:xfrm>
            <a:off x="685800" y="685800"/>
            <a:ext cx="7771680" cy="1065960"/>
          </a:xfrm>
          <a:prstGeom prst="rect">
            <a:avLst/>
          </a:prstGeom>
          <a:noFill/>
          <a:ln w="0">
            <a:noFill/>
          </a:ln>
        </p:spPr>
        <p:txBody>
          <a:bodyPr numCol="1" spcCol="0" lIns="92160" rIns="92160" tIns="46080" bIns="46080" anchor="ctr">
            <a:noAutofit/>
          </a:bodyPr>
          <a:p>
            <a:pPr indent="0" algn="ctr">
              <a:lnSpc>
                <a:spcPct val="100000"/>
              </a:lnSpc>
              <a:buNone/>
              <a:tabLst>
                <a:tab algn="l" pos="0"/>
              </a:tabLst>
            </a:pPr>
            <a:r>
              <a:rPr b="1" lang="en-US" sz="3200" spc="-1" strike="noStrike">
                <a:solidFill>
                  <a:srgbClr val="000000"/>
                </a:solidFill>
                <a:latin typeface="Times New Roman"/>
                <a:ea typeface="MS PGothic"/>
              </a:rPr>
              <a:t>Measuring privacy (1)</a:t>
            </a:r>
            <a:endParaRPr b="0" lang="sv-SE" sz="3200" spc="-1" strike="noStrike">
              <a:solidFill>
                <a:srgbClr val="000000"/>
              </a:solidFill>
              <a:latin typeface="Arial"/>
            </a:endParaRPr>
          </a:p>
        </p:txBody>
      </p:sp>
      <p:sp>
        <p:nvSpPr>
          <p:cNvPr id="63" name="PlaceHolder 2"/>
          <p:cNvSpPr>
            <a:spLocks noGrp="1"/>
          </p:cNvSpPr>
          <p:nvPr>
            <p:ph/>
          </p:nvPr>
        </p:nvSpPr>
        <p:spPr>
          <a:xfrm>
            <a:off x="687960" y="1980000"/>
            <a:ext cx="7771680" cy="4114080"/>
          </a:xfrm>
          <a:prstGeom prst="rect">
            <a:avLst/>
          </a:prstGeom>
          <a:noFill/>
          <a:ln w="0">
            <a:noFill/>
          </a:ln>
        </p:spPr>
        <p:txBody>
          <a:bodyPr numCol="1" spcCol="0" lIns="92160" rIns="92160" tIns="46080" bIns="46080" anchor="t">
            <a:noAutofit/>
          </a:bodyPr>
          <a:p>
            <a:pPr marL="343080" indent="-343080" algn="just">
              <a:lnSpc>
                <a:spcPct val="100000"/>
              </a:lnSpc>
              <a:spcBef>
                <a:spcPts val="400"/>
              </a:spcBef>
              <a:buClr>
                <a:srgbClr val="000000"/>
              </a:buClr>
              <a:buFont typeface="Wingdings" charset="2"/>
              <a:buChar char=""/>
            </a:pPr>
            <a:r>
              <a:rPr b="0" lang="en-US" sz="2000" spc="-1" strike="noStrike">
                <a:solidFill>
                  <a:srgbClr val="000000"/>
                </a:solidFill>
                <a:latin typeface="Arial"/>
                <a:ea typeface="MS PGothic"/>
              </a:rPr>
              <a:t>Privacy, like security, can in some cases be quantified or </a:t>
            </a:r>
            <a:r>
              <a:rPr b="0" lang="en-US" sz="2000" spc="-1" strike="noStrike">
                <a:solidFill>
                  <a:srgbClr val="000000"/>
                </a:solidFill>
                <a:latin typeface="Arial"/>
                <a:ea typeface="MS PGothic"/>
              </a:rPr>
              <a:t>qualified. For instance, we can assert that something is or is </a:t>
            </a:r>
            <a:r>
              <a:rPr b="0" lang="en-US" sz="2000" spc="-1" strike="noStrike">
                <a:solidFill>
                  <a:srgbClr val="000000"/>
                </a:solidFill>
                <a:latin typeface="Arial"/>
                <a:ea typeface="MS PGothic"/>
              </a:rPr>
              <a:t>not confidential (and therefore private).</a:t>
            </a:r>
            <a:endParaRPr b="0" lang="sv-SE" sz="2000" spc="-1" strike="noStrike">
              <a:solidFill>
                <a:srgbClr val="000000"/>
              </a:solidFill>
              <a:latin typeface="Arial"/>
            </a:endParaRPr>
          </a:p>
          <a:p>
            <a:pPr lvl="1" marL="864000" indent="-324000">
              <a:lnSpc>
                <a:spcPct val="100000"/>
              </a:lnSpc>
              <a:spcBef>
                <a:spcPts val="1134"/>
              </a:spcBef>
              <a:buClr>
                <a:srgbClr val="000000"/>
              </a:buClr>
              <a:buSzPct val="75000"/>
              <a:buFont typeface="Symbol"/>
              <a:buChar char=""/>
            </a:pPr>
            <a:r>
              <a:rPr b="0" lang="en-US" sz="2000" spc="-1" strike="noStrike">
                <a:solidFill>
                  <a:srgbClr val="000000"/>
                </a:solidFill>
                <a:latin typeface="Arial"/>
                <a:ea typeface="MS PGothic"/>
              </a:rPr>
              <a:t>Example: encrypting something OTA, not (re)transmitting </a:t>
            </a:r>
            <a:r>
              <a:rPr b="0" lang="en-US" sz="2000" spc="-1" strike="noStrike">
                <a:solidFill>
                  <a:srgbClr val="000000"/>
                </a:solidFill>
                <a:latin typeface="Arial"/>
                <a:ea typeface="MS PGothic"/>
              </a:rPr>
              <a:t>something twice if not needed to decrease risk of </a:t>
            </a:r>
            <a:r>
              <a:rPr b="0" lang="en-US" sz="2000" spc="-1" strike="noStrike">
                <a:solidFill>
                  <a:srgbClr val="000000"/>
                </a:solidFill>
                <a:latin typeface="Arial"/>
                <a:ea typeface="MS PGothic"/>
              </a:rPr>
              <a:t>eavesdropping, etc.</a:t>
            </a:r>
            <a:endParaRPr b="0" lang="sv-SE" sz="2000" spc="-1" strike="noStrike">
              <a:solidFill>
                <a:srgbClr val="000000"/>
              </a:solidFill>
              <a:latin typeface="Arial"/>
            </a:endParaRPr>
          </a:p>
          <a:p>
            <a:pPr marL="343080" indent="-343080">
              <a:lnSpc>
                <a:spcPct val="100000"/>
              </a:lnSpc>
              <a:spcBef>
                <a:spcPts val="1417"/>
              </a:spcBef>
              <a:buClr>
                <a:srgbClr val="000000"/>
              </a:buClr>
              <a:buFont typeface="Wingdings" charset="2"/>
              <a:buChar char=""/>
            </a:pPr>
            <a:r>
              <a:rPr b="0" lang="en-US" sz="2000" spc="-1" strike="noStrike">
                <a:solidFill>
                  <a:srgbClr val="000000"/>
                </a:solidFill>
                <a:latin typeface="Arial"/>
                <a:ea typeface="MS PGothic"/>
              </a:rPr>
              <a:t>A number of attempts have also been done to establish </a:t>
            </a:r>
            <a:r>
              <a:rPr b="0" lang="en-US" sz="2000" spc="-1" strike="noStrike">
                <a:solidFill>
                  <a:srgbClr val="000000"/>
                </a:solidFill>
                <a:latin typeface="Arial"/>
                <a:ea typeface="MS PGothic"/>
              </a:rPr>
              <a:t>metrics for “degree of anonymity” or relative privacy in a </a:t>
            </a:r>
            <a:r>
              <a:rPr b="0" lang="en-US" sz="2000" spc="-1" strike="noStrike">
                <a:solidFill>
                  <a:srgbClr val="000000"/>
                </a:solidFill>
                <a:latin typeface="Arial"/>
                <a:ea typeface="MS PGothic"/>
              </a:rPr>
              <a:t>system.</a:t>
            </a:r>
            <a:endParaRPr b="0" lang="sv-SE" sz="2000" spc="-1" strike="noStrike">
              <a:solidFill>
                <a:srgbClr val="000000"/>
              </a:solidFill>
              <a:latin typeface="Arial"/>
            </a:endParaRPr>
          </a:p>
          <a:p>
            <a:pPr lvl="1" marL="864000" indent="-324000">
              <a:lnSpc>
                <a:spcPct val="100000"/>
              </a:lnSpc>
              <a:spcBef>
                <a:spcPts val="1134"/>
              </a:spcBef>
              <a:buClr>
                <a:srgbClr val="000000"/>
              </a:buClr>
              <a:buSzPct val="75000"/>
              <a:buFont typeface="Symbol"/>
              <a:buChar char=""/>
            </a:pPr>
            <a:r>
              <a:rPr b="0" lang="en-US" sz="2000" spc="-1" strike="noStrike">
                <a:solidFill>
                  <a:srgbClr val="000000"/>
                </a:solidFill>
                <a:latin typeface="Arial"/>
                <a:ea typeface="MS PGothic"/>
              </a:rPr>
              <a:t>Differential privacy is a quite well-known recent concept </a:t>
            </a:r>
            <a:r>
              <a:rPr b="0" lang="en-US" sz="2000" spc="-1" strike="noStrike">
                <a:solidFill>
                  <a:srgbClr val="000000"/>
                </a:solidFill>
                <a:latin typeface="Arial"/>
                <a:ea typeface="MS PGothic"/>
              </a:rPr>
              <a:t>that quantifies the amount of queries that can be done on </a:t>
            </a:r>
            <a:r>
              <a:rPr b="0" lang="en-US" sz="2000" spc="-1" strike="noStrike">
                <a:solidFill>
                  <a:srgbClr val="000000"/>
                </a:solidFill>
                <a:latin typeface="Arial"/>
                <a:ea typeface="MS PGothic"/>
              </a:rPr>
              <a:t>a database before responses reveal identities of </a:t>
            </a:r>
            <a:r>
              <a:rPr b="0" lang="en-US" sz="2000" spc="-1" strike="noStrike">
                <a:solidFill>
                  <a:srgbClr val="000000"/>
                </a:solidFill>
                <a:latin typeface="Arial"/>
                <a:ea typeface="MS PGothic"/>
              </a:rPr>
              <a:t>individuals whose data is captured in the database.</a:t>
            </a:r>
            <a:endParaRPr b="0" lang="sv-SE" sz="2000" spc="-1" strike="noStrike">
              <a:solidFill>
                <a:srgbClr val="000000"/>
              </a:solidFill>
              <a:latin typeface="Arial"/>
            </a:endParaRPr>
          </a:p>
        </p:txBody>
      </p:sp>
      <p:sp>
        <p:nvSpPr>
          <p:cNvPr id="64" name="PlaceHolder 3"/>
          <p:cNvSpPr>
            <a:spLocks noGrp="1"/>
          </p:cNvSpPr>
          <p:nvPr>
            <p:ph type="sldNum" idx="8"/>
          </p:nvPr>
        </p:nvSpPr>
        <p:spPr>
          <a:xfrm>
            <a:off x="4344840" y="6475320"/>
            <a:ext cx="529560" cy="181800"/>
          </a:xfrm>
          <a:prstGeom prst="rect">
            <a:avLst/>
          </a:prstGeom>
          <a:noFill/>
          <a:ln w="9360">
            <a:noFill/>
          </a:ln>
        </p:spPr>
        <p:txBody>
          <a:bodyPr numCol="1" spcCol="0" lIns="0" rIns="0" tIns="0" bIns="0" anchor="t">
            <a:noAutofit/>
          </a:bodyPr>
          <a:lstStyle>
            <a:lvl1pPr indent="0" algn="ctr">
              <a:lnSpc>
                <a:spcPct val="100000"/>
              </a:lnSpc>
              <a:buNone/>
              <a:tabLst>
                <a:tab algn="l" pos="0"/>
              </a:tabLst>
              <a:defRPr b="0" lang="en-US" sz="1200" spc="-1" strike="noStrike">
                <a:solidFill>
                  <a:srgbClr val="000000"/>
                </a:solidFill>
                <a:latin typeface="Times New Roman"/>
                <a:ea typeface="MS PGothic"/>
              </a:defRPr>
            </a:lvl1pPr>
          </a:lstStyle>
          <a:p>
            <a:pPr indent="0" algn="ctr">
              <a:lnSpc>
                <a:spcPct val="100000"/>
              </a:lnSpc>
              <a:buNone/>
              <a:tabLst>
                <a:tab algn="l" pos="0"/>
              </a:tabLst>
            </a:pPr>
            <a:r>
              <a:rPr b="0" lang="en-US" sz="1200" spc="-1" strike="noStrike">
                <a:solidFill>
                  <a:srgbClr val="000000"/>
                </a:solidFill>
                <a:latin typeface="Times New Roman"/>
                <a:ea typeface="MS PGothic"/>
              </a:rPr>
              <a:t>Slide </a:t>
            </a:r>
            <a:fld id="{5592042E-1E83-4775-A5C9-E9A8781F986D}" type="slidenum">
              <a:rPr b="0" lang="en-US" sz="1200" spc="-1" strike="noStrike">
                <a:solidFill>
                  <a:srgbClr val="000000"/>
                </a:solidFill>
                <a:latin typeface="Times New Roman"/>
                <a:ea typeface="MS PGothic"/>
              </a:rPr>
              <a:t>&lt;number&gt;</a:t>
            </a:fld>
            <a:endParaRPr b="0" lang="sv-SE" sz="1200" spc="-1" strike="noStrike">
              <a:solidFill>
                <a:srgbClr val="000000"/>
              </a:solidFill>
              <a:latin typeface="Times New Roman"/>
            </a:endParaRPr>
          </a:p>
        </p:txBody>
      </p:sp>
      <p:sp>
        <p:nvSpPr>
          <p:cNvPr id="65" name="Name 2"/>
          <p:cNvSpPr/>
          <p:nvPr/>
        </p:nvSpPr>
        <p:spPr>
          <a:xfrm>
            <a:off x="5940000" y="6475680"/>
            <a:ext cx="2761200" cy="2721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en-US" sz="1200" spc="-1" strike="noStrike">
                <a:solidFill>
                  <a:srgbClr val="000000"/>
                </a:solidFill>
                <a:latin typeface="Times New Roman"/>
                <a:ea typeface="MS PGothic"/>
              </a:rPr>
              <a:t>Amelia Andersdotter, Sky Group/Comcast</a:t>
            </a:r>
            <a:endParaRPr b="0" lang="sv-SE"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PlaceHolder 1"/>
          <p:cNvSpPr>
            <a:spLocks noGrp="1"/>
          </p:cNvSpPr>
          <p:nvPr>
            <p:ph type="title"/>
          </p:nvPr>
        </p:nvSpPr>
        <p:spPr>
          <a:xfrm>
            <a:off x="685800" y="685800"/>
            <a:ext cx="7771680" cy="1065960"/>
          </a:xfrm>
          <a:prstGeom prst="rect">
            <a:avLst/>
          </a:prstGeom>
          <a:noFill/>
          <a:ln w="0">
            <a:noFill/>
          </a:ln>
        </p:spPr>
        <p:txBody>
          <a:bodyPr numCol="1" spcCol="0" lIns="92160" rIns="92160" tIns="46080" bIns="46080" anchor="ctr">
            <a:noAutofit/>
          </a:bodyPr>
          <a:p>
            <a:pPr indent="0" algn="ctr">
              <a:lnSpc>
                <a:spcPct val="100000"/>
              </a:lnSpc>
              <a:buNone/>
              <a:tabLst>
                <a:tab algn="l" pos="0"/>
              </a:tabLst>
            </a:pPr>
            <a:r>
              <a:rPr b="1" lang="en-US" sz="3200" spc="-1" strike="noStrike">
                <a:solidFill>
                  <a:srgbClr val="000000"/>
                </a:solidFill>
                <a:latin typeface="Times New Roman"/>
                <a:ea typeface="MS PGothic"/>
              </a:rPr>
              <a:t>Measuring privacy (2)</a:t>
            </a:r>
            <a:endParaRPr b="0" lang="sv-SE" sz="3200" spc="-1" strike="noStrike">
              <a:solidFill>
                <a:srgbClr val="000000"/>
              </a:solidFill>
              <a:latin typeface="Arial"/>
            </a:endParaRPr>
          </a:p>
        </p:txBody>
      </p:sp>
      <p:sp>
        <p:nvSpPr>
          <p:cNvPr id="67" name="PlaceHolder 2"/>
          <p:cNvSpPr>
            <a:spLocks noGrp="1"/>
          </p:cNvSpPr>
          <p:nvPr>
            <p:ph/>
          </p:nvPr>
        </p:nvSpPr>
        <p:spPr>
          <a:xfrm>
            <a:off x="687960" y="1980000"/>
            <a:ext cx="7771680" cy="4114080"/>
          </a:xfrm>
          <a:prstGeom prst="rect">
            <a:avLst/>
          </a:prstGeom>
          <a:noFill/>
          <a:ln w="0">
            <a:noFill/>
          </a:ln>
        </p:spPr>
        <p:txBody>
          <a:bodyPr numCol="1" spcCol="0" lIns="92160" rIns="92160" tIns="46080" bIns="46080" anchor="t">
            <a:noAutofit/>
          </a:bodyPr>
          <a:p>
            <a:pPr marL="343080" indent="-343080" algn="just">
              <a:lnSpc>
                <a:spcPct val="100000"/>
              </a:lnSpc>
              <a:spcBef>
                <a:spcPts val="400"/>
              </a:spcBef>
              <a:buClr>
                <a:srgbClr val="000000"/>
              </a:buClr>
              <a:buFont typeface="Wingdings" charset="2"/>
              <a:buChar char=""/>
            </a:pPr>
            <a:r>
              <a:rPr b="0" lang="en-US" sz="2000" spc="-1" strike="noStrike">
                <a:solidFill>
                  <a:srgbClr val="000000"/>
                </a:solidFill>
                <a:latin typeface="Arial"/>
                <a:ea typeface="MS PGothic"/>
              </a:rPr>
              <a:t>In this presentation, I propose a much simpler model than differential privacy for measuring degree of privacy in a network under some of the changes currently discussed in the Tgbi requirements document [2].</a:t>
            </a:r>
            <a:endParaRPr b="0" lang="sv-SE" sz="2000" spc="-1" strike="noStrike">
              <a:solidFill>
                <a:srgbClr val="000000"/>
              </a:solidFill>
              <a:latin typeface="Arial"/>
            </a:endParaRPr>
          </a:p>
          <a:p>
            <a:pPr marL="343080" indent="-343080" algn="just">
              <a:lnSpc>
                <a:spcPct val="100000"/>
              </a:lnSpc>
              <a:spcBef>
                <a:spcPts val="400"/>
              </a:spcBef>
              <a:buClr>
                <a:srgbClr val="000000"/>
              </a:buClr>
              <a:buFont typeface="Wingdings" charset="2"/>
              <a:buChar char=""/>
            </a:pPr>
            <a:r>
              <a:rPr b="0" lang="en-US" sz="2000" spc="-1" strike="noStrike">
                <a:solidFill>
                  <a:srgbClr val="000000"/>
                </a:solidFill>
                <a:latin typeface="Arial"/>
                <a:ea typeface="MS PGothic"/>
              </a:rPr>
              <a:t>The “degree of anonymity” definition was developed by Claudia Díaz, Stefaan Seys, Joris Claessens, and Bart Preneel at KU Leuven in 2002 and is based on an attacker’s ability to establish from whom a particular transmission originated.</a:t>
            </a:r>
            <a:endParaRPr b="0" lang="sv-SE" sz="2000" spc="-1" strike="noStrike">
              <a:solidFill>
                <a:srgbClr val="000000"/>
              </a:solidFill>
              <a:latin typeface="Arial"/>
            </a:endParaRPr>
          </a:p>
          <a:p>
            <a:pPr marL="343080" indent="-343080" algn="just">
              <a:lnSpc>
                <a:spcPct val="100000"/>
              </a:lnSpc>
              <a:spcBef>
                <a:spcPts val="400"/>
              </a:spcBef>
              <a:buClr>
                <a:srgbClr val="000000"/>
              </a:buClr>
              <a:buFont typeface="Wingdings" charset="2"/>
              <a:buChar char=""/>
            </a:pPr>
            <a:r>
              <a:rPr b="0" lang="en-US" sz="2000" spc="-1" strike="noStrike">
                <a:solidFill>
                  <a:srgbClr val="000000"/>
                </a:solidFill>
                <a:latin typeface="Arial"/>
                <a:ea typeface="MS PGothic"/>
              </a:rPr>
              <a:t>The “ability” of the attacker is the probability with which the attacker can be certain that one device was the transmitter.</a:t>
            </a:r>
            <a:endParaRPr b="0" lang="sv-SE" sz="2000" spc="-1" strike="noStrike">
              <a:solidFill>
                <a:srgbClr val="000000"/>
              </a:solidFill>
              <a:latin typeface="Arial"/>
            </a:endParaRPr>
          </a:p>
        </p:txBody>
      </p:sp>
      <p:sp>
        <p:nvSpPr>
          <p:cNvPr id="68" name="PlaceHolder 3"/>
          <p:cNvSpPr>
            <a:spLocks noGrp="1"/>
          </p:cNvSpPr>
          <p:nvPr>
            <p:ph type="sldNum" idx="9"/>
          </p:nvPr>
        </p:nvSpPr>
        <p:spPr>
          <a:xfrm>
            <a:off x="4344840" y="6475320"/>
            <a:ext cx="529560" cy="181800"/>
          </a:xfrm>
          <a:prstGeom prst="rect">
            <a:avLst/>
          </a:prstGeom>
          <a:noFill/>
          <a:ln w="9360">
            <a:noFill/>
          </a:ln>
        </p:spPr>
        <p:txBody>
          <a:bodyPr numCol="1" spcCol="0" lIns="0" rIns="0" tIns="0" bIns="0" anchor="t">
            <a:noAutofit/>
          </a:bodyPr>
          <a:lstStyle>
            <a:lvl1pPr indent="0" algn="ctr">
              <a:lnSpc>
                <a:spcPct val="100000"/>
              </a:lnSpc>
              <a:buNone/>
              <a:tabLst>
                <a:tab algn="l" pos="0"/>
              </a:tabLst>
              <a:defRPr b="0" lang="en-US" sz="1200" spc="-1" strike="noStrike">
                <a:solidFill>
                  <a:srgbClr val="000000"/>
                </a:solidFill>
                <a:latin typeface="Times New Roman"/>
                <a:ea typeface="MS PGothic"/>
              </a:defRPr>
            </a:lvl1pPr>
          </a:lstStyle>
          <a:p>
            <a:pPr indent="0" algn="ctr">
              <a:lnSpc>
                <a:spcPct val="100000"/>
              </a:lnSpc>
              <a:buNone/>
              <a:tabLst>
                <a:tab algn="l" pos="0"/>
              </a:tabLst>
            </a:pPr>
            <a:r>
              <a:rPr b="0" lang="en-US" sz="1200" spc="-1" strike="noStrike">
                <a:solidFill>
                  <a:srgbClr val="000000"/>
                </a:solidFill>
                <a:latin typeface="Times New Roman"/>
                <a:ea typeface="MS PGothic"/>
              </a:rPr>
              <a:t>Slide </a:t>
            </a:r>
            <a:fld id="{0E3C7181-7600-4CCD-8901-8C084078818E}" type="slidenum">
              <a:rPr b="0" lang="en-US" sz="1200" spc="-1" strike="noStrike">
                <a:solidFill>
                  <a:srgbClr val="000000"/>
                </a:solidFill>
                <a:latin typeface="Times New Roman"/>
                <a:ea typeface="MS PGothic"/>
              </a:rPr>
              <a:t>&lt;number&gt;</a:t>
            </a:fld>
            <a:endParaRPr b="0" lang="sv-SE" sz="1200" spc="-1" strike="noStrike">
              <a:solidFill>
                <a:srgbClr val="000000"/>
              </a:solidFill>
              <a:latin typeface="Times New Roman"/>
            </a:endParaRPr>
          </a:p>
        </p:txBody>
      </p:sp>
      <p:sp>
        <p:nvSpPr>
          <p:cNvPr id="69" name="Name 3"/>
          <p:cNvSpPr/>
          <p:nvPr/>
        </p:nvSpPr>
        <p:spPr>
          <a:xfrm>
            <a:off x="5940000" y="6475680"/>
            <a:ext cx="2761200" cy="2721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en-US" sz="1200" spc="-1" strike="noStrike">
                <a:solidFill>
                  <a:srgbClr val="000000"/>
                </a:solidFill>
                <a:latin typeface="Times New Roman"/>
                <a:ea typeface="MS PGothic"/>
              </a:rPr>
              <a:t>Amelia Andersdotter, Sky Group/Comcast</a:t>
            </a:r>
            <a:endParaRPr b="0" lang="sv-SE"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mc:AlternateContent>
        <mc:Choice xmlns:a14="http://schemas.microsoft.com/office/drawing/2010/main" Requires="a14">
          <p:sp>
            <p:nvSpPr>
              <p:cNvPr id="70" name=""/>
              <p:cNvSpPr txBox="1"/>
              <p:nvPr/>
            </p:nvSpPr>
            <p:spPr>
              <a:xfrm>
                <a:off x="3752280" y="2809440"/>
                <a:ext cx="1287360" cy="322200"/>
              </a:xfrm>
              <a:prstGeom prst="rect">
                <a:avLst/>
              </a:prstGeom>
            </p:spPr>
            <p:txBody>
              <a:bodyPr/>
              <a:p>
                <a14:m>
                  <m:oMath xmlns:m="http://schemas.openxmlformats.org/officeDocument/2006/math">
                    <m:r>
                      <m:t xml:space="preserve">P</m:t>
                    </m:r>
                    <m:d>
                      <m:dPr>
                        <m:begChr m:val="("/>
                        <m:endChr m:val=")"/>
                      </m:dPr>
                      <m:e>
                        <m:r>
                          <m:t xml:space="preserve">X</m:t>
                        </m:r>
                        <m:r>
                          <m:t xml:space="preserve">=</m:t>
                        </m:r>
                        <m:r>
                          <m:t xml:space="preserve">i</m:t>
                        </m:r>
                      </m:e>
                    </m:d>
                    <m:r>
                      <m:t xml:space="preserve">=</m:t>
                    </m:r>
                    <m:sSub>
                      <m:e>
                        <m:r>
                          <m:t xml:space="preserve">p</m:t>
                        </m:r>
                      </m:e>
                      <m:sub>
                        <m:r>
                          <m:t xml:space="preserve">i</m:t>
                        </m:r>
                      </m:sub>
                    </m:sSub>
                  </m:oMath>
                </a14:m>
              </a:p>
            </p:txBody>
          </p:sp>
        </mc:Choice>
        <mc:Fallback/>
      </mc:AlternateContent>
      <p:sp>
        <p:nvSpPr>
          <p:cNvPr id="71" name="PlaceHolder 1"/>
          <p:cNvSpPr>
            <a:spLocks noGrp="1"/>
          </p:cNvSpPr>
          <p:nvPr>
            <p:ph type="title"/>
          </p:nvPr>
        </p:nvSpPr>
        <p:spPr>
          <a:xfrm>
            <a:off x="685800" y="685800"/>
            <a:ext cx="7771680" cy="1065960"/>
          </a:xfrm>
          <a:prstGeom prst="rect">
            <a:avLst/>
          </a:prstGeom>
          <a:noFill/>
          <a:ln w="0">
            <a:noFill/>
          </a:ln>
        </p:spPr>
        <p:txBody>
          <a:bodyPr numCol="1" spcCol="0" lIns="92160" rIns="92160" tIns="46080" bIns="46080" anchor="ctr">
            <a:noAutofit/>
          </a:bodyPr>
          <a:p>
            <a:pPr indent="0" algn="ctr">
              <a:lnSpc>
                <a:spcPct val="100000"/>
              </a:lnSpc>
              <a:buNone/>
              <a:tabLst>
                <a:tab algn="l" pos="0"/>
              </a:tabLst>
            </a:pPr>
            <a:r>
              <a:rPr b="1" lang="en-US" sz="3200" spc="-1" strike="noStrike">
                <a:solidFill>
                  <a:srgbClr val="000000"/>
                </a:solidFill>
                <a:latin typeface="Times New Roman"/>
                <a:ea typeface="MS PGothic"/>
              </a:rPr>
              <a:t>Degree of anonymity (1) </a:t>
            </a:r>
            <a:endParaRPr b="0" lang="sv-SE" sz="3200" spc="-1" strike="noStrike">
              <a:solidFill>
                <a:srgbClr val="000000"/>
              </a:solidFill>
              <a:latin typeface="Arial"/>
            </a:endParaRPr>
          </a:p>
        </p:txBody>
      </p:sp>
      <p:sp>
        <p:nvSpPr>
          <p:cNvPr id="72" name="PlaceHolder 2"/>
          <p:cNvSpPr>
            <a:spLocks noGrp="1"/>
          </p:cNvSpPr>
          <p:nvPr>
            <p:ph/>
          </p:nvPr>
        </p:nvSpPr>
        <p:spPr>
          <a:xfrm>
            <a:off x="687960" y="1620000"/>
            <a:ext cx="7771680" cy="1439640"/>
          </a:xfrm>
          <a:prstGeom prst="rect">
            <a:avLst/>
          </a:prstGeom>
          <a:noFill/>
          <a:ln w="0">
            <a:noFill/>
          </a:ln>
        </p:spPr>
        <p:txBody>
          <a:bodyPr numCol="1" spcCol="0" lIns="92160" rIns="92160" tIns="46080" bIns="46080" anchor="t">
            <a:noAutofit/>
          </a:bodyPr>
          <a:p>
            <a:pPr marL="126000" indent="0">
              <a:lnSpc>
                <a:spcPct val="100000"/>
              </a:lnSpc>
              <a:spcBef>
                <a:spcPts val="400"/>
              </a:spcBef>
              <a:buNone/>
              <a:tabLst>
                <a:tab algn="l" pos="0"/>
              </a:tabLst>
            </a:pPr>
            <a:r>
              <a:rPr b="0" lang="en-US" sz="1600" spc="-1" strike="noStrike">
                <a:solidFill>
                  <a:srgbClr val="000000"/>
                </a:solidFill>
                <a:latin typeface="Arial"/>
                <a:ea typeface="MS PGothic"/>
              </a:rPr>
              <a:t>The attacker is assumed to be external, passive and local (a passive eavesdropper).</a:t>
            </a:r>
            <a:endParaRPr b="0" lang="sv-SE" sz="1600" spc="-1" strike="noStrike">
              <a:solidFill>
                <a:srgbClr val="000000"/>
              </a:solidFill>
              <a:latin typeface="Arial"/>
            </a:endParaRPr>
          </a:p>
          <a:p>
            <a:pPr marL="126000" indent="0">
              <a:lnSpc>
                <a:spcPct val="100000"/>
              </a:lnSpc>
              <a:spcBef>
                <a:spcPts val="400"/>
              </a:spcBef>
              <a:buNone/>
              <a:tabLst>
                <a:tab algn="l" pos="0"/>
              </a:tabLst>
            </a:pPr>
            <a:r>
              <a:rPr b="0" lang="en-US" sz="1600" spc="-1" strike="noStrike">
                <a:solidFill>
                  <a:srgbClr val="000000"/>
                </a:solidFill>
                <a:latin typeface="Arial"/>
                <a:ea typeface="MS PGothic"/>
              </a:rPr>
              <a:t>Let N be the number of devices in a network, each carrying a display of information elements in their MAC frame headers</a:t>
            </a:r>
            <a:r>
              <a:rPr b="0" lang="en-US" sz="2000" spc="-1" strike="noStrike">
                <a:solidFill>
                  <a:srgbClr val="000000"/>
                </a:solidFill>
                <a:latin typeface="Arial"/>
                <a:ea typeface="MS PGothic"/>
              </a:rPr>
              <a:t>.</a:t>
            </a:r>
            <a:endParaRPr b="0" lang="sv-SE" sz="2000" spc="-1" strike="noStrike">
              <a:solidFill>
                <a:srgbClr val="000000"/>
              </a:solidFill>
              <a:latin typeface="Arial"/>
            </a:endParaRPr>
          </a:p>
          <a:p>
            <a:pPr marL="126000" indent="0">
              <a:lnSpc>
                <a:spcPct val="100000"/>
              </a:lnSpc>
              <a:spcBef>
                <a:spcPts val="113"/>
              </a:spcBef>
              <a:buNone/>
              <a:tabLst>
                <a:tab algn="l" pos="0"/>
              </a:tabLst>
            </a:pPr>
            <a:endParaRPr b="0" lang="sv-SE" sz="2000" spc="-1" strike="noStrike">
              <a:solidFill>
                <a:srgbClr val="000000"/>
              </a:solidFill>
              <a:latin typeface="Arial"/>
            </a:endParaRPr>
          </a:p>
          <a:p>
            <a:pPr marL="126000" indent="0" algn="just">
              <a:lnSpc>
                <a:spcPct val="100000"/>
              </a:lnSpc>
              <a:spcBef>
                <a:spcPts val="400"/>
              </a:spcBef>
              <a:buNone/>
              <a:tabLst>
                <a:tab algn="l" pos="0"/>
              </a:tabLst>
            </a:pPr>
            <a:r>
              <a:rPr b="0" lang="en-US" sz="1600" spc="-1" strike="noStrike">
                <a:solidFill>
                  <a:srgbClr val="000000"/>
                </a:solidFill>
                <a:latin typeface="Arial"/>
                <a:ea typeface="MS PGothic"/>
              </a:rPr>
              <a:t>For all </a:t>
            </a:r>
            <a:r>
              <a:rPr b="0" i="1" lang="en-US" sz="1600" spc="-1" strike="noStrike">
                <a:solidFill>
                  <a:srgbClr val="000000"/>
                </a:solidFill>
                <a:latin typeface="Arial"/>
                <a:ea typeface="MS PGothic"/>
              </a:rPr>
              <a:t>i</a:t>
            </a:r>
            <a:r>
              <a:rPr b="0" lang="en-US" sz="1600" spc="-1" strike="noStrike">
                <a:solidFill>
                  <a:srgbClr val="000000"/>
                </a:solidFill>
                <a:latin typeface="Arial"/>
                <a:ea typeface="MS PGothic"/>
              </a:rPr>
              <a:t> in {1, …, N} is the probability of an attacker identifying transmitter </a:t>
            </a:r>
            <a:r>
              <a:rPr b="0" i="1" lang="en-US" sz="1600" spc="-1" strike="noStrike">
                <a:solidFill>
                  <a:srgbClr val="000000"/>
                </a:solidFill>
                <a:latin typeface="Arial"/>
                <a:ea typeface="MS PGothic"/>
              </a:rPr>
              <a:t>i</a:t>
            </a:r>
            <a:r>
              <a:rPr b="0" lang="en-US" sz="1600" spc="-1" strike="noStrike">
                <a:solidFill>
                  <a:srgbClr val="000000"/>
                </a:solidFill>
                <a:latin typeface="Arial"/>
                <a:ea typeface="MS PGothic"/>
              </a:rPr>
              <a:t>.</a:t>
            </a:r>
            <a:endParaRPr b="0" lang="sv-SE" sz="1600" spc="-1" strike="noStrike">
              <a:solidFill>
                <a:srgbClr val="000000"/>
              </a:solidFill>
              <a:latin typeface="Arial"/>
            </a:endParaRPr>
          </a:p>
          <a:p>
            <a:pPr marL="126000" indent="0" algn="just">
              <a:lnSpc>
                <a:spcPct val="100000"/>
              </a:lnSpc>
              <a:spcBef>
                <a:spcPts val="400"/>
              </a:spcBef>
              <a:buNone/>
              <a:tabLst>
                <a:tab algn="l" pos="0"/>
              </a:tabLst>
            </a:pPr>
            <a:endParaRPr b="0" lang="sv-SE" sz="1600" spc="-1" strike="noStrike">
              <a:solidFill>
                <a:srgbClr val="000000"/>
              </a:solidFill>
              <a:latin typeface="Arial"/>
            </a:endParaRPr>
          </a:p>
          <a:p>
            <a:pPr marL="126000" indent="0" algn="just">
              <a:lnSpc>
                <a:spcPct val="100000"/>
              </a:lnSpc>
              <a:spcBef>
                <a:spcPts val="400"/>
              </a:spcBef>
              <a:buNone/>
              <a:tabLst>
                <a:tab algn="l" pos="0"/>
              </a:tabLst>
            </a:pPr>
            <a:endParaRPr b="0" lang="sv-SE" sz="1600" spc="-1" strike="noStrike">
              <a:solidFill>
                <a:srgbClr val="000000"/>
              </a:solidFill>
              <a:latin typeface="Arial"/>
            </a:endParaRPr>
          </a:p>
          <a:p>
            <a:pPr marL="126000" indent="0" algn="just">
              <a:lnSpc>
                <a:spcPct val="100000"/>
              </a:lnSpc>
              <a:spcBef>
                <a:spcPts val="400"/>
              </a:spcBef>
              <a:buNone/>
              <a:tabLst>
                <a:tab algn="l" pos="0"/>
              </a:tabLst>
            </a:pPr>
            <a:endParaRPr b="0" lang="sv-SE" sz="1600" spc="-1" strike="noStrike">
              <a:solidFill>
                <a:srgbClr val="000000"/>
              </a:solidFill>
              <a:latin typeface="Arial"/>
            </a:endParaRPr>
          </a:p>
          <a:p>
            <a:pPr marL="126000" indent="0" algn="just">
              <a:lnSpc>
                <a:spcPct val="100000"/>
              </a:lnSpc>
              <a:spcBef>
                <a:spcPts val="400"/>
              </a:spcBef>
              <a:buNone/>
              <a:tabLst>
                <a:tab algn="l" pos="0"/>
              </a:tabLst>
            </a:pPr>
            <a:r>
              <a:rPr b="0" lang="en-US" sz="1600" spc="-1" strike="noStrike">
                <a:solidFill>
                  <a:srgbClr val="000000"/>
                </a:solidFill>
                <a:latin typeface="Arial"/>
                <a:ea typeface="MS PGothic"/>
              </a:rPr>
              <a:t>Is the entropy in the system following an attack (an observation of a display of information elements in MAC frame headers).</a:t>
            </a:r>
            <a:endParaRPr b="0" lang="sv-SE" sz="1600" spc="-1" strike="noStrike">
              <a:solidFill>
                <a:srgbClr val="000000"/>
              </a:solidFill>
              <a:latin typeface="Arial"/>
            </a:endParaRPr>
          </a:p>
          <a:p>
            <a:pPr marL="126000" indent="0" algn="just">
              <a:lnSpc>
                <a:spcPct val="100000"/>
              </a:lnSpc>
              <a:spcBef>
                <a:spcPts val="400"/>
              </a:spcBef>
              <a:buNone/>
              <a:tabLst>
                <a:tab algn="l" pos="0"/>
              </a:tabLst>
            </a:pPr>
            <a:endParaRPr b="0" lang="sv-SE" sz="1600" spc="-1" strike="noStrike">
              <a:solidFill>
                <a:srgbClr val="000000"/>
              </a:solidFill>
              <a:latin typeface="Arial"/>
            </a:endParaRPr>
          </a:p>
          <a:p>
            <a:pPr marL="126000" indent="0" algn="just">
              <a:lnSpc>
                <a:spcPct val="100000"/>
              </a:lnSpc>
              <a:spcBef>
                <a:spcPts val="400"/>
              </a:spcBef>
              <a:buNone/>
              <a:tabLst>
                <a:tab algn="l" pos="0"/>
              </a:tabLst>
            </a:pPr>
            <a:endParaRPr b="0" lang="sv-SE" sz="1600" spc="-1" strike="noStrike">
              <a:solidFill>
                <a:srgbClr val="000000"/>
              </a:solidFill>
              <a:latin typeface="Arial"/>
            </a:endParaRPr>
          </a:p>
          <a:p>
            <a:pPr marL="126000" indent="0" algn="just">
              <a:lnSpc>
                <a:spcPct val="100000"/>
              </a:lnSpc>
              <a:spcBef>
                <a:spcPts val="400"/>
              </a:spcBef>
              <a:buNone/>
              <a:tabLst>
                <a:tab algn="l" pos="0"/>
              </a:tabLst>
            </a:pPr>
            <a:endParaRPr b="0" lang="sv-SE" sz="1600" spc="-1" strike="noStrike">
              <a:solidFill>
                <a:srgbClr val="000000"/>
              </a:solidFill>
              <a:latin typeface="Arial"/>
            </a:endParaRPr>
          </a:p>
          <a:p>
            <a:pPr marL="126000" indent="0" algn="just">
              <a:lnSpc>
                <a:spcPct val="100000"/>
              </a:lnSpc>
              <a:spcBef>
                <a:spcPts val="400"/>
              </a:spcBef>
              <a:buNone/>
              <a:tabLst>
                <a:tab algn="l" pos="0"/>
              </a:tabLst>
            </a:pPr>
            <a:r>
              <a:rPr b="0" lang="en-US" sz="1600" spc="-1" strike="noStrike">
                <a:solidFill>
                  <a:srgbClr val="000000"/>
                </a:solidFill>
                <a:latin typeface="Arial"/>
                <a:ea typeface="MS PGothic"/>
              </a:rPr>
              <a:t>Is the degree of anonymity in the system. </a:t>
            </a:r>
            <a:endParaRPr b="0" lang="sv-SE" sz="1600" spc="-1" strike="noStrike">
              <a:solidFill>
                <a:srgbClr val="000000"/>
              </a:solidFill>
              <a:latin typeface="Arial"/>
            </a:endParaRPr>
          </a:p>
        </p:txBody>
      </p:sp>
      <p:sp>
        <p:nvSpPr>
          <p:cNvPr id="73" name="PlaceHolder 3"/>
          <p:cNvSpPr>
            <a:spLocks noGrp="1"/>
          </p:cNvSpPr>
          <p:nvPr>
            <p:ph type="sldNum" idx="10"/>
          </p:nvPr>
        </p:nvSpPr>
        <p:spPr>
          <a:xfrm>
            <a:off x="4344840" y="6475320"/>
            <a:ext cx="529560" cy="181800"/>
          </a:xfrm>
          <a:prstGeom prst="rect">
            <a:avLst/>
          </a:prstGeom>
          <a:noFill/>
          <a:ln w="9360">
            <a:noFill/>
          </a:ln>
        </p:spPr>
        <p:txBody>
          <a:bodyPr numCol="1" spcCol="0" lIns="0" rIns="0" tIns="0" bIns="0" anchor="t">
            <a:noAutofit/>
          </a:bodyPr>
          <a:lstStyle>
            <a:lvl1pPr indent="0" algn="ctr">
              <a:lnSpc>
                <a:spcPct val="100000"/>
              </a:lnSpc>
              <a:buNone/>
              <a:tabLst>
                <a:tab algn="l" pos="0"/>
              </a:tabLst>
              <a:defRPr b="0" lang="en-US" sz="1200" spc="-1" strike="noStrike">
                <a:solidFill>
                  <a:srgbClr val="000000"/>
                </a:solidFill>
                <a:latin typeface="Times New Roman"/>
                <a:ea typeface="MS PGothic"/>
              </a:defRPr>
            </a:lvl1pPr>
          </a:lstStyle>
          <a:p>
            <a:pPr indent="0" algn="ctr">
              <a:lnSpc>
                <a:spcPct val="100000"/>
              </a:lnSpc>
              <a:buNone/>
              <a:tabLst>
                <a:tab algn="l" pos="0"/>
              </a:tabLst>
            </a:pPr>
            <a:r>
              <a:rPr b="0" lang="en-US" sz="1200" spc="-1" strike="noStrike">
                <a:solidFill>
                  <a:srgbClr val="000000"/>
                </a:solidFill>
                <a:latin typeface="Times New Roman"/>
                <a:ea typeface="MS PGothic"/>
              </a:rPr>
              <a:t>Slide </a:t>
            </a:r>
            <a:fld id="{4BA8B1DD-DE4A-4162-9115-AEADCBF539AB}" type="slidenum">
              <a:rPr b="0" lang="en-US" sz="1200" spc="-1" strike="noStrike">
                <a:solidFill>
                  <a:srgbClr val="000000"/>
                </a:solidFill>
                <a:latin typeface="Times New Roman"/>
                <a:ea typeface="MS PGothic"/>
              </a:rPr>
              <a:t>&lt;number&gt;</a:t>
            </a:fld>
            <a:endParaRPr b="0" lang="sv-SE" sz="1200" spc="-1" strike="noStrike">
              <a:solidFill>
                <a:srgbClr val="000000"/>
              </a:solidFill>
              <a:latin typeface="Times New Roman"/>
            </a:endParaRPr>
          </a:p>
        </p:txBody>
      </p:sp>
      <p:sp>
        <p:nvSpPr>
          <p:cNvPr id="74" name="Name 4"/>
          <p:cNvSpPr/>
          <p:nvPr/>
        </p:nvSpPr>
        <p:spPr>
          <a:xfrm>
            <a:off x="5940000" y="6475680"/>
            <a:ext cx="2761200" cy="2721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en-US" sz="1200" spc="-1" strike="noStrike">
                <a:solidFill>
                  <a:srgbClr val="000000"/>
                </a:solidFill>
                <a:latin typeface="Times New Roman"/>
                <a:ea typeface="MS PGothic"/>
              </a:rPr>
              <a:t>Amelia Andersdotter, Sky Group/Comcast</a:t>
            </a:r>
            <a:endParaRPr b="0" lang="sv-SE" sz="1200" spc="-1" strike="noStrike">
              <a:solidFill>
                <a:srgbClr val="000000"/>
              </a:solidFill>
              <a:latin typeface="Arial"/>
            </a:endParaRPr>
          </a:p>
        </p:txBody>
      </p:sp>
      <mc:AlternateContent>
        <mc:Choice xmlns:a14="http://schemas.microsoft.com/office/drawing/2010/main" Requires="a14">
          <p:sp>
            <p:nvSpPr>
              <p:cNvPr id="75" name=""/>
              <p:cNvSpPr txBox="1"/>
              <p:nvPr/>
            </p:nvSpPr>
            <p:spPr>
              <a:xfrm>
                <a:off x="3060000" y="3531960"/>
                <a:ext cx="2435760" cy="679680"/>
              </a:xfrm>
              <a:prstGeom prst="rect">
                <a:avLst/>
              </a:prstGeom>
            </p:spPr>
            <p:txBody>
              <a:bodyPr/>
              <a:p>
                <a14:m>
                  <m:oMath xmlns:m="http://schemas.openxmlformats.org/officeDocument/2006/math">
                    <m:r>
                      <m:t xml:space="preserve">H</m:t>
                    </m:r>
                    <m:d>
                      <m:dPr>
                        <m:begChr m:val="("/>
                        <m:endChr m:val=")"/>
                      </m:dPr>
                      <m:e>
                        <m:r>
                          <m:t xml:space="preserve">X</m:t>
                        </m:r>
                      </m:e>
                    </m:d>
                    <m:r>
                      <m:t xml:space="preserve">=</m:t>
                    </m:r>
                    <m:r>
                      <m:t xml:space="preserve">−</m:t>
                    </m:r>
                    <m:nary>
                      <m:naryPr>
                        <m:chr m:val="∑"/>
                      </m:naryPr>
                      <m:sub>
                        <m:r>
                          <m:t xml:space="preserve">i</m:t>
                        </m:r>
                        <m:r>
                          <m:t xml:space="preserve">=</m:t>
                        </m:r>
                        <m:r>
                          <m:t xml:space="preserve">1</m:t>
                        </m:r>
                      </m:sub>
                      <m:sup>
                        <m:r>
                          <m:t xml:space="preserve">N</m:t>
                        </m:r>
                      </m:sup>
                      <m:e>
                        <m:sSub>
                          <m:e>
                            <m:r>
                              <m:t xml:space="preserve">p</m:t>
                            </m:r>
                          </m:e>
                          <m:sub>
                            <m:r>
                              <m:t xml:space="preserve">i</m:t>
                            </m:r>
                          </m:sub>
                        </m:sSub>
                      </m:e>
                    </m:nary>
                    <m:sSub>
                      <m:e>
                        <m:r>
                          <m:t xml:space="preserve">log</m:t>
                        </m:r>
                      </m:e>
                      <m:sub>
                        <m:r>
                          <m:t xml:space="preserve">2</m:t>
                        </m:r>
                      </m:sub>
                    </m:sSub>
                    <m:d>
                      <m:dPr>
                        <m:begChr m:val="("/>
                        <m:endChr m:val=")"/>
                      </m:dPr>
                      <m:e>
                        <m:sSub>
                          <m:e>
                            <m:r>
                              <m:t xml:space="preserve">p</m:t>
                            </m:r>
                          </m:e>
                          <m:sub>
                            <m:r>
                              <m:t xml:space="preserve">i</m:t>
                            </m:r>
                          </m:sub>
                        </m:sSub>
                      </m:e>
                    </m:d>
                  </m:oMath>
                </a14:m>
              </a:p>
            </p:txBody>
          </p:sp>
        </mc:Choice>
        <mc:Fallback/>
      </mc:AlternateContent>
      <mc:AlternateContent>
        <mc:Choice xmlns:a14="http://schemas.microsoft.com/office/drawing/2010/main" Requires="a14">
          <p:sp>
            <p:nvSpPr>
              <p:cNvPr id="76" name=""/>
              <p:cNvSpPr txBox="1"/>
              <p:nvPr/>
            </p:nvSpPr>
            <p:spPr>
              <a:xfrm>
                <a:off x="2978280" y="4924440"/>
                <a:ext cx="3500640" cy="659520"/>
              </a:xfrm>
              <a:prstGeom prst="rect">
                <a:avLst/>
              </a:prstGeom>
            </p:spPr>
            <p:txBody>
              <a:bodyPr/>
              <a:p>
                <a14:m>
                  <m:oMath xmlns:m="http://schemas.openxmlformats.org/officeDocument/2006/math">
                    <m:r>
                      <m:t xml:space="preserve">d</m:t>
                    </m:r>
                    <m:r>
                      <m:t xml:space="preserve">=</m:t>
                    </m:r>
                    <m:f>
                      <m:num>
                        <m:r>
                          <m:t xml:space="preserve">H</m:t>
                        </m:r>
                        <m:d>
                          <m:dPr>
                            <m:begChr m:val="("/>
                            <m:endChr m:val=")"/>
                          </m:dPr>
                          <m:e>
                            <m:r>
                              <m:t xml:space="preserve">X</m:t>
                            </m:r>
                          </m:e>
                        </m:d>
                      </m:num>
                      <m:den>
                        <m:sSub>
                          <m:e>
                            <m:r>
                              <m:t xml:space="preserve">H</m:t>
                            </m:r>
                          </m:e>
                          <m:sub>
                            <m:r>
                              <m:t xml:space="preserve">max</m:t>
                            </m:r>
                          </m:sub>
                        </m:sSub>
                      </m:den>
                    </m:f>
                    <m:r>
                      <m:t xml:space="preserve">where</m:t>
                    </m:r>
                    <m:sSub>
                      <m:e>
                        <m:r>
                          <m:t xml:space="preserve">H</m:t>
                        </m:r>
                      </m:e>
                      <m:sub>
                        <m:r>
                          <m:t xml:space="preserve">max</m:t>
                        </m:r>
                      </m:sub>
                    </m:sSub>
                    <m:r>
                      <m:t xml:space="preserve">=</m:t>
                    </m:r>
                    <m:sSub>
                      <m:e>
                        <m:r>
                          <m:t xml:space="preserve">log</m:t>
                        </m:r>
                      </m:e>
                      <m:sub>
                        <m:r>
                          <m:t xml:space="preserve">2</m:t>
                        </m:r>
                      </m:sub>
                    </m:sSub>
                    <m:d>
                      <m:dPr>
                        <m:begChr m:val="("/>
                        <m:endChr m:val=")"/>
                      </m:dPr>
                      <m:e>
                        <m:r>
                          <m:t xml:space="preserve">N</m:t>
                        </m:r>
                      </m:e>
                    </m:d>
                  </m:oMath>
                </a14:m>
              </a:p>
            </p:txBody>
          </p:sp>
        </mc:Choice>
        <mc:Fallback/>
      </mc:AlternateContent>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mc:AlternateContent>
        <mc:Choice xmlns:a14="http://schemas.microsoft.com/office/drawing/2010/main" Requires="a14">
          <p:sp>
            <p:nvSpPr>
              <p:cNvPr id="77" name=""/>
              <p:cNvSpPr txBox="1"/>
              <p:nvPr/>
            </p:nvSpPr>
            <p:spPr>
              <a:xfrm>
                <a:off x="3752280" y="2305440"/>
                <a:ext cx="1287360" cy="322200"/>
              </a:xfrm>
              <a:prstGeom prst="rect">
                <a:avLst/>
              </a:prstGeom>
            </p:spPr>
            <p:txBody>
              <a:bodyPr/>
              <a:p>
                <a14:m>
                  <m:oMath xmlns:m="http://schemas.openxmlformats.org/officeDocument/2006/math">
                    <m:r>
                      <m:t xml:space="preserve">P</m:t>
                    </m:r>
                    <m:d>
                      <m:dPr>
                        <m:begChr m:val="("/>
                        <m:endChr m:val=")"/>
                      </m:dPr>
                      <m:e>
                        <m:r>
                          <m:t xml:space="preserve">X</m:t>
                        </m:r>
                        <m:r>
                          <m:t xml:space="preserve">=</m:t>
                        </m:r>
                        <m:r>
                          <m:t xml:space="preserve">i</m:t>
                        </m:r>
                      </m:e>
                    </m:d>
                    <m:r>
                      <m:t xml:space="preserve">=</m:t>
                    </m:r>
                    <m:sSub>
                      <m:e>
                        <m:r>
                          <m:t xml:space="preserve">p</m:t>
                        </m:r>
                      </m:e>
                      <m:sub>
                        <m:r>
                          <m:t xml:space="preserve">i</m:t>
                        </m:r>
                      </m:sub>
                    </m:sSub>
                  </m:oMath>
                </a14:m>
              </a:p>
            </p:txBody>
          </p:sp>
        </mc:Choice>
        <mc:Fallback/>
      </mc:AlternateContent>
      <p:sp>
        <p:nvSpPr>
          <p:cNvPr id="78" name="PlaceHolder 1"/>
          <p:cNvSpPr>
            <a:spLocks noGrp="1"/>
          </p:cNvSpPr>
          <p:nvPr>
            <p:ph type="title"/>
          </p:nvPr>
        </p:nvSpPr>
        <p:spPr>
          <a:xfrm>
            <a:off x="685800" y="685800"/>
            <a:ext cx="7771680" cy="1065960"/>
          </a:xfrm>
          <a:prstGeom prst="rect">
            <a:avLst/>
          </a:prstGeom>
          <a:noFill/>
          <a:ln w="0">
            <a:noFill/>
          </a:ln>
        </p:spPr>
        <p:txBody>
          <a:bodyPr numCol="1" spcCol="0" lIns="92160" rIns="92160" tIns="46080" bIns="46080" anchor="ctr">
            <a:noAutofit/>
          </a:bodyPr>
          <a:p>
            <a:pPr indent="0" algn="ctr">
              <a:lnSpc>
                <a:spcPct val="100000"/>
              </a:lnSpc>
              <a:buNone/>
              <a:tabLst>
                <a:tab algn="l" pos="0"/>
              </a:tabLst>
            </a:pPr>
            <a:r>
              <a:rPr b="1" lang="en-US" sz="3200" spc="-1" strike="noStrike">
                <a:solidFill>
                  <a:srgbClr val="000000"/>
                </a:solidFill>
                <a:latin typeface="Times New Roman"/>
                <a:ea typeface="MS PGothic"/>
              </a:rPr>
              <a:t>Degree </a:t>
            </a:r>
            <a:r>
              <a:rPr b="1" lang="en-US" sz="3200" spc="-1" strike="noStrike">
                <a:solidFill>
                  <a:srgbClr val="000000"/>
                </a:solidFill>
                <a:latin typeface="Times New Roman"/>
                <a:ea typeface="MS PGothic"/>
              </a:rPr>
              <a:t>of </a:t>
            </a:r>
            <a:r>
              <a:rPr b="1" lang="en-US" sz="3200" spc="-1" strike="noStrike">
                <a:solidFill>
                  <a:srgbClr val="000000"/>
                </a:solidFill>
                <a:latin typeface="Times New Roman"/>
                <a:ea typeface="MS PGothic"/>
              </a:rPr>
              <a:t>anonym</a:t>
            </a:r>
            <a:r>
              <a:rPr b="1" lang="en-US" sz="3200" spc="-1" strike="noStrike">
                <a:solidFill>
                  <a:srgbClr val="000000"/>
                </a:solidFill>
                <a:latin typeface="Times New Roman"/>
                <a:ea typeface="MS PGothic"/>
              </a:rPr>
              <a:t>ity (2) </a:t>
            </a:r>
            <a:endParaRPr b="0" lang="sv-SE" sz="3200" spc="-1" strike="noStrike">
              <a:solidFill>
                <a:srgbClr val="000000"/>
              </a:solidFill>
              <a:latin typeface="Arial"/>
            </a:endParaRPr>
          </a:p>
        </p:txBody>
      </p:sp>
      <p:sp>
        <p:nvSpPr>
          <p:cNvPr id="79" name="PlaceHolder 2"/>
          <p:cNvSpPr>
            <a:spLocks noGrp="1"/>
          </p:cNvSpPr>
          <p:nvPr>
            <p:ph/>
          </p:nvPr>
        </p:nvSpPr>
        <p:spPr>
          <a:xfrm>
            <a:off x="687960" y="1620000"/>
            <a:ext cx="7771680" cy="719640"/>
          </a:xfrm>
          <a:prstGeom prst="rect">
            <a:avLst/>
          </a:prstGeom>
          <a:noFill/>
          <a:ln w="0">
            <a:noFill/>
          </a:ln>
        </p:spPr>
        <p:txBody>
          <a:bodyPr numCol="1" spcCol="0" lIns="92160" rIns="92160" tIns="46080" bIns="46080" anchor="t">
            <a:noAutofit/>
          </a:bodyPr>
          <a:p>
            <a:pPr marL="126000" indent="0">
              <a:lnSpc>
                <a:spcPct val="100000"/>
              </a:lnSpc>
              <a:spcBef>
                <a:spcPts val="400"/>
              </a:spcBef>
              <a:buNone/>
              <a:tabLst>
                <a:tab algn="l" pos="0"/>
              </a:tabLst>
            </a:pPr>
            <a:r>
              <a:rPr b="0" lang="en-US" sz="1600" spc="-1" strike="noStrike">
                <a:solidFill>
                  <a:srgbClr val="000000"/>
                </a:solidFill>
                <a:latin typeface="Arial"/>
                <a:ea typeface="MS PGothic"/>
              </a:rPr>
              <a:t>First (and to my understanding biggest) challenge is to establish a suitable probability distribution</a:t>
            </a:r>
            <a:endParaRPr b="0" lang="sv-SE" sz="1600" spc="-1" strike="noStrike">
              <a:solidFill>
                <a:srgbClr val="000000"/>
              </a:solidFill>
              <a:latin typeface="Arial"/>
            </a:endParaRPr>
          </a:p>
          <a:p>
            <a:pPr marL="126000" indent="0">
              <a:lnSpc>
                <a:spcPct val="100000"/>
              </a:lnSpc>
              <a:spcBef>
                <a:spcPts val="113"/>
              </a:spcBef>
              <a:buNone/>
              <a:tabLst>
                <a:tab algn="l" pos="0"/>
              </a:tabLst>
            </a:pPr>
            <a:endParaRPr b="0" lang="sv-SE" sz="2000" spc="-1" strike="noStrike">
              <a:solidFill>
                <a:srgbClr val="000000"/>
              </a:solidFill>
              <a:latin typeface="Arial"/>
            </a:endParaRPr>
          </a:p>
          <a:p>
            <a:pPr marL="126000" indent="0" algn="just">
              <a:lnSpc>
                <a:spcPct val="100000"/>
              </a:lnSpc>
              <a:spcBef>
                <a:spcPts val="400"/>
              </a:spcBef>
              <a:buNone/>
              <a:tabLst>
                <a:tab algn="l" pos="0"/>
              </a:tabLst>
            </a:pPr>
            <a:endParaRPr b="0" lang="sv-SE" sz="1600" spc="-1" strike="noStrike">
              <a:solidFill>
                <a:srgbClr val="000000"/>
              </a:solidFill>
              <a:latin typeface="Arial"/>
            </a:endParaRPr>
          </a:p>
          <a:p>
            <a:pPr marL="126000" indent="0" algn="just">
              <a:lnSpc>
                <a:spcPct val="100000"/>
              </a:lnSpc>
              <a:spcBef>
                <a:spcPts val="400"/>
              </a:spcBef>
              <a:buNone/>
              <a:tabLst>
                <a:tab algn="l" pos="0"/>
              </a:tabLst>
            </a:pPr>
            <a:endParaRPr b="0" lang="sv-SE" sz="1600" spc="-1" strike="noStrike">
              <a:solidFill>
                <a:srgbClr val="000000"/>
              </a:solidFill>
              <a:latin typeface="Arial"/>
            </a:endParaRPr>
          </a:p>
        </p:txBody>
      </p:sp>
      <p:sp>
        <p:nvSpPr>
          <p:cNvPr id="80" name="PlaceHolder 3"/>
          <p:cNvSpPr>
            <a:spLocks noGrp="1"/>
          </p:cNvSpPr>
          <p:nvPr>
            <p:ph type="sldNum" idx="11"/>
          </p:nvPr>
        </p:nvSpPr>
        <p:spPr>
          <a:xfrm>
            <a:off x="4344840" y="6475320"/>
            <a:ext cx="529560" cy="181800"/>
          </a:xfrm>
          <a:prstGeom prst="rect">
            <a:avLst/>
          </a:prstGeom>
          <a:noFill/>
          <a:ln w="9360">
            <a:noFill/>
          </a:ln>
        </p:spPr>
        <p:txBody>
          <a:bodyPr numCol="1" spcCol="0" lIns="0" rIns="0" tIns="0" bIns="0" anchor="t">
            <a:noAutofit/>
          </a:bodyPr>
          <a:lstStyle>
            <a:lvl1pPr indent="0" algn="ctr">
              <a:lnSpc>
                <a:spcPct val="100000"/>
              </a:lnSpc>
              <a:buNone/>
              <a:tabLst>
                <a:tab algn="l" pos="0"/>
              </a:tabLst>
              <a:defRPr b="0" lang="en-US" sz="1200" spc="-1" strike="noStrike">
                <a:solidFill>
                  <a:srgbClr val="000000"/>
                </a:solidFill>
                <a:latin typeface="Times New Roman"/>
                <a:ea typeface="MS PGothic"/>
              </a:defRPr>
            </a:lvl1pPr>
          </a:lstStyle>
          <a:p>
            <a:pPr indent="0" algn="ctr">
              <a:lnSpc>
                <a:spcPct val="100000"/>
              </a:lnSpc>
              <a:buNone/>
              <a:tabLst>
                <a:tab algn="l" pos="0"/>
              </a:tabLst>
            </a:pPr>
            <a:r>
              <a:rPr b="0" lang="en-US" sz="1200" spc="-1" strike="noStrike">
                <a:solidFill>
                  <a:srgbClr val="000000"/>
                </a:solidFill>
                <a:latin typeface="Times New Roman"/>
                <a:ea typeface="MS PGothic"/>
              </a:rPr>
              <a:t>Slide </a:t>
            </a:r>
            <a:fld id="{24683438-0E0B-44B2-8C4B-1D7F3F29B5BB}" type="slidenum">
              <a:rPr b="0" lang="en-US" sz="1200" spc="-1" strike="noStrike">
                <a:solidFill>
                  <a:srgbClr val="000000"/>
                </a:solidFill>
                <a:latin typeface="Times New Roman"/>
                <a:ea typeface="MS PGothic"/>
              </a:rPr>
              <a:t>&lt;number&gt;</a:t>
            </a:fld>
            <a:endParaRPr b="0" lang="sv-SE" sz="1200" spc="-1" strike="noStrike">
              <a:solidFill>
                <a:srgbClr val="000000"/>
              </a:solidFill>
              <a:latin typeface="Times New Roman"/>
            </a:endParaRPr>
          </a:p>
        </p:txBody>
      </p:sp>
      <p:sp>
        <p:nvSpPr>
          <p:cNvPr id="81" name="Name 6"/>
          <p:cNvSpPr/>
          <p:nvPr/>
        </p:nvSpPr>
        <p:spPr>
          <a:xfrm>
            <a:off x="5940000" y="6475680"/>
            <a:ext cx="2761200" cy="2721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en-US" sz="1200" spc="-1" strike="noStrike">
                <a:solidFill>
                  <a:srgbClr val="000000"/>
                </a:solidFill>
                <a:latin typeface="Times New Roman"/>
                <a:ea typeface="MS PGothic"/>
              </a:rPr>
              <a:t>Amelia Andersdotter, Sky Group/Comcast</a:t>
            </a:r>
            <a:endParaRPr b="0" lang="sv-SE" sz="1200" spc="-1" strike="noStrike">
              <a:solidFill>
                <a:srgbClr val="000000"/>
              </a:solidFill>
              <a:latin typeface="Arial"/>
            </a:endParaRPr>
          </a:p>
        </p:txBody>
      </p:sp>
      <p:sp>
        <p:nvSpPr>
          <p:cNvPr id="82" name=""/>
          <p:cNvSpPr/>
          <p:nvPr/>
        </p:nvSpPr>
        <p:spPr>
          <a:xfrm>
            <a:off x="900000" y="2880000"/>
            <a:ext cx="7559640" cy="2121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sv-SE" sz="1600" spc="-1" strike="noStrike">
                <a:solidFill>
                  <a:srgbClr val="000000"/>
                </a:solidFill>
                <a:latin typeface="Arial"/>
              </a:rPr>
              <a:t>Conversely, given one observation of a set of displays of information elements, what is the probability that an eavesdropper would find two displays that are the same? </a:t>
            </a:r>
            <a:r>
              <a:rPr b="0" i="1" lang="sv-SE" sz="1600" spc="-1" strike="noStrike">
                <a:solidFill>
                  <a:srgbClr val="000000"/>
                </a:solidFill>
                <a:latin typeface="Arial"/>
              </a:rPr>
              <a:t>(i.e., the inverse probability – what is the probability that an attacked would at all be uncertain as to the identity of a transmitter?)</a:t>
            </a:r>
            <a:r>
              <a:rPr b="0" lang="sv-SE" sz="1600" spc="-1" strike="noStrike">
                <a:solidFill>
                  <a:srgbClr val="000000"/>
                </a:solidFill>
                <a:latin typeface="Arial"/>
              </a:rPr>
              <a:t> </a:t>
            </a:r>
            <a:endParaRPr b="0" lang="sv-SE" sz="1600" spc="-1" strike="noStrike">
              <a:solidFill>
                <a:srgbClr val="000000"/>
              </a:solidFill>
              <a:latin typeface="Arial"/>
            </a:endParaRPr>
          </a:p>
          <a:p>
            <a:pPr>
              <a:lnSpc>
                <a:spcPct val="100000"/>
              </a:lnSpc>
            </a:pPr>
            <a:endParaRPr b="0" lang="sv-SE" sz="1600" spc="-1" strike="noStrike">
              <a:solidFill>
                <a:srgbClr val="000000"/>
              </a:solidFill>
              <a:latin typeface="Arial"/>
            </a:endParaRPr>
          </a:p>
          <a:p>
            <a:pPr>
              <a:lnSpc>
                <a:spcPct val="100000"/>
              </a:lnSpc>
            </a:pPr>
            <a:r>
              <a:rPr b="0" lang="sv-SE" sz="1600" spc="-1" strike="noStrike">
                <a:solidFill>
                  <a:srgbClr val="000000"/>
                </a:solidFill>
                <a:latin typeface="Arial"/>
              </a:rPr>
              <a:t>Proposal: we can model this as </a:t>
            </a:r>
            <a:r>
              <a:rPr b="1" lang="sv-SE" sz="1600" spc="-1" strike="noStrike">
                <a:solidFill>
                  <a:srgbClr val="000000"/>
                </a:solidFill>
                <a:latin typeface="Arial"/>
              </a:rPr>
              <a:t>the pigeon hole principle</a:t>
            </a:r>
            <a:r>
              <a:rPr b="0" lang="sv-SE" sz="1600" spc="-1" strike="noStrike">
                <a:solidFill>
                  <a:srgbClr val="000000"/>
                </a:solidFill>
                <a:latin typeface="Arial"/>
              </a:rPr>
              <a:t>. For N devices displaying M = 2</a:t>
            </a:r>
            <a:r>
              <a:rPr b="0" lang="sv-SE" sz="1600" spc="-1" strike="noStrike" baseline="33000">
                <a:solidFill>
                  <a:srgbClr val="000000"/>
                </a:solidFill>
                <a:latin typeface="Arial"/>
              </a:rPr>
              <a:t>x </a:t>
            </a:r>
            <a:r>
              <a:rPr b="0" lang="sv-SE" sz="1600" spc="-1" strike="noStrike">
                <a:solidFill>
                  <a:srgbClr val="000000"/>
                </a:solidFill>
                <a:latin typeface="Arial"/>
              </a:rPr>
              <a:t>bits, where x is the number of bits in the MAC frame header that are not encrypted or obfuscated, what is the probability that a given device is not uniquely identifiable?</a:t>
            </a:r>
            <a:endParaRPr b="0" lang="sv-SE"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PlaceHolder 1"/>
          <p:cNvSpPr>
            <a:spLocks noGrp="1"/>
          </p:cNvSpPr>
          <p:nvPr>
            <p:ph type="title"/>
          </p:nvPr>
        </p:nvSpPr>
        <p:spPr>
          <a:xfrm>
            <a:off x="685800" y="685800"/>
            <a:ext cx="7771680" cy="1065960"/>
          </a:xfrm>
          <a:prstGeom prst="rect">
            <a:avLst/>
          </a:prstGeom>
          <a:noFill/>
          <a:ln w="0">
            <a:noFill/>
          </a:ln>
        </p:spPr>
        <p:txBody>
          <a:bodyPr numCol="1" spcCol="0" lIns="92160" rIns="92160" tIns="46080" bIns="46080" anchor="ctr">
            <a:noAutofit/>
          </a:bodyPr>
          <a:p>
            <a:pPr indent="0" algn="ctr">
              <a:lnSpc>
                <a:spcPct val="100000"/>
              </a:lnSpc>
              <a:buNone/>
              <a:tabLst>
                <a:tab algn="l" pos="0"/>
              </a:tabLst>
            </a:pPr>
            <a:r>
              <a:rPr b="1" lang="en-US" sz="3200" spc="-1" strike="noStrike">
                <a:solidFill>
                  <a:srgbClr val="000000"/>
                </a:solidFill>
                <a:latin typeface="Times New Roman"/>
                <a:ea typeface="MS PGothic"/>
              </a:rPr>
              <a:t>Degree of anonymity (3) </a:t>
            </a:r>
            <a:endParaRPr b="0" lang="sv-SE" sz="3200" spc="-1" strike="noStrike">
              <a:solidFill>
                <a:srgbClr val="000000"/>
              </a:solidFill>
              <a:latin typeface="Arial"/>
            </a:endParaRPr>
          </a:p>
        </p:txBody>
      </p:sp>
      <p:sp>
        <p:nvSpPr>
          <p:cNvPr id="84" name="PlaceHolder 2"/>
          <p:cNvSpPr>
            <a:spLocks noGrp="1"/>
          </p:cNvSpPr>
          <p:nvPr>
            <p:ph type="sldNum" idx="12"/>
          </p:nvPr>
        </p:nvSpPr>
        <p:spPr>
          <a:xfrm>
            <a:off x="4344840" y="6475320"/>
            <a:ext cx="529560" cy="181800"/>
          </a:xfrm>
          <a:prstGeom prst="rect">
            <a:avLst/>
          </a:prstGeom>
          <a:noFill/>
          <a:ln w="9360">
            <a:noFill/>
          </a:ln>
        </p:spPr>
        <p:txBody>
          <a:bodyPr numCol="1" spcCol="0" lIns="0" rIns="0" tIns="0" bIns="0" anchor="t">
            <a:noAutofit/>
          </a:bodyPr>
          <a:lstStyle>
            <a:lvl1pPr indent="0" algn="ctr">
              <a:lnSpc>
                <a:spcPct val="100000"/>
              </a:lnSpc>
              <a:buNone/>
              <a:tabLst>
                <a:tab algn="l" pos="0"/>
              </a:tabLst>
              <a:defRPr b="0" lang="en-US" sz="1200" spc="-1" strike="noStrike">
                <a:solidFill>
                  <a:srgbClr val="000000"/>
                </a:solidFill>
                <a:latin typeface="Times New Roman"/>
                <a:ea typeface="MS PGothic"/>
              </a:defRPr>
            </a:lvl1pPr>
          </a:lstStyle>
          <a:p>
            <a:pPr indent="0" algn="ctr">
              <a:lnSpc>
                <a:spcPct val="100000"/>
              </a:lnSpc>
              <a:buNone/>
              <a:tabLst>
                <a:tab algn="l" pos="0"/>
              </a:tabLst>
            </a:pPr>
            <a:r>
              <a:rPr b="0" lang="en-US" sz="1200" spc="-1" strike="noStrike">
                <a:solidFill>
                  <a:srgbClr val="000000"/>
                </a:solidFill>
                <a:latin typeface="Times New Roman"/>
                <a:ea typeface="MS PGothic"/>
              </a:rPr>
              <a:t>Slide </a:t>
            </a:r>
            <a:fld id="{1BF53C43-6EE0-4669-82F1-CE3E13647FDB}" type="slidenum">
              <a:rPr b="0" lang="en-US" sz="1200" spc="-1" strike="noStrike">
                <a:solidFill>
                  <a:srgbClr val="000000"/>
                </a:solidFill>
                <a:latin typeface="Times New Roman"/>
                <a:ea typeface="MS PGothic"/>
              </a:rPr>
              <a:t>&lt;number&gt;</a:t>
            </a:fld>
            <a:endParaRPr b="0" lang="sv-SE" sz="1200" spc="-1" strike="noStrike">
              <a:solidFill>
                <a:srgbClr val="000000"/>
              </a:solidFill>
              <a:latin typeface="Times New Roman"/>
            </a:endParaRPr>
          </a:p>
        </p:txBody>
      </p:sp>
      <p:sp>
        <p:nvSpPr>
          <p:cNvPr id="85" name="Name 7"/>
          <p:cNvSpPr/>
          <p:nvPr/>
        </p:nvSpPr>
        <p:spPr>
          <a:xfrm>
            <a:off x="5940000" y="6475680"/>
            <a:ext cx="2761200" cy="2721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en-US" sz="1200" spc="-1" strike="noStrike">
                <a:solidFill>
                  <a:srgbClr val="000000"/>
                </a:solidFill>
                <a:latin typeface="Times New Roman"/>
                <a:ea typeface="MS PGothic"/>
              </a:rPr>
              <a:t>Amelia Andersdotter, Sky Group/Comcast</a:t>
            </a:r>
            <a:endParaRPr b="0" lang="sv-SE" sz="1200" spc="-1" strike="noStrike">
              <a:solidFill>
                <a:srgbClr val="000000"/>
              </a:solidFill>
              <a:latin typeface="Arial"/>
            </a:endParaRPr>
          </a:p>
        </p:txBody>
      </p:sp>
      <p:sp>
        <p:nvSpPr>
          <p:cNvPr id="86" name=""/>
          <p:cNvSpPr/>
          <p:nvPr/>
        </p:nvSpPr>
        <p:spPr>
          <a:xfrm>
            <a:off x="900000" y="1832400"/>
            <a:ext cx="7739640" cy="14443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sv-SE" sz="1600" spc="-1" strike="noStrike">
                <a:solidFill>
                  <a:srgbClr val="000000"/>
                </a:solidFill>
                <a:latin typeface="Arial"/>
              </a:rPr>
              <a:t>Pigeon hole principle, continuation.</a:t>
            </a:r>
            <a:endParaRPr b="0" lang="sv-SE" sz="1600" spc="-1" strike="noStrike">
              <a:solidFill>
                <a:srgbClr val="000000"/>
              </a:solidFill>
              <a:latin typeface="Arial"/>
            </a:endParaRPr>
          </a:p>
          <a:p>
            <a:pPr>
              <a:lnSpc>
                <a:spcPct val="100000"/>
              </a:lnSpc>
            </a:pPr>
            <a:endParaRPr b="0" lang="sv-SE" sz="1600" spc="-1" strike="noStrike">
              <a:solidFill>
                <a:srgbClr val="000000"/>
              </a:solidFill>
              <a:latin typeface="Arial"/>
            </a:endParaRPr>
          </a:p>
          <a:p>
            <a:pPr>
              <a:lnSpc>
                <a:spcPct val="100000"/>
              </a:lnSpc>
            </a:pPr>
            <a:r>
              <a:rPr b="0" lang="sv-SE" sz="1600" spc="-1" strike="noStrike">
                <a:solidFill>
                  <a:srgbClr val="000000"/>
                </a:solidFill>
                <a:latin typeface="Arial"/>
              </a:rPr>
              <a:t>We have two cases: if N &gt; M, we are guaranteed that at least some devices will share displays. The probability that any particular device will share a display with any other device is</a:t>
            </a:r>
            <a:endParaRPr b="0" lang="sv-SE" sz="1600" spc="-1" strike="noStrike">
              <a:solidFill>
                <a:srgbClr val="000000"/>
              </a:solidFill>
              <a:latin typeface="Arial"/>
            </a:endParaRPr>
          </a:p>
          <a:p>
            <a:pPr>
              <a:lnSpc>
                <a:spcPct val="100000"/>
              </a:lnSpc>
            </a:pPr>
            <a:endParaRPr b="0" lang="sv-SE" sz="1600" spc="-1" strike="noStrike">
              <a:solidFill>
                <a:srgbClr val="000000"/>
              </a:solidFill>
              <a:latin typeface="Arial"/>
            </a:endParaRPr>
          </a:p>
        </p:txBody>
      </p:sp>
      <mc:AlternateContent>
        <mc:Choice xmlns:a14="http://schemas.microsoft.com/office/drawing/2010/main" Requires="a14">
          <p:sp>
            <p:nvSpPr>
              <p:cNvPr id="87" name=""/>
              <p:cNvSpPr txBox="1"/>
              <p:nvPr/>
            </p:nvSpPr>
            <p:spPr>
              <a:xfrm>
                <a:off x="3414600" y="2969640"/>
                <a:ext cx="1371960" cy="598320"/>
              </a:xfrm>
              <a:prstGeom prst="rect">
                <a:avLst/>
              </a:prstGeom>
            </p:spPr>
            <p:txBody>
              <a:bodyPr/>
              <a:p>
                <a14:m>
                  <m:oMath xmlns:m="http://schemas.openxmlformats.org/officeDocument/2006/math">
                    <m:sSub>
                      <m:e>
                        <m:r>
                          <m:t xml:space="preserve">p</m:t>
                        </m:r>
                      </m:e>
                      <m:sub>
                        <m:r>
                          <m:t xml:space="preserve">i</m:t>
                        </m:r>
                      </m:sub>
                    </m:sSub>
                    <m:r>
                      <m:t xml:space="preserve">=</m:t>
                    </m:r>
                    <m:f>
                      <m:num>
                        <m:r>
                          <m:t xml:space="preserve">1</m:t>
                        </m:r>
                        <m:r>
                          <m:t xml:space="preserve">−</m:t>
                        </m:r>
                        <m:f>
                          <m:fPr>
                            <m:type m:val="lin"/>
                          </m:fPr>
                          <m:num>
                            <m:r>
                              <m:t xml:space="preserve">M</m:t>
                            </m:r>
                          </m:num>
                          <m:den>
                            <m:r>
                              <m:t xml:space="preserve">N</m:t>
                            </m:r>
                          </m:den>
                        </m:f>
                      </m:num>
                      <m:den>
                        <m:r>
                          <m:t xml:space="preserve">N</m:t>
                        </m:r>
                        <m:r>
                          <m:t xml:space="preserve">−</m:t>
                        </m:r>
                        <m:r>
                          <m:t xml:space="preserve">M</m:t>
                        </m:r>
                      </m:den>
                    </m:f>
                  </m:oMath>
                </a14:m>
              </a:p>
            </p:txBody>
          </p:sp>
        </mc:Choice>
        <mc:Fallback/>
      </mc:AlternateContent>
      <p:sp>
        <p:nvSpPr>
          <p:cNvPr id="88" name=""/>
          <p:cNvSpPr/>
          <p:nvPr/>
        </p:nvSpPr>
        <p:spPr>
          <a:xfrm>
            <a:off x="900000" y="3780000"/>
            <a:ext cx="7739640" cy="541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sv-SE" sz="1600" spc="-1" strike="noStrike">
                <a:solidFill>
                  <a:srgbClr val="000000"/>
                </a:solidFill>
                <a:latin typeface="Arial"/>
              </a:rPr>
              <a:t>If M &lt;= N, we instead look at the probability of two devices arbitrarily having chosen the same display:</a:t>
            </a:r>
            <a:endParaRPr b="0" lang="sv-SE" sz="1600" spc="-1" strike="noStrike">
              <a:solidFill>
                <a:srgbClr val="000000"/>
              </a:solidFill>
              <a:latin typeface="Arial"/>
            </a:endParaRPr>
          </a:p>
        </p:txBody>
      </p:sp>
      <mc:AlternateContent>
        <mc:Choice xmlns:a14="http://schemas.microsoft.com/office/drawing/2010/main" Requires="a14">
          <p:sp>
            <p:nvSpPr>
              <p:cNvPr id="89" name=""/>
              <p:cNvSpPr txBox="1"/>
              <p:nvPr/>
            </p:nvSpPr>
            <p:spPr>
              <a:xfrm>
                <a:off x="3414600" y="4193640"/>
                <a:ext cx="832680" cy="598320"/>
              </a:xfrm>
              <a:prstGeom prst="rect">
                <a:avLst/>
              </a:prstGeom>
            </p:spPr>
            <p:txBody>
              <a:bodyPr/>
              <a:p>
                <a14:m>
                  <m:oMath xmlns:m="http://schemas.openxmlformats.org/officeDocument/2006/math">
                    <m:sSub>
                      <m:e>
                        <m:r>
                          <m:t xml:space="preserve">p</m:t>
                        </m:r>
                      </m:e>
                      <m:sub>
                        <m:r>
                          <m:t xml:space="preserve">i</m:t>
                        </m:r>
                      </m:sub>
                    </m:sSub>
                    <m:r>
                      <m:t xml:space="preserve">=</m:t>
                    </m:r>
                    <m:f>
                      <m:num>
                        <m:r>
                          <m:t xml:space="preserve">1</m:t>
                        </m:r>
                      </m:num>
                      <m:den>
                        <m:r>
                          <m:t xml:space="preserve">M</m:t>
                        </m:r>
                        <m:r>
                          <m:t xml:space="preserve">²</m:t>
                        </m:r>
                      </m:den>
                    </m:f>
                  </m:oMath>
                </a14:m>
              </a:p>
            </p:txBody>
          </p:sp>
        </mc:Choice>
        <mc:Fallback/>
      </mc:AlternateContent>
      <p:sp>
        <p:nvSpPr>
          <p:cNvPr id="90" name=""/>
          <p:cNvSpPr/>
          <p:nvPr/>
        </p:nvSpPr>
        <p:spPr>
          <a:xfrm>
            <a:off x="900000" y="5040000"/>
            <a:ext cx="7559640" cy="12186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sv-SE" sz="1600" spc="-1" strike="noStrike">
                <a:solidFill>
                  <a:srgbClr val="000000"/>
                </a:solidFill>
                <a:latin typeface="Arial"/>
              </a:rPr>
              <a:t>The anonymity set of a device amounts to any group of devices from which the selected device cannot be distinguished. For many privacy threats (unwanted targetted (political) advertisements), I will make the bold claim that a sufficiently large probability of the existence of an anonymity set is, in fact, sufficiently economically discouraging for the attacker.</a:t>
            </a:r>
            <a:endParaRPr b="0" lang="sv-SE"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mc:AlternateContent>
        <mc:Choice xmlns:a14="http://schemas.microsoft.com/office/drawing/2010/main" Requires="a14">
          <p:sp>
            <p:nvSpPr>
              <p:cNvPr id="91" name=""/>
              <p:cNvSpPr txBox="1"/>
              <p:nvPr/>
            </p:nvSpPr>
            <p:spPr>
              <a:xfrm>
                <a:off x="3752280" y="2125440"/>
                <a:ext cx="1287360" cy="322200"/>
              </a:xfrm>
              <a:prstGeom prst="rect">
                <a:avLst/>
              </a:prstGeom>
            </p:spPr>
            <p:txBody>
              <a:bodyPr/>
              <a:p>
                <a14:m>
                  <m:oMath xmlns:m="http://schemas.openxmlformats.org/officeDocument/2006/math">
                    <m:r>
                      <m:t xml:space="preserve">P</m:t>
                    </m:r>
                    <m:d>
                      <m:dPr>
                        <m:begChr m:val="("/>
                        <m:endChr m:val=")"/>
                      </m:dPr>
                      <m:e>
                        <m:r>
                          <m:t xml:space="preserve">X</m:t>
                        </m:r>
                        <m:r>
                          <m:t xml:space="preserve">=</m:t>
                        </m:r>
                        <m:r>
                          <m:t xml:space="preserve">i</m:t>
                        </m:r>
                      </m:e>
                    </m:d>
                    <m:r>
                      <m:t xml:space="preserve">=</m:t>
                    </m:r>
                    <m:sSub>
                      <m:e>
                        <m:r>
                          <m:t xml:space="preserve">p</m:t>
                        </m:r>
                      </m:e>
                      <m:sub>
                        <m:r>
                          <m:t xml:space="preserve">i</m:t>
                        </m:r>
                      </m:sub>
                    </m:sSub>
                  </m:oMath>
                </a14:m>
              </a:p>
            </p:txBody>
          </p:sp>
        </mc:Choice>
        <mc:Fallback/>
      </mc:AlternateContent>
      <p:sp>
        <p:nvSpPr>
          <p:cNvPr id="92" name="PlaceHolder 1"/>
          <p:cNvSpPr>
            <a:spLocks noGrp="1"/>
          </p:cNvSpPr>
          <p:nvPr>
            <p:ph type="title"/>
          </p:nvPr>
        </p:nvSpPr>
        <p:spPr>
          <a:xfrm>
            <a:off x="685800" y="685800"/>
            <a:ext cx="7771680" cy="1065960"/>
          </a:xfrm>
          <a:prstGeom prst="rect">
            <a:avLst/>
          </a:prstGeom>
          <a:noFill/>
          <a:ln w="0">
            <a:noFill/>
          </a:ln>
        </p:spPr>
        <p:txBody>
          <a:bodyPr numCol="1" spcCol="0" lIns="92160" rIns="92160" tIns="46080" bIns="46080" anchor="ctr">
            <a:noAutofit/>
          </a:bodyPr>
          <a:p>
            <a:pPr indent="0" algn="ctr">
              <a:lnSpc>
                <a:spcPct val="100000"/>
              </a:lnSpc>
              <a:buNone/>
              <a:tabLst>
                <a:tab algn="l" pos="0"/>
              </a:tabLst>
            </a:pPr>
            <a:r>
              <a:rPr b="1" lang="en-US" sz="3200" spc="-1" strike="noStrike">
                <a:solidFill>
                  <a:srgbClr val="000000"/>
                </a:solidFill>
                <a:latin typeface="Times New Roman"/>
                <a:ea typeface="MS PGothic"/>
              </a:rPr>
              <a:t>Degree of anonymity (4) </a:t>
            </a:r>
            <a:endParaRPr b="0" lang="sv-SE" sz="3200" spc="-1" strike="noStrike">
              <a:solidFill>
                <a:srgbClr val="000000"/>
              </a:solidFill>
              <a:latin typeface="Arial"/>
            </a:endParaRPr>
          </a:p>
        </p:txBody>
      </p:sp>
      <p:sp>
        <p:nvSpPr>
          <p:cNvPr id="93" name="PlaceHolder 2"/>
          <p:cNvSpPr>
            <a:spLocks noGrp="1"/>
          </p:cNvSpPr>
          <p:nvPr>
            <p:ph type="sldNum" idx="13"/>
          </p:nvPr>
        </p:nvSpPr>
        <p:spPr>
          <a:xfrm>
            <a:off x="4344840" y="6475320"/>
            <a:ext cx="529560" cy="181800"/>
          </a:xfrm>
          <a:prstGeom prst="rect">
            <a:avLst/>
          </a:prstGeom>
          <a:noFill/>
          <a:ln w="9360">
            <a:noFill/>
          </a:ln>
        </p:spPr>
        <p:txBody>
          <a:bodyPr numCol="1" spcCol="0" lIns="0" rIns="0" tIns="0" bIns="0" anchor="t">
            <a:noAutofit/>
          </a:bodyPr>
          <a:lstStyle>
            <a:lvl1pPr indent="0" algn="ctr">
              <a:lnSpc>
                <a:spcPct val="100000"/>
              </a:lnSpc>
              <a:buNone/>
              <a:tabLst>
                <a:tab algn="l" pos="0"/>
              </a:tabLst>
              <a:defRPr b="0" lang="en-US" sz="1200" spc="-1" strike="noStrike">
                <a:solidFill>
                  <a:srgbClr val="000000"/>
                </a:solidFill>
                <a:latin typeface="Times New Roman"/>
                <a:ea typeface="MS PGothic"/>
              </a:defRPr>
            </a:lvl1pPr>
          </a:lstStyle>
          <a:p>
            <a:pPr indent="0" algn="ctr">
              <a:lnSpc>
                <a:spcPct val="100000"/>
              </a:lnSpc>
              <a:buNone/>
              <a:tabLst>
                <a:tab algn="l" pos="0"/>
              </a:tabLst>
            </a:pPr>
            <a:r>
              <a:rPr b="0" lang="en-US" sz="1200" spc="-1" strike="noStrike">
                <a:solidFill>
                  <a:srgbClr val="000000"/>
                </a:solidFill>
                <a:latin typeface="Times New Roman"/>
                <a:ea typeface="MS PGothic"/>
              </a:rPr>
              <a:t>Slide </a:t>
            </a:r>
            <a:fld id="{524E81D1-65C8-4552-939C-CDB0046ECBD4}" type="slidenum">
              <a:rPr b="0" lang="en-US" sz="1200" spc="-1" strike="noStrike">
                <a:solidFill>
                  <a:srgbClr val="000000"/>
                </a:solidFill>
                <a:latin typeface="Times New Roman"/>
                <a:ea typeface="MS PGothic"/>
              </a:rPr>
              <a:t>&lt;number&gt;</a:t>
            </a:fld>
            <a:endParaRPr b="0" lang="sv-SE" sz="1200" spc="-1" strike="noStrike">
              <a:solidFill>
                <a:srgbClr val="000000"/>
              </a:solidFill>
              <a:latin typeface="Times New Roman"/>
            </a:endParaRPr>
          </a:p>
        </p:txBody>
      </p:sp>
      <p:sp>
        <p:nvSpPr>
          <p:cNvPr id="94" name="Name 8"/>
          <p:cNvSpPr/>
          <p:nvPr/>
        </p:nvSpPr>
        <p:spPr>
          <a:xfrm>
            <a:off x="5940000" y="6475680"/>
            <a:ext cx="2761200" cy="2721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en-US" sz="1200" spc="-1" strike="noStrike">
                <a:solidFill>
                  <a:srgbClr val="000000"/>
                </a:solidFill>
                <a:latin typeface="Times New Roman"/>
                <a:ea typeface="MS PGothic"/>
              </a:rPr>
              <a:t>Amelia Andersdotter, Sky Group/Comcast</a:t>
            </a:r>
            <a:endParaRPr b="0" lang="sv-SE" sz="1200" spc="-1" strike="noStrike">
              <a:solidFill>
                <a:srgbClr val="000000"/>
              </a:solidFill>
              <a:latin typeface="Arial"/>
            </a:endParaRPr>
          </a:p>
        </p:txBody>
      </p:sp>
      <p:sp>
        <p:nvSpPr>
          <p:cNvPr id="95" name=""/>
          <p:cNvSpPr/>
          <p:nvPr/>
        </p:nvSpPr>
        <p:spPr>
          <a:xfrm>
            <a:off x="848880" y="1744920"/>
            <a:ext cx="2699640" cy="3459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sv-SE" sz="1800" spc="-1" strike="noStrike">
                <a:solidFill>
                  <a:srgbClr val="000000"/>
                </a:solidFill>
                <a:latin typeface="Arial"/>
              </a:rPr>
              <a:t>Then</a:t>
            </a:r>
            <a:endParaRPr b="0" lang="sv-SE" sz="1800" spc="-1" strike="noStrike">
              <a:solidFill>
                <a:srgbClr val="000000"/>
              </a:solidFill>
              <a:latin typeface="Arial"/>
            </a:endParaRPr>
          </a:p>
        </p:txBody>
      </p:sp>
      <p:sp>
        <p:nvSpPr>
          <p:cNvPr id="96" name=""/>
          <p:cNvSpPr/>
          <p:nvPr/>
        </p:nvSpPr>
        <p:spPr>
          <a:xfrm>
            <a:off x="900000" y="2628000"/>
            <a:ext cx="2519640" cy="3596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sv-SE" sz="1800" spc="-1" strike="noStrike">
                <a:solidFill>
                  <a:srgbClr val="000000"/>
                </a:solidFill>
                <a:latin typeface="Arial"/>
              </a:rPr>
              <a:t>Should be modelled as </a:t>
            </a:r>
            <a:endParaRPr b="0" lang="sv-SE" sz="1800" spc="-1" strike="noStrike">
              <a:solidFill>
                <a:srgbClr val="000000"/>
              </a:solidFill>
              <a:latin typeface="Arial"/>
            </a:endParaRPr>
          </a:p>
        </p:txBody>
      </p:sp>
      <p:sp>
        <p:nvSpPr>
          <p:cNvPr id="97" name=""/>
          <p:cNvSpPr/>
          <p:nvPr/>
        </p:nvSpPr>
        <p:spPr>
          <a:xfrm>
            <a:off x="900000" y="4428000"/>
            <a:ext cx="7559640" cy="16196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sv-SE" sz="1600" spc="-1" strike="noStrike">
                <a:solidFill>
                  <a:srgbClr val="000000"/>
                </a:solidFill>
                <a:latin typeface="Arial"/>
              </a:rPr>
              <a:t>For large M, the probability of a single device being uniquely identified in a single observation is high. If we want a larger anonymity set than 2, we could also use 1/m^a for a being the desired anonymity set size, when M &gt;= N. We could also set target anonymity set sizes with N&gt;aM, where a (integer) is the target size. </a:t>
            </a:r>
            <a:endParaRPr b="0" lang="sv-SE" sz="1600" spc="-1" strike="noStrike">
              <a:solidFill>
                <a:srgbClr val="000000"/>
              </a:solidFill>
              <a:latin typeface="Arial"/>
            </a:endParaRPr>
          </a:p>
        </p:txBody>
      </p:sp>
      <mc:AlternateContent>
        <mc:Choice xmlns:a14="http://schemas.microsoft.com/office/drawing/2010/main" Requires="a14">
          <p:sp>
            <p:nvSpPr>
              <p:cNvPr id="98" name=""/>
              <p:cNvSpPr txBox="1"/>
              <p:nvPr/>
            </p:nvSpPr>
            <p:spPr>
              <a:xfrm>
                <a:off x="3204000" y="2880000"/>
                <a:ext cx="3276720" cy="1210320"/>
              </a:xfrm>
              <a:prstGeom prst="rect">
                <a:avLst/>
              </a:prstGeom>
            </p:spPr>
            <p:txBody>
              <a:bodyPr/>
              <a:p>
                <a14:m>
                  <m:oMath xmlns:m="http://schemas.openxmlformats.org/officeDocument/2006/math">
                    <m:sSub>
                      <m:e>
                        <m:r>
                          <m:t xml:space="preserve">p</m:t>
                        </m:r>
                      </m:e>
                      <m:sub>
                        <m:r>
                          <m:t xml:space="preserve">i</m:t>
                        </m:r>
                      </m:sub>
                    </m:sSub>
                    <m:r>
                      <m:t xml:space="preserve">=</m:t>
                    </m:r>
                    <m:eqArr>
                      <m:e>
                        <m:r>
                          <m:t xml:space="preserve">1</m:t>
                        </m:r>
                        <m:r>
                          <m:t xml:space="preserve">−</m:t>
                        </m:r>
                        <m:f>
                          <m:num>
                            <m:r>
                              <m:t xml:space="preserve">1</m:t>
                            </m:r>
                            <m:r>
                              <m:t xml:space="preserve">−</m:t>
                            </m:r>
                            <m:f>
                              <m:fPr>
                                <m:type m:val="lin"/>
                              </m:fPr>
                              <m:num>
                                <m:r>
                                  <m:t xml:space="preserve">M</m:t>
                                </m:r>
                              </m:num>
                              <m:den>
                                <m:r>
                                  <m:t xml:space="preserve">N</m:t>
                                </m:r>
                              </m:den>
                            </m:f>
                          </m:num>
                          <m:den>
                            <m:r>
                              <m:t xml:space="preserve">N</m:t>
                            </m:r>
                            <m:r>
                              <m:t xml:space="preserve">−</m:t>
                            </m:r>
                            <m:r>
                              <m:t xml:space="preserve">M</m:t>
                            </m:r>
                          </m:den>
                        </m:f>
                        <m:r>
                          <m:t xml:space="preserve">for</m:t>
                        </m:r>
                        <m:r>
                          <m:t xml:space="preserve">N</m:t>
                        </m:r>
                        <m:r>
                          <m:t xml:space="preserve">&gt;</m:t>
                        </m:r>
                        <m:r>
                          <m:t xml:space="preserve">M</m:t>
                        </m:r>
                      </m:e>
                      <m:e>
                        <m:r>
                          <m:t xml:space="preserve">1</m:t>
                        </m:r>
                        <m:r>
                          <m:t xml:space="preserve">−</m:t>
                        </m:r>
                        <m:f>
                          <m:num>
                            <m:r>
                              <m:t xml:space="preserve">1</m:t>
                            </m:r>
                          </m:num>
                          <m:den>
                            <m:r>
                              <m:t xml:space="preserve">M</m:t>
                            </m:r>
                            <m:r>
                              <m:t xml:space="preserve">²</m:t>
                            </m:r>
                          </m:den>
                        </m:f>
                        <m:r>
                          <m:t xml:space="preserve">for</m:t>
                        </m:r>
                        <m:r>
                          <m:t xml:space="preserve">M</m:t>
                        </m:r>
                        <m:r>
                          <m:t xml:space="preserve">≥</m:t>
                        </m:r>
                        <m:r>
                          <m:t xml:space="preserve">N</m:t>
                        </m:r>
                      </m:e>
                    </m:eqArr>
                  </m:oMath>
                </a14:m>
              </a:p>
            </p:txBody>
          </p:sp>
        </mc:Choice>
        <mc:Fallback/>
      </mc:AlternateContent>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type="title"/>
          </p:nvPr>
        </p:nvSpPr>
        <p:spPr>
          <a:xfrm>
            <a:off x="685800" y="685800"/>
            <a:ext cx="7771680" cy="1065960"/>
          </a:xfrm>
          <a:prstGeom prst="rect">
            <a:avLst/>
          </a:prstGeom>
          <a:noFill/>
          <a:ln w="0">
            <a:noFill/>
          </a:ln>
        </p:spPr>
        <p:txBody>
          <a:bodyPr numCol="1" spcCol="0" lIns="92160" rIns="92160" tIns="46080" bIns="46080" anchor="ctr">
            <a:noAutofit/>
          </a:bodyPr>
          <a:p>
            <a:pPr indent="0" algn="ctr">
              <a:lnSpc>
                <a:spcPct val="100000"/>
              </a:lnSpc>
              <a:buNone/>
              <a:tabLst>
                <a:tab algn="l" pos="0"/>
              </a:tabLst>
            </a:pPr>
            <a:r>
              <a:rPr b="1" lang="en-US" sz="3200" spc="-1" strike="noStrike">
                <a:solidFill>
                  <a:srgbClr val="000000"/>
                </a:solidFill>
                <a:latin typeface="Times New Roman"/>
                <a:ea typeface="MS PGothic"/>
              </a:rPr>
              <a:t>Discussion </a:t>
            </a:r>
            <a:endParaRPr b="0" lang="sv-SE" sz="3200" spc="-1" strike="noStrike">
              <a:solidFill>
                <a:srgbClr val="000000"/>
              </a:solidFill>
              <a:latin typeface="Arial"/>
            </a:endParaRPr>
          </a:p>
        </p:txBody>
      </p:sp>
      <p:sp>
        <p:nvSpPr>
          <p:cNvPr id="100" name="PlaceHolder 2"/>
          <p:cNvSpPr>
            <a:spLocks noGrp="1"/>
          </p:cNvSpPr>
          <p:nvPr>
            <p:ph type="sldNum" idx="14"/>
          </p:nvPr>
        </p:nvSpPr>
        <p:spPr>
          <a:xfrm>
            <a:off x="4344840" y="6475320"/>
            <a:ext cx="529560" cy="181800"/>
          </a:xfrm>
          <a:prstGeom prst="rect">
            <a:avLst/>
          </a:prstGeom>
          <a:noFill/>
          <a:ln w="9360">
            <a:noFill/>
          </a:ln>
        </p:spPr>
        <p:txBody>
          <a:bodyPr numCol="1" spcCol="0" lIns="0" rIns="0" tIns="0" bIns="0" anchor="t">
            <a:noAutofit/>
          </a:bodyPr>
          <a:lstStyle>
            <a:lvl1pPr indent="0" algn="ctr">
              <a:lnSpc>
                <a:spcPct val="100000"/>
              </a:lnSpc>
              <a:buNone/>
              <a:tabLst>
                <a:tab algn="l" pos="0"/>
              </a:tabLst>
              <a:defRPr b="0" lang="en-US" sz="1200" spc="-1" strike="noStrike">
                <a:solidFill>
                  <a:srgbClr val="000000"/>
                </a:solidFill>
                <a:latin typeface="Times New Roman"/>
                <a:ea typeface="MS PGothic"/>
              </a:defRPr>
            </a:lvl1pPr>
          </a:lstStyle>
          <a:p>
            <a:pPr indent="0" algn="ctr">
              <a:lnSpc>
                <a:spcPct val="100000"/>
              </a:lnSpc>
              <a:buNone/>
              <a:tabLst>
                <a:tab algn="l" pos="0"/>
              </a:tabLst>
            </a:pPr>
            <a:r>
              <a:rPr b="0" lang="en-US" sz="1200" spc="-1" strike="noStrike">
                <a:solidFill>
                  <a:srgbClr val="000000"/>
                </a:solidFill>
                <a:latin typeface="Times New Roman"/>
                <a:ea typeface="MS PGothic"/>
              </a:rPr>
              <a:t>Slide </a:t>
            </a:r>
            <a:fld id="{2DE3BA2C-6908-46D4-89A7-71C48A61F5D3}" type="slidenum">
              <a:rPr b="0" lang="en-US" sz="1200" spc="-1" strike="noStrike">
                <a:solidFill>
                  <a:srgbClr val="000000"/>
                </a:solidFill>
                <a:latin typeface="Times New Roman"/>
                <a:ea typeface="MS PGothic"/>
              </a:rPr>
              <a:t>&lt;number&gt;</a:t>
            </a:fld>
            <a:endParaRPr b="0" lang="sv-SE" sz="1200" spc="-1" strike="noStrike">
              <a:solidFill>
                <a:srgbClr val="000000"/>
              </a:solidFill>
              <a:latin typeface="Times New Roman"/>
            </a:endParaRPr>
          </a:p>
        </p:txBody>
      </p:sp>
      <p:sp>
        <p:nvSpPr>
          <p:cNvPr id="101" name="Name 9"/>
          <p:cNvSpPr/>
          <p:nvPr/>
        </p:nvSpPr>
        <p:spPr>
          <a:xfrm>
            <a:off x="5940000" y="6475680"/>
            <a:ext cx="2761200" cy="2721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en-US" sz="1200" spc="-1" strike="noStrike">
                <a:solidFill>
                  <a:srgbClr val="000000"/>
                </a:solidFill>
                <a:latin typeface="Times New Roman"/>
                <a:ea typeface="MS PGothic"/>
              </a:rPr>
              <a:t>Amelia Andersdotter, Sky Group/Comcast</a:t>
            </a:r>
            <a:endParaRPr b="0" lang="sv-SE" sz="1200" spc="-1" strike="noStrike">
              <a:solidFill>
                <a:srgbClr val="000000"/>
              </a:solidFill>
              <a:latin typeface="Arial"/>
            </a:endParaRPr>
          </a:p>
        </p:txBody>
      </p:sp>
      <p:sp>
        <p:nvSpPr>
          <p:cNvPr id="102" name=""/>
          <p:cNvSpPr/>
          <p:nvPr/>
        </p:nvSpPr>
        <p:spPr>
          <a:xfrm>
            <a:off x="848880" y="1744920"/>
            <a:ext cx="7610760" cy="45547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sv-SE" sz="1800" spc="-1" strike="noStrike">
                <a:solidFill>
                  <a:srgbClr val="000000"/>
                </a:solidFill>
                <a:latin typeface="Arial"/>
              </a:rPr>
              <a:t>There are a number of problems with this model</a:t>
            </a:r>
            <a:endParaRPr b="0" lang="sv-SE" sz="1800" spc="-1" strike="noStrike">
              <a:solidFill>
                <a:srgbClr val="000000"/>
              </a:solidFill>
              <a:latin typeface="Arial"/>
            </a:endParaRPr>
          </a:p>
          <a:p>
            <a:pPr>
              <a:lnSpc>
                <a:spcPct val="100000"/>
              </a:lnSpc>
            </a:pPr>
            <a:endParaRPr b="0" lang="sv-SE" sz="1800" spc="-1" strike="noStrike">
              <a:solidFill>
                <a:srgbClr val="000000"/>
              </a:solidFill>
              <a:latin typeface="Arial"/>
            </a:endParaRPr>
          </a:p>
          <a:p>
            <a:pPr marL="216000" indent="-216000">
              <a:lnSpc>
                <a:spcPct val="100000"/>
              </a:lnSpc>
              <a:buClr>
                <a:srgbClr val="000000"/>
              </a:buClr>
              <a:buSzPct val="45000"/>
              <a:buFont typeface="Wingdings" charset="2"/>
              <a:buChar char=""/>
            </a:pPr>
            <a:r>
              <a:rPr b="0" lang="sv-SE" sz="1800" spc="-1" strike="noStrike">
                <a:solidFill>
                  <a:srgbClr val="000000"/>
                </a:solidFill>
                <a:latin typeface="Arial"/>
              </a:rPr>
              <a:t>If someone can already snoop information elements, they can also snoop signal strength and deduce distance between AP and STA. If they have line-of-sight or a decent understanding of, say, a building plan (where are the bathrooms, where is the kitchen, etc.) they could already identify individuals and devices based on this.</a:t>
            </a:r>
            <a:endParaRPr b="0" lang="sv-SE" sz="1800" spc="-1" strike="noStrike">
              <a:solidFill>
                <a:srgbClr val="000000"/>
              </a:solidFill>
              <a:latin typeface="Arial"/>
            </a:endParaRPr>
          </a:p>
          <a:p>
            <a:pPr marL="216000" indent="-216000">
              <a:lnSpc>
                <a:spcPct val="100000"/>
              </a:lnSpc>
              <a:buClr>
                <a:srgbClr val="000000"/>
              </a:buClr>
              <a:buSzPct val="45000"/>
              <a:buFont typeface="Wingdings" charset="2"/>
              <a:buChar char=""/>
            </a:pPr>
            <a:r>
              <a:rPr b="0" lang="sv-SE" sz="1800" spc="-1" strike="noStrike">
                <a:solidFill>
                  <a:srgbClr val="000000"/>
                </a:solidFill>
                <a:latin typeface="Arial"/>
              </a:rPr>
              <a:t>Time dependency: usually an eaves-dropper does not observe one set of displays at one time, but continuously observes displays (and the way they change) over time. In a second round of observations the possible display set is reduced.</a:t>
            </a:r>
            <a:endParaRPr b="0" lang="sv-SE" sz="1800" spc="-1" strike="noStrike">
              <a:solidFill>
                <a:srgbClr val="000000"/>
              </a:solidFill>
              <a:latin typeface="Arial"/>
            </a:endParaRPr>
          </a:p>
          <a:p>
            <a:pPr marL="216000" indent="-216000">
              <a:lnSpc>
                <a:spcPct val="100000"/>
              </a:lnSpc>
              <a:buClr>
                <a:srgbClr val="000000"/>
              </a:buClr>
              <a:buSzPct val="45000"/>
              <a:buFont typeface="Wingdings" charset="2"/>
              <a:buChar char=""/>
            </a:pPr>
            <a:r>
              <a:rPr b="0" lang="sv-SE" sz="1800" spc="-1" strike="noStrike">
                <a:solidFill>
                  <a:srgbClr val="000000"/>
                </a:solidFill>
                <a:latin typeface="Arial"/>
              </a:rPr>
              <a:t>Other traffic pattern analysis, such as size of frames.</a:t>
            </a:r>
            <a:endParaRPr b="0" lang="sv-SE" sz="1800" spc="-1" strike="noStrike">
              <a:solidFill>
                <a:srgbClr val="000000"/>
              </a:solidFill>
              <a:latin typeface="Arial"/>
            </a:endParaRPr>
          </a:p>
          <a:p>
            <a:pPr marL="216000" indent="-216000">
              <a:lnSpc>
                <a:spcPct val="100000"/>
              </a:lnSpc>
              <a:buClr>
                <a:srgbClr val="000000"/>
              </a:buClr>
              <a:buSzPct val="45000"/>
              <a:buFont typeface="Wingdings" charset="2"/>
              <a:buChar char=""/>
            </a:pPr>
            <a:r>
              <a:rPr b="0" lang="sv-SE" sz="1800" spc="-1" strike="noStrike">
                <a:solidFill>
                  <a:srgbClr val="000000"/>
                </a:solidFill>
                <a:latin typeface="Arial"/>
              </a:rPr>
              <a:t>Information leaks from higher layer protocols.</a:t>
            </a:r>
            <a:endParaRPr b="0" lang="sv-SE" sz="1800" spc="-1" strike="noStrike">
              <a:solidFill>
                <a:srgbClr val="000000"/>
              </a:solidFill>
              <a:latin typeface="Arial"/>
            </a:endParaRPr>
          </a:p>
          <a:p>
            <a:pPr marL="216000" indent="-216000">
              <a:lnSpc>
                <a:spcPct val="100000"/>
              </a:lnSpc>
              <a:buClr>
                <a:srgbClr val="000000"/>
              </a:buClr>
              <a:buSzPct val="45000"/>
              <a:buFont typeface="Wingdings" charset="2"/>
              <a:buChar char=""/>
            </a:pPr>
            <a:r>
              <a:rPr b="0" lang="sv-SE" sz="1800" spc="-1" strike="noStrike">
                <a:solidFill>
                  <a:srgbClr val="000000"/>
                </a:solidFill>
                <a:latin typeface="Arial"/>
              </a:rPr>
              <a:t>Etc.</a:t>
            </a:r>
            <a:endParaRPr b="0" lang="sv-SE"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9714</TotalTime>
  <Application>LibreOffice/7.4.5.1$Linux_X86_64 LibreOffice_project/40$Build-1</Application>
  <AppVersion>15.0000</AppVersion>
  <Words>601</Words>
  <Paragraphs>66</Paragraphs>
  <Company>Marvell Semiconductor Inc.</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2007-04-17T18:10:00Z</dcterms:created>
  <dc:creator>卢刘明(Liuming Lu)</dc:creator>
  <dc:description/>
  <dc:language>sv-SE</dc:language>
  <cp:lastModifiedBy>Amelia Andersdotter</cp:lastModifiedBy>
  <cp:lastPrinted>2014-11-04T15:04:00Z</cp:lastPrinted>
  <dcterms:modified xsi:type="dcterms:W3CDTF">2023-02-13T21:40:36Z</dcterms:modified>
  <cp:revision>4737</cp:revision>
  <dc:subject>Task Group AY July 2015 Meeting Agenda</dc:subject>
  <dc:title>15/0718r8</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2052-10.1.0.6395</vt:lpwstr>
  </property>
  <property fmtid="{D5CDD505-2E9C-101B-9397-08002B2CF9AE}" pid="3" name="Notes">
    <vt:i4>1</vt:i4>
  </property>
  <property fmtid="{D5CDD505-2E9C-101B-9397-08002B2CF9AE}" pid="4" name="PresentationFormat">
    <vt:lpwstr>全屏显示(4:3)</vt:lpwstr>
  </property>
  <property fmtid="{D5CDD505-2E9C-101B-9397-08002B2CF9AE}" pid="5" name="Slides">
    <vt:i4>8</vt:i4>
  </property>
  <property fmtid="{D5CDD505-2E9C-101B-9397-08002B2CF9AE}" pid="6" name="_NewReviewCycle">
    <vt:lpwstr/>
  </property>
  <property fmtid="{D5CDD505-2E9C-101B-9397-08002B2CF9AE}" pid="7"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8"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9"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10" name="_ms_pID_72534310_00">
    <vt:lpwstr>_ms_pID_72534310</vt:lpwstr>
  </property>
  <property fmtid="{D5CDD505-2E9C-101B-9397-08002B2CF9AE}" pid="11" name="_ms_pID_72534311">
    <vt:lpwstr>w8PjNg==</vt:lpwstr>
  </property>
  <property fmtid="{D5CDD505-2E9C-101B-9397-08002B2CF9AE}" pid="12" name="_ms_pID_72534311_00">
    <vt:lpwstr>_ms_pID_72534311</vt:lpwstr>
  </property>
  <property fmtid="{D5CDD505-2E9C-101B-9397-08002B2CF9AE}" pid="13" name="_ms_pID_7253431_00">
    <vt:lpwstr>_ms_pID_7253431</vt:lpwstr>
  </property>
  <property fmtid="{D5CDD505-2E9C-101B-9397-08002B2CF9AE}" pid="1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15" name="_ms_pID_7253432_00">
    <vt:lpwstr>_ms_pID_7253432</vt:lpwstr>
  </property>
  <property fmtid="{D5CDD505-2E9C-101B-9397-08002B2CF9AE}" pid="16"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17" name="_ms_pID_7253433_00">
    <vt:lpwstr>_ms_pID_7253433</vt:lpwstr>
  </property>
  <property fmtid="{D5CDD505-2E9C-101B-9397-08002B2CF9AE}" pid="18"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9" name="_ms_pID_7253434_00">
    <vt:lpwstr>_ms_pID_7253434</vt:lpwstr>
  </property>
  <property fmtid="{D5CDD505-2E9C-101B-9397-08002B2CF9AE}" pid="20"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21" name="_ms_pID_7253435_00">
    <vt:lpwstr>_ms_pID_7253435</vt:lpwstr>
  </property>
  <property fmtid="{D5CDD505-2E9C-101B-9397-08002B2CF9AE}" pid="22"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23" name="_ms_pID_7253436_00">
    <vt:lpwstr>_ms_pID_7253436</vt:lpwstr>
  </property>
  <property fmtid="{D5CDD505-2E9C-101B-9397-08002B2CF9AE}" pid="24"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25" name="_ms_pID_7253437_00">
    <vt:lpwstr>_ms_pID_7253437</vt:lpwstr>
  </property>
  <property fmtid="{D5CDD505-2E9C-101B-9397-08002B2CF9AE}" pid="26"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27" name="_ms_pID_7253438_00">
    <vt:lpwstr>_ms_pID_7253438</vt:lpwstr>
  </property>
  <property fmtid="{D5CDD505-2E9C-101B-9397-08002B2CF9AE}" pid="28"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9" name="_ms_pID_7253439_00">
    <vt:lpwstr>_ms_pID_7253439</vt:lpwstr>
  </property>
  <property fmtid="{D5CDD505-2E9C-101B-9397-08002B2CF9AE}" pid="30" name="_ms_pID_725343_00">
    <vt:lpwstr>_ms_pID_725343</vt:lpwstr>
  </property>
  <property fmtid="{D5CDD505-2E9C-101B-9397-08002B2CF9AE}" pid="31" name="sflag">
    <vt:lpwstr>1431634268</vt:lpwstr>
  </property>
</Properties>
</file>