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263" r:id="rId3"/>
    <p:sldId id="265" r:id="rId4"/>
    <p:sldId id="267" r:id="rId5"/>
    <p:sldId id="266" r:id="rId6"/>
    <p:sldId id="268" r:id="rId7"/>
    <p:sldId id="269" r:id="rId8"/>
    <p:sldId id="271" r:id="rId9"/>
    <p:sldId id="496" r:id="rId10"/>
    <p:sldId id="500" r:id="rId11"/>
    <p:sldId id="501" r:id="rId12"/>
    <p:sldId id="502" r:id="rId13"/>
    <p:sldId id="264" r:id="rId14"/>
    <p:sldId id="499" r:id="rId15"/>
    <p:sldId id="503" r:id="rId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61" d="100"/>
          <a:sy n="61" d="100"/>
        </p:scale>
        <p:origin x="175" y="51"/>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802.11-23/0221r0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March 2023</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Volker Jungnickel (Fraunhofer HHI)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‹Nr.›</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802.11-23/0221r0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March 2023</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Volker Jungnickel (Fraunhofer HHI)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‹Nr.›</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802.11-23/0221r0</a:t>
            </a:r>
          </a:p>
        </p:txBody>
      </p:sp>
      <p:sp>
        <p:nvSpPr>
          <p:cNvPr id="5" name="Rectangle 3"/>
          <p:cNvSpPr>
            <a:spLocks noGrp="1" noChangeArrowheads="1"/>
          </p:cNvSpPr>
          <p:nvPr>
            <p:ph type="dt"/>
          </p:nvPr>
        </p:nvSpPr>
        <p:spPr>
          <a:ln/>
        </p:spPr>
        <p:txBody>
          <a:bodyPr/>
          <a:lstStyle/>
          <a:p>
            <a:r>
              <a:rPr lang="en-US"/>
              <a:t>March 2023</a:t>
            </a:r>
          </a:p>
        </p:txBody>
      </p:sp>
      <p:sp>
        <p:nvSpPr>
          <p:cNvPr id="6" name="Rectangle 6"/>
          <p:cNvSpPr>
            <a:spLocks noGrp="1" noChangeArrowheads="1"/>
          </p:cNvSpPr>
          <p:nvPr>
            <p:ph type="ftr"/>
          </p:nvPr>
        </p:nvSpPr>
        <p:spPr>
          <a:ln/>
        </p:spPr>
        <p:txBody>
          <a:bodyPr/>
          <a:lstStyle/>
          <a:p>
            <a:r>
              <a:rPr lang="en-US"/>
              <a:t>Volker Jungnickel (Fraunhofer HHI)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802.11-23/0221r0</a:t>
            </a:r>
          </a:p>
        </p:txBody>
      </p:sp>
      <p:sp>
        <p:nvSpPr>
          <p:cNvPr id="5" name="Rectangle 3"/>
          <p:cNvSpPr>
            <a:spLocks noGrp="1" noChangeArrowheads="1"/>
          </p:cNvSpPr>
          <p:nvPr>
            <p:ph type="dt"/>
          </p:nvPr>
        </p:nvSpPr>
        <p:spPr>
          <a:ln/>
        </p:spPr>
        <p:txBody>
          <a:bodyPr/>
          <a:lstStyle/>
          <a:p>
            <a:r>
              <a:rPr lang="en-US"/>
              <a:t>March 2023</a:t>
            </a:r>
          </a:p>
        </p:txBody>
      </p:sp>
      <p:sp>
        <p:nvSpPr>
          <p:cNvPr id="6" name="Rectangle 6"/>
          <p:cNvSpPr>
            <a:spLocks noGrp="1" noChangeArrowheads="1"/>
          </p:cNvSpPr>
          <p:nvPr>
            <p:ph type="ftr"/>
          </p:nvPr>
        </p:nvSpPr>
        <p:spPr>
          <a:ln/>
        </p:spPr>
        <p:txBody>
          <a:bodyPr/>
          <a:lstStyle/>
          <a:p>
            <a:r>
              <a:rPr lang="en-US"/>
              <a:t>Volker Jungnickel (Fraunhofer HHI)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802.11-23/0221r0</a:t>
            </a:r>
          </a:p>
        </p:txBody>
      </p:sp>
      <p:sp>
        <p:nvSpPr>
          <p:cNvPr id="5" name="Date Placeholder 4"/>
          <p:cNvSpPr>
            <a:spLocks noGrp="1"/>
          </p:cNvSpPr>
          <p:nvPr>
            <p:ph type="dt" idx="11"/>
          </p:nvPr>
        </p:nvSpPr>
        <p:spPr/>
        <p:txBody>
          <a:bodyPr/>
          <a:lstStyle/>
          <a:p>
            <a:pPr>
              <a:defRPr/>
            </a:pPr>
            <a:r>
              <a:rPr lang="en-US"/>
              <a:t>March 2023</a:t>
            </a:r>
          </a:p>
        </p:txBody>
      </p:sp>
      <p:sp>
        <p:nvSpPr>
          <p:cNvPr id="6" name="Footer Placeholder 5"/>
          <p:cNvSpPr>
            <a:spLocks noGrp="1"/>
          </p:cNvSpPr>
          <p:nvPr>
            <p:ph type="ftr" sz="quarter" idx="12"/>
          </p:nvPr>
        </p:nvSpPr>
        <p:spPr/>
        <p:txBody>
          <a:bodyPr/>
          <a:lstStyle/>
          <a:p>
            <a:pPr lvl="4">
              <a:defRPr/>
            </a:pPr>
            <a:r>
              <a:rPr lang="en-US"/>
              <a:t>Volker Jungnickel (Fraunhofer HHI)</a:t>
            </a:r>
          </a:p>
        </p:txBody>
      </p:sp>
      <p:sp>
        <p:nvSpPr>
          <p:cNvPr id="7" name="Slide Number Placeholder 6"/>
          <p:cNvSpPr>
            <a:spLocks noGrp="1"/>
          </p:cNvSpPr>
          <p:nvPr>
            <p:ph type="sldNum" sz="quarter" idx="13"/>
          </p:nvPr>
        </p:nvSpPr>
        <p:spPr/>
        <p:txBody>
          <a:bodyPr/>
          <a:lstStyle/>
          <a:p>
            <a:pPr>
              <a:defRPr/>
            </a:pPr>
            <a:r>
              <a:rPr lang="en-US"/>
              <a:t>Page </a:t>
            </a:r>
            <a:fld id="{2C873923-7103-4AF9-AECF-EE09B40480BC}" type="slidenum">
              <a:rPr lang="en-US" smtClean="0"/>
              <a:pPr>
                <a:defRPr/>
              </a:pPr>
              <a:t>9</a:t>
            </a:fld>
            <a:endParaRPr lang="en-US"/>
          </a:p>
        </p:txBody>
      </p:sp>
    </p:spTree>
    <p:extLst>
      <p:ext uri="{BB962C8B-B14F-4D97-AF65-F5344CB8AC3E}">
        <p14:creationId xmlns:p14="http://schemas.microsoft.com/office/powerpoint/2010/main" val="34731751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802.11-23/0221r0</a:t>
            </a:r>
          </a:p>
        </p:txBody>
      </p:sp>
      <p:sp>
        <p:nvSpPr>
          <p:cNvPr id="5" name="Date Placeholder 4"/>
          <p:cNvSpPr>
            <a:spLocks noGrp="1"/>
          </p:cNvSpPr>
          <p:nvPr>
            <p:ph type="dt" idx="11"/>
          </p:nvPr>
        </p:nvSpPr>
        <p:spPr/>
        <p:txBody>
          <a:bodyPr/>
          <a:lstStyle/>
          <a:p>
            <a:pPr>
              <a:defRPr/>
            </a:pPr>
            <a:r>
              <a:rPr lang="en-US"/>
              <a:t>March 2023</a:t>
            </a:r>
          </a:p>
        </p:txBody>
      </p:sp>
      <p:sp>
        <p:nvSpPr>
          <p:cNvPr id="6" name="Footer Placeholder 5"/>
          <p:cNvSpPr>
            <a:spLocks noGrp="1"/>
          </p:cNvSpPr>
          <p:nvPr>
            <p:ph type="ftr" sz="quarter" idx="12"/>
          </p:nvPr>
        </p:nvSpPr>
        <p:spPr/>
        <p:txBody>
          <a:bodyPr/>
          <a:lstStyle/>
          <a:p>
            <a:pPr lvl="4">
              <a:defRPr/>
            </a:pPr>
            <a:r>
              <a:rPr lang="en-US"/>
              <a:t>Volker Jungnickel (Fraunhofer HHI)</a:t>
            </a:r>
          </a:p>
        </p:txBody>
      </p:sp>
      <p:sp>
        <p:nvSpPr>
          <p:cNvPr id="7" name="Slide Number Placeholder 6"/>
          <p:cNvSpPr>
            <a:spLocks noGrp="1"/>
          </p:cNvSpPr>
          <p:nvPr>
            <p:ph type="sldNum" sz="quarter" idx="13"/>
          </p:nvPr>
        </p:nvSpPr>
        <p:spPr/>
        <p:txBody>
          <a:bodyPr/>
          <a:lstStyle/>
          <a:p>
            <a:pPr>
              <a:defRPr/>
            </a:pPr>
            <a:r>
              <a:rPr lang="en-US"/>
              <a:t>Page </a:t>
            </a:r>
            <a:fld id="{2C873923-7103-4AF9-AECF-EE09B40480BC}" type="slidenum">
              <a:rPr lang="en-US" smtClean="0"/>
              <a:pPr>
                <a:defRPr/>
              </a:pPr>
              <a:t>10</a:t>
            </a:fld>
            <a:endParaRPr lang="en-US"/>
          </a:p>
        </p:txBody>
      </p:sp>
    </p:spTree>
    <p:extLst>
      <p:ext uri="{BB962C8B-B14F-4D97-AF65-F5344CB8AC3E}">
        <p14:creationId xmlns:p14="http://schemas.microsoft.com/office/powerpoint/2010/main" val="18050490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802.11-23/0221r0</a:t>
            </a:r>
          </a:p>
        </p:txBody>
      </p:sp>
      <p:sp>
        <p:nvSpPr>
          <p:cNvPr id="5" name="Date Placeholder 4"/>
          <p:cNvSpPr>
            <a:spLocks noGrp="1"/>
          </p:cNvSpPr>
          <p:nvPr>
            <p:ph type="dt" idx="11"/>
          </p:nvPr>
        </p:nvSpPr>
        <p:spPr/>
        <p:txBody>
          <a:bodyPr/>
          <a:lstStyle/>
          <a:p>
            <a:pPr>
              <a:defRPr/>
            </a:pPr>
            <a:r>
              <a:rPr lang="en-US"/>
              <a:t>March 2023</a:t>
            </a:r>
          </a:p>
        </p:txBody>
      </p:sp>
      <p:sp>
        <p:nvSpPr>
          <p:cNvPr id="6" name="Footer Placeholder 5"/>
          <p:cNvSpPr>
            <a:spLocks noGrp="1"/>
          </p:cNvSpPr>
          <p:nvPr>
            <p:ph type="ftr" sz="quarter" idx="12"/>
          </p:nvPr>
        </p:nvSpPr>
        <p:spPr/>
        <p:txBody>
          <a:bodyPr/>
          <a:lstStyle/>
          <a:p>
            <a:pPr lvl="4">
              <a:defRPr/>
            </a:pPr>
            <a:r>
              <a:rPr lang="en-US"/>
              <a:t>Volker Jungnickel (Fraunhofer HHI)</a:t>
            </a:r>
          </a:p>
        </p:txBody>
      </p:sp>
      <p:sp>
        <p:nvSpPr>
          <p:cNvPr id="7" name="Slide Number Placeholder 6"/>
          <p:cNvSpPr>
            <a:spLocks noGrp="1"/>
          </p:cNvSpPr>
          <p:nvPr>
            <p:ph type="sldNum" sz="quarter" idx="13"/>
          </p:nvPr>
        </p:nvSpPr>
        <p:spPr/>
        <p:txBody>
          <a:bodyPr/>
          <a:lstStyle/>
          <a:p>
            <a:pPr>
              <a:defRPr/>
            </a:pPr>
            <a:r>
              <a:rPr lang="en-US"/>
              <a:t>Page </a:t>
            </a:r>
            <a:fld id="{2C873923-7103-4AF9-AECF-EE09B40480BC}" type="slidenum">
              <a:rPr lang="en-US" smtClean="0"/>
              <a:pPr>
                <a:defRPr/>
              </a:pPr>
              <a:t>11</a:t>
            </a:fld>
            <a:endParaRPr lang="en-US"/>
          </a:p>
        </p:txBody>
      </p:sp>
    </p:spTree>
    <p:extLst>
      <p:ext uri="{BB962C8B-B14F-4D97-AF65-F5344CB8AC3E}">
        <p14:creationId xmlns:p14="http://schemas.microsoft.com/office/powerpoint/2010/main" val="12744682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802.11-23/0221r0</a:t>
            </a:r>
          </a:p>
        </p:txBody>
      </p:sp>
      <p:sp>
        <p:nvSpPr>
          <p:cNvPr id="5" name="Date Placeholder 4"/>
          <p:cNvSpPr>
            <a:spLocks noGrp="1"/>
          </p:cNvSpPr>
          <p:nvPr>
            <p:ph type="dt" idx="11"/>
          </p:nvPr>
        </p:nvSpPr>
        <p:spPr/>
        <p:txBody>
          <a:bodyPr/>
          <a:lstStyle/>
          <a:p>
            <a:pPr>
              <a:defRPr/>
            </a:pPr>
            <a:r>
              <a:rPr lang="en-US"/>
              <a:t>March 2023</a:t>
            </a:r>
          </a:p>
        </p:txBody>
      </p:sp>
      <p:sp>
        <p:nvSpPr>
          <p:cNvPr id="6" name="Footer Placeholder 5"/>
          <p:cNvSpPr>
            <a:spLocks noGrp="1"/>
          </p:cNvSpPr>
          <p:nvPr>
            <p:ph type="ftr" sz="quarter" idx="12"/>
          </p:nvPr>
        </p:nvSpPr>
        <p:spPr/>
        <p:txBody>
          <a:bodyPr/>
          <a:lstStyle/>
          <a:p>
            <a:pPr lvl="4">
              <a:defRPr/>
            </a:pPr>
            <a:r>
              <a:rPr lang="en-US"/>
              <a:t>Volker Jungnickel (Fraunhofer HHI)</a:t>
            </a:r>
          </a:p>
        </p:txBody>
      </p:sp>
      <p:sp>
        <p:nvSpPr>
          <p:cNvPr id="7" name="Slide Number Placeholder 6"/>
          <p:cNvSpPr>
            <a:spLocks noGrp="1"/>
          </p:cNvSpPr>
          <p:nvPr>
            <p:ph type="sldNum" sz="quarter" idx="13"/>
          </p:nvPr>
        </p:nvSpPr>
        <p:spPr/>
        <p:txBody>
          <a:bodyPr/>
          <a:lstStyle/>
          <a:p>
            <a:pPr>
              <a:defRPr/>
            </a:pPr>
            <a:r>
              <a:rPr lang="en-US"/>
              <a:t>Page </a:t>
            </a:r>
            <a:fld id="{2C873923-7103-4AF9-AECF-EE09B40480BC}" type="slidenum">
              <a:rPr lang="en-US" smtClean="0"/>
              <a:pPr>
                <a:defRPr/>
              </a:pPr>
              <a:t>12</a:t>
            </a:fld>
            <a:endParaRPr lang="en-US"/>
          </a:p>
        </p:txBody>
      </p:sp>
    </p:spTree>
    <p:extLst>
      <p:ext uri="{BB962C8B-B14F-4D97-AF65-F5344CB8AC3E}">
        <p14:creationId xmlns:p14="http://schemas.microsoft.com/office/powerpoint/2010/main" val="22677149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802.11-23/0221r0</a:t>
            </a:r>
          </a:p>
        </p:txBody>
      </p:sp>
      <p:sp>
        <p:nvSpPr>
          <p:cNvPr id="5" name="Rectangle 3"/>
          <p:cNvSpPr>
            <a:spLocks noGrp="1" noChangeArrowheads="1"/>
          </p:cNvSpPr>
          <p:nvPr>
            <p:ph type="dt"/>
          </p:nvPr>
        </p:nvSpPr>
        <p:spPr>
          <a:ln/>
        </p:spPr>
        <p:txBody>
          <a:bodyPr/>
          <a:lstStyle/>
          <a:p>
            <a:r>
              <a:rPr lang="en-US"/>
              <a:t>March 2023</a:t>
            </a:r>
          </a:p>
        </p:txBody>
      </p:sp>
      <p:sp>
        <p:nvSpPr>
          <p:cNvPr id="6" name="Rectangle 6"/>
          <p:cNvSpPr>
            <a:spLocks noGrp="1" noChangeArrowheads="1"/>
          </p:cNvSpPr>
          <p:nvPr>
            <p:ph type="ftr"/>
          </p:nvPr>
        </p:nvSpPr>
        <p:spPr>
          <a:ln/>
        </p:spPr>
        <p:txBody>
          <a:bodyPr/>
          <a:lstStyle/>
          <a:p>
            <a:r>
              <a:rPr lang="en-US"/>
              <a:t>Volker Jungnickel (Fraunhofer HHI)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13</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802.11-23/0221r0</a:t>
            </a:r>
          </a:p>
        </p:txBody>
      </p:sp>
      <p:sp>
        <p:nvSpPr>
          <p:cNvPr id="5" name="Date Placeholder 4"/>
          <p:cNvSpPr>
            <a:spLocks noGrp="1"/>
          </p:cNvSpPr>
          <p:nvPr>
            <p:ph type="dt" idx="11"/>
          </p:nvPr>
        </p:nvSpPr>
        <p:spPr/>
        <p:txBody>
          <a:bodyPr/>
          <a:lstStyle/>
          <a:p>
            <a:pPr>
              <a:defRPr/>
            </a:pPr>
            <a:r>
              <a:rPr lang="en-US"/>
              <a:t>March 2023</a:t>
            </a:r>
          </a:p>
        </p:txBody>
      </p:sp>
      <p:sp>
        <p:nvSpPr>
          <p:cNvPr id="6" name="Footer Placeholder 5"/>
          <p:cNvSpPr>
            <a:spLocks noGrp="1"/>
          </p:cNvSpPr>
          <p:nvPr>
            <p:ph type="ftr" sz="quarter" idx="12"/>
          </p:nvPr>
        </p:nvSpPr>
        <p:spPr/>
        <p:txBody>
          <a:bodyPr/>
          <a:lstStyle/>
          <a:p>
            <a:pPr lvl="4">
              <a:defRPr/>
            </a:pPr>
            <a:r>
              <a:rPr lang="en-US"/>
              <a:t>Volker Jungnickel (Fraunhofer HHI)</a:t>
            </a:r>
          </a:p>
        </p:txBody>
      </p:sp>
      <p:sp>
        <p:nvSpPr>
          <p:cNvPr id="7" name="Slide Number Placeholder 6"/>
          <p:cNvSpPr>
            <a:spLocks noGrp="1"/>
          </p:cNvSpPr>
          <p:nvPr>
            <p:ph type="sldNum" sz="quarter" idx="13"/>
          </p:nvPr>
        </p:nvSpPr>
        <p:spPr/>
        <p:txBody>
          <a:bodyPr/>
          <a:lstStyle/>
          <a:p>
            <a:pPr>
              <a:defRPr/>
            </a:pPr>
            <a:r>
              <a:rPr lang="en-US"/>
              <a:t>Page </a:t>
            </a:r>
            <a:fld id="{2C873923-7103-4AF9-AECF-EE09B40480BC}" type="slidenum">
              <a:rPr lang="en-US" smtClean="0"/>
              <a:pPr>
                <a:defRPr/>
              </a:pPr>
              <a:t>15</a:t>
            </a:fld>
            <a:endParaRPr lang="en-US"/>
          </a:p>
        </p:txBody>
      </p:sp>
    </p:spTree>
    <p:extLst>
      <p:ext uri="{BB962C8B-B14F-4D97-AF65-F5344CB8AC3E}">
        <p14:creationId xmlns:p14="http://schemas.microsoft.com/office/powerpoint/2010/main" val="9995453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2023</a:t>
            </a:r>
            <a:endParaRPr lang="en-GB"/>
          </a:p>
        </p:txBody>
      </p:sp>
      <p:sp>
        <p:nvSpPr>
          <p:cNvPr id="5" name="Footer Placeholder 4"/>
          <p:cNvSpPr>
            <a:spLocks noGrp="1"/>
          </p:cNvSpPr>
          <p:nvPr>
            <p:ph type="ftr" idx="11"/>
          </p:nvPr>
        </p:nvSpPr>
        <p:spPr/>
        <p:txBody>
          <a:bodyPr/>
          <a:lstStyle>
            <a:lvl1pPr>
              <a:defRPr/>
            </a:lvl1pPr>
          </a:lstStyle>
          <a:p>
            <a:r>
              <a:rPr lang="en-GB"/>
              <a:t>Volker Jungnickel (Fraunhofer HHI)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‹Nr.›</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‹Nr.›</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Volker Jungnickel (Fraunhofer HHI)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2023</a:t>
            </a:r>
            <a:endParaRPr lang="en-GB"/>
          </a:p>
        </p:txBody>
      </p:sp>
      <p:sp>
        <p:nvSpPr>
          <p:cNvPr id="5" name="Footer Placeholder 4"/>
          <p:cNvSpPr>
            <a:spLocks noGrp="1"/>
          </p:cNvSpPr>
          <p:nvPr>
            <p:ph type="ftr" idx="11"/>
          </p:nvPr>
        </p:nvSpPr>
        <p:spPr/>
        <p:txBody>
          <a:bodyPr/>
          <a:lstStyle>
            <a:lvl1pPr>
              <a:defRPr/>
            </a:lvl1pPr>
          </a:lstStyle>
          <a:p>
            <a:r>
              <a:rPr lang="en-GB"/>
              <a:t>Volker Jungnickel (Fraunhofer HHI)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‹Nr.›</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2023</a:t>
            </a:r>
            <a:endParaRPr lang="en-GB"/>
          </a:p>
        </p:txBody>
      </p:sp>
      <p:sp>
        <p:nvSpPr>
          <p:cNvPr id="6" name="Footer Placeholder 5"/>
          <p:cNvSpPr>
            <a:spLocks noGrp="1"/>
          </p:cNvSpPr>
          <p:nvPr>
            <p:ph type="ftr" idx="11"/>
          </p:nvPr>
        </p:nvSpPr>
        <p:spPr/>
        <p:txBody>
          <a:bodyPr/>
          <a:lstStyle>
            <a:lvl1pPr>
              <a:defRPr/>
            </a:lvl1pPr>
          </a:lstStyle>
          <a:p>
            <a:r>
              <a:rPr lang="en-GB"/>
              <a:t>Volker Jungnickel (Fraunhofer HHI)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‹Nr.›</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Volker Jungnickel (Fraunhofer HHI)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‹Nr.›</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2023</a:t>
            </a:r>
            <a:endParaRPr lang="en-GB"/>
          </a:p>
        </p:txBody>
      </p:sp>
      <p:sp>
        <p:nvSpPr>
          <p:cNvPr id="4" name="Footer Placeholder 3"/>
          <p:cNvSpPr>
            <a:spLocks noGrp="1"/>
          </p:cNvSpPr>
          <p:nvPr>
            <p:ph type="ftr" idx="11"/>
          </p:nvPr>
        </p:nvSpPr>
        <p:spPr/>
        <p:txBody>
          <a:bodyPr/>
          <a:lstStyle>
            <a:lvl1pPr>
              <a:defRPr/>
            </a:lvl1pPr>
          </a:lstStyle>
          <a:p>
            <a:r>
              <a:rPr lang="en-GB"/>
              <a:t>Volker Jungnickel (Fraunhofer HHI)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‹Nr.›</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2023</a:t>
            </a:r>
            <a:endParaRPr lang="en-GB"/>
          </a:p>
        </p:txBody>
      </p:sp>
      <p:sp>
        <p:nvSpPr>
          <p:cNvPr id="3" name="Footer Placeholder 2"/>
          <p:cNvSpPr>
            <a:spLocks noGrp="1"/>
          </p:cNvSpPr>
          <p:nvPr>
            <p:ph type="ftr" idx="11"/>
          </p:nvPr>
        </p:nvSpPr>
        <p:spPr/>
        <p:txBody>
          <a:bodyPr/>
          <a:lstStyle>
            <a:lvl1pPr>
              <a:defRPr/>
            </a:lvl1pPr>
          </a:lstStyle>
          <a:p>
            <a:r>
              <a:rPr lang="en-GB"/>
              <a:t>Volker Jungnickel (Fraunhofer HHI)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‹Nr.›</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2023</a:t>
            </a:r>
            <a:endParaRPr lang="en-GB"/>
          </a:p>
        </p:txBody>
      </p:sp>
      <p:sp>
        <p:nvSpPr>
          <p:cNvPr id="5" name="Footer Placeholder 4"/>
          <p:cNvSpPr>
            <a:spLocks noGrp="1"/>
          </p:cNvSpPr>
          <p:nvPr>
            <p:ph type="ftr" idx="11"/>
          </p:nvPr>
        </p:nvSpPr>
        <p:spPr/>
        <p:txBody>
          <a:bodyPr/>
          <a:lstStyle>
            <a:lvl1pPr>
              <a:defRPr/>
            </a:lvl1pPr>
          </a:lstStyle>
          <a:p>
            <a:r>
              <a:rPr lang="en-GB"/>
              <a:t>Volker Jungnickel (Fraunhofer HHI)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‹Nr.›</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2023</a:t>
            </a:r>
            <a:endParaRPr lang="en-GB"/>
          </a:p>
        </p:txBody>
      </p:sp>
      <p:sp>
        <p:nvSpPr>
          <p:cNvPr id="5" name="Footer Placeholder 4"/>
          <p:cNvSpPr>
            <a:spLocks noGrp="1"/>
          </p:cNvSpPr>
          <p:nvPr>
            <p:ph type="ftr" idx="11"/>
          </p:nvPr>
        </p:nvSpPr>
        <p:spPr/>
        <p:txBody>
          <a:bodyPr/>
          <a:lstStyle>
            <a:lvl1pPr>
              <a:defRPr/>
            </a:lvl1pPr>
          </a:lstStyle>
          <a:p>
            <a:r>
              <a:rPr lang="en-GB"/>
              <a:t>Volker Jungnickel (Fraunhofer HHI)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‹Nr.›</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Volker Jungnickel (Fraunhofer HHI)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‹Nr.›</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802.11-23/0221r1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3/11-23-0091-00-0wng-light-communication-for-uhr.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mentor.ieee.org/802.11/dcn/23/11-23-0006-00-00bb-lc-rf-multiplexing.docx" TargetMode="External"/><Relationship Id="rId4" Type="http://schemas.openxmlformats.org/officeDocument/2006/relationships/hyperlink" Target="https://mentor.ieee.org/802.11/dcn/23/11-23-0277-01-0000-ieee-802-standards-on-light-communication.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Hybrid LC and RF in UHR</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US" sz="2000" b="0" dirty="0" smtClean="0"/>
              <a:t>2023-03-14</a:t>
            </a:r>
            <a:endParaRPr lang="en-GB" sz="2000" b="0" dirty="0"/>
          </a:p>
        </p:txBody>
      </p:sp>
      <p:sp>
        <p:nvSpPr>
          <p:cNvPr id="6" name="Date Placeholder 3"/>
          <p:cNvSpPr>
            <a:spLocks noGrp="1"/>
          </p:cNvSpPr>
          <p:nvPr>
            <p:ph type="dt" idx="10"/>
          </p:nvPr>
        </p:nvSpPr>
        <p:spPr/>
        <p:txBody>
          <a:bodyPr/>
          <a:lstStyle/>
          <a:p>
            <a:r>
              <a:rPr lang="en-US"/>
              <a:t>March 2023</a:t>
            </a:r>
            <a:endParaRPr lang="en-GB" dirty="0"/>
          </a:p>
        </p:txBody>
      </p:sp>
      <p:sp>
        <p:nvSpPr>
          <p:cNvPr id="7" name="Footer Placeholder 4"/>
          <p:cNvSpPr>
            <a:spLocks noGrp="1"/>
          </p:cNvSpPr>
          <p:nvPr>
            <p:ph type="ftr" idx="11"/>
          </p:nvPr>
        </p:nvSpPr>
        <p:spPr/>
        <p:txBody>
          <a:bodyPr/>
          <a:lstStyle/>
          <a:p>
            <a:r>
              <a:rPr lang="en-GB"/>
              <a:t>Volker Jungnickel (Fraunhofer HHI)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131610365"/>
              </p:ext>
            </p:extLst>
          </p:nvPr>
        </p:nvGraphicFramePr>
        <p:xfrm>
          <a:off x="995363" y="2406650"/>
          <a:ext cx="10569575" cy="2568575"/>
        </p:xfrm>
        <a:graphic>
          <a:graphicData uri="http://schemas.openxmlformats.org/presentationml/2006/ole">
            <mc:AlternateContent xmlns:mc="http://schemas.openxmlformats.org/markup-compatibility/2006">
              <mc:Choice xmlns:v="urn:schemas-microsoft-com:vml" Requires="v">
                <p:oleObj spid="_x0000_s1086" name="Document" r:id="rId4" imgW="10439485" imgH="2551733" progId="Word.Document.8">
                  <p:embed/>
                </p:oleObj>
              </mc:Choice>
              <mc:Fallback>
                <p:oleObj name="Document" r:id="rId4" imgW="10439485" imgH="2551733" progId="Word.Document.8">
                  <p:embed/>
                  <p:pic>
                    <p:nvPicPr>
                      <p:cNvPr id="0" name="Picture 3"/>
                      <p:cNvPicPr>
                        <a:picLocks noChangeAspect="1" noChangeArrowheads="1"/>
                      </p:cNvPicPr>
                      <p:nvPr/>
                    </p:nvPicPr>
                    <p:blipFill>
                      <a:blip r:embed="rId5"/>
                      <a:srcRect/>
                      <a:stretch>
                        <a:fillRect/>
                      </a:stretch>
                    </p:blipFill>
                    <p:spPr bwMode="auto">
                      <a:xfrm>
                        <a:off x="995363" y="2406650"/>
                        <a:ext cx="10569575" cy="256857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4294967295"/>
          </p:nvPr>
        </p:nvSpPr>
        <p:spPr bwMode="auto">
          <a:xfrm>
            <a:off x="8991600" y="6477000"/>
            <a:ext cx="239270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dirty="0"/>
              <a:t>Volker </a:t>
            </a:r>
            <a:r>
              <a:rPr lang="en-US" dirty="0" err="1"/>
              <a:t>Jungnickel</a:t>
            </a:r>
            <a:r>
              <a:rPr lang="en-US" dirty="0"/>
              <a:t> (Fraunhofer HHI)</a:t>
            </a:r>
          </a:p>
        </p:txBody>
      </p:sp>
      <p:sp>
        <p:nvSpPr>
          <p:cNvPr id="6" name="Slide Number Placeholder 5"/>
          <p:cNvSpPr>
            <a:spLocks noGrp="1"/>
          </p:cNvSpPr>
          <p:nvPr>
            <p:ph type="sldNum" sz="quarter" idx="12"/>
          </p:nvPr>
        </p:nvSpPr>
        <p:spPr/>
        <p:txBody>
          <a:bodyPr/>
          <a:lstStyle/>
          <a:p>
            <a:r>
              <a:rPr lang="en-US"/>
              <a:t>Slide </a:t>
            </a:r>
            <a:fld id="{C1789BC7-C074-42CC-ADF8-5107DF6BD1C1}" type="slidenum">
              <a:rPr lang="en-US" smtClean="0"/>
              <a:pPr/>
              <a:t>10</a:t>
            </a:fld>
            <a:endParaRPr lang="en-US"/>
          </a:p>
        </p:txBody>
      </p:sp>
      <p:sp>
        <p:nvSpPr>
          <p:cNvPr id="9" name="Date Placeholder 6"/>
          <p:cNvSpPr>
            <a:spLocks noGrp="1"/>
          </p:cNvSpPr>
          <p:nvPr>
            <p:ph type="dt" sz="half" idx="4294967295"/>
          </p:nvPr>
        </p:nvSpPr>
        <p:spPr bwMode="auto">
          <a:xfrm>
            <a:off x="914400"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dirty="0"/>
              <a:t>March 2023</a:t>
            </a:r>
          </a:p>
        </p:txBody>
      </p:sp>
      <p:sp>
        <p:nvSpPr>
          <p:cNvPr id="10" name="Title 1">
            <a:extLst>
              <a:ext uri="{FF2B5EF4-FFF2-40B4-BE49-F238E27FC236}">
                <a16:creationId xmlns:a16="http://schemas.microsoft.com/office/drawing/2014/main" id="{48566C21-FB01-ED50-186B-945A650D2755}"/>
              </a:ext>
            </a:extLst>
          </p:cNvPr>
          <p:cNvSpPr>
            <a:spLocks noGrp="1"/>
          </p:cNvSpPr>
          <p:nvPr>
            <p:ph type="title"/>
          </p:nvPr>
        </p:nvSpPr>
        <p:spPr>
          <a:xfrm>
            <a:off x="914400" y="838200"/>
            <a:ext cx="10363200" cy="609600"/>
          </a:xfrm>
        </p:spPr>
        <p:txBody>
          <a:bodyPr/>
          <a:lstStyle/>
          <a:p>
            <a:r>
              <a:rPr lang="en-US" sz="2800" dirty="0"/>
              <a:t>Analysis of </a:t>
            </a:r>
            <a:r>
              <a:rPr lang="en-US" sz="2800" dirty="0" smtClean="0"/>
              <a:t>11be and 11bb </a:t>
            </a:r>
            <a:r>
              <a:rPr lang="en-US" sz="2800" dirty="0"/>
              <a:t>PARs</a:t>
            </a:r>
          </a:p>
        </p:txBody>
      </p:sp>
      <p:sp>
        <p:nvSpPr>
          <p:cNvPr id="11" name="Content Placeholder 2">
            <a:extLst>
              <a:ext uri="{FF2B5EF4-FFF2-40B4-BE49-F238E27FC236}">
                <a16:creationId xmlns:a16="http://schemas.microsoft.com/office/drawing/2014/main" id="{C59A0F84-F40A-2509-1954-85E3B2C747C6}"/>
              </a:ext>
            </a:extLst>
          </p:cNvPr>
          <p:cNvSpPr>
            <a:spLocks noGrp="1"/>
          </p:cNvSpPr>
          <p:nvPr>
            <p:ph idx="1"/>
          </p:nvPr>
        </p:nvSpPr>
        <p:spPr>
          <a:xfrm>
            <a:off x="914400" y="1676400"/>
            <a:ext cx="10363200" cy="4648200"/>
          </a:xfrm>
        </p:spPr>
        <p:txBody>
          <a:bodyPr/>
          <a:lstStyle/>
          <a:p>
            <a:pPr>
              <a:buFont typeface="Arial" panose="020B0604020202020204" pitchFamily="34" charset="0"/>
              <a:buChar char="•"/>
            </a:pPr>
            <a:r>
              <a:rPr lang="en-US" sz="2000" dirty="0" smtClean="0"/>
              <a:t>802.11</a:t>
            </a:r>
            <a:r>
              <a:rPr lang="en-US" sz="2000" dirty="0" smtClean="0">
                <a:solidFill>
                  <a:schemeClr val="tx1"/>
                </a:solidFill>
              </a:rPr>
              <a:t>be PAR </a:t>
            </a:r>
            <a:r>
              <a:rPr lang="en-US" sz="2000" dirty="0" smtClean="0">
                <a:solidFill>
                  <a:schemeClr val="tx1"/>
                </a:solidFill>
                <a:cs typeface="Calibri" panose="020F0502020204030204" pitchFamily="34" charset="0"/>
              </a:rPr>
              <a:t>limits carrier </a:t>
            </a:r>
            <a:r>
              <a:rPr lang="en-US" sz="2000" dirty="0">
                <a:solidFill>
                  <a:schemeClr val="tx1"/>
                </a:solidFill>
                <a:cs typeface="Calibri" panose="020F0502020204030204" pitchFamily="34" charset="0"/>
              </a:rPr>
              <a:t>frequency operation between 1 and 7.250 </a:t>
            </a:r>
            <a:r>
              <a:rPr lang="en-US" sz="2000" dirty="0" smtClean="0">
                <a:solidFill>
                  <a:schemeClr val="tx1"/>
                </a:solidFill>
                <a:cs typeface="Calibri" panose="020F0502020204030204" pitchFamily="34" charset="0"/>
              </a:rPr>
              <a:t>GHz</a:t>
            </a:r>
            <a:endParaRPr lang="en-US" sz="2000" dirty="0">
              <a:solidFill>
                <a:schemeClr val="tx1"/>
              </a:solidFill>
              <a:cs typeface="Calibri" panose="020F0502020204030204" pitchFamily="34" charset="0"/>
            </a:endParaRPr>
          </a:p>
          <a:p>
            <a:pPr>
              <a:buFont typeface="Arial" panose="020B0604020202020204" pitchFamily="34" charset="0"/>
              <a:buChar char="•"/>
            </a:pPr>
            <a:endParaRPr lang="en-US" sz="2000" dirty="0" smtClean="0">
              <a:solidFill>
                <a:schemeClr val="tx1"/>
              </a:solidFill>
            </a:endParaRPr>
          </a:p>
          <a:p>
            <a:pPr>
              <a:buFont typeface="Arial" panose="020B0604020202020204" pitchFamily="34" charset="0"/>
              <a:buChar char="•"/>
            </a:pPr>
            <a:r>
              <a:rPr lang="en-US" sz="2000" dirty="0" smtClean="0">
                <a:solidFill>
                  <a:schemeClr val="tx1"/>
                </a:solidFill>
              </a:rPr>
              <a:t>802.11bb limits </a:t>
            </a:r>
            <a:r>
              <a:rPr lang="en-US" sz="2000" dirty="0" smtClean="0">
                <a:solidFill>
                  <a:schemeClr val="tx1"/>
                </a:solidFill>
                <a:cs typeface="Calibri" panose="020F0502020204030204" pitchFamily="34" charset="0"/>
              </a:rPr>
              <a:t>operations to </a:t>
            </a:r>
            <a:r>
              <a:rPr lang="en-US" sz="2000" dirty="0">
                <a:solidFill>
                  <a:schemeClr val="tx1"/>
                </a:solidFill>
                <a:cs typeface="Calibri" panose="020F0502020204030204" pitchFamily="34" charset="0"/>
              </a:rPr>
              <a:t>800 nm to </a:t>
            </a:r>
            <a:r>
              <a:rPr lang="en-US" sz="2000" dirty="0" smtClean="0">
                <a:solidFill>
                  <a:schemeClr val="tx1"/>
                </a:solidFill>
                <a:cs typeface="Calibri" panose="020F0502020204030204" pitchFamily="34" charset="0"/>
              </a:rPr>
              <a:t>1000 </a:t>
            </a:r>
            <a:r>
              <a:rPr lang="en-US" sz="2000" dirty="0">
                <a:solidFill>
                  <a:schemeClr val="tx1"/>
                </a:solidFill>
                <a:cs typeface="Calibri" panose="020F0502020204030204" pitchFamily="34" charset="0"/>
              </a:rPr>
              <a:t>nm </a:t>
            </a:r>
            <a:r>
              <a:rPr lang="en-US" sz="2000" dirty="0" smtClean="0">
                <a:solidFill>
                  <a:schemeClr val="tx1"/>
                </a:solidFill>
                <a:cs typeface="Calibri" panose="020F0502020204030204" pitchFamily="34" charset="0"/>
              </a:rPr>
              <a:t>band</a:t>
            </a:r>
            <a:endParaRPr lang="en-US" sz="2000" dirty="0">
              <a:solidFill>
                <a:schemeClr val="tx1"/>
              </a:solidFill>
              <a:cs typeface="Calibri" panose="020F0502020204030204" pitchFamily="34" charset="0"/>
            </a:endParaRPr>
          </a:p>
          <a:p>
            <a:pPr>
              <a:buFont typeface="Arial" panose="020B0604020202020204" pitchFamily="34" charset="0"/>
              <a:buChar char="•"/>
            </a:pPr>
            <a:endParaRPr lang="en-US" sz="2000" dirty="0" smtClean="0"/>
          </a:p>
          <a:p>
            <a:pPr>
              <a:buFont typeface="Arial" panose="020B0604020202020204" pitchFamily="34" charset="0"/>
              <a:buChar char="•"/>
            </a:pPr>
            <a:r>
              <a:rPr lang="en-US" sz="2000" dirty="0" smtClean="0"/>
              <a:t>Both projects are in final phase, thus PAR </a:t>
            </a:r>
            <a:r>
              <a:rPr lang="en-US" sz="2000" dirty="0" err="1" smtClean="0"/>
              <a:t>ammendments</a:t>
            </a:r>
            <a:r>
              <a:rPr lang="en-US" sz="2000" dirty="0" smtClean="0"/>
              <a:t> are not feasible</a:t>
            </a:r>
          </a:p>
          <a:p>
            <a:pPr>
              <a:buFont typeface="Arial" panose="020B0604020202020204" pitchFamily="34" charset="0"/>
              <a:buChar char="•"/>
            </a:pPr>
            <a:endParaRPr lang="en-US" sz="2000" dirty="0"/>
          </a:p>
          <a:p>
            <a:pPr>
              <a:buFont typeface="Arial" panose="020B0604020202020204" pitchFamily="34" charset="0"/>
              <a:buChar char="•"/>
            </a:pPr>
            <a:r>
              <a:rPr lang="en-US" sz="2000" dirty="0" smtClean="0"/>
              <a:t>Existing </a:t>
            </a:r>
            <a:r>
              <a:rPr lang="en-US" sz="2000" dirty="0"/>
              <a:t>PARs </a:t>
            </a:r>
            <a:r>
              <a:rPr lang="en-US" sz="2000" dirty="0" smtClean="0"/>
              <a:t>unfortunately </a:t>
            </a:r>
            <a:r>
              <a:rPr lang="en-US" sz="2000" dirty="0"/>
              <a:t>exclude hybrid operation of RF and LC</a:t>
            </a:r>
          </a:p>
          <a:p>
            <a:pPr lvl="1">
              <a:buFont typeface="Symbol" panose="05050102010706020507" pitchFamily="18" charset="2"/>
              <a:buChar char="-"/>
            </a:pPr>
            <a:r>
              <a:rPr lang="en-US" sz="1600" dirty="0"/>
              <a:t>hybrid </a:t>
            </a:r>
            <a:r>
              <a:rPr lang="en-US" sz="1600" dirty="0" smtClean="0"/>
              <a:t>LC and RF can </a:t>
            </a:r>
            <a:r>
              <a:rPr lang="en-US" sz="1600" dirty="0"/>
              <a:t>only be enabled by </a:t>
            </a:r>
            <a:r>
              <a:rPr lang="en-US" sz="1600" dirty="0" smtClean="0"/>
              <a:t>a future project</a:t>
            </a:r>
          </a:p>
          <a:p>
            <a:pPr lvl="1">
              <a:buFont typeface="Symbol" panose="05050102010706020507" pitchFamily="18" charset="2"/>
              <a:buChar char="-"/>
            </a:pPr>
            <a:r>
              <a:rPr lang="en-US" sz="1600" dirty="0" smtClean="0"/>
              <a:t>this will impact the mainstream, and </a:t>
            </a:r>
            <a:r>
              <a:rPr lang="en-US" sz="1600" dirty="0" smtClean="0"/>
              <a:t>maybe easily done </a:t>
            </a:r>
            <a:r>
              <a:rPr lang="en-US" sz="1600" dirty="0" smtClean="0"/>
              <a:t>in UHR  </a:t>
            </a:r>
            <a:endParaRPr lang="en-US" sz="1600" dirty="0"/>
          </a:p>
          <a:p>
            <a:endParaRPr lang="en-US" dirty="0"/>
          </a:p>
        </p:txBody>
      </p:sp>
    </p:spTree>
    <p:extLst>
      <p:ext uri="{BB962C8B-B14F-4D97-AF65-F5344CB8AC3E}">
        <p14:creationId xmlns:p14="http://schemas.microsoft.com/office/powerpoint/2010/main" val="38958084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Grafik 13"/>
          <p:cNvPicPr>
            <a:picLocks noChangeAspect="1"/>
          </p:cNvPicPr>
          <p:nvPr/>
        </p:nvPicPr>
        <p:blipFill>
          <a:blip r:embed="rId3"/>
          <a:stretch>
            <a:fillRect/>
          </a:stretch>
        </p:blipFill>
        <p:spPr>
          <a:xfrm>
            <a:off x="977683" y="1231990"/>
            <a:ext cx="4584917" cy="5168810"/>
          </a:xfrm>
          <a:prstGeom prst="rect">
            <a:avLst/>
          </a:prstGeom>
        </p:spPr>
      </p:pic>
      <p:cxnSp>
        <p:nvCxnSpPr>
          <p:cNvPr id="16" name="Gerader Verbinder 15"/>
          <p:cNvCxnSpPr/>
          <p:nvPr/>
        </p:nvCxnSpPr>
        <p:spPr bwMode="auto">
          <a:xfrm>
            <a:off x="1028700" y="2971800"/>
            <a:ext cx="4114800" cy="0"/>
          </a:xfrm>
          <a:prstGeom prst="line">
            <a:avLst/>
          </a:prstGeom>
          <a:solidFill>
            <a:schemeClr val="accent1"/>
          </a:solidFill>
          <a:ln w="31750" cap="flat" cmpd="sng" algn="ctr">
            <a:solidFill>
              <a:srgbClr val="FF0000"/>
            </a:solidFill>
            <a:prstDash val="solid"/>
            <a:round/>
            <a:headEnd type="none" w="sm" len="sm"/>
            <a:tailEnd type="none" w="sm" len="sm"/>
          </a:ln>
          <a:effectLst/>
        </p:spPr>
      </p:cxnSp>
      <p:sp>
        <p:nvSpPr>
          <p:cNvPr id="17" name="Textfeld 16"/>
          <p:cNvSpPr txBox="1"/>
          <p:nvPr/>
        </p:nvSpPr>
        <p:spPr>
          <a:xfrm>
            <a:off x="190500" y="3447549"/>
            <a:ext cx="990600" cy="738664"/>
          </a:xfrm>
          <a:prstGeom prst="rect">
            <a:avLst/>
          </a:prstGeom>
          <a:noFill/>
        </p:spPr>
        <p:txBody>
          <a:bodyPr wrap="square" rtlCol="0">
            <a:spAutoFit/>
          </a:bodyPr>
          <a:lstStyle/>
          <a:p>
            <a:pPr defTabSz="914400" eaLnBrk="1" hangingPunct="1">
              <a:buClrTx/>
              <a:buSzTx/>
            </a:pPr>
            <a:r>
              <a:rPr lang="de-DE" sz="1400" b="1" dirty="0">
                <a:solidFill>
                  <a:srgbClr val="FF0000"/>
                </a:solidFill>
                <a:latin typeface="Times New Roman" pitchFamily="18" charset="0"/>
                <a:ea typeface="+mn-ea"/>
                <a:cs typeface="Arial" charset="0"/>
              </a:rPr>
              <a:t>Open</a:t>
            </a:r>
          </a:p>
          <a:p>
            <a:pPr defTabSz="914400" eaLnBrk="1" hangingPunct="1">
              <a:buClrTx/>
              <a:buSzTx/>
            </a:pPr>
            <a:r>
              <a:rPr lang="de-DE" sz="1400" b="1" dirty="0" smtClean="0">
                <a:solidFill>
                  <a:srgbClr val="FF0000"/>
                </a:solidFill>
                <a:latin typeface="Times New Roman" pitchFamily="18" charset="0"/>
                <a:ea typeface="+mn-ea"/>
                <a:cs typeface="Arial" charset="0"/>
              </a:rPr>
              <a:t>Interface </a:t>
            </a:r>
            <a:r>
              <a:rPr lang="de-DE" sz="1400" b="1" dirty="0" err="1" smtClean="0">
                <a:solidFill>
                  <a:srgbClr val="FF0000"/>
                </a:solidFill>
                <a:latin typeface="Times New Roman" pitchFamily="18" charset="0"/>
                <a:ea typeface="+mn-ea"/>
                <a:cs typeface="Arial" charset="0"/>
              </a:rPr>
              <a:t>for</a:t>
            </a:r>
            <a:r>
              <a:rPr lang="de-DE" sz="1400" b="1" dirty="0" smtClean="0">
                <a:solidFill>
                  <a:srgbClr val="FF0000"/>
                </a:solidFill>
                <a:latin typeface="Times New Roman" pitchFamily="18" charset="0"/>
                <a:ea typeface="+mn-ea"/>
                <a:cs typeface="Arial" charset="0"/>
              </a:rPr>
              <a:t> LC</a:t>
            </a:r>
            <a:endParaRPr lang="de-DE" sz="1400" b="1" dirty="0">
              <a:solidFill>
                <a:srgbClr val="FF0000"/>
              </a:solidFill>
              <a:latin typeface="Times New Roman" pitchFamily="18" charset="0"/>
              <a:ea typeface="+mn-ea"/>
              <a:cs typeface="Arial" charset="0"/>
            </a:endParaRPr>
          </a:p>
        </p:txBody>
      </p:sp>
      <p:cxnSp>
        <p:nvCxnSpPr>
          <p:cNvPr id="18" name="Gerader Verbinder 17"/>
          <p:cNvCxnSpPr/>
          <p:nvPr/>
        </p:nvCxnSpPr>
        <p:spPr bwMode="auto">
          <a:xfrm>
            <a:off x="1028700" y="4724400"/>
            <a:ext cx="4114800" cy="0"/>
          </a:xfrm>
          <a:prstGeom prst="line">
            <a:avLst/>
          </a:prstGeom>
          <a:solidFill>
            <a:schemeClr val="accent1"/>
          </a:solidFill>
          <a:ln w="31750" cap="flat" cmpd="sng" algn="ctr">
            <a:solidFill>
              <a:srgbClr val="FF0000"/>
            </a:solidFill>
            <a:prstDash val="solid"/>
            <a:round/>
            <a:headEnd type="none" w="sm" len="sm"/>
            <a:tailEnd type="none" w="sm" len="sm"/>
          </a:ln>
          <a:effectLst/>
        </p:spPr>
      </p:cxnSp>
      <p:cxnSp>
        <p:nvCxnSpPr>
          <p:cNvPr id="19" name="Gerader Verbinder 18"/>
          <p:cNvCxnSpPr/>
          <p:nvPr/>
        </p:nvCxnSpPr>
        <p:spPr bwMode="auto">
          <a:xfrm flipV="1">
            <a:off x="685800" y="3177064"/>
            <a:ext cx="152400" cy="152400"/>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20" name="Gerader Verbinder 19"/>
          <p:cNvCxnSpPr/>
          <p:nvPr/>
        </p:nvCxnSpPr>
        <p:spPr bwMode="auto">
          <a:xfrm flipH="1" flipV="1">
            <a:off x="685800" y="4243864"/>
            <a:ext cx="152400" cy="251936"/>
          </a:xfrm>
          <a:prstGeom prst="line">
            <a:avLst/>
          </a:prstGeom>
          <a:solidFill>
            <a:schemeClr val="accent1"/>
          </a:solidFill>
          <a:ln w="12700" cap="flat" cmpd="sng" algn="ctr">
            <a:solidFill>
              <a:srgbClr val="FF0000"/>
            </a:solidFill>
            <a:prstDash val="solid"/>
            <a:round/>
            <a:headEnd type="none" w="sm" len="sm"/>
            <a:tailEnd type="none" w="sm" len="sm"/>
          </a:ln>
          <a:effectLst/>
        </p:spPr>
      </p:cxnSp>
      <p:sp>
        <p:nvSpPr>
          <p:cNvPr id="5" name="Footer Placeholder 4"/>
          <p:cNvSpPr>
            <a:spLocks noGrp="1"/>
          </p:cNvSpPr>
          <p:nvPr>
            <p:ph type="ftr" sz="quarter" idx="4294967295"/>
          </p:nvPr>
        </p:nvSpPr>
        <p:spPr bwMode="auto">
          <a:xfrm>
            <a:off x="8991600" y="6477000"/>
            <a:ext cx="239270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dirty="0"/>
              <a:t>Volker </a:t>
            </a:r>
            <a:r>
              <a:rPr lang="en-US" dirty="0" err="1"/>
              <a:t>Jungnickel</a:t>
            </a:r>
            <a:r>
              <a:rPr lang="en-US" dirty="0"/>
              <a:t> (Fraunhofer HHI)</a:t>
            </a:r>
          </a:p>
        </p:txBody>
      </p:sp>
      <p:sp>
        <p:nvSpPr>
          <p:cNvPr id="6" name="Slide Number Placeholder 5"/>
          <p:cNvSpPr>
            <a:spLocks noGrp="1"/>
          </p:cNvSpPr>
          <p:nvPr>
            <p:ph type="sldNum" sz="quarter" idx="12"/>
          </p:nvPr>
        </p:nvSpPr>
        <p:spPr/>
        <p:txBody>
          <a:bodyPr/>
          <a:lstStyle/>
          <a:p>
            <a:r>
              <a:rPr lang="en-US"/>
              <a:t>Slide </a:t>
            </a:r>
            <a:fld id="{C1789BC7-C074-42CC-ADF8-5107DF6BD1C1}" type="slidenum">
              <a:rPr lang="en-US" smtClean="0"/>
              <a:pPr/>
              <a:t>11</a:t>
            </a:fld>
            <a:endParaRPr lang="en-US"/>
          </a:p>
        </p:txBody>
      </p:sp>
      <p:sp>
        <p:nvSpPr>
          <p:cNvPr id="9" name="Date Placeholder 6"/>
          <p:cNvSpPr>
            <a:spLocks noGrp="1"/>
          </p:cNvSpPr>
          <p:nvPr>
            <p:ph type="dt" sz="half" idx="4294967295"/>
          </p:nvPr>
        </p:nvSpPr>
        <p:spPr bwMode="auto">
          <a:xfrm>
            <a:off x="914400"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dirty="0"/>
              <a:t>March 2023</a:t>
            </a:r>
          </a:p>
        </p:txBody>
      </p:sp>
      <p:sp>
        <p:nvSpPr>
          <p:cNvPr id="12" name="Title 1"/>
          <p:cNvSpPr>
            <a:spLocks noGrp="1"/>
          </p:cNvSpPr>
          <p:nvPr>
            <p:ph type="title"/>
          </p:nvPr>
        </p:nvSpPr>
        <p:spPr>
          <a:xfrm>
            <a:off x="914400" y="685800"/>
            <a:ext cx="10363200" cy="1066800"/>
          </a:xfrm>
        </p:spPr>
        <p:txBody>
          <a:bodyPr/>
          <a:lstStyle/>
          <a:p>
            <a:r>
              <a:rPr lang="en-US" sz="2800" dirty="0" smtClean="0"/>
              <a:t>LC in MLO via Small Enhancement of agreed Architecture</a:t>
            </a:r>
            <a:endParaRPr lang="en-US" sz="2800" dirty="0"/>
          </a:p>
        </p:txBody>
      </p:sp>
      <p:sp>
        <p:nvSpPr>
          <p:cNvPr id="13" name="Content Placeholder 2"/>
          <p:cNvSpPr>
            <a:spLocks noGrp="1"/>
          </p:cNvSpPr>
          <p:nvPr>
            <p:ph idx="1"/>
          </p:nvPr>
        </p:nvSpPr>
        <p:spPr>
          <a:xfrm>
            <a:off x="2209800" y="1600200"/>
            <a:ext cx="8229600" cy="4114800"/>
          </a:xfrm>
        </p:spPr>
        <p:txBody>
          <a:bodyPr/>
          <a:lstStyle/>
          <a:p>
            <a:endParaRPr lang="en-US" sz="1800" b="0" dirty="0"/>
          </a:p>
          <a:p>
            <a:endParaRPr lang="en-US" sz="1800" b="0" dirty="0"/>
          </a:p>
          <a:p>
            <a:endParaRPr lang="en-US" sz="1800" b="0" dirty="0"/>
          </a:p>
          <a:p>
            <a:endParaRPr lang="en-US" sz="1800" b="0" dirty="0"/>
          </a:p>
          <a:p>
            <a:endParaRPr lang="en-US" sz="1800" b="0" dirty="0"/>
          </a:p>
          <a:p>
            <a:endParaRPr lang="en-US" sz="1800" b="0" dirty="0"/>
          </a:p>
          <a:p>
            <a:pPr marL="0" indent="0">
              <a:buNone/>
            </a:pPr>
            <a:endParaRPr lang="en-US" sz="1800" b="0" dirty="0"/>
          </a:p>
        </p:txBody>
      </p:sp>
      <p:sp>
        <p:nvSpPr>
          <p:cNvPr id="15" name="Content Placeholder 2"/>
          <p:cNvSpPr txBox="1">
            <a:spLocks/>
          </p:cNvSpPr>
          <p:nvPr/>
        </p:nvSpPr>
        <p:spPr bwMode="auto">
          <a:xfrm>
            <a:off x="5793318" y="2057400"/>
            <a:ext cx="5408082"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defTabSz="914400">
              <a:buClrTx/>
              <a:buSzTx/>
              <a:buFontTx/>
              <a:buChar char="•"/>
            </a:pPr>
            <a:endParaRPr lang="en-US" sz="2000" b="0" kern="0" dirty="0" smtClean="0">
              <a:solidFill>
                <a:srgbClr val="000000"/>
              </a:solidFill>
              <a:latin typeface="Times New Roman"/>
            </a:endParaRPr>
          </a:p>
          <a:p>
            <a:pPr algn="just" defTabSz="914400">
              <a:buClrTx/>
              <a:buSzTx/>
              <a:buFontTx/>
              <a:buChar char="•"/>
            </a:pPr>
            <a:endParaRPr lang="en-US" sz="2000" b="0" kern="0" dirty="0" smtClean="0">
              <a:solidFill>
                <a:srgbClr val="000000"/>
              </a:solidFill>
              <a:latin typeface="Times New Roman"/>
            </a:endParaRPr>
          </a:p>
          <a:p>
            <a:pPr algn="just" defTabSz="914400">
              <a:buClrTx/>
              <a:buSzTx/>
              <a:buFontTx/>
              <a:buChar char="•"/>
            </a:pPr>
            <a:r>
              <a:rPr lang="en-US" sz="2000" b="0" kern="0" dirty="0" smtClean="0">
                <a:solidFill>
                  <a:srgbClr val="000000"/>
                </a:solidFill>
                <a:latin typeface="Times New Roman"/>
              </a:rPr>
              <a:t>Separation of MAC in Upper and Lower MLD part already exists</a:t>
            </a:r>
          </a:p>
          <a:p>
            <a:pPr algn="just" defTabSz="914400">
              <a:buClrTx/>
              <a:buSzTx/>
              <a:buFontTx/>
              <a:buChar char="•"/>
            </a:pPr>
            <a:r>
              <a:rPr lang="en-US" sz="2000" b="0" kern="0" dirty="0" smtClean="0">
                <a:solidFill>
                  <a:srgbClr val="000000"/>
                </a:solidFill>
                <a:latin typeface="Times New Roman"/>
              </a:rPr>
              <a:t>Integration of future technologies </a:t>
            </a:r>
            <a:r>
              <a:rPr lang="en-US" sz="2000" b="0" kern="0" dirty="0" err="1" smtClean="0">
                <a:solidFill>
                  <a:srgbClr val="000000"/>
                </a:solidFill>
                <a:latin typeface="Times New Roman"/>
              </a:rPr>
              <a:t>kincluding</a:t>
            </a:r>
            <a:r>
              <a:rPr lang="en-US" sz="2000" b="0" kern="0" dirty="0" smtClean="0">
                <a:solidFill>
                  <a:srgbClr val="000000"/>
                </a:solidFill>
                <a:latin typeface="Times New Roman"/>
              </a:rPr>
              <a:t> LC would benefit from an </a:t>
            </a:r>
            <a:r>
              <a:rPr lang="en-US" sz="2000" b="0" kern="0" dirty="0" smtClean="0">
                <a:solidFill>
                  <a:srgbClr val="FF0000"/>
                </a:solidFill>
                <a:latin typeface="Times New Roman"/>
              </a:rPr>
              <a:t>open interface </a:t>
            </a:r>
            <a:r>
              <a:rPr lang="en-US" sz="2000" b="0" kern="0" dirty="0" smtClean="0">
                <a:solidFill>
                  <a:srgbClr val="000000"/>
                </a:solidFill>
                <a:latin typeface="Times New Roman"/>
              </a:rPr>
              <a:t>between the two</a:t>
            </a:r>
          </a:p>
          <a:p>
            <a:pPr algn="just" defTabSz="914400">
              <a:buClrTx/>
              <a:buSzTx/>
              <a:buFontTx/>
              <a:buChar char="•"/>
            </a:pPr>
            <a:r>
              <a:rPr lang="en-US" sz="2000" b="0" kern="0" dirty="0" smtClean="0">
                <a:solidFill>
                  <a:srgbClr val="000000"/>
                </a:solidFill>
                <a:latin typeface="Times New Roman"/>
              </a:rPr>
              <a:t>Enables the operation </a:t>
            </a:r>
            <a:r>
              <a:rPr lang="en-US" sz="2000" b="0" kern="0" dirty="0">
                <a:solidFill>
                  <a:srgbClr val="000000"/>
                </a:solidFill>
                <a:latin typeface="Times New Roman"/>
              </a:rPr>
              <a:t>of LC </a:t>
            </a:r>
            <a:r>
              <a:rPr lang="en-US" sz="2000" b="0" kern="0" dirty="0" smtClean="0">
                <a:solidFill>
                  <a:srgbClr val="000000"/>
                </a:solidFill>
                <a:latin typeface="Times New Roman"/>
              </a:rPr>
              <a:t>as a new wireless medium next to 2.4, 5 and 6 GHz.</a:t>
            </a:r>
            <a:endParaRPr lang="en-US" sz="2000" b="0" kern="0" dirty="0">
              <a:solidFill>
                <a:srgbClr val="000000"/>
              </a:solidFill>
              <a:latin typeface="Times New Roman"/>
            </a:endParaRPr>
          </a:p>
          <a:p>
            <a:pPr defTabSz="914400">
              <a:buClrTx/>
              <a:buSzTx/>
              <a:buFontTx/>
              <a:buChar char="•"/>
            </a:pPr>
            <a:endParaRPr lang="en-US" sz="2000" b="0" kern="0" dirty="0">
              <a:solidFill>
                <a:srgbClr val="000000"/>
              </a:solidFill>
              <a:latin typeface="Times New Roman"/>
            </a:endParaRPr>
          </a:p>
          <a:p>
            <a:pPr marL="0" indent="0" defTabSz="914400">
              <a:buClrTx/>
              <a:buSzTx/>
              <a:buNone/>
            </a:pPr>
            <a:endParaRPr lang="en-US" sz="2000" b="0" kern="0" dirty="0">
              <a:solidFill>
                <a:srgbClr val="000000"/>
              </a:solidFill>
              <a:latin typeface="Times New Roman"/>
            </a:endParaRPr>
          </a:p>
        </p:txBody>
      </p:sp>
    </p:spTree>
    <p:extLst>
      <p:ext uri="{BB962C8B-B14F-4D97-AF65-F5344CB8AC3E}">
        <p14:creationId xmlns:p14="http://schemas.microsoft.com/office/powerpoint/2010/main" val="38335134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4294967295"/>
          </p:nvPr>
        </p:nvSpPr>
        <p:spPr bwMode="auto">
          <a:xfrm>
            <a:off x="8991600" y="6477000"/>
            <a:ext cx="239270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dirty="0"/>
              <a:t>Volker </a:t>
            </a:r>
            <a:r>
              <a:rPr lang="en-US" dirty="0" err="1"/>
              <a:t>Jungnickel</a:t>
            </a:r>
            <a:r>
              <a:rPr lang="en-US" dirty="0"/>
              <a:t> (Fraunhofer HHI)</a:t>
            </a:r>
          </a:p>
        </p:txBody>
      </p:sp>
      <p:sp>
        <p:nvSpPr>
          <p:cNvPr id="6" name="Slide Number Placeholder 5"/>
          <p:cNvSpPr>
            <a:spLocks noGrp="1"/>
          </p:cNvSpPr>
          <p:nvPr>
            <p:ph type="sldNum" sz="quarter" idx="12"/>
          </p:nvPr>
        </p:nvSpPr>
        <p:spPr/>
        <p:txBody>
          <a:bodyPr/>
          <a:lstStyle/>
          <a:p>
            <a:r>
              <a:rPr lang="en-US"/>
              <a:t>Slide </a:t>
            </a:r>
            <a:fld id="{C1789BC7-C074-42CC-ADF8-5107DF6BD1C1}" type="slidenum">
              <a:rPr lang="en-US" smtClean="0"/>
              <a:pPr/>
              <a:t>12</a:t>
            </a:fld>
            <a:endParaRPr lang="en-US"/>
          </a:p>
        </p:txBody>
      </p:sp>
      <p:sp>
        <p:nvSpPr>
          <p:cNvPr id="9" name="Date Placeholder 6"/>
          <p:cNvSpPr>
            <a:spLocks noGrp="1"/>
          </p:cNvSpPr>
          <p:nvPr>
            <p:ph type="dt" sz="half" idx="4294967295"/>
          </p:nvPr>
        </p:nvSpPr>
        <p:spPr bwMode="auto">
          <a:xfrm>
            <a:off x="914400"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dirty="0"/>
              <a:t>March 2023</a:t>
            </a:r>
          </a:p>
        </p:txBody>
      </p:sp>
      <p:sp>
        <p:nvSpPr>
          <p:cNvPr id="7" name="Title 1">
            <a:extLst>
              <a:ext uri="{FF2B5EF4-FFF2-40B4-BE49-F238E27FC236}">
                <a16:creationId xmlns:a16="http://schemas.microsoft.com/office/drawing/2014/main" id="{50C9D677-9AA0-7161-DCB2-34B136F31B08}"/>
              </a:ext>
            </a:extLst>
          </p:cNvPr>
          <p:cNvSpPr>
            <a:spLocks noGrp="1"/>
          </p:cNvSpPr>
          <p:nvPr>
            <p:ph type="title"/>
          </p:nvPr>
        </p:nvSpPr>
        <p:spPr>
          <a:xfrm>
            <a:off x="914400" y="685800"/>
            <a:ext cx="10363200" cy="1066800"/>
          </a:xfrm>
        </p:spPr>
        <p:txBody>
          <a:bodyPr/>
          <a:lstStyle/>
          <a:p>
            <a:r>
              <a:rPr lang="en-US" dirty="0"/>
              <a:t>Summary</a:t>
            </a:r>
          </a:p>
        </p:txBody>
      </p:sp>
      <p:sp>
        <p:nvSpPr>
          <p:cNvPr id="8" name="Content Placeholder 2">
            <a:extLst>
              <a:ext uri="{FF2B5EF4-FFF2-40B4-BE49-F238E27FC236}">
                <a16:creationId xmlns:a16="http://schemas.microsoft.com/office/drawing/2014/main" id="{2DD07531-601E-4553-9F73-4EC771131C4B}"/>
              </a:ext>
            </a:extLst>
          </p:cNvPr>
          <p:cNvSpPr>
            <a:spLocks noGrp="1"/>
          </p:cNvSpPr>
          <p:nvPr>
            <p:ph idx="1"/>
          </p:nvPr>
        </p:nvSpPr>
        <p:spPr>
          <a:xfrm>
            <a:off x="914400" y="1981200"/>
            <a:ext cx="10363200" cy="4114800"/>
          </a:xfrm>
        </p:spPr>
        <p:txBody>
          <a:bodyPr/>
          <a:lstStyle/>
          <a:p>
            <a:pPr>
              <a:buFont typeface="Arial" panose="020B0604020202020204" pitchFamily="34" charset="0"/>
              <a:buChar char="•"/>
            </a:pPr>
            <a:r>
              <a:rPr lang="en-US" dirty="0"/>
              <a:t>Offloading </a:t>
            </a:r>
            <a:r>
              <a:rPr lang="en-US" dirty="0" smtClean="0"/>
              <a:t>needs </a:t>
            </a:r>
            <a:r>
              <a:rPr lang="en-US" dirty="0"/>
              <a:t>to integrate further bands</a:t>
            </a:r>
          </a:p>
          <a:p>
            <a:pPr lvl="1">
              <a:buFont typeface="Symbol" panose="05050102010706020507" pitchFamily="18" charset="2"/>
              <a:buChar char="-"/>
            </a:pPr>
            <a:r>
              <a:rPr lang="en-US" dirty="0" smtClean="0"/>
              <a:t>integrate </a:t>
            </a:r>
            <a:r>
              <a:rPr lang="en-US" dirty="0"/>
              <a:t>LC </a:t>
            </a:r>
            <a:r>
              <a:rPr lang="en-US" dirty="0" smtClean="0"/>
              <a:t>PHY, possibly together </a:t>
            </a:r>
            <a:r>
              <a:rPr lang="en-US" dirty="0"/>
              <a:t>with a deterministic channel access mechanism</a:t>
            </a:r>
          </a:p>
          <a:p>
            <a:pPr lvl="1">
              <a:buFont typeface="Symbol" panose="05050102010706020507" pitchFamily="18" charset="2"/>
              <a:buChar char="-"/>
            </a:pPr>
            <a:r>
              <a:rPr lang="en-US" dirty="0" smtClean="0"/>
              <a:t>this would substantially improve reliability, reduce latency/jitter and increase throughput</a:t>
            </a:r>
          </a:p>
          <a:p>
            <a:pPr>
              <a:buFont typeface="Arial" panose="020B0604020202020204" pitchFamily="34" charset="0"/>
              <a:buChar char="•"/>
            </a:pPr>
            <a:r>
              <a:rPr lang="en-US" kern="0" dirty="0" smtClean="0"/>
              <a:t>IEEE </a:t>
            </a:r>
            <a:r>
              <a:rPr lang="en-US" kern="0" dirty="0"/>
              <a:t>P802.11bb discussed hybrid operation of LC and RF</a:t>
            </a:r>
          </a:p>
          <a:p>
            <a:pPr lvl="1">
              <a:buFont typeface="Symbol" panose="05050102010706020507" pitchFamily="18" charset="2"/>
              <a:buChar char="-"/>
            </a:pPr>
            <a:r>
              <a:rPr lang="en-US" kern="0" dirty="0" smtClean="0"/>
              <a:t>previous proposal </a:t>
            </a:r>
            <a:r>
              <a:rPr lang="en-US" kern="0" dirty="0"/>
              <a:t>in 11bb had </a:t>
            </a:r>
            <a:r>
              <a:rPr lang="en-US" kern="0" dirty="0" smtClean="0"/>
              <a:t>a severe technical issue</a:t>
            </a:r>
            <a:endParaRPr lang="en-US" kern="0" dirty="0"/>
          </a:p>
          <a:p>
            <a:pPr lvl="1">
              <a:buFont typeface="Symbol" panose="05050102010706020507" pitchFamily="18" charset="2"/>
              <a:buChar char="-"/>
            </a:pPr>
            <a:r>
              <a:rPr lang="en-US" dirty="0" smtClean="0"/>
              <a:t>it was suggested </a:t>
            </a:r>
            <a:r>
              <a:rPr lang="en-US" dirty="0"/>
              <a:t>to </a:t>
            </a:r>
            <a:r>
              <a:rPr lang="en-US" dirty="0" smtClean="0"/>
              <a:t>integrate LC into 802.11 using the MLO framework in 802.11be</a:t>
            </a:r>
          </a:p>
          <a:p>
            <a:pPr marL="717550" lvl="1" indent="-260350">
              <a:buFont typeface="Symbol" panose="05050102010706020507" pitchFamily="18" charset="2"/>
              <a:buChar char="-"/>
            </a:pPr>
            <a:r>
              <a:rPr lang="en-US" dirty="0" smtClean="0"/>
              <a:t>this was, however, out of scope for both, </a:t>
            </a:r>
            <a:r>
              <a:rPr lang="en-US" dirty="0" err="1" smtClean="0"/>
              <a:t>TGbb</a:t>
            </a:r>
            <a:r>
              <a:rPr lang="en-US" dirty="0" smtClean="0"/>
              <a:t> and </a:t>
            </a:r>
            <a:r>
              <a:rPr lang="en-US" dirty="0" err="1" smtClean="0"/>
              <a:t>TGbe</a:t>
            </a:r>
            <a:endParaRPr lang="en-US" dirty="0"/>
          </a:p>
          <a:p>
            <a:pPr>
              <a:buFont typeface="Arial" panose="020B0604020202020204" pitchFamily="34" charset="0"/>
              <a:buChar char="•"/>
            </a:pPr>
            <a:r>
              <a:rPr lang="en-US" kern="0" dirty="0" smtClean="0"/>
              <a:t>Develop an open interface for LC in UHR</a:t>
            </a:r>
            <a:endParaRPr lang="en-US" kern="0" dirty="0"/>
          </a:p>
          <a:p>
            <a:pPr lvl="1">
              <a:buFont typeface="Symbol" panose="05050102010706020507" pitchFamily="18" charset="2"/>
              <a:buChar char="-"/>
            </a:pPr>
            <a:r>
              <a:rPr lang="en-US" kern="0" dirty="0" smtClean="0"/>
              <a:t>further </a:t>
            </a:r>
            <a:r>
              <a:rPr lang="en-US" kern="0" dirty="0"/>
              <a:t>develop </a:t>
            </a:r>
            <a:r>
              <a:rPr lang="en-US" kern="0" dirty="0" smtClean="0"/>
              <a:t>MLD lower MAC and MLD PHY for LC in </a:t>
            </a:r>
            <a:r>
              <a:rPr lang="en-US" kern="0" dirty="0"/>
              <a:t>a separate project</a:t>
            </a:r>
          </a:p>
          <a:p>
            <a:endParaRPr lang="en-US" sz="2800" dirty="0"/>
          </a:p>
        </p:txBody>
      </p:sp>
    </p:spTree>
    <p:extLst>
      <p:ext uri="{BB962C8B-B14F-4D97-AF65-F5344CB8AC3E}">
        <p14:creationId xmlns:p14="http://schemas.microsoft.com/office/powerpoint/2010/main" val="2112228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a:xfrm>
            <a:off x="914401" y="1524000"/>
            <a:ext cx="10361084" cy="4951414"/>
          </a:xfrm>
        </p:spPr>
        <p:txBody>
          <a:bodyPr/>
          <a:lstStyle/>
          <a:p>
            <a:pPr marL="358775" marR="0" lvl="0" indent="-358775" algn="l"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Times New Roman" pitchFamily="18" charset="0"/>
                <a:ea typeface="+mn-ea"/>
                <a:cs typeface="Arial" charset="0"/>
              </a:rPr>
              <a:t>[1] 	IEEE P802.11be™/D3.0: Draft Standard for Information technology — Tele-communications and information exchange </a:t>
            </a:r>
            <a:r>
              <a:rPr kumimoji="0" lang="en-US" sz="1800" b="0" i="0" u="none" strike="noStrike" kern="1200" cap="none" spc="0" normalizeH="0" baseline="0" noProof="0" dirty="0" err="1">
                <a:ln>
                  <a:noFill/>
                </a:ln>
                <a:solidFill>
                  <a:srgbClr val="000000"/>
                </a:solidFill>
                <a:effectLst/>
                <a:uLnTx/>
                <a:uFillTx/>
                <a:latin typeface="Times New Roman" pitchFamily="18" charset="0"/>
                <a:ea typeface="+mn-ea"/>
                <a:cs typeface="Arial" charset="0"/>
              </a:rPr>
              <a:t>betw</a:t>
            </a:r>
            <a:r>
              <a:rPr kumimoji="0" lang="en-US" sz="1800" b="0" i="0" u="none" strike="noStrike" kern="1200" cap="none" spc="0" normalizeH="0" baseline="0" noProof="0" dirty="0">
                <a:ln>
                  <a:noFill/>
                </a:ln>
                <a:solidFill>
                  <a:srgbClr val="000000"/>
                </a:solidFill>
                <a:effectLst/>
                <a:uLnTx/>
                <a:uFillTx/>
                <a:latin typeface="Times New Roman" pitchFamily="18" charset="0"/>
                <a:ea typeface="+mn-ea"/>
                <a:cs typeface="Arial" charset="0"/>
              </a:rPr>
              <a:t>. systems Local and metropolitan area networks — Specific requirements — Part 11: Wireless LAN Medium Access Control (MAC) and Physical Layer (PHY) Specifications — Amendment 8: Enhancements for extremely high throughput (EHT)</a:t>
            </a:r>
          </a:p>
          <a:p>
            <a:pPr marL="358775" marR="0" lvl="0" indent="-358775" algn="l"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Times New Roman" pitchFamily="18" charset="0"/>
                <a:ea typeface="+mn-ea"/>
                <a:cs typeface="Arial" charset="0"/>
              </a:rPr>
              <a:t>[2]	V. Jungnickel et al</a:t>
            </a:r>
            <a:r>
              <a:rPr kumimoji="0" lang="en-US" sz="1800" b="0" i="0" u="none" strike="noStrike" kern="1200" cap="none" spc="0" normalizeH="0" baseline="0" noProof="0" dirty="0" smtClean="0">
                <a:ln>
                  <a:noFill/>
                </a:ln>
                <a:solidFill>
                  <a:srgbClr val="000000"/>
                </a:solidFill>
                <a:effectLst/>
                <a:uLnTx/>
                <a:uFillTx/>
                <a:latin typeface="Times New Roman" pitchFamily="18" charset="0"/>
                <a:ea typeface="+mn-ea"/>
                <a:cs typeface="Arial" charset="0"/>
              </a:rPr>
              <a:t>., </a:t>
            </a:r>
            <a:r>
              <a:rPr kumimoji="0" lang="en-US" sz="1800" b="0" i="0" u="none" strike="noStrike" kern="1200" cap="none" spc="0" normalizeH="0" baseline="0" noProof="0" dirty="0">
                <a:ln>
                  <a:noFill/>
                </a:ln>
                <a:solidFill>
                  <a:srgbClr val="000000"/>
                </a:solidFill>
                <a:effectLst/>
                <a:uLnTx/>
                <a:uFillTx/>
                <a:latin typeface="Times New Roman" pitchFamily="18" charset="0"/>
                <a:ea typeface="+mn-ea"/>
                <a:cs typeface="Arial" charset="0"/>
              </a:rPr>
              <a:t>“Light Communication for UHR”, </a:t>
            </a:r>
            <a:r>
              <a:rPr kumimoji="0" lang="en-US" sz="1800" b="0" i="0" u="none" strike="noStrike" kern="1200" cap="none" spc="0" normalizeH="0" baseline="0" noProof="0" dirty="0">
                <a:ln>
                  <a:noFill/>
                </a:ln>
                <a:solidFill>
                  <a:srgbClr val="000000"/>
                </a:solidFill>
                <a:effectLst/>
                <a:uLnTx/>
                <a:uFillTx/>
                <a:latin typeface="Times New Roman" pitchFamily="18" charset="0"/>
                <a:ea typeface="+mn-ea"/>
                <a:cs typeface="Arial" charset="0"/>
                <a:hlinkClick r:id="rId3"/>
              </a:rPr>
              <a:t>https://mentor.ieee.org/802.11/dcn/23/11-23-0091-00-0wng-light-communication-for-uhr.pptx</a:t>
            </a:r>
            <a:r>
              <a:rPr kumimoji="0" lang="en-US" sz="1800" b="0" i="0" u="none" strike="noStrike" kern="1200" cap="none" spc="0" normalizeH="0" baseline="0" noProof="0" dirty="0">
                <a:ln>
                  <a:noFill/>
                </a:ln>
                <a:solidFill>
                  <a:srgbClr val="000000"/>
                </a:solidFill>
                <a:effectLst/>
                <a:uLnTx/>
                <a:uFillTx/>
                <a:latin typeface="Times New Roman" pitchFamily="18" charset="0"/>
                <a:ea typeface="+mn-ea"/>
                <a:cs typeface="Arial" charset="0"/>
              </a:rPr>
              <a:t> </a:t>
            </a:r>
          </a:p>
          <a:p>
            <a:pPr marL="358775" indent="-358775" defTabSz="914400">
              <a:spcBef>
                <a:spcPct val="0"/>
              </a:spcBef>
              <a:buClrTx/>
              <a:buSzTx/>
              <a:defRPr/>
            </a:pPr>
            <a:r>
              <a:rPr kumimoji="0" lang="en-US" sz="1800" b="0" i="0" u="none" strike="noStrike" kern="1200" cap="none" spc="0" normalizeH="0" baseline="0" noProof="0" dirty="0" smtClean="0">
                <a:ln>
                  <a:noFill/>
                </a:ln>
                <a:solidFill>
                  <a:srgbClr val="000000"/>
                </a:solidFill>
                <a:effectLst/>
                <a:uLnTx/>
                <a:uFillTx/>
                <a:latin typeface="Times New Roman" pitchFamily="18" charset="0"/>
                <a:cs typeface="Arial" charset="0"/>
              </a:rPr>
              <a:t>[3]	</a:t>
            </a:r>
            <a:r>
              <a:rPr lang="en-US" sz="1800" b="0" dirty="0">
                <a:solidFill>
                  <a:schemeClr val="tx1"/>
                </a:solidFill>
                <a:sym typeface="Wingdings" panose="05000000000000000000" pitchFamily="2" charset="2"/>
              </a:rPr>
              <a:t>Tutorial#1 on “IEEE 802 Standards on Light Communication” in March 2023 meeting </a:t>
            </a:r>
            <a:r>
              <a:rPr lang="en-US" sz="1800" b="0" dirty="0">
                <a:solidFill>
                  <a:schemeClr val="accent2"/>
                </a:solidFill>
                <a:sym typeface="Wingdings" panose="05000000000000000000" pitchFamily="2" charset="2"/>
                <a:hlinkClick r:id="rId4"/>
              </a:rPr>
              <a:t>https://mentor.ieee.org/802.11/dcn/23/11-23-0277-01-0000-ieee-802-standards-on-light-communication.pdf</a:t>
            </a:r>
            <a:r>
              <a:rPr lang="en-US" sz="1800" b="0" dirty="0">
                <a:solidFill>
                  <a:schemeClr val="accent2"/>
                </a:solidFill>
                <a:sym typeface="Wingdings" panose="05000000000000000000" pitchFamily="2" charset="2"/>
              </a:rPr>
              <a:t> </a:t>
            </a:r>
          </a:p>
          <a:p>
            <a:pPr marL="358775" marR="0" lvl="0" indent="-358775" algn="l"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spc="0" normalizeH="0" baseline="0" noProof="0" dirty="0" smtClean="0">
                <a:ln>
                  <a:noFill/>
                </a:ln>
                <a:solidFill>
                  <a:srgbClr val="000000"/>
                </a:solidFill>
                <a:effectLst/>
                <a:uLnTx/>
                <a:uFillTx/>
                <a:latin typeface="Times New Roman" pitchFamily="18" charset="0"/>
                <a:ea typeface="+mn-ea"/>
                <a:cs typeface="Arial" charset="0"/>
              </a:rPr>
              <a:t>[4]</a:t>
            </a:r>
            <a:r>
              <a:rPr kumimoji="0" lang="en-US" sz="1800" b="0" i="0" u="none" strike="noStrike" kern="1200" cap="none" spc="0" normalizeH="0" baseline="0" noProof="0" dirty="0">
                <a:ln>
                  <a:noFill/>
                </a:ln>
                <a:solidFill>
                  <a:srgbClr val="000000"/>
                </a:solidFill>
                <a:effectLst/>
                <a:uLnTx/>
                <a:uFillTx/>
                <a:latin typeface="Times New Roman" pitchFamily="18" charset="0"/>
                <a:ea typeface="+mn-ea"/>
                <a:cs typeface="Arial" charset="0"/>
              </a:rPr>
              <a:t>	 M. Ayyash </a:t>
            </a:r>
            <a:r>
              <a:rPr kumimoji="0" lang="en-US" sz="1800" b="0" i="1" u="none" strike="noStrike" kern="1200" cap="none" spc="0" normalizeH="0" baseline="0" noProof="0" dirty="0">
                <a:ln>
                  <a:noFill/>
                </a:ln>
                <a:solidFill>
                  <a:srgbClr val="000000"/>
                </a:solidFill>
                <a:effectLst/>
                <a:uLnTx/>
                <a:uFillTx/>
                <a:latin typeface="Times New Roman" pitchFamily="18" charset="0"/>
                <a:ea typeface="+mn-ea"/>
                <a:cs typeface="Arial" charset="0"/>
              </a:rPr>
              <a:t>et al</a:t>
            </a:r>
            <a:r>
              <a:rPr kumimoji="0" lang="en-US" sz="1800" b="0" i="0" u="none" strike="noStrike" kern="1200" cap="none" spc="0" normalizeH="0" baseline="0" noProof="0" dirty="0">
                <a:ln>
                  <a:noFill/>
                </a:ln>
                <a:solidFill>
                  <a:srgbClr val="000000"/>
                </a:solidFill>
                <a:effectLst/>
                <a:uLnTx/>
                <a:uFillTx/>
                <a:latin typeface="Times New Roman" pitchFamily="18" charset="0"/>
                <a:ea typeface="+mn-ea"/>
                <a:cs typeface="Arial" charset="0"/>
              </a:rPr>
              <a:t>., "Coexistence of </a:t>
            </a:r>
            <a:r>
              <a:rPr kumimoji="0" lang="en-US" sz="1800" b="0" i="0" u="none" strike="noStrike" kern="1200" cap="none" spc="0" normalizeH="0" baseline="0" noProof="0" dirty="0" err="1">
                <a:ln>
                  <a:noFill/>
                </a:ln>
                <a:solidFill>
                  <a:srgbClr val="000000"/>
                </a:solidFill>
                <a:effectLst/>
                <a:uLnTx/>
                <a:uFillTx/>
                <a:latin typeface="Times New Roman" pitchFamily="18" charset="0"/>
                <a:ea typeface="+mn-ea"/>
                <a:cs typeface="Arial" charset="0"/>
              </a:rPr>
              <a:t>WiFi</a:t>
            </a:r>
            <a:r>
              <a:rPr kumimoji="0" lang="en-US" sz="1800" b="0" i="0" u="none" strike="noStrike" kern="1200" cap="none" spc="0" normalizeH="0" baseline="0" noProof="0" dirty="0">
                <a:ln>
                  <a:noFill/>
                </a:ln>
                <a:solidFill>
                  <a:srgbClr val="000000"/>
                </a:solidFill>
                <a:effectLst/>
                <a:uLnTx/>
                <a:uFillTx/>
                <a:latin typeface="Times New Roman" pitchFamily="18" charset="0"/>
                <a:ea typeface="+mn-ea"/>
                <a:cs typeface="Arial" charset="0"/>
              </a:rPr>
              <a:t> and </a:t>
            </a:r>
            <a:r>
              <a:rPr kumimoji="0" lang="en-US" sz="1800" b="0" i="0" u="none" strike="noStrike" kern="1200" cap="none" spc="0" normalizeH="0" baseline="0" noProof="0" dirty="0" err="1">
                <a:ln>
                  <a:noFill/>
                </a:ln>
                <a:solidFill>
                  <a:srgbClr val="000000"/>
                </a:solidFill>
                <a:effectLst/>
                <a:uLnTx/>
                <a:uFillTx/>
                <a:latin typeface="Times New Roman" pitchFamily="18" charset="0"/>
                <a:ea typeface="+mn-ea"/>
                <a:cs typeface="Arial" charset="0"/>
              </a:rPr>
              <a:t>LiFi</a:t>
            </a:r>
            <a:r>
              <a:rPr kumimoji="0" lang="en-US" sz="1800" b="0" i="0" u="none" strike="noStrike" kern="1200" cap="none" spc="0" normalizeH="0" baseline="0" noProof="0" dirty="0">
                <a:ln>
                  <a:noFill/>
                </a:ln>
                <a:solidFill>
                  <a:srgbClr val="000000"/>
                </a:solidFill>
                <a:effectLst/>
                <a:uLnTx/>
                <a:uFillTx/>
                <a:latin typeface="Times New Roman" pitchFamily="18" charset="0"/>
                <a:ea typeface="+mn-ea"/>
                <a:cs typeface="Arial" charset="0"/>
              </a:rPr>
              <a:t> toward 5G: concepts, opportunities, and challenges," in </a:t>
            </a:r>
            <a:r>
              <a:rPr kumimoji="0" lang="en-US" sz="1800" b="0" i="1" u="none" strike="noStrike" kern="1200" cap="none" spc="0" normalizeH="0" baseline="0" noProof="0" dirty="0">
                <a:ln>
                  <a:noFill/>
                </a:ln>
                <a:solidFill>
                  <a:srgbClr val="000000"/>
                </a:solidFill>
                <a:effectLst/>
                <a:uLnTx/>
                <a:uFillTx/>
                <a:latin typeface="Times New Roman" pitchFamily="18" charset="0"/>
                <a:ea typeface="+mn-ea"/>
                <a:cs typeface="Arial" charset="0"/>
              </a:rPr>
              <a:t>IEEE Communications Magazine</a:t>
            </a:r>
            <a:r>
              <a:rPr kumimoji="0" lang="en-US" sz="1800" b="0" i="0" u="none" strike="noStrike" kern="1200" cap="none" spc="0" normalizeH="0" baseline="0" noProof="0" dirty="0">
                <a:ln>
                  <a:noFill/>
                </a:ln>
                <a:solidFill>
                  <a:srgbClr val="000000"/>
                </a:solidFill>
                <a:effectLst/>
                <a:uLnTx/>
                <a:uFillTx/>
                <a:latin typeface="Times New Roman" pitchFamily="18" charset="0"/>
                <a:ea typeface="+mn-ea"/>
                <a:cs typeface="Arial" charset="0"/>
              </a:rPr>
              <a:t>, vol. 54, no. 2, pp. 64-71, February 2016</a:t>
            </a:r>
          </a:p>
          <a:p>
            <a:pPr marL="358775" marR="0" lvl="0" indent="-358775" algn="l" defTabSz="914400" rtl="0" eaLnBrk="1" fontAlgn="base" latinLnBrk="0" hangingPunct="1">
              <a:lnSpc>
                <a:spcPct val="100000"/>
              </a:lnSpc>
              <a:spcBef>
                <a:spcPct val="0"/>
              </a:spcBef>
              <a:spcAft>
                <a:spcPct val="0"/>
              </a:spcAft>
              <a:buClrTx/>
              <a:buSzTx/>
              <a:buFontTx/>
              <a:buNone/>
              <a:tabLst/>
              <a:defRPr/>
            </a:pPr>
            <a:r>
              <a:rPr kumimoji="0" lang="de-DE" sz="1800" b="0" i="0" u="none" strike="noStrike" kern="1200" cap="none" spc="0" normalizeH="0" baseline="0" noProof="0" dirty="0" smtClean="0">
                <a:ln>
                  <a:noFill/>
                </a:ln>
                <a:solidFill>
                  <a:srgbClr val="000000"/>
                </a:solidFill>
                <a:effectLst/>
                <a:uLnTx/>
                <a:uFillTx/>
                <a:latin typeface="Times New Roman" pitchFamily="18" charset="0"/>
                <a:ea typeface="+mn-ea"/>
                <a:cs typeface="Arial" charset="0"/>
              </a:rPr>
              <a:t>[5]</a:t>
            </a:r>
            <a:r>
              <a:rPr kumimoji="0" lang="de-DE" sz="1800" b="0" i="0" u="none" strike="noStrike" kern="1200" cap="none" spc="0" normalizeH="0" baseline="0" noProof="0" dirty="0">
                <a:ln>
                  <a:noFill/>
                </a:ln>
                <a:solidFill>
                  <a:srgbClr val="000000"/>
                </a:solidFill>
                <a:effectLst/>
                <a:uLnTx/>
                <a:uFillTx/>
                <a:latin typeface="Times New Roman" pitchFamily="18" charset="0"/>
                <a:ea typeface="+mn-ea"/>
                <a:cs typeface="Arial" charset="0"/>
              </a:rPr>
              <a:t>	V. Jungnickel et al. „LC/RF multiplexing“, </a:t>
            </a:r>
            <a:r>
              <a:rPr kumimoji="0" lang="de-DE" sz="1800" b="0" i="0" u="none" strike="noStrike" kern="1200" cap="none" spc="0" normalizeH="0" baseline="0" noProof="0" dirty="0">
                <a:ln>
                  <a:noFill/>
                </a:ln>
                <a:solidFill>
                  <a:srgbClr val="000000"/>
                </a:solidFill>
                <a:effectLst/>
                <a:uLnTx/>
                <a:uFillTx/>
                <a:latin typeface="Times New Roman" pitchFamily="18" charset="0"/>
                <a:ea typeface="+mn-ea"/>
                <a:cs typeface="Arial" charset="0"/>
                <a:hlinkClick r:id="rId5"/>
              </a:rPr>
              <a:t>https://mentor.ieee.org/802.11/dcn/23/11-23-0006-00-00bb-lc-rf-multiplexing.docx</a:t>
            </a:r>
            <a:r>
              <a:rPr kumimoji="0" lang="de-DE" sz="1800" b="0" i="0" u="none" strike="noStrike" kern="1200" cap="none" spc="0" normalizeH="0" baseline="0" noProof="0" dirty="0">
                <a:ln>
                  <a:noFill/>
                </a:ln>
                <a:solidFill>
                  <a:srgbClr val="000000"/>
                </a:solidFill>
                <a:effectLst/>
                <a:uLnTx/>
                <a:uFillTx/>
                <a:latin typeface="Times New Roman" pitchFamily="18" charset="0"/>
                <a:ea typeface="+mn-ea"/>
                <a:cs typeface="Arial" charset="0"/>
              </a:rPr>
              <a:t> </a:t>
            </a:r>
            <a:endParaRPr kumimoji="0" lang="en-US" sz="1800" b="0" i="0" u="none" strike="noStrike" kern="1200" cap="none" spc="0" normalizeH="0" baseline="0" noProof="0" dirty="0">
              <a:ln>
                <a:noFill/>
              </a:ln>
              <a:solidFill>
                <a:srgbClr val="000000"/>
              </a:solidFill>
              <a:effectLst/>
              <a:uLnTx/>
              <a:uFillTx/>
              <a:latin typeface="Times New Roman" pitchFamily="18" charset="0"/>
              <a:ea typeface="+mn-ea"/>
              <a:cs typeface="Arial" charset="0"/>
            </a:endParaRPr>
          </a:p>
          <a:p>
            <a:endParaRPr lang="en-GB" sz="360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13</a:t>
            </a:fld>
            <a:endParaRPr lang="en-GB"/>
          </a:p>
        </p:txBody>
      </p:sp>
      <p:sp>
        <p:nvSpPr>
          <p:cNvPr id="5" name="Footer Placeholder 4"/>
          <p:cNvSpPr>
            <a:spLocks noGrp="1"/>
          </p:cNvSpPr>
          <p:nvPr>
            <p:ph type="ftr" idx="14"/>
          </p:nvPr>
        </p:nvSpPr>
        <p:spPr/>
        <p:txBody>
          <a:bodyPr/>
          <a:lstStyle/>
          <a:p>
            <a:r>
              <a:rPr lang="en-GB"/>
              <a:t>Volker Jungnickel (Fraunhofer HHI)</a:t>
            </a:r>
            <a:endParaRPr lang="en-GB" dirty="0"/>
          </a:p>
        </p:txBody>
      </p:sp>
      <p:sp>
        <p:nvSpPr>
          <p:cNvPr id="4" name="Date Placeholder 3"/>
          <p:cNvSpPr>
            <a:spLocks noGrp="1"/>
          </p:cNvSpPr>
          <p:nvPr>
            <p:ph type="dt" idx="15"/>
          </p:nvPr>
        </p:nvSpPr>
        <p:spPr/>
        <p:txBody>
          <a:bodyPr/>
          <a:lstStyle/>
          <a:p>
            <a:r>
              <a:rPr lang="en-US"/>
              <a:t>March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D49DD-69CD-8DE1-D3D0-B6C615F84E41}"/>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C0CF8130-A0C7-D62F-7520-F34FC1475751}"/>
              </a:ext>
            </a:extLst>
          </p:cNvPr>
          <p:cNvSpPr>
            <a:spLocks noGrp="1"/>
          </p:cNvSpPr>
          <p:nvPr>
            <p:ph idx="1"/>
          </p:nvPr>
        </p:nvSpPr>
        <p:spPr/>
        <p:txBody>
          <a:bodyPr/>
          <a:lstStyle/>
          <a:p>
            <a:r>
              <a:rPr lang="en-US" sz="2400" b="0" dirty="0"/>
              <a:t>Would you support </a:t>
            </a:r>
            <a:r>
              <a:rPr lang="en-US" sz="2400" b="0" dirty="0" smtClean="0"/>
              <a:t>that</a:t>
            </a:r>
          </a:p>
          <a:p>
            <a:endParaRPr lang="en-US" b="0" dirty="0"/>
          </a:p>
          <a:p>
            <a:pPr marL="457200" indent="-457200">
              <a:buAutoNum type="alphaLcParenR"/>
            </a:pPr>
            <a:r>
              <a:rPr lang="en-US" sz="2400" b="0" dirty="0" smtClean="0"/>
              <a:t>UHR integrates LC into the Multilink Operations framework?</a:t>
            </a:r>
          </a:p>
          <a:p>
            <a:pPr marL="457200" indent="-457200">
              <a:buAutoNum type="alphaLcParenR"/>
            </a:pPr>
            <a:r>
              <a:rPr lang="en-US" b="0" dirty="0" smtClean="0"/>
              <a:t>A New Study Group is formed to </a:t>
            </a:r>
            <a:r>
              <a:rPr lang="en-US" b="0" dirty="0"/>
              <a:t>integrate LC </a:t>
            </a:r>
            <a:r>
              <a:rPr lang="en-US" b="0" dirty="0" smtClean="0"/>
              <a:t>and RF </a:t>
            </a:r>
            <a:r>
              <a:rPr lang="en-US" b="0" dirty="0"/>
              <a:t>using </a:t>
            </a:r>
            <a:r>
              <a:rPr lang="en-US" b="0" dirty="0" smtClean="0"/>
              <a:t>MLO?</a:t>
            </a:r>
            <a:endParaRPr lang="en-US" sz="2400" b="0" dirty="0"/>
          </a:p>
          <a:p>
            <a:pPr marL="0" indent="0">
              <a:buNone/>
            </a:pPr>
            <a:r>
              <a:rPr lang="en-US" sz="2400" b="0" dirty="0" smtClean="0"/>
              <a:t>c)   Abstain.</a:t>
            </a:r>
            <a:endParaRPr lang="en-US" sz="2400" b="0" dirty="0"/>
          </a:p>
          <a:p>
            <a:endParaRPr lang="en-US" dirty="0"/>
          </a:p>
        </p:txBody>
      </p:sp>
      <p:sp>
        <p:nvSpPr>
          <p:cNvPr id="4" name="Slide Number Placeholder 3">
            <a:extLst>
              <a:ext uri="{FF2B5EF4-FFF2-40B4-BE49-F238E27FC236}">
                <a16:creationId xmlns:a16="http://schemas.microsoft.com/office/drawing/2014/main" id="{253B8FB7-4B91-2A93-CB46-77BEB5922841}"/>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EADDD8C-17A2-2622-F7BD-184A4FA64E30}"/>
              </a:ext>
            </a:extLst>
          </p:cNvPr>
          <p:cNvSpPr>
            <a:spLocks noGrp="1"/>
          </p:cNvSpPr>
          <p:nvPr>
            <p:ph type="ftr" idx="14"/>
          </p:nvPr>
        </p:nvSpPr>
        <p:spPr/>
        <p:txBody>
          <a:bodyPr/>
          <a:lstStyle/>
          <a:p>
            <a:r>
              <a:rPr lang="en-GB"/>
              <a:t>Volker Jungnickel (Fraunhofer HHI)</a:t>
            </a:r>
            <a:endParaRPr lang="en-GB" dirty="0"/>
          </a:p>
        </p:txBody>
      </p:sp>
      <p:sp>
        <p:nvSpPr>
          <p:cNvPr id="6" name="Date Placeholder 5">
            <a:extLst>
              <a:ext uri="{FF2B5EF4-FFF2-40B4-BE49-F238E27FC236}">
                <a16:creationId xmlns:a16="http://schemas.microsoft.com/office/drawing/2014/main" id="{5CC2A108-D172-DC63-D472-7AC38F448C69}"/>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41200267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4294967295"/>
          </p:nvPr>
        </p:nvSpPr>
        <p:spPr bwMode="auto">
          <a:xfrm>
            <a:off x="8991600" y="6477000"/>
            <a:ext cx="239270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dirty="0"/>
              <a:t>Volker </a:t>
            </a:r>
            <a:r>
              <a:rPr lang="en-US" dirty="0" err="1"/>
              <a:t>Jungnickel</a:t>
            </a:r>
            <a:r>
              <a:rPr lang="en-US" dirty="0"/>
              <a:t> (Fraunhofer HHI)</a:t>
            </a:r>
          </a:p>
        </p:txBody>
      </p:sp>
      <p:sp>
        <p:nvSpPr>
          <p:cNvPr id="6" name="Slide Number Placeholder 5"/>
          <p:cNvSpPr>
            <a:spLocks noGrp="1"/>
          </p:cNvSpPr>
          <p:nvPr>
            <p:ph type="sldNum" sz="quarter" idx="12"/>
          </p:nvPr>
        </p:nvSpPr>
        <p:spPr/>
        <p:txBody>
          <a:bodyPr/>
          <a:lstStyle/>
          <a:p>
            <a:r>
              <a:rPr lang="en-US"/>
              <a:t>Slide </a:t>
            </a:r>
            <a:fld id="{C1789BC7-C074-42CC-ADF8-5107DF6BD1C1}" type="slidenum">
              <a:rPr lang="en-US" smtClean="0"/>
              <a:pPr/>
              <a:t>15</a:t>
            </a:fld>
            <a:endParaRPr lang="en-US"/>
          </a:p>
        </p:txBody>
      </p:sp>
      <p:sp>
        <p:nvSpPr>
          <p:cNvPr id="9" name="Date Placeholder 6"/>
          <p:cNvSpPr>
            <a:spLocks noGrp="1"/>
          </p:cNvSpPr>
          <p:nvPr>
            <p:ph type="dt" sz="half" idx="4294967295"/>
          </p:nvPr>
        </p:nvSpPr>
        <p:spPr bwMode="auto">
          <a:xfrm>
            <a:off x="914400"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dirty="0"/>
              <a:t>March 2023</a:t>
            </a:r>
          </a:p>
        </p:txBody>
      </p:sp>
      <p:sp>
        <p:nvSpPr>
          <p:cNvPr id="10" name="Title 1">
            <a:extLst>
              <a:ext uri="{FF2B5EF4-FFF2-40B4-BE49-F238E27FC236}">
                <a16:creationId xmlns:a16="http://schemas.microsoft.com/office/drawing/2014/main" id="{48566C21-FB01-ED50-186B-945A650D2755}"/>
              </a:ext>
            </a:extLst>
          </p:cNvPr>
          <p:cNvSpPr>
            <a:spLocks noGrp="1"/>
          </p:cNvSpPr>
          <p:nvPr>
            <p:ph type="title"/>
          </p:nvPr>
        </p:nvSpPr>
        <p:spPr>
          <a:xfrm>
            <a:off x="914400" y="838200"/>
            <a:ext cx="10363200" cy="609600"/>
          </a:xfrm>
        </p:spPr>
        <p:txBody>
          <a:bodyPr/>
          <a:lstStyle/>
          <a:p>
            <a:r>
              <a:rPr lang="en-US" sz="2800" dirty="0"/>
              <a:t>Analysis of </a:t>
            </a:r>
            <a:r>
              <a:rPr lang="en-US" sz="2800" dirty="0" smtClean="0"/>
              <a:t>11be and 11bb </a:t>
            </a:r>
            <a:r>
              <a:rPr lang="en-US" sz="2800" dirty="0"/>
              <a:t>PARs</a:t>
            </a:r>
          </a:p>
        </p:txBody>
      </p:sp>
      <p:sp>
        <p:nvSpPr>
          <p:cNvPr id="11" name="Content Placeholder 2">
            <a:extLst>
              <a:ext uri="{FF2B5EF4-FFF2-40B4-BE49-F238E27FC236}">
                <a16:creationId xmlns:a16="http://schemas.microsoft.com/office/drawing/2014/main" id="{C59A0F84-F40A-2509-1954-85E3B2C747C6}"/>
              </a:ext>
            </a:extLst>
          </p:cNvPr>
          <p:cNvSpPr>
            <a:spLocks noGrp="1"/>
          </p:cNvSpPr>
          <p:nvPr>
            <p:ph idx="1"/>
          </p:nvPr>
        </p:nvSpPr>
        <p:spPr>
          <a:xfrm>
            <a:off x="914400" y="1676400"/>
            <a:ext cx="10363200" cy="4648200"/>
          </a:xfrm>
        </p:spPr>
        <p:txBody>
          <a:bodyPr/>
          <a:lstStyle/>
          <a:p>
            <a:r>
              <a:rPr lang="en-US" sz="2000" dirty="0"/>
              <a:t>802.11be</a:t>
            </a:r>
            <a:endParaRPr lang="en-US" sz="1600" dirty="0"/>
          </a:p>
          <a:p>
            <a:pPr marL="0" indent="0">
              <a:buNone/>
            </a:pPr>
            <a:r>
              <a:rPr lang="en-US" sz="1400" b="0" dirty="0">
                <a:latin typeface="Calibri" panose="020F0502020204030204" pitchFamily="34" charset="0"/>
                <a:cs typeface="Calibri" panose="020F0502020204030204" pitchFamily="34" charset="0"/>
              </a:rPr>
              <a:t>5.2.b </a:t>
            </a:r>
            <a:r>
              <a:rPr lang="en-US" sz="1400" dirty="0">
                <a:latin typeface="Calibri" panose="020F0502020204030204" pitchFamily="34" charset="0"/>
                <a:cs typeface="Calibri" panose="020F0502020204030204" pitchFamily="34" charset="0"/>
              </a:rPr>
              <a:t>Scope of the project:</a:t>
            </a:r>
            <a:r>
              <a:rPr lang="en-US" sz="1400" b="0" dirty="0">
                <a:latin typeface="Calibri" panose="020F0502020204030204" pitchFamily="34" charset="0"/>
                <a:cs typeface="Calibri" panose="020F0502020204030204" pitchFamily="34" charset="0"/>
              </a:rPr>
              <a:t> This amendment defines standardized modifications to both the IEEE Std 802.11 physical layers (PHY) and the Medium Access Control Layer (MAC) that enable at least one mode of operation capable of supporting a maximum throughput of at least 30 Gbps, as measured at the MAC data service access point (SAP), </a:t>
            </a:r>
            <a:r>
              <a:rPr lang="en-US" sz="1400" dirty="0">
                <a:solidFill>
                  <a:srgbClr val="FF0000"/>
                </a:solidFill>
                <a:latin typeface="Calibri" panose="020F0502020204030204" pitchFamily="34" charset="0"/>
                <a:cs typeface="Calibri" panose="020F0502020204030204" pitchFamily="34" charset="0"/>
              </a:rPr>
              <a:t>with carrier frequency operation between 1 and 7.250 GHz</a:t>
            </a:r>
            <a:r>
              <a:rPr lang="en-US" sz="1400" b="0" dirty="0">
                <a:latin typeface="Calibri" panose="020F0502020204030204" pitchFamily="34" charset="0"/>
                <a:cs typeface="Calibri" panose="020F0502020204030204" pitchFamily="34" charset="0"/>
              </a:rPr>
              <a:t> while ensuring backward compatibility and coexistence with legacy IEEE Std 802.11 compliant devices operating in the 2.4 GHz, 5 GHz, and 6 GHz bands. This amendment defines at least one mode of operation capable of improved worst case latency and jitter.</a:t>
            </a:r>
          </a:p>
          <a:p>
            <a:r>
              <a:rPr lang="en-US" sz="2000" dirty="0"/>
              <a:t>802.11bb</a:t>
            </a:r>
          </a:p>
          <a:p>
            <a:pPr marL="0" indent="0">
              <a:buNone/>
            </a:pPr>
            <a:r>
              <a:rPr lang="en-US" sz="1400" b="0" dirty="0">
                <a:latin typeface="Calibri" panose="020F0502020204030204" pitchFamily="34" charset="0"/>
                <a:cs typeface="Calibri" panose="020F0502020204030204" pitchFamily="34" charset="0"/>
              </a:rPr>
              <a:t>5.2.b </a:t>
            </a:r>
            <a:r>
              <a:rPr lang="en-US" sz="1400" dirty="0">
                <a:latin typeface="Calibri" panose="020F0502020204030204" pitchFamily="34" charset="0"/>
                <a:cs typeface="Calibri" panose="020F0502020204030204" pitchFamily="34" charset="0"/>
              </a:rPr>
              <a:t>Scope of the project:</a:t>
            </a:r>
            <a:r>
              <a:rPr lang="en-US" sz="1400" b="0" dirty="0">
                <a:latin typeface="Calibri" panose="020F0502020204030204" pitchFamily="34" charset="0"/>
                <a:cs typeface="Calibri" panose="020F0502020204030204" pitchFamily="34" charset="0"/>
              </a:rPr>
              <a:t> This amendment specifies a new PHY layer and modifications to the IEEE 802.11 MAC that enable operation of wireless light communications (LC). This amendment specifies a PHY that provides: 1) Uplink and downlink </a:t>
            </a:r>
            <a:r>
              <a:rPr lang="en-US" sz="1400" dirty="0">
                <a:solidFill>
                  <a:srgbClr val="FF0000"/>
                </a:solidFill>
                <a:latin typeface="Calibri" panose="020F0502020204030204" pitchFamily="34" charset="0"/>
                <a:cs typeface="Calibri" panose="020F0502020204030204" pitchFamily="34" charset="0"/>
              </a:rPr>
              <a:t>operations in 800 nm to </a:t>
            </a:r>
            <a:r>
              <a:rPr lang="en-US" sz="1400" dirty="0" smtClean="0">
                <a:solidFill>
                  <a:srgbClr val="FF0000"/>
                </a:solidFill>
                <a:latin typeface="Calibri" panose="020F0502020204030204" pitchFamily="34" charset="0"/>
                <a:cs typeface="Calibri" panose="020F0502020204030204" pitchFamily="34" charset="0"/>
              </a:rPr>
              <a:t>1000 </a:t>
            </a:r>
            <a:r>
              <a:rPr lang="en-US" sz="1400" dirty="0">
                <a:solidFill>
                  <a:srgbClr val="FF0000"/>
                </a:solidFill>
                <a:latin typeface="Calibri" panose="020F0502020204030204" pitchFamily="34" charset="0"/>
                <a:cs typeface="Calibri" panose="020F0502020204030204" pitchFamily="34" charset="0"/>
              </a:rPr>
              <a:t>nm band</a:t>
            </a:r>
            <a:r>
              <a:rPr lang="en-US" sz="1400" b="0" dirty="0">
                <a:latin typeface="Calibri" panose="020F0502020204030204" pitchFamily="34" charset="0"/>
                <a:cs typeface="Calibri" panose="020F0502020204030204" pitchFamily="34" charset="0"/>
              </a:rPr>
              <a:t>, 2) All modes of operation achieve minimum single-link throughput of 10 Mb/s as measured at the MAC data service access point (SAP), 3) Interoperability among solid state light sources with different modulation bandwidths.</a:t>
            </a:r>
            <a:br>
              <a:rPr lang="en-US" sz="1400" b="0" dirty="0">
                <a:latin typeface="Calibri" panose="020F0502020204030204" pitchFamily="34" charset="0"/>
                <a:cs typeface="Calibri" panose="020F0502020204030204" pitchFamily="34" charset="0"/>
              </a:rPr>
            </a:br>
            <a:r>
              <a:rPr lang="en-US" sz="1400" b="0" dirty="0">
                <a:latin typeface="Calibri" panose="020F0502020204030204" pitchFamily="34" charset="0"/>
                <a:cs typeface="Calibri" panose="020F0502020204030204" pitchFamily="34" charset="0"/>
              </a:rPr>
              <a:t>This amendment specifies changes to the IEEE 802.11 MAC that are limited to the following: 1) Hybrid coordination function (HCF) channel access, 2) Overlapping basic service set (OBSS) detection and coexistence,</a:t>
            </a:r>
            <a:br>
              <a:rPr lang="en-US" sz="1400" b="0" dirty="0">
                <a:latin typeface="Calibri" panose="020F0502020204030204" pitchFamily="34" charset="0"/>
                <a:cs typeface="Calibri" panose="020F0502020204030204" pitchFamily="34" charset="0"/>
              </a:rPr>
            </a:br>
            <a:r>
              <a:rPr lang="en-US" sz="1400" b="0" dirty="0">
                <a:latin typeface="Calibri" panose="020F0502020204030204" pitchFamily="34" charset="0"/>
                <a:cs typeface="Calibri" panose="020F0502020204030204" pitchFamily="34" charset="0"/>
              </a:rPr>
              <a:t>3) Existing power management modes of operation (excluding new modes), and modifications to other clauses necessary to support these changes.</a:t>
            </a:r>
          </a:p>
          <a:p>
            <a:r>
              <a:rPr lang="en-US" sz="2000" dirty="0"/>
              <a:t>Existing PARs </a:t>
            </a:r>
            <a:r>
              <a:rPr lang="en-US" sz="2000" dirty="0" smtClean="0"/>
              <a:t>unfortunately </a:t>
            </a:r>
            <a:r>
              <a:rPr lang="en-US" sz="2000" dirty="0"/>
              <a:t>exclude hybrid operation of RF and LC</a:t>
            </a:r>
          </a:p>
          <a:p>
            <a:pPr lvl="1">
              <a:buFont typeface="Symbol" panose="05050102010706020507" pitchFamily="18" charset="2"/>
              <a:buChar char="-"/>
            </a:pPr>
            <a:r>
              <a:rPr lang="en-US" sz="1600" dirty="0"/>
              <a:t>hybrid </a:t>
            </a:r>
            <a:r>
              <a:rPr lang="en-US" sz="1600" dirty="0" smtClean="0"/>
              <a:t>LC and RF can </a:t>
            </a:r>
            <a:r>
              <a:rPr lang="en-US" sz="1600" dirty="0"/>
              <a:t>only be enabled by </a:t>
            </a:r>
            <a:r>
              <a:rPr lang="en-US" sz="1600" dirty="0" smtClean="0"/>
              <a:t>a future project</a:t>
            </a:r>
          </a:p>
          <a:p>
            <a:pPr lvl="1">
              <a:buFont typeface="Symbol" panose="05050102010706020507" pitchFamily="18" charset="2"/>
              <a:buChar char="-"/>
            </a:pPr>
            <a:r>
              <a:rPr lang="en-US" sz="1600" dirty="0" smtClean="0"/>
              <a:t>this will impact the mainstream, and </a:t>
            </a:r>
            <a:r>
              <a:rPr lang="en-US" sz="1600" dirty="0" smtClean="0"/>
              <a:t>maybe easily done </a:t>
            </a:r>
            <a:r>
              <a:rPr lang="en-US" sz="1600" dirty="0" smtClean="0"/>
              <a:t>in UHR  </a:t>
            </a:r>
            <a:endParaRPr lang="en-US" sz="1600" dirty="0"/>
          </a:p>
          <a:p>
            <a:endParaRPr lang="en-US" dirty="0"/>
          </a:p>
        </p:txBody>
      </p:sp>
    </p:spTree>
    <p:extLst>
      <p:ext uri="{BB962C8B-B14F-4D97-AF65-F5344CB8AC3E}">
        <p14:creationId xmlns:p14="http://schemas.microsoft.com/office/powerpoint/2010/main" val="26565992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838201"/>
            <a:ext cx="10361084" cy="533399"/>
          </a:xfrm>
        </p:spPr>
        <p:txBody>
          <a:bodyPr/>
          <a:lstStyle/>
          <a:p>
            <a:r>
              <a:rPr lang="en-US" sz="3200" dirty="0"/>
              <a:t>Outline</a:t>
            </a:r>
            <a:endParaRPr lang="en-GB"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z="2400" b="0" dirty="0"/>
              <a:t>Introduction</a:t>
            </a:r>
          </a:p>
          <a:p>
            <a:pPr>
              <a:buFont typeface="Arial" panose="020B0604020202020204" pitchFamily="34" charset="0"/>
              <a:buChar char="•"/>
            </a:pPr>
            <a:r>
              <a:rPr lang="en-US" sz="2400" b="0" dirty="0"/>
              <a:t>Multilink operation</a:t>
            </a:r>
          </a:p>
          <a:p>
            <a:pPr>
              <a:buFont typeface="Arial" panose="020B0604020202020204" pitchFamily="34" charset="0"/>
              <a:buChar char="•"/>
            </a:pPr>
            <a:r>
              <a:rPr lang="en-US" sz="2400" b="0" dirty="0"/>
              <a:t>Light </a:t>
            </a:r>
            <a:r>
              <a:rPr lang="en-US" sz="2400" b="0" dirty="0" smtClean="0"/>
              <a:t>communications</a:t>
            </a:r>
            <a:endParaRPr lang="en-US" sz="2400" b="0" dirty="0"/>
          </a:p>
          <a:p>
            <a:pPr>
              <a:buFont typeface="Arial" panose="020B0604020202020204" pitchFamily="34" charset="0"/>
              <a:buChar char="•"/>
            </a:pPr>
            <a:r>
              <a:rPr lang="en-US" sz="2400" b="0" dirty="0"/>
              <a:t>Analysis of </a:t>
            </a:r>
            <a:r>
              <a:rPr lang="en-US" b="0" dirty="0" smtClean="0"/>
              <a:t>11be and 11bb </a:t>
            </a:r>
            <a:r>
              <a:rPr lang="en-US" sz="2400" b="0" dirty="0" smtClean="0"/>
              <a:t>PARs</a:t>
            </a:r>
            <a:endParaRPr lang="en-US" sz="2400" b="0" dirty="0"/>
          </a:p>
          <a:p>
            <a:pPr>
              <a:buFont typeface="Arial" panose="020B0604020202020204" pitchFamily="34" charset="0"/>
              <a:buChar char="•"/>
            </a:pPr>
            <a:r>
              <a:rPr lang="en-US" sz="2400" b="0" dirty="0"/>
              <a:t>Summary</a:t>
            </a:r>
          </a:p>
          <a:p>
            <a:pPr>
              <a:buFont typeface="Arial" panose="020B0604020202020204" pitchFamily="34" charset="0"/>
              <a:buChar char="•"/>
            </a:pPr>
            <a:r>
              <a:rPr lang="en-US" sz="2400" b="0" dirty="0"/>
              <a:t>References</a:t>
            </a:r>
          </a:p>
          <a:p>
            <a:pPr>
              <a:buFont typeface="Arial" panose="020B0604020202020204" pitchFamily="34" charset="0"/>
              <a:buChar char="•"/>
            </a:pPr>
            <a:r>
              <a:rPr lang="en-US" sz="2400" b="0" dirty="0"/>
              <a:t>Straw poll</a:t>
            </a:r>
          </a:p>
          <a:p>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a:t>
            </a:fld>
            <a:endParaRPr lang="en-GB"/>
          </a:p>
        </p:txBody>
      </p:sp>
      <p:sp>
        <p:nvSpPr>
          <p:cNvPr id="5" name="Footer Placeholder 4"/>
          <p:cNvSpPr>
            <a:spLocks noGrp="1"/>
          </p:cNvSpPr>
          <p:nvPr>
            <p:ph type="ftr" idx="14"/>
          </p:nvPr>
        </p:nvSpPr>
        <p:spPr/>
        <p:txBody>
          <a:bodyPr/>
          <a:lstStyle/>
          <a:p>
            <a:r>
              <a:rPr lang="en-GB"/>
              <a:t>Volker Jungnickel (Fraunhofer HHI)</a:t>
            </a:r>
            <a:endParaRPr lang="en-GB" dirty="0"/>
          </a:p>
        </p:txBody>
      </p:sp>
      <p:sp>
        <p:nvSpPr>
          <p:cNvPr id="4" name="Date Placeholder 3"/>
          <p:cNvSpPr>
            <a:spLocks noGrp="1"/>
          </p:cNvSpPr>
          <p:nvPr>
            <p:ph type="dt" idx="15"/>
          </p:nvPr>
        </p:nvSpPr>
        <p:spPr/>
        <p:txBody>
          <a:bodyPr/>
          <a:lstStyle/>
          <a:p>
            <a:r>
              <a:rPr lang="en-US"/>
              <a:t>March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6AB4CF-C525-72DD-9733-969E51C99B8A}"/>
              </a:ext>
            </a:extLst>
          </p:cNvPr>
          <p:cNvSpPr>
            <a:spLocks noGrp="1"/>
          </p:cNvSpPr>
          <p:nvPr>
            <p:ph type="title"/>
          </p:nvPr>
        </p:nvSpPr>
        <p:spPr>
          <a:xfrm>
            <a:off x="914401" y="838200"/>
            <a:ext cx="10361084" cy="609600"/>
          </a:xfrm>
        </p:spPr>
        <p:txBody>
          <a:bodyPr/>
          <a:lstStyle/>
          <a:p>
            <a:r>
              <a:rPr lang="en-US" dirty="0"/>
              <a:t>Introduction</a:t>
            </a:r>
          </a:p>
        </p:txBody>
      </p:sp>
      <p:sp>
        <p:nvSpPr>
          <p:cNvPr id="3" name="Content Placeholder 2">
            <a:extLst>
              <a:ext uri="{FF2B5EF4-FFF2-40B4-BE49-F238E27FC236}">
                <a16:creationId xmlns:a16="http://schemas.microsoft.com/office/drawing/2014/main" id="{15DCDAA5-0A98-47B2-AD7C-20EBE917D631}"/>
              </a:ext>
            </a:extLst>
          </p:cNvPr>
          <p:cNvSpPr>
            <a:spLocks noGrp="1"/>
          </p:cNvSpPr>
          <p:nvPr>
            <p:ph idx="1"/>
          </p:nvPr>
        </p:nvSpPr>
        <p:spPr>
          <a:xfrm>
            <a:off x="838200" y="1981201"/>
            <a:ext cx="10475384" cy="4113213"/>
          </a:xfrm>
        </p:spPr>
        <p:txBody>
          <a:bodyPr/>
          <a:lstStyle/>
          <a:p>
            <a:r>
              <a:rPr lang="en-US" sz="2400" b="0" dirty="0"/>
              <a:t>	Multilink operation (MLO) allows parallel operation over 2.4, 5 and 6 GHz bands. This contribution proposes integration of </a:t>
            </a:r>
            <a:r>
              <a:rPr lang="en-US" sz="2400" b="0" dirty="0" smtClean="0"/>
              <a:t>Light Communications </a:t>
            </a:r>
            <a:r>
              <a:rPr lang="en-US" sz="2400" b="0" dirty="0"/>
              <a:t>(LC) into </a:t>
            </a:r>
            <a:r>
              <a:rPr lang="en-US" sz="2400" b="0" dirty="0" smtClean="0"/>
              <a:t>the MLO framework, </a:t>
            </a:r>
            <a:r>
              <a:rPr lang="en-US" sz="2400" b="0" dirty="0"/>
              <a:t>as a new offloading opportunity to improve reliability. LC enables high reliability and low latency in critical scenarios where RF may be congested. 802.11be </a:t>
            </a:r>
            <a:r>
              <a:rPr lang="en-US" sz="2400" b="0" dirty="0" smtClean="0"/>
              <a:t>and 802.11bb PARs </a:t>
            </a:r>
            <a:r>
              <a:rPr lang="en-US" sz="2400" b="0" dirty="0"/>
              <a:t>limited the scope to RF bands at 2.4, 5 and 6 GHz </a:t>
            </a:r>
            <a:r>
              <a:rPr lang="en-US" sz="2400" b="0" dirty="0" smtClean="0"/>
              <a:t>and </a:t>
            </a:r>
            <a:r>
              <a:rPr lang="en-US" sz="2400" b="0" dirty="0"/>
              <a:t>optical bands in 800 nm to 1000 nm </a:t>
            </a:r>
            <a:r>
              <a:rPr lang="en-US" sz="2400" b="0" dirty="0" smtClean="0"/>
              <a:t>range, respectively.</a:t>
            </a:r>
          </a:p>
          <a:p>
            <a:r>
              <a:rPr lang="en-US" b="0" dirty="0" smtClean="0"/>
              <a:t>	This presentation </a:t>
            </a:r>
            <a:r>
              <a:rPr lang="en-US" sz="2400" b="0" dirty="0" smtClean="0"/>
              <a:t>proposes developing an open interface for LC in the MLO framework in UHR, which </a:t>
            </a:r>
            <a:r>
              <a:rPr lang="en-US" sz="2400" b="0" dirty="0"/>
              <a:t>enables the integration of </a:t>
            </a:r>
            <a:r>
              <a:rPr lang="en-US" sz="2400" b="0" dirty="0" smtClean="0"/>
              <a:t>LC with RF. </a:t>
            </a:r>
            <a:endParaRPr lang="en-US" sz="2400" b="0" dirty="0"/>
          </a:p>
          <a:p>
            <a:endParaRPr lang="en-US" dirty="0"/>
          </a:p>
        </p:txBody>
      </p:sp>
      <p:sp>
        <p:nvSpPr>
          <p:cNvPr id="4" name="Slide Number Placeholder 3">
            <a:extLst>
              <a:ext uri="{FF2B5EF4-FFF2-40B4-BE49-F238E27FC236}">
                <a16:creationId xmlns:a16="http://schemas.microsoft.com/office/drawing/2014/main" id="{095E0868-8D1D-FF0F-78F9-40311FF7520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57D60BB3-275B-2D39-6A8B-6BC08D7EB140}"/>
              </a:ext>
            </a:extLst>
          </p:cNvPr>
          <p:cNvSpPr>
            <a:spLocks noGrp="1"/>
          </p:cNvSpPr>
          <p:nvPr>
            <p:ph type="ftr" idx="14"/>
          </p:nvPr>
        </p:nvSpPr>
        <p:spPr/>
        <p:txBody>
          <a:bodyPr/>
          <a:lstStyle/>
          <a:p>
            <a:r>
              <a:rPr lang="en-GB"/>
              <a:t>Volker Jungnickel (Fraunhofer HHI)</a:t>
            </a:r>
            <a:endParaRPr lang="en-GB" dirty="0"/>
          </a:p>
        </p:txBody>
      </p:sp>
      <p:sp>
        <p:nvSpPr>
          <p:cNvPr id="6" name="Date Placeholder 5">
            <a:extLst>
              <a:ext uri="{FF2B5EF4-FFF2-40B4-BE49-F238E27FC236}">
                <a16:creationId xmlns:a16="http://schemas.microsoft.com/office/drawing/2014/main" id="{A7591321-5768-65AB-F180-BEDDA25813FE}"/>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33587642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7C3785D1-0046-D643-6D40-3F51196485F9}"/>
              </a:ext>
            </a:extLst>
          </p:cNvPr>
          <p:cNvPicPr>
            <a:picLocks noChangeAspect="1"/>
          </p:cNvPicPr>
          <p:nvPr/>
        </p:nvPicPr>
        <p:blipFill>
          <a:blip r:embed="rId2"/>
          <a:stretch>
            <a:fillRect/>
          </a:stretch>
        </p:blipFill>
        <p:spPr>
          <a:xfrm>
            <a:off x="1219135" y="1219200"/>
            <a:ext cx="4976349" cy="5165297"/>
          </a:xfrm>
          <a:prstGeom prst="rect">
            <a:avLst/>
          </a:prstGeom>
        </p:spPr>
      </p:pic>
      <p:sp>
        <p:nvSpPr>
          <p:cNvPr id="7" name="Title 6">
            <a:extLst>
              <a:ext uri="{FF2B5EF4-FFF2-40B4-BE49-F238E27FC236}">
                <a16:creationId xmlns:a16="http://schemas.microsoft.com/office/drawing/2014/main" id="{0847263A-5D6A-2DAB-A6FE-3C5F7CC52482}"/>
              </a:ext>
            </a:extLst>
          </p:cNvPr>
          <p:cNvSpPr>
            <a:spLocks noGrp="1"/>
          </p:cNvSpPr>
          <p:nvPr>
            <p:ph type="title"/>
          </p:nvPr>
        </p:nvSpPr>
        <p:spPr>
          <a:xfrm>
            <a:off x="914401" y="838201"/>
            <a:ext cx="10361084" cy="533399"/>
          </a:xfrm>
        </p:spPr>
        <p:txBody>
          <a:bodyPr/>
          <a:lstStyle/>
          <a:p>
            <a:r>
              <a:rPr lang="en-US" sz="3200" dirty="0"/>
              <a:t>Multilink Operation [1]</a:t>
            </a:r>
            <a:endParaRPr lang="en-US" dirty="0"/>
          </a:p>
        </p:txBody>
      </p:sp>
      <p:sp>
        <p:nvSpPr>
          <p:cNvPr id="9" name="Content Placeholder 8">
            <a:extLst>
              <a:ext uri="{FF2B5EF4-FFF2-40B4-BE49-F238E27FC236}">
                <a16:creationId xmlns:a16="http://schemas.microsoft.com/office/drawing/2014/main" id="{4414F238-36E6-66E8-D239-3EFB7B7B102F}"/>
              </a:ext>
            </a:extLst>
          </p:cNvPr>
          <p:cNvSpPr>
            <a:spLocks noGrp="1"/>
          </p:cNvSpPr>
          <p:nvPr>
            <p:ph sz="half" idx="2"/>
          </p:nvPr>
        </p:nvSpPr>
        <p:spPr/>
        <p:txBody>
          <a:bodyPr/>
          <a:lstStyle/>
          <a:p>
            <a:pPr marL="457200" indent="-457200" algn="just">
              <a:buFont typeface="Arial" panose="020B0604020202020204" pitchFamily="34" charset="0"/>
              <a:buChar char="•"/>
            </a:pPr>
            <a:r>
              <a:rPr lang="en-US" sz="2800" b="0" kern="0" dirty="0"/>
              <a:t>Multilink operation (MLO) allows parallel operation over 2.4, 5 and 6 GHz bands</a:t>
            </a:r>
            <a:r>
              <a:rPr lang="en-US" sz="2800" b="0" kern="0" dirty="0" smtClean="0"/>
              <a:t>.</a:t>
            </a:r>
          </a:p>
          <a:p>
            <a:pPr marL="457200" indent="-457200" algn="just">
              <a:buFont typeface="Arial" panose="020B0604020202020204" pitchFamily="34" charset="0"/>
              <a:buChar char="•"/>
            </a:pPr>
            <a:endParaRPr lang="en-US" sz="2800" b="0" kern="0" dirty="0"/>
          </a:p>
          <a:p>
            <a:pPr marL="457200" indent="-457200" algn="just">
              <a:buFont typeface="Arial" panose="020B0604020202020204" pitchFamily="34" charset="0"/>
              <a:buChar char="•"/>
            </a:pPr>
            <a:r>
              <a:rPr lang="en-US" sz="2800" b="0" kern="0" dirty="0"/>
              <a:t>The MAC is split into MLD upper MACs, MLD lower MACs and Link 1/Link 2.</a:t>
            </a:r>
          </a:p>
          <a:p>
            <a:endParaRPr lang="en-US" sz="2800" b="0" kern="0" dirty="0"/>
          </a:p>
          <a:p>
            <a:endParaRPr lang="en-US" dirty="0"/>
          </a:p>
        </p:txBody>
      </p:sp>
      <p:sp>
        <p:nvSpPr>
          <p:cNvPr id="6" name="Date Placeholder 5">
            <a:extLst>
              <a:ext uri="{FF2B5EF4-FFF2-40B4-BE49-F238E27FC236}">
                <a16:creationId xmlns:a16="http://schemas.microsoft.com/office/drawing/2014/main" id="{6ADB3BE8-CFEC-0016-F505-491F1921238C}"/>
              </a:ext>
            </a:extLst>
          </p:cNvPr>
          <p:cNvSpPr>
            <a:spLocks noGrp="1"/>
          </p:cNvSpPr>
          <p:nvPr>
            <p:ph type="dt" idx="10"/>
          </p:nvPr>
        </p:nvSpPr>
        <p:spPr/>
        <p:txBody>
          <a:bodyPr/>
          <a:lstStyle/>
          <a:p>
            <a:r>
              <a:rPr lang="en-US"/>
              <a:t>March 2023</a:t>
            </a:r>
            <a:endParaRPr lang="en-GB" dirty="0"/>
          </a:p>
        </p:txBody>
      </p:sp>
      <p:sp>
        <p:nvSpPr>
          <p:cNvPr id="5" name="Footer Placeholder 4">
            <a:extLst>
              <a:ext uri="{FF2B5EF4-FFF2-40B4-BE49-F238E27FC236}">
                <a16:creationId xmlns:a16="http://schemas.microsoft.com/office/drawing/2014/main" id="{C98AA979-162B-7DFA-8A81-485200794114}"/>
              </a:ext>
            </a:extLst>
          </p:cNvPr>
          <p:cNvSpPr>
            <a:spLocks noGrp="1"/>
          </p:cNvSpPr>
          <p:nvPr>
            <p:ph type="ftr" idx="11"/>
          </p:nvPr>
        </p:nvSpPr>
        <p:spPr/>
        <p:txBody>
          <a:bodyPr/>
          <a:lstStyle/>
          <a:p>
            <a:r>
              <a:rPr lang="en-GB"/>
              <a:t>Volker Jungnickel (Fraunhofer HHI)</a:t>
            </a:r>
            <a:endParaRPr lang="en-GB" dirty="0"/>
          </a:p>
        </p:txBody>
      </p:sp>
      <p:sp>
        <p:nvSpPr>
          <p:cNvPr id="4" name="Slide Number Placeholder 3">
            <a:extLst>
              <a:ext uri="{FF2B5EF4-FFF2-40B4-BE49-F238E27FC236}">
                <a16:creationId xmlns:a16="http://schemas.microsoft.com/office/drawing/2014/main" id="{BF381966-FFA0-30D2-BEFA-FF85DF5A626F}"/>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4010842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A79EF-64A0-9325-4B90-BABA9D451DF0}"/>
              </a:ext>
            </a:extLst>
          </p:cNvPr>
          <p:cNvSpPr>
            <a:spLocks noGrp="1"/>
          </p:cNvSpPr>
          <p:nvPr>
            <p:ph type="title"/>
          </p:nvPr>
        </p:nvSpPr>
        <p:spPr>
          <a:xfrm>
            <a:off x="914401" y="838201"/>
            <a:ext cx="10361084" cy="533399"/>
          </a:xfrm>
        </p:spPr>
        <p:txBody>
          <a:bodyPr/>
          <a:lstStyle/>
          <a:p>
            <a:r>
              <a:rPr lang="en-US" sz="2800" dirty="0"/>
              <a:t>Offloading: Enhanced reliability and lower latency</a:t>
            </a:r>
          </a:p>
        </p:txBody>
      </p:sp>
      <p:sp>
        <p:nvSpPr>
          <p:cNvPr id="3" name="Content Placeholder 2">
            <a:extLst>
              <a:ext uri="{FF2B5EF4-FFF2-40B4-BE49-F238E27FC236}">
                <a16:creationId xmlns:a16="http://schemas.microsoft.com/office/drawing/2014/main" id="{ECE4D7F3-C379-9FE8-A598-3C971B984AD4}"/>
              </a:ext>
            </a:extLst>
          </p:cNvPr>
          <p:cNvSpPr>
            <a:spLocks noGrp="1"/>
          </p:cNvSpPr>
          <p:nvPr>
            <p:ph idx="1"/>
          </p:nvPr>
        </p:nvSpPr>
        <p:spPr>
          <a:xfrm>
            <a:off x="914401" y="1981201"/>
            <a:ext cx="10361084" cy="4494213"/>
          </a:xfrm>
        </p:spPr>
        <p:txBody>
          <a:bodyPr/>
          <a:lstStyle/>
          <a:p>
            <a:pPr algn="just">
              <a:buFont typeface="Arial" panose="020B0604020202020204" pitchFamily="34" charset="0"/>
              <a:buChar char="•"/>
            </a:pPr>
            <a:r>
              <a:rPr lang="en-US" kern="0" dirty="0"/>
              <a:t>Each RF band has independent channel access</a:t>
            </a:r>
          </a:p>
          <a:p>
            <a:pPr marL="800100" lvl="1" indent="-342900" algn="just">
              <a:buFont typeface="Times New Roman" panose="02020603050405020304" pitchFamily="18" charset="0"/>
              <a:buChar char="−"/>
            </a:pPr>
            <a:r>
              <a:rPr lang="en-US" b="0" kern="0" dirty="0"/>
              <a:t>CCA is done on all bands operated in parallel</a:t>
            </a:r>
          </a:p>
          <a:p>
            <a:pPr marL="800100" lvl="1" indent="-342900" algn="just">
              <a:buFont typeface="Times New Roman" panose="02020603050405020304" pitchFamily="18" charset="0"/>
              <a:buChar char="−"/>
            </a:pPr>
            <a:r>
              <a:rPr lang="en-US" b="0" kern="0" dirty="0"/>
              <a:t>If the link is busy in current band, another band can be used</a:t>
            </a:r>
          </a:p>
          <a:p>
            <a:pPr algn="just">
              <a:buFont typeface="Arial" panose="020B0604020202020204" pitchFamily="34" charset="0"/>
              <a:buChar char="•"/>
            </a:pPr>
            <a:r>
              <a:rPr lang="en-US" kern="0" dirty="0"/>
              <a:t>Offloading enhances reliability and reduces latency </a:t>
            </a:r>
          </a:p>
          <a:p>
            <a:pPr marL="800100" lvl="1" indent="-342900" algn="just">
              <a:buFont typeface="Times New Roman" panose="02020603050405020304" pitchFamily="18" charset="0"/>
              <a:buChar char="−"/>
            </a:pPr>
            <a:r>
              <a:rPr lang="en-US" dirty="0" smtClean="0"/>
              <a:t>In </a:t>
            </a:r>
            <a:r>
              <a:rPr lang="en-US" dirty="0"/>
              <a:t>dense traffic, </a:t>
            </a:r>
            <a:r>
              <a:rPr lang="en-US" dirty="0" smtClean="0"/>
              <a:t>however, capacity </a:t>
            </a:r>
            <a:r>
              <a:rPr lang="en-US" dirty="0"/>
              <a:t>of all bands may be exhausted</a:t>
            </a:r>
          </a:p>
          <a:p>
            <a:pPr marL="800100" lvl="1" indent="-342900" algn="just">
              <a:buFont typeface="Times New Roman" panose="02020603050405020304" pitchFamily="18" charset="0"/>
              <a:buChar char="−"/>
            </a:pPr>
            <a:r>
              <a:rPr lang="en-US" dirty="0"/>
              <a:t>MLO </a:t>
            </a:r>
            <a:r>
              <a:rPr lang="en-US" dirty="0" smtClean="0"/>
              <a:t>can </a:t>
            </a:r>
            <a:r>
              <a:rPr lang="en-US" dirty="0"/>
              <a:t>find </a:t>
            </a:r>
            <a:r>
              <a:rPr lang="en-US" dirty="0" smtClean="0"/>
              <a:t>no more free </a:t>
            </a:r>
            <a:r>
              <a:rPr lang="en-US" dirty="0"/>
              <a:t>bandwidth</a:t>
            </a:r>
          </a:p>
          <a:p>
            <a:pPr marL="400050" algn="just">
              <a:buFont typeface="Arial" panose="020B0604020202020204" pitchFamily="34" charset="0"/>
              <a:buChar char="•"/>
            </a:pPr>
            <a:r>
              <a:rPr lang="en-US" kern="0" dirty="0" smtClean="0"/>
              <a:t>More bandwidth is required for reliability and latency guaranties </a:t>
            </a:r>
            <a:endParaRPr lang="en-US" b="0" kern="0" dirty="0"/>
          </a:p>
          <a:p>
            <a:endParaRPr lang="en-US" dirty="0"/>
          </a:p>
        </p:txBody>
      </p:sp>
      <p:sp>
        <p:nvSpPr>
          <p:cNvPr id="4" name="Slide Number Placeholder 3">
            <a:extLst>
              <a:ext uri="{FF2B5EF4-FFF2-40B4-BE49-F238E27FC236}">
                <a16:creationId xmlns:a16="http://schemas.microsoft.com/office/drawing/2014/main" id="{B9309FD3-A48A-5B96-697C-8559FD378F54}"/>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5A66402-4805-0EEC-EB6A-11E91973415A}"/>
              </a:ext>
            </a:extLst>
          </p:cNvPr>
          <p:cNvSpPr>
            <a:spLocks noGrp="1"/>
          </p:cNvSpPr>
          <p:nvPr>
            <p:ph type="ftr" idx="14"/>
          </p:nvPr>
        </p:nvSpPr>
        <p:spPr/>
        <p:txBody>
          <a:bodyPr/>
          <a:lstStyle/>
          <a:p>
            <a:r>
              <a:rPr lang="en-GB"/>
              <a:t>Volker Jungnickel (Fraunhofer HHI)</a:t>
            </a:r>
            <a:endParaRPr lang="en-GB" dirty="0"/>
          </a:p>
        </p:txBody>
      </p:sp>
      <p:sp>
        <p:nvSpPr>
          <p:cNvPr id="6" name="Date Placeholder 5">
            <a:extLst>
              <a:ext uri="{FF2B5EF4-FFF2-40B4-BE49-F238E27FC236}">
                <a16:creationId xmlns:a16="http://schemas.microsoft.com/office/drawing/2014/main" id="{E86D72CD-3B84-0C49-841D-AF3713E6A111}"/>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26351860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AACD66-2B05-D5F8-A5C6-FEAD47437830}"/>
              </a:ext>
            </a:extLst>
          </p:cNvPr>
          <p:cNvSpPr>
            <a:spLocks noGrp="1"/>
          </p:cNvSpPr>
          <p:nvPr>
            <p:ph type="title"/>
          </p:nvPr>
        </p:nvSpPr>
        <p:spPr>
          <a:xfrm>
            <a:off x="914401" y="838201"/>
            <a:ext cx="10361084" cy="533399"/>
          </a:xfrm>
        </p:spPr>
        <p:txBody>
          <a:bodyPr/>
          <a:lstStyle/>
          <a:p>
            <a:r>
              <a:rPr lang="en-US" sz="2800" dirty="0" smtClean="0"/>
              <a:t>LC provides a deterministic channel</a:t>
            </a:r>
            <a:endParaRPr lang="en-US" sz="2800" dirty="0"/>
          </a:p>
        </p:txBody>
      </p:sp>
      <p:sp>
        <p:nvSpPr>
          <p:cNvPr id="4" name="Slide Number Placeholder 3">
            <a:extLst>
              <a:ext uri="{FF2B5EF4-FFF2-40B4-BE49-F238E27FC236}">
                <a16:creationId xmlns:a16="http://schemas.microsoft.com/office/drawing/2014/main" id="{BAE2E716-76E3-9E75-0E8F-48F1989A7561}"/>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D1072EAA-7642-F023-C202-1E0278ACD64D}"/>
              </a:ext>
            </a:extLst>
          </p:cNvPr>
          <p:cNvSpPr>
            <a:spLocks noGrp="1"/>
          </p:cNvSpPr>
          <p:nvPr>
            <p:ph type="ftr" idx="14"/>
          </p:nvPr>
        </p:nvSpPr>
        <p:spPr/>
        <p:txBody>
          <a:bodyPr/>
          <a:lstStyle/>
          <a:p>
            <a:r>
              <a:rPr lang="en-GB"/>
              <a:t>Volker Jungnickel (Fraunhofer HHI)</a:t>
            </a:r>
            <a:endParaRPr lang="en-GB" dirty="0"/>
          </a:p>
        </p:txBody>
      </p:sp>
      <p:sp>
        <p:nvSpPr>
          <p:cNvPr id="6" name="Date Placeholder 5">
            <a:extLst>
              <a:ext uri="{FF2B5EF4-FFF2-40B4-BE49-F238E27FC236}">
                <a16:creationId xmlns:a16="http://schemas.microsoft.com/office/drawing/2014/main" id="{6AB8607A-A148-49C2-9867-6D73B6137220}"/>
              </a:ext>
            </a:extLst>
          </p:cNvPr>
          <p:cNvSpPr>
            <a:spLocks noGrp="1"/>
          </p:cNvSpPr>
          <p:nvPr>
            <p:ph type="dt" idx="15"/>
          </p:nvPr>
        </p:nvSpPr>
        <p:spPr/>
        <p:txBody>
          <a:bodyPr/>
          <a:lstStyle/>
          <a:p>
            <a:r>
              <a:rPr lang="en-US"/>
              <a:t>March 2023</a:t>
            </a:r>
            <a:endParaRPr lang="en-GB" dirty="0"/>
          </a:p>
        </p:txBody>
      </p:sp>
      <p:sp>
        <p:nvSpPr>
          <p:cNvPr id="7" name="Content Placeholder 2">
            <a:extLst>
              <a:ext uri="{FF2B5EF4-FFF2-40B4-BE49-F238E27FC236}">
                <a16:creationId xmlns:a16="http://schemas.microsoft.com/office/drawing/2014/main" id="{077E98DE-A155-CC34-3E6C-DBB99152F04F}"/>
              </a:ext>
            </a:extLst>
          </p:cNvPr>
          <p:cNvSpPr txBox="1">
            <a:spLocks/>
          </p:cNvSpPr>
          <p:nvPr/>
        </p:nvSpPr>
        <p:spPr bwMode="auto">
          <a:xfrm>
            <a:off x="914401" y="1752600"/>
            <a:ext cx="10361084" cy="5176838"/>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b="1" i="0" u="none" strike="noStrike" kern="0" cap="none" spc="0" normalizeH="0" baseline="0" noProof="0" dirty="0" smtClean="0">
                <a:ln>
                  <a:noFill/>
                </a:ln>
                <a:solidFill>
                  <a:srgbClr val="000000"/>
                </a:solidFill>
                <a:effectLst/>
                <a:uLnTx/>
                <a:uFillTx/>
                <a:latin typeface="Times New Roman"/>
                <a:ea typeface="+mn-ea"/>
                <a:cs typeface="+mn-cs"/>
              </a:rPr>
              <a:t>In contrast to MLO</a:t>
            </a:r>
            <a:r>
              <a:rPr kumimoji="0" lang="en-US" b="1" i="0" u="none" strike="noStrike" kern="0" cap="none" spc="0" normalizeH="0" noProof="0" dirty="0" smtClean="0">
                <a:ln>
                  <a:noFill/>
                </a:ln>
                <a:solidFill>
                  <a:srgbClr val="000000"/>
                </a:solidFill>
                <a:effectLst/>
                <a:uLnTx/>
                <a:uFillTx/>
                <a:latin typeface="Times New Roman"/>
                <a:ea typeface="+mn-ea"/>
                <a:cs typeface="+mn-cs"/>
              </a:rPr>
              <a:t> over RF, MLO over LC can be deterministic</a:t>
            </a:r>
            <a:endParaRPr kumimoji="0" lang="en-US"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b="1" i="0" u="none" strike="noStrike" kern="0" cap="none" spc="0" normalizeH="0" baseline="0" noProof="0" dirty="0" smtClean="0">
                <a:ln>
                  <a:noFill/>
                </a:ln>
                <a:solidFill>
                  <a:srgbClr val="000000"/>
                </a:solidFill>
                <a:effectLst/>
                <a:uLnTx/>
                <a:uFillTx/>
                <a:latin typeface="Times New Roman"/>
                <a:ea typeface="+mn-ea"/>
                <a:cs typeface="+mn-cs"/>
              </a:rPr>
              <a:t>UHR demands cable-like </a:t>
            </a:r>
            <a:r>
              <a:rPr kumimoji="0" lang="en-US" b="1" i="0" u="none" strike="noStrike" kern="0" cap="none" spc="0" normalizeH="0" baseline="0" noProof="0" dirty="0">
                <a:ln>
                  <a:noFill/>
                </a:ln>
                <a:solidFill>
                  <a:srgbClr val="000000"/>
                </a:solidFill>
                <a:effectLst/>
                <a:uLnTx/>
                <a:uFillTx/>
                <a:latin typeface="Times New Roman"/>
                <a:ea typeface="+mn-ea"/>
                <a:cs typeface="+mn-cs"/>
              </a:rPr>
              <a:t>QoS over wireless links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b="0" i="0" u="none" strike="noStrike" kern="0" cap="none" spc="0" normalizeH="0" baseline="0" noProof="0" dirty="0">
                <a:ln>
                  <a:noFill/>
                </a:ln>
                <a:solidFill>
                  <a:srgbClr val="000000"/>
                </a:solidFill>
                <a:effectLst/>
                <a:uLnTx/>
                <a:uFillTx/>
                <a:latin typeface="Times New Roman"/>
              </a:rPr>
              <a:t>applications want to get rid of cables and use similar properties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b="0" i="0" u="none" strike="noStrike" kern="0" cap="none" spc="0" normalizeH="0" baseline="0" noProof="0" dirty="0" smtClean="0">
                <a:ln>
                  <a:noFill/>
                </a:ln>
                <a:solidFill>
                  <a:srgbClr val="000000"/>
                </a:solidFill>
                <a:effectLst/>
                <a:uLnTx/>
                <a:uFillTx/>
                <a:latin typeface="Times New Roman"/>
              </a:rPr>
              <a:t>no </a:t>
            </a:r>
            <a:r>
              <a:rPr kumimoji="0" lang="en-US" b="0" i="0" u="none" strike="noStrike" kern="0" cap="none" spc="0" normalizeH="0" baseline="0" noProof="0" dirty="0">
                <a:ln>
                  <a:noFill/>
                </a:ln>
                <a:solidFill>
                  <a:srgbClr val="000000"/>
                </a:solidFill>
                <a:effectLst/>
                <a:uLnTx/>
                <a:uFillTx/>
                <a:latin typeface="Times New Roman"/>
              </a:rPr>
              <a:t>packet loss, lower latency, zero jitter for TSN support</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b="1" i="0" u="none" strike="noStrike" kern="0" cap="none" spc="0" normalizeH="0" baseline="0" noProof="0" dirty="0">
                <a:ln>
                  <a:noFill/>
                </a:ln>
                <a:solidFill>
                  <a:srgbClr val="000000"/>
                </a:solidFill>
                <a:effectLst/>
                <a:uLnTx/>
                <a:uFillTx/>
                <a:latin typeface="Times New Roman"/>
                <a:ea typeface="+mn-ea"/>
                <a:cs typeface="+mn-cs"/>
              </a:rPr>
              <a:t>This is a challenge in randomly shared radio spectrum</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b="0" i="0" u="none" strike="noStrike" kern="0" cap="none" spc="0" normalizeH="0" baseline="0" noProof="0" dirty="0">
                <a:ln>
                  <a:noFill/>
                </a:ln>
                <a:solidFill>
                  <a:srgbClr val="000000"/>
                </a:solidFill>
                <a:effectLst/>
                <a:uLnTx/>
                <a:uFillTx/>
                <a:latin typeface="Times New Roman"/>
              </a:rPr>
              <a:t>RF going through walls makes interference unpredictable</a:t>
            </a:r>
          </a:p>
          <a:p>
            <a:pPr marL="1200150" lvl="2" indent="-457200" defTabSz="914400">
              <a:buClrTx/>
              <a:buSzTx/>
              <a:buFont typeface="+mj-lt"/>
              <a:buAutoNum type="arabicPeriod"/>
              <a:defRPr/>
            </a:pPr>
            <a:r>
              <a:rPr kumimoji="0" lang="en-US" sz="2000" b="0" i="0" u="none" strike="noStrike" kern="0" cap="none" spc="0" normalizeH="0" baseline="0" noProof="0" dirty="0">
                <a:ln>
                  <a:noFill/>
                </a:ln>
                <a:solidFill>
                  <a:srgbClr val="000000"/>
                </a:solidFill>
                <a:effectLst/>
                <a:uLnTx/>
                <a:uFillTx/>
                <a:latin typeface="Times New Roman"/>
              </a:rPr>
              <a:t>Interference from other technologies (Bluetooth, ZigBee, UWB)</a:t>
            </a:r>
          </a:p>
          <a:p>
            <a:pPr marL="1200150" lvl="2" indent="-457200" defTabSz="914400">
              <a:buClrTx/>
              <a:buSzTx/>
              <a:buFont typeface="+mj-lt"/>
              <a:buAutoNum type="arabicPeriod"/>
              <a:defRPr/>
            </a:pPr>
            <a:r>
              <a:rPr kumimoji="0" lang="en-US" sz="2000" b="0" i="0" u="none" strike="noStrike" kern="0" cap="none" spc="0" normalizeH="0" baseline="0" noProof="0" dirty="0" smtClean="0">
                <a:ln>
                  <a:noFill/>
                </a:ln>
                <a:solidFill>
                  <a:srgbClr val="000000"/>
                </a:solidFill>
                <a:effectLst/>
                <a:uLnTx/>
                <a:uFillTx/>
                <a:latin typeface="Times New Roman"/>
                <a:sym typeface="Wingdings" panose="05000000000000000000" pitchFamily="2" charset="2"/>
              </a:rPr>
              <a:t>Interference </a:t>
            </a:r>
            <a:r>
              <a:rPr kumimoji="0" lang="en-US" sz="2000" b="0" i="0" u="none" strike="noStrike" kern="0" cap="none" spc="0" normalizeH="0" baseline="0" noProof="0" dirty="0">
                <a:ln>
                  <a:noFill/>
                </a:ln>
                <a:solidFill>
                  <a:srgbClr val="000000"/>
                </a:solidFill>
                <a:effectLst/>
                <a:uLnTx/>
                <a:uFillTx/>
                <a:latin typeface="Times New Roman"/>
                <a:sym typeface="Wingdings" panose="05000000000000000000" pitchFamily="2" charset="2"/>
              </a:rPr>
              <a:t>from other APs</a:t>
            </a:r>
            <a:endParaRPr kumimoji="0" lang="en-US" sz="2200" b="0" i="0" u="none" strike="noStrike" kern="0" cap="none" spc="0" normalizeH="0" baseline="0" noProof="0" dirty="0">
              <a:ln>
                <a:noFill/>
              </a:ln>
              <a:solidFill>
                <a:srgbClr val="000000"/>
              </a:solidFill>
              <a:effectLst/>
              <a:uLnTx/>
              <a:uFillTx/>
              <a:latin typeface="Times New Roman"/>
              <a:sym typeface="Wingdings" panose="05000000000000000000" pitchFamily="2" charset="2"/>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b="1" i="0" u="none" strike="noStrike" kern="0" cap="none" spc="0" normalizeH="0" baseline="0" noProof="0" dirty="0" smtClean="0">
                <a:ln>
                  <a:noFill/>
                </a:ln>
                <a:solidFill>
                  <a:srgbClr val="000000"/>
                </a:solidFill>
                <a:effectLst/>
                <a:uLnTx/>
                <a:uFillTx/>
                <a:latin typeface="Times New Roman"/>
                <a:ea typeface="+mn-ea"/>
                <a:cs typeface="+mn-cs"/>
              </a:rPr>
              <a:t>MLO </a:t>
            </a:r>
            <a:r>
              <a:rPr kumimoji="0" lang="en-US" b="1" i="0" u="none" strike="noStrike" kern="0" cap="none" spc="0" normalizeH="0" baseline="0" noProof="0" dirty="0">
                <a:ln>
                  <a:noFill/>
                </a:ln>
                <a:solidFill>
                  <a:srgbClr val="000000"/>
                </a:solidFill>
                <a:effectLst/>
                <a:uLnTx/>
                <a:uFillTx/>
                <a:latin typeface="Times New Roman"/>
                <a:ea typeface="+mn-ea"/>
                <a:cs typeface="+mn-cs"/>
              </a:rPr>
              <a:t>forms compound channel based on multiple </a:t>
            </a:r>
            <a:r>
              <a:rPr kumimoji="0" lang="en-US" b="1" i="0" u="none" strike="noStrike" kern="0" cap="none" spc="0" normalizeH="0" baseline="0" noProof="0" dirty="0" smtClean="0">
                <a:ln>
                  <a:noFill/>
                </a:ln>
                <a:solidFill>
                  <a:srgbClr val="000000"/>
                </a:solidFill>
                <a:effectLst/>
                <a:uLnTx/>
                <a:uFillTx/>
                <a:latin typeface="Times New Roman"/>
                <a:ea typeface="+mn-ea"/>
                <a:cs typeface="+mn-cs"/>
              </a:rPr>
              <a:t>“loose contacts”</a:t>
            </a:r>
            <a:endParaRPr kumimoji="0" lang="en-US" b="1" i="0" u="none" strike="noStrike" kern="0" cap="none" spc="0" normalizeH="0" baseline="0" noProof="0" dirty="0">
              <a:ln>
                <a:noFill/>
              </a:ln>
              <a:solidFill>
                <a:srgbClr val="000000"/>
              </a:solidFill>
              <a:effectLst/>
              <a:uLnTx/>
              <a:uFillTx/>
              <a:latin typeface="Times New Roman"/>
              <a:ea typeface="+mn-ea"/>
              <a:cs typeface="+mn-cs"/>
            </a:endParaRP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b="0" i="0" u="none" strike="noStrike" kern="0" cap="none" spc="0" normalizeH="0" baseline="0" noProof="0" dirty="0">
                <a:ln>
                  <a:noFill/>
                </a:ln>
                <a:solidFill>
                  <a:srgbClr val="000000"/>
                </a:solidFill>
                <a:effectLst/>
                <a:uLnTx/>
                <a:uFillTx/>
                <a:latin typeface="Times New Roman"/>
              </a:rPr>
              <a:t>Parallel circuit improves the situation in low-to-moderate load</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b="0" i="0" u="none" strike="noStrike" kern="0" cap="none" spc="0" normalizeH="0" baseline="0" noProof="0" dirty="0">
                <a:ln>
                  <a:noFill/>
                </a:ln>
                <a:solidFill>
                  <a:srgbClr val="000000"/>
                </a:solidFill>
                <a:effectLst/>
                <a:uLnTx/>
                <a:uFillTx/>
                <a:latin typeface="Times New Roman"/>
              </a:rPr>
              <a:t>But MLO </a:t>
            </a:r>
            <a:r>
              <a:rPr kumimoji="0" lang="en-US" b="0" i="0" u="sng" strike="noStrike" kern="0" cap="none" spc="0" normalizeH="0" baseline="0" noProof="0" dirty="0">
                <a:ln>
                  <a:noFill/>
                </a:ln>
                <a:solidFill>
                  <a:srgbClr val="000000"/>
                </a:solidFill>
                <a:effectLst/>
                <a:uLnTx/>
                <a:uFillTx/>
                <a:latin typeface="Times New Roman"/>
              </a:rPr>
              <a:t>does not</a:t>
            </a:r>
            <a:r>
              <a:rPr kumimoji="0" lang="en-US" b="0" i="0" u="none" strike="noStrike" kern="0" cap="none" spc="0" normalizeH="0" baseline="0" noProof="0" dirty="0">
                <a:ln>
                  <a:noFill/>
                </a:ln>
                <a:solidFill>
                  <a:srgbClr val="000000"/>
                </a:solidFill>
                <a:effectLst/>
                <a:uLnTx/>
                <a:uFillTx/>
                <a:latin typeface="Times New Roman"/>
              </a:rPr>
              <a:t> provide guaranteed delivery in dense traffic scenarios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sz="1800" b="0" i="0" u="none" strike="noStrike" kern="0" cap="none" spc="0" normalizeH="0" baseline="0" noProof="0" dirty="0">
              <a:ln>
                <a:noFill/>
              </a:ln>
              <a:solidFill>
                <a:srgbClr val="000000"/>
              </a:solidFill>
              <a:effectLst/>
              <a:uLnTx/>
              <a:uFillTx/>
              <a:latin typeface="Times New Roman"/>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b="0" i="0" u="none" strike="noStrike" kern="0" cap="none" spc="0" normalizeH="0" baseline="0" noProof="0" dirty="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b="0" i="0" u="none" strike="noStrike" kern="0" cap="none" spc="0" normalizeH="0" baseline="0" noProof="0" dirty="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b="0" i="0" u="none" strike="noStrike" kern="0" cap="none" spc="0" normalizeH="0" baseline="0" noProof="0" dirty="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b="0" i="0" u="none" strike="noStrike" kern="0" cap="none" spc="0" normalizeH="0" baseline="0" noProof="0" dirty="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b="0" i="0" u="none" strike="noStrike" kern="0" cap="none" spc="0" normalizeH="0" baseline="0" noProof="0" dirty="0">
              <a:ln>
                <a:noFill/>
              </a:ln>
              <a:solidFill>
                <a:srgbClr val="000000"/>
              </a:solidFill>
              <a:effectLst/>
              <a:uLnTx/>
              <a:uFillTx/>
              <a:latin typeface="Times New Roman"/>
              <a:ea typeface="+mn-ea"/>
              <a:cs typeface="+mn-cs"/>
            </a:endParaRPr>
          </a:p>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b="0" i="0" u="none" strike="noStrike" kern="0" cap="none" spc="0" normalizeH="0" baseline="0" noProof="0" dirty="0">
              <a:ln>
                <a:noFill/>
              </a:ln>
              <a:solidFill>
                <a:srgbClr val="000000"/>
              </a:solidFill>
              <a:effectLst/>
              <a:uLnTx/>
              <a:uFillTx/>
              <a:latin typeface="Times New Roman"/>
              <a:ea typeface="+mn-ea"/>
              <a:cs typeface="+mn-cs"/>
            </a:endParaRPr>
          </a:p>
        </p:txBody>
      </p:sp>
    </p:spTree>
    <p:extLst>
      <p:ext uri="{BB962C8B-B14F-4D97-AF65-F5344CB8AC3E}">
        <p14:creationId xmlns:p14="http://schemas.microsoft.com/office/powerpoint/2010/main" val="11734378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EC375D0-3B1D-C470-E240-4B6F704DBA3A}"/>
              </a:ext>
            </a:extLst>
          </p:cNvPr>
          <p:cNvSpPr>
            <a:spLocks noGrp="1"/>
          </p:cNvSpPr>
          <p:nvPr>
            <p:ph type="title"/>
          </p:nvPr>
        </p:nvSpPr>
        <p:spPr>
          <a:xfrm>
            <a:off x="914401" y="838201"/>
            <a:ext cx="10361084" cy="533399"/>
          </a:xfrm>
        </p:spPr>
        <p:txBody>
          <a:bodyPr/>
          <a:lstStyle/>
          <a:p>
            <a:r>
              <a:rPr lang="en-US" sz="2800" dirty="0" smtClean="0"/>
              <a:t>What is Light Communication?</a:t>
            </a:r>
            <a:endParaRPr lang="en-US" sz="2800" dirty="0"/>
          </a:p>
        </p:txBody>
      </p:sp>
      <p:sp>
        <p:nvSpPr>
          <p:cNvPr id="9" name="Content Placeholder 8">
            <a:extLst>
              <a:ext uri="{FF2B5EF4-FFF2-40B4-BE49-F238E27FC236}">
                <a16:creationId xmlns:a16="http://schemas.microsoft.com/office/drawing/2014/main" id="{04F30D5C-7E5B-4EC1-A3DA-0EE2DC69F35C}"/>
              </a:ext>
            </a:extLst>
          </p:cNvPr>
          <p:cNvSpPr>
            <a:spLocks noGrp="1"/>
          </p:cNvSpPr>
          <p:nvPr>
            <p:ph sz="half" idx="2"/>
          </p:nvPr>
        </p:nvSpPr>
        <p:spPr>
          <a:xfrm>
            <a:off x="5638800" y="1449387"/>
            <a:ext cx="6324600" cy="4113213"/>
          </a:xfrm>
        </p:spPr>
        <p:txBody>
          <a:bodyPr/>
          <a:lstStyle/>
          <a:p>
            <a:pPr marL="0" indent="0" defTabSz="914400">
              <a:spcBef>
                <a:spcPct val="0"/>
              </a:spcBef>
              <a:spcAft>
                <a:spcPts val="600"/>
              </a:spcAft>
              <a:buClrTx/>
              <a:buSzTx/>
              <a:defRPr/>
            </a:pPr>
            <a:r>
              <a:rPr lang="de-DE" sz="2200" b="1" kern="0" dirty="0">
                <a:solidFill>
                  <a:schemeClr val="tx1"/>
                </a:solidFill>
              </a:rPr>
              <a:t>Unique Selling Points:</a:t>
            </a:r>
          </a:p>
          <a:p>
            <a:pPr marL="359410" marR="0" lvl="0" indent="-359410" algn="l" defTabSz="914400" rtl="0" eaLnBrk="1" fontAlgn="base" latinLnBrk="0" hangingPunct="1">
              <a:spcBef>
                <a:spcPct val="0"/>
              </a:spcBef>
              <a:spcAft>
                <a:spcPts val="600"/>
              </a:spcAft>
              <a:buClrTx/>
              <a:buSzTx/>
              <a:buFont typeface="Arial" panose="020B0604020202020204" pitchFamily="34" charset="0"/>
              <a:buChar char="•"/>
              <a:tabLst/>
              <a:defRPr/>
            </a:pPr>
            <a:r>
              <a:rPr kumimoji="0" lang="en-US" sz="2000" b="0" i="0" u="none" strike="noStrike" kern="0" cap="none" spc="0" normalizeH="0" baseline="0" noProof="0" dirty="0" smtClean="0">
                <a:ln>
                  <a:noFill/>
                </a:ln>
                <a:solidFill>
                  <a:srgbClr val="000000"/>
                </a:solidFill>
                <a:effectLst/>
                <a:uLnTx/>
                <a:uFillTx/>
                <a:ea typeface="+mn-ea"/>
                <a:cs typeface="Arial" charset="0"/>
              </a:rPr>
              <a:t>Higher </a:t>
            </a:r>
            <a:r>
              <a:rPr kumimoji="0" lang="en-US" sz="2000" b="0" i="0" u="none" strike="noStrike" kern="0" cap="none" spc="0" normalizeH="0" baseline="0" noProof="0" dirty="0">
                <a:ln>
                  <a:noFill/>
                </a:ln>
                <a:solidFill>
                  <a:srgbClr val="000000"/>
                </a:solidFill>
                <a:effectLst/>
                <a:uLnTx/>
                <a:uFillTx/>
                <a:ea typeface="+mn-ea"/>
                <a:cs typeface="Arial" charset="0"/>
              </a:rPr>
              <a:t>capacity/area in small “hotspots”</a:t>
            </a:r>
            <a:endParaRPr kumimoji="0" lang="en-US" sz="2000" b="0" i="0" u="none" strike="noStrike" kern="1200" cap="none" spc="0" normalizeH="0" baseline="0" noProof="0" dirty="0">
              <a:ln>
                <a:noFill/>
              </a:ln>
              <a:solidFill>
                <a:srgbClr val="000000"/>
              </a:solidFill>
              <a:effectLst/>
              <a:uLnTx/>
              <a:uFillTx/>
              <a:ea typeface="+mn-ea"/>
              <a:cs typeface="Arial" charset="0"/>
            </a:endParaRPr>
          </a:p>
          <a:p>
            <a:pPr marL="719455" marR="0" lvl="1" indent="-359410" algn="l" defTabSz="914400" rtl="0" eaLnBrk="1" fontAlgn="base" latinLnBrk="0" hangingPunct="1">
              <a:spcBef>
                <a:spcPct val="0"/>
              </a:spcBef>
              <a:spcAft>
                <a:spcPts val="600"/>
              </a:spcAft>
              <a:buClrTx/>
              <a:buSzTx/>
              <a:buFont typeface="Symbol" panose="05050102010706020507" pitchFamily="18" charset="2"/>
              <a:buChar char="-"/>
              <a:tabLst/>
              <a:defRPr/>
            </a:pPr>
            <a:r>
              <a:rPr kumimoji="0" lang="en-US" sz="2000" i="0" u="none" strike="noStrike" kern="0" cap="none" spc="0" normalizeH="0" baseline="0" noProof="0" dirty="0">
                <a:ln>
                  <a:noFill/>
                </a:ln>
                <a:solidFill>
                  <a:srgbClr val="000000"/>
                </a:solidFill>
                <a:effectLst/>
                <a:uLnTx/>
                <a:uFillTx/>
                <a:ea typeface="+mn-ea"/>
                <a:cs typeface="Arial" charset="0"/>
              </a:rPr>
              <a:t>1…10 Mbps/m² (RF</a:t>
            </a:r>
            <a:r>
              <a:rPr kumimoji="0" lang="en-US" sz="2000" i="0" u="none" strike="noStrike" kern="0" cap="none" spc="0" normalizeH="0" baseline="0" noProof="0" dirty="0" smtClean="0">
                <a:ln>
                  <a:noFill/>
                </a:ln>
                <a:solidFill>
                  <a:srgbClr val="000000"/>
                </a:solidFill>
                <a:effectLst/>
                <a:uLnTx/>
                <a:uFillTx/>
                <a:ea typeface="+mn-ea"/>
                <a:cs typeface="Arial" charset="0"/>
              </a:rPr>
              <a:t>) vs. </a:t>
            </a:r>
            <a:r>
              <a:rPr kumimoji="0" lang="en-US" sz="2000" i="0" u="none" strike="noStrike" kern="0" cap="none" spc="0" normalizeH="0" baseline="0" noProof="0" dirty="0" smtClean="0">
                <a:ln>
                  <a:noFill/>
                </a:ln>
                <a:solidFill>
                  <a:srgbClr val="000000"/>
                </a:solidFill>
                <a:effectLst/>
                <a:uLnTx/>
                <a:uFillTx/>
                <a:ea typeface="+mn-ea"/>
                <a:cs typeface="Arial" charset="0"/>
                <a:sym typeface="Wingdings" panose="05000000000000000000" pitchFamily="2" charset="2"/>
              </a:rPr>
              <a:t>100</a:t>
            </a:r>
            <a:r>
              <a:rPr kumimoji="0" lang="en-US" sz="2000" i="0" u="none" strike="noStrike" kern="0" cap="none" spc="0" normalizeH="0" baseline="0" noProof="0" dirty="0">
                <a:ln>
                  <a:noFill/>
                </a:ln>
                <a:solidFill>
                  <a:srgbClr val="000000"/>
                </a:solidFill>
                <a:effectLst/>
                <a:uLnTx/>
                <a:uFillTx/>
                <a:ea typeface="+mn-ea"/>
                <a:cs typeface="Arial" charset="0"/>
                <a:sym typeface="Wingdings" panose="05000000000000000000" pitchFamily="2" charset="2"/>
              </a:rPr>
              <a:t>+ Mbps/m² (LC)</a:t>
            </a:r>
            <a:endParaRPr kumimoji="0" lang="en-US" sz="2000" i="0" u="none" strike="noStrike" kern="0" cap="none" spc="0" normalizeH="0" baseline="0" noProof="0" dirty="0">
              <a:ln>
                <a:noFill/>
              </a:ln>
              <a:solidFill>
                <a:srgbClr val="000000"/>
              </a:solidFill>
              <a:effectLst/>
              <a:uLnTx/>
              <a:uFillTx/>
              <a:ea typeface="+mn-ea"/>
              <a:cs typeface="Arial" charset="0"/>
            </a:endParaRPr>
          </a:p>
          <a:p>
            <a:pPr marL="359410" marR="0" lvl="0" indent="-359410" algn="l" defTabSz="914400" rtl="0" eaLnBrk="1" fontAlgn="base" latinLnBrk="0" hangingPunct="1">
              <a:spcBef>
                <a:spcPct val="0"/>
              </a:spcBef>
              <a:spcAft>
                <a:spcPts val="600"/>
              </a:spcAft>
              <a:buClrTx/>
              <a:buSzTx/>
              <a:buFont typeface="Arial" panose="020B0604020202020204" pitchFamily="34" charset="0"/>
              <a:buChar char="•"/>
              <a:tabLst/>
              <a:defRPr/>
            </a:pPr>
            <a:r>
              <a:rPr kumimoji="0" lang="en-US" sz="2000" b="0" i="0" u="none" strike="noStrike" kern="0" cap="none" spc="0" normalizeH="0" baseline="0" noProof="0" dirty="0">
                <a:ln>
                  <a:noFill/>
                </a:ln>
                <a:solidFill>
                  <a:srgbClr val="000000"/>
                </a:solidFill>
                <a:effectLst/>
                <a:uLnTx/>
                <a:uFillTx/>
                <a:ea typeface="+mn-ea"/>
                <a:cs typeface="Arial" charset="0"/>
                <a:sym typeface="Wingdings" panose="05000000000000000000" pitchFamily="2" charset="2"/>
              </a:rPr>
              <a:t>Cable-like QoS: Guaranteed delivery in dense traffic</a:t>
            </a:r>
            <a:endParaRPr kumimoji="0" lang="en-US" sz="2000" b="0" i="0" u="none" strike="noStrike" kern="0" cap="none" spc="0" normalizeH="0" baseline="0" noProof="0" dirty="0">
              <a:ln>
                <a:noFill/>
              </a:ln>
              <a:solidFill>
                <a:srgbClr val="000000"/>
              </a:solidFill>
              <a:effectLst/>
              <a:uLnTx/>
              <a:uFillTx/>
              <a:ea typeface="+mn-ea"/>
              <a:cs typeface="Arial" charset="0"/>
            </a:endParaRPr>
          </a:p>
          <a:p>
            <a:pPr marL="359410" marR="0" lvl="0" indent="-359410" algn="l" defTabSz="914400" rtl="0" eaLnBrk="1" fontAlgn="base" latinLnBrk="0" hangingPunct="1">
              <a:spcBef>
                <a:spcPct val="0"/>
              </a:spcBef>
              <a:spcAft>
                <a:spcPts val="600"/>
              </a:spcAft>
              <a:buClrTx/>
              <a:buSzTx/>
              <a:buFont typeface="Arial" panose="020B0604020202020204" pitchFamily="34" charset="0"/>
              <a:buChar char="•"/>
              <a:tabLst/>
              <a:defRPr/>
            </a:pPr>
            <a:r>
              <a:rPr kumimoji="0" lang="en-US" sz="2000" b="0" i="0" u="none" strike="noStrike" kern="0" cap="none" spc="0" normalizeH="0" baseline="0" noProof="0" dirty="0">
                <a:ln>
                  <a:noFill/>
                </a:ln>
                <a:solidFill>
                  <a:srgbClr val="000000"/>
                </a:solidFill>
                <a:effectLst/>
                <a:uLnTx/>
                <a:uFillTx/>
                <a:ea typeface="+mn-ea"/>
                <a:cs typeface="Arial" charset="0"/>
              </a:rPr>
              <a:t>Robust against jamming, enhanced privacy</a:t>
            </a:r>
          </a:p>
          <a:p>
            <a:pPr marL="359410" marR="0" lvl="0" indent="-359410" algn="l" defTabSz="914400" rtl="0" eaLnBrk="1" fontAlgn="base" latinLnBrk="0" hangingPunct="1">
              <a:spcBef>
                <a:spcPct val="0"/>
              </a:spcBef>
              <a:spcAft>
                <a:spcPts val="600"/>
              </a:spcAft>
              <a:buClrTx/>
              <a:buSzTx/>
              <a:buFontTx/>
              <a:buNone/>
              <a:tabLst/>
              <a:defRPr/>
            </a:pPr>
            <a:endParaRPr kumimoji="0" lang="en-US" sz="1600" b="0" i="0" u="none" strike="noStrike" kern="0" cap="none" spc="0" normalizeH="0" baseline="0" noProof="0" dirty="0">
              <a:ln>
                <a:noFill/>
              </a:ln>
              <a:solidFill>
                <a:srgbClr val="000000"/>
              </a:solidFill>
              <a:effectLst/>
              <a:uLnTx/>
              <a:uFillTx/>
              <a:ea typeface="+mn-ea"/>
              <a:cs typeface="Arial" charset="0"/>
            </a:endParaRPr>
          </a:p>
          <a:p>
            <a:pPr marL="359410" indent="-359410" defTabSz="914400">
              <a:spcBef>
                <a:spcPct val="0"/>
              </a:spcBef>
              <a:spcAft>
                <a:spcPts val="600"/>
              </a:spcAft>
              <a:buClrTx/>
              <a:buSzTx/>
              <a:defRPr/>
            </a:pPr>
            <a:r>
              <a:rPr lang="de-DE" sz="2200" b="1" kern="0" dirty="0">
                <a:solidFill>
                  <a:schemeClr val="tx1"/>
                </a:solidFill>
              </a:rPr>
              <a:t>Complement RF by LC</a:t>
            </a:r>
            <a:endParaRPr lang="de-DE" sz="2200" b="1" kern="0" dirty="0">
              <a:solidFill>
                <a:schemeClr val="tx1"/>
              </a:solidFill>
              <a:cs typeface="Calibri"/>
            </a:endParaRPr>
          </a:p>
          <a:p>
            <a:pPr marL="359410" marR="0" lvl="0" indent="-359410" algn="l" defTabSz="914400" rtl="0" eaLnBrk="1" fontAlgn="base" latinLnBrk="0" hangingPunct="1">
              <a:spcBef>
                <a:spcPct val="0"/>
              </a:spcBef>
              <a:spcAft>
                <a:spcPts val="600"/>
              </a:spcAft>
              <a:buClrTx/>
              <a:buSzTx/>
              <a:buFont typeface="Arial" panose="020B0604020202020204" pitchFamily="34" charset="0"/>
              <a:buChar char="•"/>
              <a:tabLst/>
              <a:defRPr/>
            </a:pPr>
            <a:r>
              <a:rPr kumimoji="0" lang="en-US" sz="2000" b="0" i="0" u="none" strike="noStrike" kern="0" cap="none" spc="0" normalizeH="0" baseline="0" noProof="0" dirty="0">
                <a:ln>
                  <a:noFill/>
                </a:ln>
                <a:solidFill>
                  <a:srgbClr val="000000"/>
                </a:solidFill>
                <a:effectLst/>
                <a:uLnTx/>
                <a:uFillTx/>
                <a:ea typeface="+mn-ea"/>
                <a:cs typeface="Arial" charset="0"/>
              </a:rPr>
              <a:t>RF is already mature and established in the market</a:t>
            </a:r>
          </a:p>
          <a:p>
            <a:pPr marL="359410" marR="0" lvl="0" indent="-359410" algn="l" defTabSz="914400" rtl="0" eaLnBrk="1" fontAlgn="base" latinLnBrk="0" hangingPunct="1">
              <a:spcBef>
                <a:spcPct val="0"/>
              </a:spcBef>
              <a:spcAft>
                <a:spcPts val="600"/>
              </a:spcAft>
              <a:buClrTx/>
              <a:buSzTx/>
              <a:buFont typeface="Arial" panose="020B0604020202020204" pitchFamily="34" charset="0"/>
              <a:buChar char="•"/>
              <a:tabLst/>
              <a:defRPr/>
            </a:pPr>
            <a:r>
              <a:rPr kumimoji="0" lang="en-US" sz="2000" b="0" i="0" u="none" strike="noStrike" kern="0" cap="none" spc="0" normalizeH="0" baseline="0" noProof="0" dirty="0">
                <a:ln>
                  <a:noFill/>
                </a:ln>
                <a:solidFill>
                  <a:srgbClr val="000000"/>
                </a:solidFill>
                <a:effectLst/>
                <a:uLnTx/>
                <a:uFillTx/>
                <a:ea typeface="+mn-ea"/>
                <a:cs typeface="Arial" charset="0"/>
              </a:rPr>
              <a:t>LC adds new value to RF</a:t>
            </a:r>
            <a:endParaRPr kumimoji="0" lang="en-US" sz="2000" b="0" i="0" u="none" strike="noStrike" kern="1200" cap="none" spc="0" normalizeH="0" baseline="0" noProof="0" dirty="0">
              <a:ln>
                <a:noFill/>
              </a:ln>
              <a:solidFill>
                <a:srgbClr val="000000"/>
              </a:solidFill>
              <a:effectLst/>
              <a:uLnTx/>
              <a:uFillTx/>
              <a:ea typeface="+mn-ea"/>
              <a:cs typeface="Calibri" panose="020F0502020204030204"/>
            </a:endParaRPr>
          </a:p>
          <a:p>
            <a:pPr marL="359410" marR="0" lvl="0" indent="-359410" algn="l" defTabSz="914400" rtl="0" eaLnBrk="1" fontAlgn="base" latinLnBrk="0" hangingPunct="1">
              <a:spcBef>
                <a:spcPct val="0"/>
              </a:spcBef>
              <a:spcAft>
                <a:spcPts val="600"/>
              </a:spcAft>
              <a:buClrTx/>
              <a:buSzTx/>
              <a:buFont typeface="Arial" panose="020B0604020202020204" pitchFamily="34" charset="0"/>
              <a:buChar char="•"/>
              <a:tabLst/>
              <a:defRPr/>
            </a:pPr>
            <a:r>
              <a:rPr kumimoji="0" lang="en-US" sz="2000" b="0" i="0" u="none" strike="noStrike" kern="0" cap="none" spc="0" normalizeH="0" baseline="0" noProof="0" dirty="0">
                <a:ln>
                  <a:noFill/>
                </a:ln>
                <a:solidFill>
                  <a:srgbClr val="000000"/>
                </a:solidFill>
                <a:effectLst/>
                <a:uLnTx/>
                <a:uFillTx/>
                <a:ea typeface="+mn-ea"/>
                <a:cs typeface="Arial" charset="0"/>
              </a:rPr>
              <a:t>Important synergies, both indoors and outdoors</a:t>
            </a:r>
          </a:p>
          <a:p>
            <a:pPr marL="359410" marR="0" lvl="0" indent="-359410" algn="l" defTabSz="914400" rtl="0" eaLnBrk="1" fontAlgn="base" latinLnBrk="0" hangingPunct="1">
              <a:spcBef>
                <a:spcPct val="0"/>
              </a:spcBef>
              <a:spcAft>
                <a:spcPts val="600"/>
              </a:spcAft>
              <a:buClrTx/>
              <a:buSzTx/>
              <a:buFont typeface="Arial" panose="020B0604020202020204" pitchFamily="34" charset="0"/>
              <a:buChar char="•"/>
              <a:tabLst/>
              <a:defRPr/>
            </a:pPr>
            <a:r>
              <a:rPr kumimoji="0" lang="en-US" sz="2000" b="0" i="0" u="none" strike="noStrike" kern="0" cap="none" spc="0" normalizeH="0" baseline="0" noProof="0" dirty="0">
                <a:ln>
                  <a:noFill/>
                </a:ln>
                <a:solidFill>
                  <a:srgbClr val="000000"/>
                </a:solidFill>
                <a:effectLst/>
                <a:uLnTx/>
                <a:uFillTx/>
                <a:ea typeface="+mn-ea"/>
                <a:cs typeface="Arial" charset="0"/>
              </a:rPr>
              <a:t>RF systems </a:t>
            </a:r>
            <a:r>
              <a:rPr kumimoji="0" lang="en-US" sz="2000" b="0" i="0" u="none" strike="noStrike" kern="0" cap="none" spc="0" normalizeH="0" baseline="0" noProof="0" dirty="0" smtClean="0">
                <a:ln>
                  <a:noFill/>
                </a:ln>
                <a:solidFill>
                  <a:srgbClr val="000000"/>
                </a:solidFill>
                <a:effectLst/>
                <a:uLnTx/>
                <a:uFillTx/>
                <a:ea typeface="+mn-ea"/>
                <a:cs typeface="Arial" charset="0"/>
              </a:rPr>
              <a:t>can take </a:t>
            </a:r>
            <a:r>
              <a:rPr kumimoji="0" lang="en-US" sz="2000" b="0" i="0" u="none" strike="noStrike" kern="0" cap="none" spc="0" normalizeH="0" baseline="0" noProof="0" dirty="0">
                <a:ln>
                  <a:noFill/>
                </a:ln>
                <a:solidFill>
                  <a:srgbClr val="000000"/>
                </a:solidFill>
                <a:effectLst/>
                <a:uLnTx/>
                <a:uFillTx/>
                <a:ea typeface="+mn-ea"/>
                <a:cs typeface="Arial" charset="0"/>
              </a:rPr>
              <a:t>new opportunities by adding LC</a:t>
            </a:r>
          </a:p>
          <a:p>
            <a:pPr>
              <a:spcAft>
                <a:spcPts val="600"/>
              </a:spcAft>
            </a:pPr>
            <a:endParaRPr lang="en-US" sz="1800" dirty="0"/>
          </a:p>
        </p:txBody>
      </p:sp>
      <p:sp>
        <p:nvSpPr>
          <p:cNvPr id="6" name="Date Placeholder 5">
            <a:extLst>
              <a:ext uri="{FF2B5EF4-FFF2-40B4-BE49-F238E27FC236}">
                <a16:creationId xmlns:a16="http://schemas.microsoft.com/office/drawing/2014/main" id="{A7748124-2040-E66F-C4A2-2F633544ED12}"/>
              </a:ext>
            </a:extLst>
          </p:cNvPr>
          <p:cNvSpPr>
            <a:spLocks noGrp="1"/>
          </p:cNvSpPr>
          <p:nvPr>
            <p:ph type="dt" idx="10"/>
          </p:nvPr>
        </p:nvSpPr>
        <p:spPr/>
        <p:txBody>
          <a:bodyPr/>
          <a:lstStyle/>
          <a:p>
            <a:r>
              <a:rPr lang="en-US"/>
              <a:t>March 2023</a:t>
            </a:r>
            <a:endParaRPr lang="en-GB" dirty="0"/>
          </a:p>
        </p:txBody>
      </p:sp>
      <p:sp>
        <p:nvSpPr>
          <p:cNvPr id="5" name="Footer Placeholder 4">
            <a:extLst>
              <a:ext uri="{FF2B5EF4-FFF2-40B4-BE49-F238E27FC236}">
                <a16:creationId xmlns:a16="http://schemas.microsoft.com/office/drawing/2014/main" id="{0BB16321-FFC8-92B7-1AAE-88844AE1CF07}"/>
              </a:ext>
            </a:extLst>
          </p:cNvPr>
          <p:cNvSpPr>
            <a:spLocks noGrp="1"/>
          </p:cNvSpPr>
          <p:nvPr>
            <p:ph type="ftr" idx="11"/>
          </p:nvPr>
        </p:nvSpPr>
        <p:spPr/>
        <p:txBody>
          <a:bodyPr/>
          <a:lstStyle/>
          <a:p>
            <a:r>
              <a:rPr lang="en-GB"/>
              <a:t>Volker Jungnickel (Fraunhofer HHI)</a:t>
            </a:r>
            <a:endParaRPr lang="en-GB" dirty="0"/>
          </a:p>
        </p:txBody>
      </p:sp>
      <p:sp>
        <p:nvSpPr>
          <p:cNvPr id="4" name="Slide Number Placeholder 3">
            <a:extLst>
              <a:ext uri="{FF2B5EF4-FFF2-40B4-BE49-F238E27FC236}">
                <a16:creationId xmlns:a16="http://schemas.microsoft.com/office/drawing/2014/main" id="{EFAB7845-DE43-B307-BFD9-441FA0A3A404}"/>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10" name="Textplatzhalter 6">
            <a:extLst>
              <a:ext uri="{FF2B5EF4-FFF2-40B4-BE49-F238E27FC236}">
                <a16:creationId xmlns:a16="http://schemas.microsoft.com/office/drawing/2014/main" id="{879FFE4E-F751-3D0E-0D05-D8C2F00A4BDE}"/>
              </a:ext>
            </a:extLst>
          </p:cNvPr>
          <p:cNvSpPr txBox="1">
            <a:spLocks/>
          </p:cNvSpPr>
          <p:nvPr/>
        </p:nvSpPr>
        <p:spPr bwMode="auto">
          <a:xfrm>
            <a:off x="954616" y="1524000"/>
            <a:ext cx="5065184" cy="1379189"/>
          </a:xfrm>
          <a:prstGeom prst="rect">
            <a:avLst/>
          </a:prstGeom>
          <a:noFill/>
          <a:ln w="9525">
            <a:noFill/>
            <a:miter lim="800000"/>
            <a:headEnd/>
            <a:tailEnd/>
          </a:ln>
          <a:effectLst/>
        </p:spPr>
        <p:txBody>
          <a:bodyPr vert="horz" wrap="none" lIns="0" tIns="0" rIns="0" bIns="0" numCol="1" anchor="b" anchorCtr="0" compatLnSpc="1">
            <a:prstTxWarp prst="textNoShape">
              <a:avLst/>
            </a:prstTxWarp>
            <a:normAutofit fontScale="92500" lnSpcReduction="10000"/>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2400" b="1" i="0" u="none" strike="noStrike" kern="1200" cap="none" spc="0" normalizeH="0" baseline="0" noProof="0" dirty="0">
                <a:ln>
                  <a:noFill/>
                </a:ln>
                <a:solidFill>
                  <a:srgbClr val="000000"/>
                </a:solidFill>
                <a:effectLst/>
                <a:uLnTx/>
                <a:uFillTx/>
                <a:latin typeface="Times New Roman" pitchFamily="18" charset="0"/>
                <a:ea typeface="+mn-ea"/>
                <a:cs typeface="+mn-cs"/>
              </a:rPr>
              <a:t>Key facts:</a:t>
            </a:r>
          </a:p>
          <a:p>
            <a:pPr marL="342900" indent="-342900">
              <a:spcBef>
                <a:spcPts val="600"/>
              </a:spcBef>
              <a:buFont typeface="Arial" panose="020B0604020202020204" pitchFamily="34" charset="0"/>
              <a:buChar char="•"/>
            </a:pPr>
            <a:r>
              <a:rPr lang="en-US" sz="2200" b="0" noProof="0" dirty="0"/>
              <a:t>Mobile communication by using light</a:t>
            </a:r>
          </a:p>
          <a:p>
            <a:pPr marL="342900" indent="-342900">
              <a:spcBef>
                <a:spcPts val="600"/>
              </a:spcBef>
              <a:buFont typeface="Arial" panose="020B0604020202020204" pitchFamily="34" charset="0"/>
              <a:buChar char="•"/>
            </a:pPr>
            <a:r>
              <a:rPr lang="en-US" sz="2200" b="0" dirty="0"/>
              <a:t>Mobile, bidirectional, high-speed</a:t>
            </a:r>
          </a:p>
          <a:p>
            <a:pPr marL="342900" indent="-342900">
              <a:spcBef>
                <a:spcPts val="600"/>
              </a:spcBef>
              <a:buFont typeface="Arial" panose="020B0604020202020204" pitchFamily="34" charset="0"/>
              <a:buChar char="•"/>
            </a:pPr>
            <a:r>
              <a:rPr lang="en-US" sz="2200" b="0" dirty="0"/>
              <a:t>Useful complement to RF</a:t>
            </a:r>
            <a:endParaRPr kumimoji="0" lang="en-US" sz="2200" b="1"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pic>
        <p:nvPicPr>
          <p:cNvPr id="11" name="Picture 10">
            <a:extLst>
              <a:ext uri="{FF2B5EF4-FFF2-40B4-BE49-F238E27FC236}">
                <a16:creationId xmlns:a16="http://schemas.microsoft.com/office/drawing/2014/main" id="{C208105A-F77E-1C3F-F688-FC4AD86C791F}"/>
              </a:ext>
            </a:extLst>
          </p:cNvPr>
          <p:cNvPicPr>
            <a:picLocks noChangeAspect="1"/>
          </p:cNvPicPr>
          <p:nvPr/>
        </p:nvPicPr>
        <p:blipFill>
          <a:blip r:embed="rId2"/>
          <a:stretch>
            <a:fillRect/>
          </a:stretch>
        </p:blipFill>
        <p:spPr>
          <a:xfrm>
            <a:off x="1371600" y="3048000"/>
            <a:ext cx="3276600" cy="3276600"/>
          </a:xfrm>
          <a:prstGeom prst="rect">
            <a:avLst/>
          </a:prstGeom>
        </p:spPr>
      </p:pic>
    </p:spTree>
    <p:extLst>
      <p:ext uri="{BB962C8B-B14F-4D97-AF65-F5344CB8AC3E}">
        <p14:creationId xmlns:p14="http://schemas.microsoft.com/office/powerpoint/2010/main" val="15898464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AE2B9BE0-76A9-1030-A8C8-56C7F8C3A44B}"/>
              </a:ext>
            </a:extLst>
          </p:cNvPr>
          <p:cNvSpPr>
            <a:spLocks noGrp="1"/>
          </p:cNvSpPr>
          <p:nvPr>
            <p:ph type="title"/>
          </p:nvPr>
        </p:nvSpPr>
        <p:spPr>
          <a:xfrm>
            <a:off x="914401" y="866776"/>
            <a:ext cx="10361084" cy="428624"/>
          </a:xfrm>
        </p:spPr>
        <p:txBody>
          <a:bodyPr/>
          <a:lstStyle/>
          <a:p>
            <a:r>
              <a:rPr lang="en-US" sz="2800" dirty="0" smtClean="0"/>
              <a:t>Opportunities</a:t>
            </a:r>
            <a:endParaRPr lang="en-US" sz="2800" dirty="0"/>
          </a:p>
        </p:txBody>
      </p:sp>
      <p:sp>
        <p:nvSpPr>
          <p:cNvPr id="9" name="Content Placeholder 8">
            <a:extLst>
              <a:ext uri="{FF2B5EF4-FFF2-40B4-BE49-F238E27FC236}">
                <a16:creationId xmlns:a16="http://schemas.microsoft.com/office/drawing/2014/main" id="{F6968F16-A2B0-92E5-09DC-93531083202E}"/>
              </a:ext>
            </a:extLst>
          </p:cNvPr>
          <p:cNvSpPr>
            <a:spLocks noGrp="1"/>
          </p:cNvSpPr>
          <p:nvPr>
            <p:ph idx="1"/>
          </p:nvPr>
        </p:nvSpPr>
        <p:spPr>
          <a:xfrm>
            <a:off x="955677" y="1833099"/>
            <a:ext cx="10434107" cy="4364968"/>
          </a:xfrm>
        </p:spPr>
        <p:txBody>
          <a:bodyPr/>
          <a:lstStyle/>
          <a:p>
            <a:pPr>
              <a:buFont typeface="Arial" panose="020B0604020202020204" pitchFamily="34" charset="0"/>
              <a:buChar char="•"/>
            </a:pPr>
            <a:r>
              <a:rPr lang="en-US" dirty="0"/>
              <a:t>Light Communication is fundamentally more reliable than RF</a:t>
            </a:r>
          </a:p>
          <a:p>
            <a:pPr lvl="1">
              <a:buFont typeface="Times New Roman" panose="02020603050405020304" pitchFamily="18" charset="0"/>
              <a:buChar char="–"/>
            </a:pPr>
            <a:r>
              <a:rPr lang="en-US" sz="2400" dirty="0" smtClean="0">
                <a:sym typeface="Wingdings" panose="05000000000000000000" pitchFamily="2" charset="2"/>
              </a:rPr>
              <a:t>  Coexistence </a:t>
            </a:r>
            <a:r>
              <a:rPr lang="en-US" sz="2400" dirty="0">
                <a:sym typeface="Wingdings" panose="05000000000000000000" pitchFamily="2" charset="2"/>
              </a:rPr>
              <a:t>with other radio technologies is not an issue </a:t>
            </a:r>
          </a:p>
          <a:p>
            <a:pPr marL="1200150" lvl="2" indent="-285750">
              <a:buFont typeface="Arial" panose="020B0604020202020204" pitchFamily="34" charset="0"/>
              <a:buChar char="•"/>
            </a:pPr>
            <a:r>
              <a:rPr lang="en-US" sz="2400" b="1" dirty="0" smtClean="0"/>
              <a:t>because LC </a:t>
            </a:r>
            <a:r>
              <a:rPr lang="en-US" sz="2400" b="1" dirty="0"/>
              <a:t>does not interfere with </a:t>
            </a:r>
            <a:r>
              <a:rPr lang="en-US" sz="2400" b="1" dirty="0" smtClean="0"/>
              <a:t>RF</a:t>
            </a:r>
          </a:p>
          <a:p>
            <a:pPr marL="857250" lvl="1" indent="-342900">
              <a:buFont typeface="Symbol" panose="05050102010706020507" pitchFamily="18" charset="2"/>
              <a:buChar char="-"/>
            </a:pPr>
            <a:r>
              <a:rPr lang="en-US" sz="2400" dirty="0"/>
              <a:t>Interference from other APs </a:t>
            </a:r>
            <a:r>
              <a:rPr lang="en-US" sz="2400" dirty="0">
                <a:sym typeface="Wingdings" panose="05000000000000000000" pitchFamily="2" charset="2"/>
              </a:rPr>
              <a:t>is not an issue</a:t>
            </a:r>
          </a:p>
          <a:p>
            <a:pPr marL="1200150" lvl="2" indent="-285750">
              <a:buFont typeface="Arial" panose="020B0604020202020204" pitchFamily="34" charset="0"/>
              <a:buChar char="•"/>
            </a:pPr>
            <a:r>
              <a:rPr lang="en-US" sz="2400" b="1" dirty="0" smtClean="0"/>
              <a:t>because LC </a:t>
            </a:r>
            <a:r>
              <a:rPr lang="en-US" sz="2400" b="1" dirty="0"/>
              <a:t>does not pass through walls</a:t>
            </a:r>
            <a:endParaRPr lang="en-US" sz="2400" dirty="0"/>
          </a:p>
          <a:p>
            <a:pPr lvl="1">
              <a:buFont typeface="Times New Roman" panose="02020603050405020304" pitchFamily="18" charset="0"/>
              <a:buChar char="–"/>
            </a:pPr>
            <a:r>
              <a:rPr lang="en-US" sz="2400" dirty="0" smtClean="0">
                <a:sym typeface="Wingdings" panose="05000000000000000000" pitchFamily="2" charset="2"/>
              </a:rPr>
              <a:t>  LC can </a:t>
            </a:r>
            <a:r>
              <a:rPr lang="en-US" sz="2400" dirty="0" smtClean="0">
                <a:sym typeface="Wingdings" panose="05000000000000000000" pitchFamily="2" charset="2"/>
              </a:rPr>
              <a:t>be </a:t>
            </a:r>
            <a:r>
              <a:rPr lang="en-US" sz="2400" dirty="0">
                <a:sym typeface="Wingdings" panose="05000000000000000000" pitchFamily="2" charset="2"/>
              </a:rPr>
              <a:t>used together with deterministic channel </a:t>
            </a:r>
            <a:r>
              <a:rPr lang="en-US" sz="2400" dirty="0" smtClean="0">
                <a:sym typeface="Wingdings" panose="05000000000000000000" pitchFamily="2" charset="2"/>
              </a:rPr>
              <a:t>access</a:t>
            </a:r>
          </a:p>
          <a:p>
            <a:pPr marL="457200" indent="-457200">
              <a:buFont typeface="Arial" panose="020B0604020202020204" pitchFamily="34" charset="0"/>
              <a:buChar char="•"/>
            </a:pPr>
            <a:endParaRPr lang="en-US" sz="2800" dirty="0">
              <a:sym typeface="Wingdings" panose="05000000000000000000" pitchFamily="2" charset="2"/>
            </a:endParaRPr>
          </a:p>
        </p:txBody>
      </p:sp>
      <p:sp>
        <p:nvSpPr>
          <p:cNvPr id="7" name="Slide Number Placeholder 6">
            <a:extLst>
              <a:ext uri="{FF2B5EF4-FFF2-40B4-BE49-F238E27FC236}">
                <a16:creationId xmlns:a16="http://schemas.microsoft.com/office/drawing/2014/main" id="{E63F35DD-07BA-D743-598C-54667C054A0B}"/>
              </a:ext>
            </a:extLst>
          </p:cNvPr>
          <p:cNvSpPr>
            <a:spLocks noGrp="1"/>
          </p:cNvSpPr>
          <p:nvPr>
            <p:ph type="sldNum" idx="12"/>
          </p:nvPr>
        </p:nvSpPr>
        <p:spPr/>
        <p:txBody>
          <a:bodyPr/>
          <a:lstStyle/>
          <a:p>
            <a:r>
              <a:rPr lang="en-GB"/>
              <a:t>Slide </a:t>
            </a:r>
            <a:fld id="{1CD163DD-D5E7-41DA-95F2-71530C24F8C3}" type="slidenum">
              <a:rPr lang="en-GB" smtClean="0"/>
              <a:pPr/>
              <a:t>8</a:t>
            </a:fld>
            <a:endParaRPr lang="en-GB"/>
          </a:p>
        </p:txBody>
      </p:sp>
      <p:sp>
        <p:nvSpPr>
          <p:cNvPr id="6" name="Footer Placeholder 5">
            <a:extLst>
              <a:ext uri="{FF2B5EF4-FFF2-40B4-BE49-F238E27FC236}">
                <a16:creationId xmlns:a16="http://schemas.microsoft.com/office/drawing/2014/main" id="{7B29131F-F8C3-9438-3183-6BEC1CD716B6}"/>
              </a:ext>
            </a:extLst>
          </p:cNvPr>
          <p:cNvSpPr>
            <a:spLocks noGrp="1"/>
          </p:cNvSpPr>
          <p:nvPr>
            <p:ph type="ftr" idx="14"/>
          </p:nvPr>
        </p:nvSpPr>
        <p:spPr/>
        <p:txBody>
          <a:bodyPr/>
          <a:lstStyle/>
          <a:p>
            <a:r>
              <a:rPr lang="en-GB"/>
              <a:t>Volker Jungnickel (Fraunhofer HHI)</a:t>
            </a:r>
          </a:p>
        </p:txBody>
      </p:sp>
      <p:sp>
        <p:nvSpPr>
          <p:cNvPr id="5" name="Date Placeholder 4">
            <a:extLst>
              <a:ext uri="{FF2B5EF4-FFF2-40B4-BE49-F238E27FC236}">
                <a16:creationId xmlns:a16="http://schemas.microsoft.com/office/drawing/2014/main" id="{6CEF7A87-12FC-8D02-D95B-CFBBA5896101}"/>
              </a:ext>
            </a:extLst>
          </p:cNvPr>
          <p:cNvSpPr>
            <a:spLocks noGrp="1"/>
          </p:cNvSpPr>
          <p:nvPr>
            <p:ph type="dt" idx="15"/>
          </p:nvPr>
        </p:nvSpPr>
        <p:spPr/>
        <p:txBody>
          <a:bodyPr/>
          <a:lstStyle/>
          <a:p>
            <a:r>
              <a:rPr lang="en-US"/>
              <a:t>March 2023</a:t>
            </a:r>
            <a:endParaRPr lang="en-GB"/>
          </a:p>
        </p:txBody>
      </p:sp>
    </p:spTree>
    <p:extLst>
      <p:ext uri="{BB962C8B-B14F-4D97-AF65-F5344CB8AC3E}">
        <p14:creationId xmlns:p14="http://schemas.microsoft.com/office/powerpoint/2010/main" val="41025675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838201"/>
            <a:ext cx="10361084" cy="533399"/>
          </a:xfrm>
        </p:spPr>
        <p:txBody>
          <a:bodyPr/>
          <a:lstStyle/>
          <a:p>
            <a:r>
              <a:rPr lang="en-US" sz="2800" dirty="0"/>
              <a:t>Hybrid LC and RF</a:t>
            </a:r>
          </a:p>
        </p:txBody>
      </p:sp>
      <p:sp>
        <p:nvSpPr>
          <p:cNvPr id="3" name="Content Placeholder 2"/>
          <p:cNvSpPr>
            <a:spLocks noGrp="1"/>
          </p:cNvSpPr>
          <p:nvPr>
            <p:ph idx="1"/>
          </p:nvPr>
        </p:nvSpPr>
        <p:spPr>
          <a:xfrm>
            <a:off x="914401" y="1552060"/>
            <a:ext cx="5486400" cy="5001140"/>
          </a:xfrm>
        </p:spPr>
        <p:txBody>
          <a:bodyPr/>
          <a:lstStyle/>
          <a:p>
            <a:pPr>
              <a:buFont typeface="Wingdings" panose="05000000000000000000" pitchFamily="2" charset="2"/>
              <a:buChar char="§"/>
            </a:pPr>
            <a:r>
              <a:rPr lang="en-US" sz="2000" dirty="0" smtClean="0"/>
              <a:t>Parallel </a:t>
            </a:r>
            <a:r>
              <a:rPr lang="en-US" sz="2000" dirty="0"/>
              <a:t>operation of LC and </a:t>
            </a:r>
            <a:r>
              <a:rPr lang="en-US" sz="2000" dirty="0" smtClean="0"/>
              <a:t>RF [4</a:t>
            </a:r>
            <a:r>
              <a:rPr lang="en-US" sz="2000" dirty="0"/>
              <a:t>]</a:t>
            </a:r>
          </a:p>
          <a:p>
            <a:pPr lvl="1">
              <a:buFont typeface="Times New Roman" panose="02020603050405020304" pitchFamily="18" charset="0"/>
              <a:buChar char="–"/>
            </a:pPr>
            <a:r>
              <a:rPr lang="en-US" sz="1800" dirty="0"/>
              <a:t>spotty optical vs. ubiquitous radio coverage in industrial use </a:t>
            </a:r>
            <a:r>
              <a:rPr lang="en-US" sz="1800" dirty="0" smtClean="0"/>
              <a:t>cases</a:t>
            </a:r>
          </a:p>
          <a:p>
            <a:pPr lvl="1">
              <a:buFont typeface="Times New Roman" panose="02020603050405020304" pitchFamily="18" charset="0"/>
              <a:buChar char="–"/>
            </a:pPr>
            <a:r>
              <a:rPr lang="en-US" sz="1800" dirty="0" smtClean="0"/>
              <a:t>+Synergies</a:t>
            </a:r>
            <a:r>
              <a:rPr lang="en-US" sz="1800" dirty="0" smtClean="0"/>
              <a:t>: </a:t>
            </a:r>
            <a:r>
              <a:rPr lang="en-US" sz="1800" dirty="0" smtClean="0"/>
              <a:t>offloading, </a:t>
            </a:r>
            <a:r>
              <a:rPr lang="en-US" sz="1800" dirty="0" smtClean="0"/>
              <a:t>robustness against rain </a:t>
            </a:r>
            <a:r>
              <a:rPr lang="en-US" sz="1800" u="sng" dirty="0" smtClean="0"/>
              <a:t>and</a:t>
            </a:r>
            <a:r>
              <a:rPr lang="en-US" sz="1800" dirty="0" smtClean="0"/>
              <a:t> fog </a:t>
            </a:r>
            <a:endParaRPr lang="en-US" sz="1800" dirty="0"/>
          </a:p>
          <a:p>
            <a:pPr>
              <a:buFont typeface="Wingdings" panose="05000000000000000000" pitchFamily="2" charset="2"/>
              <a:buChar char="§"/>
            </a:pPr>
            <a:endParaRPr lang="en-US" sz="2000" dirty="0" smtClean="0"/>
          </a:p>
          <a:p>
            <a:pPr>
              <a:buFont typeface="Wingdings" panose="05000000000000000000" pitchFamily="2" charset="2"/>
              <a:buChar char="§"/>
            </a:pPr>
            <a:r>
              <a:rPr lang="en-US" sz="2000" dirty="0" smtClean="0"/>
              <a:t>MIMO </a:t>
            </a:r>
            <a:r>
              <a:rPr lang="en-US" sz="2000" dirty="0"/>
              <a:t>using LC optical and RF </a:t>
            </a:r>
            <a:r>
              <a:rPr lang="en-US" sz="2000" dirty="0"/>
              <a:t>antennas [5]</a:t>
            </a:r>
            <a:endParaRPr lang="en-US" sz="2000" dirty="0"/>
          </a:p>
          <a:p>
            <a:pPr lvl="1">
              <a:buFont typeface="Times New Roman" panose="02020603050405020304" pitchFamily="18" charset="0"/>
              <a:buChar char="–"/>
            </a:pPr>
            <a:r>
              <a:rPr lang="en-US" sz="1800" dirty="0" smtClean="0"/>
              <a:t>802.11bb </a:t>
            </a:r>
            <a:r>
              <a:rPr lang="en-US" sz="1800" dirty="0"/>
              <a:t>is based on random channel access</a:t>
            </a:r>
          </a:p>
          <a:p>
            <a:pPr lvl="1">
              <a:buFont typeface="Times New Roman" panose="02020603050405020304" pitchFamily="18" charset="0"/>
              <a:buChar char="–"/>
            </a:pPr>
            <a:r>
              <a:rPr lang="en-US" sz="1800" dirty="0" smtClean="0"/>
              <a:t>CCA </a:t>
            </a:r>
            <a:r>
              <a:rPr lang="en-US" sz="1800" dirty="0"/>
              <a:t>on one link could block the other link, </a:t>
            </a:r>
            <a:r>
              <a:rPr lang="en-US" sz="1800" dirty="0" smtClean="0"/>
              <a:t>too</a:t>
            </a:r>
            <a:endParaRPr lang="en-US" sz="2000" dirty="0"/>
          </a:p>
          <a:p>
            <a:pPr>
              <a:buFont typeface="Wingdings" panose="05000000000000000000" pitchFamily="2" charset="2"/>
              <a:buChar char="§"/>
            </a:pPr>
            <a:endParaRPr lang="en-US" sz="2000" dirty="0" smtClean="0"/>
          </a:p>
          <a:p>
            <a:pPr>
              <a:buFont typeface="Wingdings" panose="05000000000000000000" pitchFamily="2" charset="2"/>
              <a:buChar char="§"/>
            </a:pPr>
            <a:r>
              <a:rPr lang="en-US" sz="2000" dirty="0" smtClean="0"/>
              <a:t>Better combine </a:t>
            </a:r>
            <a:r>
              <a:rPr lang="en-US" sz="2000" dirty="0"/>
              <a:t>LC and RF using </a:t>
            </a:r>
            <a:r>
              <a:rPr lang="en-US" sz="2000" dirty="0" smtClean="0"/>
              <a:t>MLO framework developed by 802.11be</a:t>
            </a:r>
            <a:endParaRPr lang="en-US" sz="2000" dirty="0"/>
          </a:p>
        </p:txBody>
      </p:sp>
      <p:sp>
        <p:nvSpPr>
          <p:cNvPr id="5" name="Footer Placeholder 4"/>
          <p:cNvSpPr>
            <a:spLocks noGrp="1"/>
          </p:cNvSpPr>
          <p:nvPr>
            <p:ph type="ftr" sz="quarter" idx="11"/>
          </p:nvPr>
        </p:nvSpPr>
        <p:spPr bwMode="auto">
          <a:xfrm>
            <a:off x="8991600" y="6477000"/>
            <a:ext cx="239270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dirty="0"/>
              <a:t>Volker </a:t>
            </a:r>
            <a:r>
              <a:rPr lang="en-US" dirty="0" err="1"/>
              <a:t>Jungnickel</a:t>
            </a:r>
            <a:r>
              <a:rPr lang="en-US" dirty="0"/>
              <a:t> (Fraunhofer HHI)</a:t>
            </a:r>
          </a:p>
        </p:txBody>
      </p:sp>
      <p:sp>
        <p:nvSpPr>
          <p:cNvPr id="6" name="Slide Number Placeholder 5"/>
          <p:cNvSpPr>
            <a:spLocks noGrp="1"/>
          </p:cNvSpPr>
          <p:nvPr>
            <p:ph type="sldNum" sz="quarter" idx="12"/>
          </p:nvPr>
        </p:nvSpPr>
        <p:spPr/>
        <p:txBody>
          <a:bodyPr/>
          <a:lstStyle/>
          <a:p>
            <a:r>
              <a:rPr lang="en-US"/>
              <a:t>Slide </a:t>
            </a:r>
            <a:fld id="{C1789BC7-C074-42CC-ADF8-5107DF6BD1C1}" type="slidenum">
              <a:rPr lang="en-US" smtClean="0"/>
              <a:pPr/>
              <a:t>9</a:t>
            </a:fld>
            <a:endParaRPr lang="en-US"/>
          </a:p>
        </p:txBody>
      </p:sp>
      <p:pic>
        <p:nvPicPr>
          <p:cNvPr id="8" name="Grafik 7"/>
          <p:cNvPicPr/>
          <p:nvPr/>
        </p:nvPicPr>
        <p:blipFill>
          <a:blip r:embed="rId3" cstate="print">
            <a:extLst>
              <a:ext uri="{28A0092B-C50C-407E-A947-70E740481C1C}">
                <a14:useLocalDpi xmlns:a14="http://schemas.microsoft.com/office/drawing/2010/main" val="0"/>
              </a:ext>
            </a:extLst>
          </a:blip>
          <a:stretch>
            <a:fillRect/>
          </a:stretch>
        </p:blipFill>
        <p:spPr>
          <a:xfrm>
            <a:off x="6446494" y="2438400"/>
            <a:ext cx="5440706" cy="2971800"/>
          </a:xfrm>
          <a:prstGeom prst="rect">
            <a:avLst/>
          </a:prstGeom>
        </p:spPr>
      </p:pic>
      <p:sp>
        <p:nvSpPr>
          <p:cNvPr id="9" name="Date Placeholder 6"/>
          <p:cNvSpPr>
            <a:spLocks noGrp="1"/>
          </p:cNvSpPr>
          <p:nvPr>
            <p:ph type="dt" sz="half" idx="10"/>
          </p:nvPr>
        </p:nvSpPr>
        <p:spPr bwMode="auto">
          <a:xfrm>
            <a:off x="914400"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dirty="0"/>
              <a:t>March 2023</a:t>
            </a:r>
          </a:p>
        </p:txBody>
      </p:sp>
    </p:spTree>
    <p:extLst>
      <p:ext uri="{BB962C8B-B14F-4D97-AF65-F5344CB8AC3E}">
        <p14:creationId xmlns:p14="http://schemas.microsoft.com/office/powerpoint/2010/main" val="359403041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1592</Words>
  <Application>Microsoft Office PowerPoint</Application>
  <PresentationFormat>Breitbild</PresentationFormat>
  <Paragraphs>206</Paragraphs>
  <Slides>15</Slides>
  <Notes>8</Notes>
  <HiddenSlides>0</HiddenSlides>
  <MMClips>0</MMClips>
  <ScaleCrop>false</ScaleCrop>
  <HeadingPairs>
    <vt:vector size="8" baseType="variant">
      <vt:variant>
        <vt:lpstr>Verwendete Schriftarten</vt:lpstr>
      </vt:variant>
      <vt:variant>
        <vt:i4>7</vt:i4>
      </vt:variant>
      <vt:variant>
        <vt:lpstr>Design</vt:lpstr>
      </vt:variant>
      <vt:variant>
        <vt:i4>1</vt:i4>
      </vt:variant>
      <vt:variant>
        <vt:lpstr>Eingebettete OLE-Server</vt:lpstr>
      </vt:variant>
      <vt:variant>
        <vt:i4>1</vt:i4>
      </vt:variant>
      <vt:variant>
        <vt:lpstr>Folientitel</vt:lpstr>
      </vt:variant>
      <vt:variant>
        <vt:i4>15</vt:i4>
      </vt:variant>
    </vt:vector>
  </HeadingPairs>
  <TitlesOfParts>
    <vt:vector size="24" baseType="lpstr">
      <vt:lpstr>MS Gothic</vt:lpstr>
      <vt:lpstr>Arial</vt:lpstr>
      <vt:lpstr>Arial Unicode MS</vt:lpstr>
      <vt:lpstr>Calibri</vt:lpstr>
      <vt:lpstr>Symbol</vt:lpstr>
      <vt:lpstr>Times New Roman</vt:lpstr>
      <vt:lpstr>Wingdings</vt:lpstr>
      <vt:lpstr>Office Theme</vt:lpstr>
      <vt:lpstr>Microsoft Word 97-2003-Dokument</vt:lpstr>
      <vt:lpstr>Hybrid LC and RF in UHR</vt:lpstr>
      <vt:lpstr>Outline</vt:lpstr>
      <vt:lpstr>Introduction</vt:lpstr>
      <vt:lpstr>Multilink Operation [1]</vt:lpstr>
      <vt:lpstr>Offloading: Enhanced reliability and lower latency</vt:lpstr>
      <vt:lpstr>LC provides a deterministic channel</vt:lpstr>
      <vt:lpstr>What is Light Communication?</vt:lpstr>
      <vt:lpstr>Opportunities</vt:lpstr>
      <vt:lpstr>Hybrid LC and RF</vt:lpstr>
      <vt:lpstr>Analysis of 11be and 11bb PARs</vt:lpstr>
      <vt:lpstr>LC in MLO via Small Enhancement of agreed Architecture</vt:lpstr>
      <vt:lpstr>Summary</vt:lpstr>
      <vt:lpstr>References</vt:lpstr>
      <vt:lpstr>Straw Poll</vt:lpstr>
      <vt:lpstr>Analysis of 11be and 11bb PARs</vt:lpstr>
    </vt:vector>
  </TitlesOfParts>
  <Company>Fraunhofer HHI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Hybrid LC and RF in UHR</dc:title>
  <dc:creator>Volker Jungnickel</dc:creator>
  <cp:keywords>March 2023</cp:keywords>
  <dc:description>Volker Jungnickel (Fraunhofer HHI)</dc:description>
  <cp:lastModifiedBy>Jungnickel, Volker</cp:lastModifiedBy>
  <cp:revision>46</cp:revision>
  <cp:lastPrinted>1601-01-01T00:00:00Z</cp:lastPrinted>
  <dcterms:created xsi:type="dcterms:W3CDTF">2023-03-05T20:29:27Z</dcterms:created>
  <dcterms:modified xsi:type="dcterms:W3CDTF">2023-03-15T12:34:56Z</dcterms:modified>
  <cp:category>Submission</cp:category>
</cp:coreProperties>
</file>