
<file path=[Content_Types].xml><?xml version="1.0" encoding="utf-8"?>
<Types xmlns="http://schemas.openxmlformats.org/package/2006/content-types">
  <Default Extension="doc" ContentType="application/msword"/>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7"/>
  </p:notesMasterIdLst>
  <p:handoutMasterIdLst>
    <p:handoutMasterId r:id="rId18"/>
  </p:handoutMasterIdLst>
  <p:sldIdLst>
    <p:sldId id="256" r:id="rId3"/>
    <p:sldId id="263" r:id="rId4"/>
    <p:sldId id="265" r:id="rId5"/>
    <p:sldId id="267" r:id="rId6"/>
    <p:sldId id="266" r:id="rId7"/>
    <p:sldId id="268" r:id="rId8"/>
    <p:sldId id="269" r:id="rId9"/>
    <p:sldId id="271" r:id="rId10"/>
    <p:sldId id="496" r:id="rId11"/>
    <p:sldId id="493" r:id="rId12"/>
    <p:sldId id="497" r:id="rId13"/>
    <p:sldId id="498" r:id="rId14"/>
    <p:sldId id="264" r:id="rId15"/>
    <p:sldId id="499"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73" d="100"/>
          <a:sy n="73" d="100"/>
        </p:scale>
        <p:origin x="66" y="57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802.11-23/0221r0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Volker Jungnickel (Fraunhofer HHI)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802.11-23/0221r0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Volker Jungnickel (Fraunhofer HHI)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802.11-23/0221r0</a:t>
            </a:r>
          </a:p>
        </p:txBody>
      </p:sp>
      <p:sp>
        <p:nvSpPr>
          <p:cNvPr id="5" name="Rectangle 3"/>
          <p:cNvSpPr>
            <a:spLocks noGrp="1" noChangeArrowheads="1"/>
          </p:cNvSpPr>
          <p:nvPr>
            <p:ph type="dt"/>
          </p:nvPr>
        </p:nvSpPr>
        <p:spPr>
          <a:ln/>
        </p:spPr>
        <p:txBody>
          <a:bodyPr/>
          <a:lstStyle/>
          <a:p>
            <a:r>
              <a:rPr lang="en-US"/>
              <a:t>March 2023</a:t>
            </a:r>
          </a:p>
        </p:txBody>
      </p:sp>
      <p:sp>
        <p:nvSpPr>
          <p:cNvPr id="6" name="Rectangle 6"/>
          <p:cNvSpPr>
            <a:spLocks noGrp="1" noChangeArrowheads="1"/>
          </p:cNvSpPr>
          <p:nvPr>
            <p:ph type="ftr"/>
          </p:nvPr>
        </p:nvSpPr>
        <p:spPr>
          <a:ln/>
        </p:spPr>
        <p:txBody>
          <a:bodyPr/>
          <a:lstStyle/>
          <a:p>
            <a:r>
              <a:rPr lang="en-US"/>
              <a:t>Volker Jungnickel (Fraunhofer HHI)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802.11-23/0221r0</a:t>
            </a:r>
          </a:p>
        </p:txBody>
      </p:sp>
      <p:sp>
        <p:nvSpPr>
          <p:cNvPr id="5" name="Rectangle 3"/>
          <p:cNvSpPr>
            <a:spLocks noGrp="1" noChangeArrowheads="1"/>
          </p:cNvSpPr>
          <p:nvPr>
            <p:ph type="dt"/>
          </p:nvPr>
        </p:nvSpPr>
        <p:spPr>
          <a:ln/>
        </p:spPr>
        <p:txBody>
          <a:bodyPr/>
          <a:lstStyle/>
          <a:p>
            <a:r>
              <a:rPr lang="en-US"/>
              <a:t>March 2023</a:t>
            </a:r>
          </a:p>
        </p:txBody>
      </p:sp>
      <p:sp>
        <p:nvSpPr>
          <p:cNvPr id="6" name="Rectangle 6"/>
          <p:cNvSpPr>
            <a:spLocks noGrp="1" noChangeArrowheads="1"/>
          </p:cNvSpPr>
          <p:nvPr>
            <p:ph type="ftr"/>
          </p:nvPr>
        </p:nvSpPr>
        <p:spPr>
          <a:ln/>
        </p:spPr>
        <p:txBody>
          <a:bodyPr/>
          <a:lstStyle/>
          <a:p>
            <a:r>
              <a:rPr lang="en-US"/>
              <a:t>Volker Jungnickel (Fraunhofer HHI)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802.11-23/0221r0</a:t>
            </a:r>
          </a:p>
        </p:txBody>
      </p:sp>
      <p:sp>
        <p:nvSpPr>
          <p:cNvPr id="5" name="Date Placeholder 4"/>
          <p:cNvSpPr>
            <a:spLocks noGrp="1"/>
          </p:cNvSpPr>
          <p:nvPr>
            <p:ph type="dt" idx="11"/>
          </p:nvPr>
        </p:nvSpPr>
        <p:spPr/>
        <p:txBody>
          <a:bodyPr/>
          <a:lstStyle/>
          <a:p>
            <a:pPr>
              <a:defRPr/>
            </a:pPr>
            <a:r>
              <a:rPr lang="en-US"/>
              <a:t>March 2023</a:t>
            </a:r>
          </a:p>
        </p:txBody>
      </p:sp>
      <p:sp>
        <p:nvSpPr>
          <p:cNvPr id="6" name="Footer Placeholder 5"/>
          <p:cNvSpPr>
            <a:spLocks noGrp="1"/>
          </p:cNvSpPr>
          <p:nvPr>
            <p:ph type="ftr" sz="quarter" idx="12"/>
          </p:nvPr>
        </p:nvSpPr>
        <p:spPr/>
        <p:txBody>
          <a:bodyPr/>
          <a:lstStyle/>
          <a:p>
            <a:pPr lvl="4">
              <a:defRPr/>
            </a:pPr>
            <a:r>
              <a:rPr lang="en-US"/>
              <a:t>Volker Jungnickel (Fraunhofer HHI)</a:t>
            </a:r>
          </a:p>
        </p:txBody>
      </p:sp>
      <p:sp>
        <p:nvSpPr>
          <p:cNvPr id="7" name="Slide Number Placeholder 6"/>
          <p:cNvSpPr>
            <a:spLocks noGrp="1"/>
          </p:cNvSpPr>
          <p:nvPr>
            <p:ph type="sldNum" sz="quarter" idx="13"/>
          </p:nvPr>
        </p:nvSpPr>
        <p:spPr/>
        <p:txBody>
          <a:bodyPr/>
          <a:lstStyle/>
          <a:p>
            <a:pPr>
              <a:defRPr/>
            </a:pPr>
            <a:r>
              <a:rPr lang="en-US"/>
              <a:t>Page </a:t>
            </a:r>
            <a:fld id="{2C873923-7103-4AF9-AECF-EE09B40480BC}" type="slidenum">
              <a:rPr lang="en-US" smtClean="0"/>
              <a:pPr>
                <a:defRPr/>
              </a:pPr>
              <a:t>9</a:t>
            </a:fld>
            <a:endParaRPr lang="en-US"/>
          </a:p>
        </p:txBody>
      </p:sp>
    </p:spTree>
    <p:extLst>
      <p:ext uri="{BB962C8B-B14F-4D97-AF65-F5344CB8AC3E}">
        <p14:creationId xmlns:p14="http://schemas.microsoft.com/office/powerpoint/2010/main" val="34731751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n-ea"/>
                <a:cs typeface="+mn-cs"/>
              </a:rPr>
              <a:t>doc.: IEEE 802.11-23/0221r0</a:t>
            </a:r>
          </a:p>
        </p:txBody>
      </p:sp>
      <p:sp>
        <p:nvSpPr>
          <p:cNvPr id="5" name="Date Placeholder 4"/>
          <p:cNvSpPr>
            <a:spLocks noGrp="1"/>
          </p:cNvSpPr>
          <p:nvPr>
            <p:ph type="dt" idx="11"/>
          </p:nvPr>
        </p:nvSpPr>
        <p:spPr/>
        <p:txBody>
          <a:bodyPr/>
          <a:lstStyle/>
          <a:p>
            <a:pPr marL="0" marR="0" lvl="0" indent="0" algn="l" defTabSz="93345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n-ea"/>
                <a:cs typeface="+mn-cs"/>
              </a:rPr>
              <a:t>March 2023</a:t>
            </a:r>
          </a:p>
        </p:txBody>
      </p:sp>
      <p:sp>
        <p:nvSpPr>
          <p:cNvPr id="6" name="Footer Placeholder 5"/>
          <p:cNvSpPr>
            <a:spLocks noGrp="1"/>
          </p:cNvSpPr>
          <p:nvPr>
            <p:ph type="ftr" sz="quarter" idx="12"/>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rPr>
              <a:t>Volker Jungnickel (Fraunhofer HHI)</a:t>
            </a:r>
          </a:p>
        </p:txBody>
      </p:sp>
      <p:sp>
        <p:nvSpPr>
          <p:cNvPr id="7" name="Slide Number Placeholder 6"/>
          <p:cNvSpPr>
            <a:spLocks noGrp="1"/>
          </p:cNvSpPr>
          <p:nvPr>
            <p:ph type="sldNum" sz="quarter" idx="13"/>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n-ea"/>
                <a:cs typeface="Arial" pitchFamily="34" charset="0"/>
              </a:rPr>
              <a:t>Page </a:t>
            </a:r>
            <a:fld id="{2C873923-7103-4AF9-AECF-EE09B40480BC}"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Arial" pitchFamily="34" charset="0"/>
              </a:rPr>
              <a:pPr marL="0" marR="0" lvl="0" indent="0" algn="r" defTabSz="93345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Arial" pitchFamily="34" charset="0"/>
            </a:endParaRPr>
          </a:p>
        </p:txBody>
      </p:sp>
    </p:spTree>
    <p:extLst>
      <p:ext uri="{BB962C8B-B14F-4D97-AF65-F5344CB8AC3E}">
        <p14:creationId xmlns:p14="http://schemas.microsoft.com/office/powerpoint/2010/main" val="39804591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802.11-23/0221r0</a:t>
            </a:r>
          </a:p>
        </p:txBody>
      </p:sp>
      <p:sp>
        <p:nvSpPr>
          <p:cNvPr id="5" name="Rectangle 3"/>
          <p:cNvSpPr>
            <a:spLocks noGrp="1" noChangeArrowheads="1"/>
          </p:cNvSpPr>
          <p:nvPr>
            <p:ph type="dt"/>
          </p:nvPr>
        </p:nvSpPr>
        <p:spPr>
          <a:ln/>
        </p:spPr>
        <p:txBody>
          <a:bodyPr/>
          <a:lstStyle/>
          <a:p>
            <a:r>
              <a:rPr lang="en-US"/>
              <a:t>March 2023</a:t>
            </a:r>
          </a:p>
        </p:txBody>
      </p:sp>
      <p:sp>
        <p:nvSpPr>
          <p:cNvPr id="6" name="Rectangle 6"/>
          <p:cNvSpPr>
            <a:spLocks noGrp="1" noChangeArrowheads="1"/>
          </p:cNvSpPr>
          <p:nvPr>
            <p:ph type="ftr"/>
          </p:nvPr>
        </p:nvSpPr>
        <p:spPr>
          <a:ln/>
        </p:spPr>
        <p:txBody>
          <a:bodyPr/>
          <a:lstStyle/>
          <a:p>
            <a:r>
              <a:rPr lang="en-US"/>
              <a:t>Volker Jungnickel (Fraunhofer HHI)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Volker Jungnickel (Fraunhofer HHI)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929218" y="332601"/>
            <a:ext cx="1182055" cy="276999"/>
          </a:xfrm>
          <a:ln/>
        </p:spPr>
        <p:txBody>
          <a:bodyPr/>
          <a:lstStyle>
            <a:lvl1pPr>
              <a:defRPr/>
            </a:lvl1pPr>
          </a:lstStyle>
          <a:p>
            <a:pPr>
              <a:defRPr/>
            </a:pPr>
            <a:r>
              <a:rPr lang="en-US"/>
              <a:t>March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Volker Jungnickel (Fraunhofer HHI)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extLst>
      <p:ext uri="{BB962C8B-B14F-4D97-AF65-F5344CB8AC3E}">
        <p14:creationId xmlns:p14="http://schemas.microsoft.com/office/powerpoint/2010/main" val="2363478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929218" y="332601"/>
            <a:ext cx="1182055" cy="276999"/>
          </a:xfrm>
          <a:ln/>
        </p:spPr>
        <p:txBody>
          <a:bodyPr/>
          <a:lstStyle>
            <a:lvl1pPr>
              <a:defRPr/>
            </a:lvl1pPr>
          </a:lstStyle>
          <a:p>
            <a:pPr>
              <a:defRPr/>
            </a:pPr>
            <a:r>
              <a:rPr lang="en-US"/>
              <a:t>March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Volker Jungnickel (Fraunhofer HHI)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extLst>
      <p:ext uri="{BB962C8B-B14F-4D97-AF65-F5344CB8AC3E}">
        <p14:creationId xmlns:p14="http://schemas.microsoft.com/office/powerpoint/2010/main" val="26514254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Volker Jungnickel (Fraunhofer HHI)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extLst>
      <p:ext uri="{BB962C8B-B14F-4D97-AF65-F5344CB8AC3E}">
        <p14:creationId xmlns:p14="http://schemas.microsoft.com/office/powerpoint/2010/main" val="6856890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Volker Jungnickel (Fraunhofer HHI)</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extLst>
      <p:ext uri="{BB962C8B-B14F-4D97-AF65-F5344CB8AC3E}">
        <p14:creationId xmlns:p14="http://schemas.microsoft.com/office/powerpoint/2010/main" val="2956543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Volker Jungnickel (Fraunhofer HHI)</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extLst>
      <p:ext uri="{BB962C8B-B14F-4D97-AF65-F5344CB8AC3E}">
        <p14:creationId xmlns:p14="http://schemas.microsoft.com/office/powerpoint/2010/main" val="21652103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Volker Jungnickel (Fraunhofer HHI)</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extLst>
      <p:ext uri="{BB962C8B-B14F-4D97-AF65-F5344CB8AC3E}">
        <p14:creationId xmlns:p14="http://schemas.microsoft.com/office/powerpoint/2010/main" val="30265392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Volker Jungnickel (Fraunhofer HHI)</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extLst>
      <p:ext uri="{BB962C8B-B14F-4D97-AF65-F5344CB8AC3E}">
        <p14:creationId xmlns:p14="http://schemas.microsoft.com/office/powerpoint/2010/main" val="28805922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Volker Jungnickel (Fraunhofer HHI)</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extLst>
      <p:ext uri="{BB962C8B-B14F-4D97-AF65-F5344CB8AC3E}">
        <p14:creationId xmlns:p14="http://schemas.microsoft.com/office/powerpoint/2010/main" val="9660725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Volker Jungnickel (Fraunhofer HHI)</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extLst>
      <p:ext uri="{BB962C8B-B14F-4D97-AF65-F5344CB8AC3E}">
        <p14:creationId xmlns:p14="http://schemas.microsoft.com/office/powerpoint/2010/main" val="27578493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Volker Jungnickel (Fraunhofer HHI)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extLst>
      <p:ext uri="{BB962C8B-B14F-4D97-AF65-F5344CB8AC3E}">
        <p14:creationId xmlns:p14="http://schemas.microsoft.com/office/powerpoint/2010/main" val="183659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Volker Jungnickel (Fraunhofer HHI)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2023</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Volker Jungnickel (Fraunhofer HHI)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extLst>
      <p:ext uri="{BB962C8B-B14F-4D97-AF65-F5344CB8AC3E}">
        <p14:creationId xmlns:p14="http://schemas.microsoft.com/office/powerpoint/2010/main" val="14861161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27277" y="1666619"/>
            <a:ext cx="11443668"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346322" y="404085"/>
            <a:ext cx="11546635"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78614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Volker Jungnickel (Fraunhofer HHI)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2023</a:t>
            </a:r>
            <a:endParaRPr lang="en-GB"/>
          </a:p>
        </p:txBody>
      </p:sp>
      <p:sp>
        <p:nvSpPr>
          <p:cNvPr id="6" name="Footer Placeholder 5"/>
          <p:cNvSpPr>
            <a:spLocks noGrp="1"/>
          </p:cNvSpPr>
          <p:nvPr>
            <p:ph type="ftr" idx="11"/>
          </p:nvPr>
        </p:nvSpPr>
        <p:spPr/>
        <p:txBody>
          <a:bodyPr/>
          <a:lstStyle>
            <a:lvl1pPr>
              <a:defRPr/>
            </a:lvl1pPr>
          </a:lstStyle>
          <a:p>
            <a:r>
              <a:rPr lang="en-GB"/>
              <a:t>Volker Jungnickel (Fraunhofer HHI)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Volker Jungnickel (Fraunhofer HHI)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2023</a:t>
            </a:r>
            <a:endParaRPr lang="en-GB"/>
          </a:p>
        </p:txBody>
      </p:sp>
      <p:sp>
        <p:nvSpPr>
          <p:cNvPr id="4" name="Footer Placeholder 3"/>
          <p:cNvSpPr>
            <a:spLocks noGrp="1"/>
          </p:cNvSpPr>
          <p:nvPr>
            <p:ph type="ftr" idx="11"/>
          </p:nvPr>
        </p:nvSpPr>
        <p:spPr/>
        <p:txBody>
          <a:bodyPr/>
          <a:lstStyle>
            <a:lvl1pPr>
              <a:defRPr/>
            </a:lvl1pPr>
          </a:lstStyle>
          <a:p>
            <a:r>
              <a:rPr lang="en-GB"/>
              <a:t>Volker Jungnickel (Fraunhofer HHI)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2023</a:t>
            </a:r>
            <a:endParaRPr lang="en-GB"/>
          </a:p>
        </p:txBody>
      </p:sp>
      <p:sp>
        <p:nvSpPr>
          <p:cNvPr id="3" name="Footer Placeholder 2"/>
          <p:cNvSpPr>
            <a:spLocks noGrp="1"/>
          </p:cNvSpPr>
          <p:nvPr>
            <p:ph type="ftr" idx="11"/>
          </p:nvPr>
        </p:nvSpPr>
        <p:spPr/>
        <p:txBody>
          <a:bodyPr/>
          <a:lstStyle>
            <a:lvl1pPr>
              <a:defRPr/>
            </a:lvl1pPr>
          </a:lstStyle>
          <a:p>
            <a:r>
              <a:rPr lang="en-GB"/>
              <a:t>Volker Jungnickel (Fraunhofer HHI)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Volker Jungnickel (Fraunhofer HHI)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Volker Jungnickel (Fraunhofer HHI)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theme" Target="../theme/theme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Volker Jungnickel (Fraunhofer HHI)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802.11-23/0221r0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0"/>
            <a:ext cx="103632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2023</a:t>
            </a:r>
            <a:endParaRPr lang="en-US" dirty="0"/>
          </a:p>
        </p:txBody>
      </p:sp>
      <p:sp>
        <p:nvSpPr>
          <p:cNvPr id="1029" name="Rectangle 5"/>
          <p:cNvSpPr>
            <a:spLocks noGrp="1" noChangeArrowheads="1"/>
          </p:cNvSpPr>
          <p:nvPr>
            <p:ph type="ftr" sz="quarter" idx="3"/>
          </p:nvPr>
        </p:nvSpPr>
        <p:spPr bwMode="auto">
          <a:xfrm>
            <a:off x="6893488" y="6475413"/>
            <a:ext cx="4498412" cy="36933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t>Volker Jungnickel (Fraunhofer HHI)</a:t>
            </a:r>
            <a:endParaRPr lang="en-US" dirty="0"/>
          </a:p>
        </p:txBody>
      </p:sp>
      <p:sp>
        <p:nvSpPr>
          <p:cNvPr id="1030" name="Rectangle 6"/>
          <p:cNvSpPr>
            <a:spLocks noGrp="1" noChangeArrowheads="1"/>
          </p:cNvSpPr>
          <p:nvPr>
            <p:ph type="sldNum" sz="quarter" idx="4"/>
          </p:nvPr>
        </p:nvSpPr>
        <p:spPr bwMode="auto">
          <a:xfrm>
            <a:off x="5613002" y="6475413"/>
            <a:ext cx="1067600" cy="36933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8208486" y="332601"/>
            <a:ext cx="3052182"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802.11-23/0221r0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2400" dirty="0">
              <a:cs typeface="+mn-cs"/>
            </a:endParaRPr>
          </a:p>
        </p:txBody>
      </p:sp>
      <p:sp>
        <p:nvSpPr>
          <p:cNvPr id="1033" name="Rectangle 9"/>
          <p:cNvSpPr>
            <a:spLocks noChangeArrowheads="1"/>
          </p:cNvSpPr>
          <p:nvPr/>
        </p:nvSpPr>
        <p:spPr bwMode="auto">
          <a:xfrm>
            <a:off x="914400" y="6475413"/>
            <a:ext cx="1436291" cy="369332"/>
          </a:xfrm>
          <a:prstGeom prst="rect">
            <a:avLst/>
          </a:prstGeom>
          <a:noFill/>
          <a:ln w="9525">
            <a:noFill/>
            <a:miter lim="800000"/>
            <a:headEnd/>
            <a:tailEnd/>
          </a:ln>
          <a:effectLst/>
        </p:spPr>
        <p:txBody>
          <a:bodyPr wrap="none" lIns="0" tIns="0" rIns="0" bIns="0">
            <a:spAutoFit/>
          </a:bodyPr>
          <a:lstStyle/>
          <a:p>
            <a:pPr eaLnBrk="0" hangingPunct="0">
              <a:defRPr/>
            </a:pPr>
            <a:r>
              <a:rPr lang="en-US" sz="2400" dirty="0">
                <a:cs typeface="+mn-cs"/>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2400" dirty="0">
              <a:cs typeface="+mn-cs"/>
            </a:endParaRPr>
          </a:p>
        </p:txBody>
      </p:sp>
    </p:spTree>
    <p:extLst>
      <p:ext uri="{BB962C8B-B14F-4D97-AF65-F5344CB8AC3E}">
        <p14:creationId xmlns:p14="http://schemas.microsoft.com/office/powerpoint/2010/main" val="23906257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0091-00-0wng-light-communication-for-uhr.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mentor.ieee.org/802.11/dcn/23/11-23-0006-00-00bb-lc-rf-multiplexing.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Hybrid LC and RF in UHR</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US" sz="2000" b="0" dirty="0"/>
              <a:t>2023-03-03</a:t>
            </a:r>
            <a:endParaRPr lang="en-GB" sz="2000" b="0" dirty="0"/>
          </a:p>
        </p:txBody>
      </p:sp>
      <p:sp>
        <p:nvSpPr>
          <p:cNvPr id="6" name="Date Placeholder 3"/>
          <p:cNvSpPr>
            <a:spLocks noGrp="1"/>
          </p:cNvSpPr>
          <p:nvPr>
            <p:ph type="dt" idx="10"/>
          </p:nvPr>
        </p:nvSpPr>
        <p:spPr/>
        <p:txBody>
          <a:bodyPr/>
          <a:lstStyle/>
          <a:p>
            <a:r>
              <a:rPr lang="en-US"/>
              <a:t>March 2023</a:t>
            </a:r>
            <a:endParaRPr lang="en-GB" dirty="0"/>
          </a:p>
        </p:txBody>
      </p:sp>
      <p:sp>
        <p:nvSpPr>
          <p:cNvPr id="7" name="Footer Placeholder 4"/>
          <p:cNvSpPr>
            <a:spLocks noGrp="1"/>
          </p:cNvSpPr>
          <p:nvPr>
            <p:ph type="ftr" idx="11"/>
          </p:nvPr>
        </p:nvSpPr>
        <p:spPr/>
        <p:txBody>
          <a:bodyPr/>
          <a:lstStyle/>
          <a:p>
            <a:r>
              <a:rPr lang="en-GB"/>
              <a:t>Volker Jungnickel (Fraunhofer HHI)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202409898"/>
              </p:ext>
            </p:extLst>
          </p:nvPr>
        </p:nvGraphicFramePr>
        <p:xfrm>
          <a:off x="993775" y="2411413"/>
          <a:ext cx="10164763" cy="2506663"/>
        </p:xfrm>
        <a:graphic>
          <a:graphicData uri="http://schemas.openxmlformats.org/presentationml/2006/ole">
            <mc:AlternateContent xmlns:mc="http://schemas.openxmlformats.org/markup-compatibility/2006">
              <mc:Choice xmlns:v="urn:schemas-microsoft-com:vml" Requires="v">
                <p:oleObj name="Document" r:id="rId3" imgW="10442994" imgH="2544564" progId="Word.Document.8">
                  <p:embed/>
                </p:oleObj>
              </mc:Choice>
              <mc:Fallback>
                <p:oleObj name="Document" r:id="rId3" imgW="10442994" imgH="2544564" progId="Word.Document.8">
                  <p:embed/>
                  <p:pic>
                    <p:nvPicPr>
                      <p:cNvPr id="0" name="Picture 3"/>
                      <p:cNvPicPr>
                        <a:picLocks noChangeAspect="1" noChangeArrowheads="1"/>
                      </p:cNvPicPr>
                      <p:nvPr/>
                    </p:nvPicPr>
                    <p:blipFill>
                      <a:blip r:embed="rId4"/>
                      <a:srcRect/>
                      <a:stretch>
                        <a:fillRect/>
                      </a:stretch>
                    </p:blipFill>
                    <p:spPr bwMode="auto">
                      <a:xfrm>
                        <a:off x="993775" y="2411413"/>
                        <a:ext cx="10164763" cy="25066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Open ML interface</a:t>
            </a:r>
          </a:p>
        </p:txBody>
      </p:sp>
      <p:sp>
        <p:nvSpPr>
          <p:cNvPr id="3" name="Content Placeholder 2"/>
          <p:cNvSpPr>
            <a:spLocks noGrp="1"/>
          </p:cNvSpPr>
          <p:nvPr>
            <p:ph idx="1"/>
          </p:nvPr>
        </p:nvSpPr>
        <p:spPr>
          <a:xfrm>
            <a:off x="2209800" y="1600200"/>
            <a:ext cx="8229600" cy="4114800"/>
          </a:xfrm>
        </p:spPr>
        <p:txBody>
          <a:bodyPr/>
          <a:lstStyle/>
          <a:p>
            <a:endParaRPr lang="en-US" sz="1800" b="0" dirty="0"/>
          </a:p>
          <a:p>
            <a:endParaRPr lang="en-US" sz="1800" b="0" dirty="0"/>
          </a:p>
          <a:p>
            <a:endParaRPr lang="en-US" sz="1800" b="0" dirty="0"/>
          </a:p>
          <a:p>
            <a:endParaRPr lang="en-US" sz="1800" b="0" dirty="0"/>
          </a:p>
          <a:p>
            <a:endParaRPr lang="en-US" sz="1800" b="0" dirty="0"/>
          </a:p>
          <a:p>
            <a:endParaRPr lang="en-US" sz="1800" b="0" dirty="0"/>
          </a:p>
          <a:p>
            <a:pPr marL="0" indent="0">
              <a:buNone/>
            </a:pPr>
            <a:endParaRPr lang="en-US" sz="1800" b="0" dirty="0"/>
          </a:p>
        </p:txBody>
      </p:sp>
      <p:sp>
        <p:nvSpPr>
          <p:cNvPr id="5" name="Footer Placeholder 4"/>
          <p:cNvSpPr>
            <a:spLocks noGrp="1"/>
          </p:cNvSpPr>
          <p:nvPr>
            <p:ph type="ftr" sz="quarter" idx="11"/>
          </p:nvPr>
        </p:nvSpPr>
        <p:spPr>
          <a:xfrm>
            <a:off x="7764987" y="6475413"/>
            <a:ext cx="2302939" cy="184666"/>
          </a:xfrm>
        </p:spPr>
        <p:txBody>
          <a:bodyPr/>
          <a:lstStyle/>
          <a:p>
            <a:pPr defTabSz="914400">
              <a:buClrTx/>
              <a:buSzTx/>
            </a:pPr>
            <a:r>
              <a:rPr lang="en-US" sz="1200" dirty="0">
                <a:solidFill>
                  <a:srgbClr val="000000"/>
                </a:solidFill>
                <a:latin typeface="Times New Roman" pitchFamily="18" charset="0"/>
                <a:ea typeface="+mn-ea"/>
              </a:rPr>
              <a:t>Volker Jungnickel (</a:t>
            </a:r>
            <a:r>
              <a:rPr lang="en-US" sz="1200" dirty="0" err="1">
                <a:solidFill>
                  <a:srgbClr val="000000"/>
                </a:solidFill>
                <a:latin typeface="Times New Roman" pitchFamily="18" charset="0"/>
                <a:ea typeface="+mn-ea"/>
              </a:rPr>
              <a:t>Fraunhofer</a:t>
            </a:r>
            <a:r>
              <a:rPr lang="en-US" sz="1200" dirty="0">
                <a:solidFill>
                  <a:srgbClr val="000000"/>
                </a:solidFill>
                <a:latin typeface="Times New Roman" pitchFamily="18" charset="0"/>
                <a:ea typeface="+mn-ea"/>
              </a:rPr>
              <a:t> HHI)</a:t>
            </a:r>
          </a:p>
        </p:txBody>
      </p:sp>
      <p:sp>
        <p:nvSpPr>
          <p:cNvPr id="6" name="Slide Number Placeholder 5"/>
          <p:cNvSpPr>
            <a:spLocks noGrp="1"/>
          </p:cNvSpPr>
          <p:nvPr>
            <p:ph type="sldNum" sz="quarter" idx="12"/>
          </p:nvPr>
        </p:nvSpPr>
        <p:spPr>
          <a:xfrm>
            <a:off x="7415925" y="6475413"/>
            <a:ext cx="509755" cy="184666"/>
          </a:xfrm>
        </p:spPr>
        <p:txBody>
          <a:bodyPr/>
          <a:lstStyle/>
          <a:p>
            <a:pPr defTabSz="914400">
              <a:buClrTx/>
              <a:buSzTx/>
            </a:pPr>
            <a:r>
              <a:rPr lang="en-US" sz="1200">
                <a:solidFill>
                  <a:srgbClr val="000000"/>
                </a:solidFill>
                <a:latin typeface="Times New Roman" pitchFamily="18" charset="0"/>
                <a:ea typeface="+mn-ea"/>
              </a:rPr>
              <a:t>Slide </a:t>
            </a:r>
            <a:fld id="{C1789BC7-C074-42CC-ADF8-5107DF6BD1C1}" type="slidenum">
              <a:rPr lang="en-US" sz="1200">
                <a:solidFill>
                  <a:srgbClr val="000000"/>
                </a:solidFill>
                <a:latin typeface="Times New Roman" pitchFamily="18" charset="0"/>
                <a:ea typeface="+mn-ea"/>
              </a:rPr>
              <a:pPr defTabSz="914400">
                <a:buClrTx/>
                <a:buSzTx/>
              </a:pPr>
              <a:t>10</a:t>
            </a:fld>
            <a:endParaRPr lang="en-US" sz="1200">
              <a:solidFill>
                <a:srgbClr val="000000"/>
              </a:solidFill>
              <a:latin typeface="Times New Roman" pitchFamily="18" charset="0"/>
              <a:ea typeface="+mn-ea"/>
            </a:endParaRPr>
          </a:p>
        </p:txBody>
      </p:sp>
      <p:pic>
        <p:nvPicPr>
          <p:cNvPr id="4" name="Grafik 3"/>
          <p:cNvPicPr>
            <a:picLocks noChangeAspect="1"/>
          </p:cNvPicPr>
          <p:nvPr/>
        </p:nvPicPr>
        <p:blipFill>
          <a:blip r:embed="rId3"/>
          <a:stretch>
            <a:fillRect/>
          </a:stretch>
        </p:blipFill>
        <p:spPr>
          <a:xfrm>
            <a:off x="2514600" y="1693386"/>
            <a:ext cx="4584917" cy="4555015"/>
          </a:xfrm>
          <a:prstGeom prst="rect">
            <a:avLst/>
          </a:prstGeom>
        </p:spPr>
      </p:pic>
      <p:sp>
        <p:nvSpPr>
          <p:cNvPr id="10" name="Content Placeholder 2"/>
          <p:cNvSpPr txBox="1">
            <a:spLocks/>
          </p:cNvSpPr>
          <p:nvPr/>
        </p:nvSpPr>
        <p:spPr bwMode="auto">
          <a:xfrm>
            <a:off x="6972300" y="2057400"/>
            <a:ext cx="35433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defTabSz="914400">
              <a:buClrTx/>
              <a:buSzTx/>
              <a:buFontTx/>
              <a:buChar char="•"/>
            </a:pPr>
            <a:r>
              <a:rPr lang="en-US" sz="1800" b="0" kern="0" dirty="0">
                <a:solidFill>
                  <a:srgbClr val="000000"/>
                </a:solidFill>
                <a:latin typeface="Times New Roman"/>
              </a:rPr>
              <a:t>MLO allows parallel operation over 2.4, 5 and 6 GHz bands.</a:t>
            </a:r>
          </a:p>
          <a:p>
            <a:pPr algn="just" defTabSz="914400">
              <a:buClrTx/>
              <a:buSzTx/>
              <a:buFontTx/>
              <a:buChar char="•"/>
            </a:pPr>
            <a:r>
              <a:rPr lang="en-US" sz="1800" b="0" kern="0" dirty="0">
                <a:solidFill>
                  <a:srgbClr val="000000"/>
                </a:solidFill>
                <a:latin typeface="Times New Roman"/>
              </a:rPr>
              <a:t>MAC is split into ML upper MACs, MLD lower MACs and Link 1/Link 2.</a:t>
            </a:r>
          </a:p>
          <a:p>
            <a:pPr algn="just" defTabSz="914400">
              <a:buClrTx/>
              <a:buSzTx/>
              <a:buFontTx/>
              <a:buChar char="•"/>
            </a:pPr>
            <a:r>
              <a:rPr lang="en-US" sz="1800" b="0" kern="0" dirty="0">
                <a:solidFill>
                  <a:srgbClr val="000000"/>
                </a:solidFill>
                <a:latin typeface="Times New Roman"/>
              </a:rPr>
              <a:t>The proposal is to define an </a:t>
            </a:r>
            <a:r>
              <a:rPr lang="en-US" sz="1800" b="0" kern="0" dirty="0">
                <a:solidFill>
                  <a:srgbClr val="FF0000"/>
                </a:solidFill>
                <a:latin typeface="Times New Roman"/>
              </a:rPr>
              <a:t>Open ML interface </a:t>
            </a:r>
            <a:r>
              <a:rPr lang="en-US" sz="1800" b="0" kern="0" dirty="0">
                <a:solidFill>
                  <a:srgbClr val="000000"/>
                </a:solidFill>
                <a:latin typeface="Times New Roman"/>
              </a:rPr>
              <a:t>between upper and lower MAC.</a:t>
            </a:r>
          </a:p>
          <a:p>
            <a:pPr algn="just" defTabSz="914400">
              <a:buClrTx/>
              <a:buSzTx/>
              <a:buFontTx/>
              <a:buChar char="•"/>
            </a:pPr>
            <a:r>
              <a:rPr lang="en-US" sz="1800" b="0" kern="0" dirty="0">
                <a:solidFill>
                  <a:srgbClr val="000000"/>
                </a:solidFill>
                <a:latin typeface="Times New Roman"/>
              </a:rPr>
              <a:t>Via the Open ML interface, LC could be easily integrated.</a:t>
            </a:r>
          </a:p>
          <a:p>
            <a:pPr algn="just" defTabSz="914400">
              <a:buClrTx/>
              <a:buSzTx/>
              <a:buFontTx/>
              <a:buChar char="•"/>
            </a:pPr>
            <a:r>
              <a:rPr lang="en-US" sz="1800" b="0" kern="0" dirty="0">
                <a:solidFill>
                  <a:srgbClr val="000000"/>
                </a:solidFill>
                <a:latin typeface="Times New Roman"/>
              </a:rPr>
              <a:t>Enables operation of LC in parallel to RF.</a:t>
            </a:r>
          </a:p>
          <a:p>
            <a:pPr defTabSz="914400">
              <a:buClrTx/>
              <a:buSzTx/>
              <a:buFontTx/>
              <a:buChar char="•"/>
            </a:pPr>
            <a:endParaRPr lang="en-US" sz="1800" b="0" kern="0" dirty="0">
              <a:solidFill>
                <a:srgbClr val="000000"/>
              </a:solidFill>
              <a:latin typeface="Times New Roman"/>
            </a:endParaRPr>
          </a:p>
          <a:p>
            <a:pPr marL="0" indent="0" defTabSz="914400">
              <a:buClrTx/>
              <a:buSzTx/>
              <a:buNone/>
            </a:pPr>
            <a:endParaRPr lang="en-US" sz="1800" b="0" kern="0" dirty="0">
              <a:solidFill>
                <a:srgbClr val="000000"/>
              </a:solidFill>
              <a:latin typeface="Times New Roman"/>
            </a:endParaRPr>
          </a:p>
        </p:txBody>
      </p:sp>
      <p:cxnSp>
        <p:nvCxnSpPr>
          <p:cNvPr id="11" name="Gerader Verbinder 10"/>
          <p:cNvCxnSpPr/>
          <p:nvPr/>
        </p:nvCxnSpPr>
        <p:spPr bwMode="auto">
          <a:xfrm>
            <a:off x="2362200" y="3200400"/>
            <a:ext cx="4114800" cy="0"/>
          </a:xfrm>
          <a:prstGeom prst="line">
            <a:avLst/>
          </a:prstGeom>
          <a:solidFill>
            <a:schemeClr val="accent1"/>
          </a:solidFill>
          <a:ln w="31750" cap="flat" cmpd="sng" algn="ctr">
            <a:solidFill>
              <a:srgbClr val="FF0000"/>
            </a:solidFill>
            <a:prstDash val="solid"/>
            <a:round/>
            <a:headEnd type="none" w="sm" len="sm"/>
            <a:tailEnd type="none" w="sm" len="sm"/>
          </a:ln>
          <a:effectLst/>
        </p:spPr>
      </p:cxnSp>
      <p:sp>
        <p:nvSpPr>
          <p:cNvPr id="12" name="Textfeld 11"/>
          <p:cNvSpPr txBox="1"/>
          <p:nvPr/>
        </p:nvSpPr>
        <p:spPr>
          <a:xfrm>
            <a:off x="1714500" y="3528536"/>
            <a:ext cx="990600" cy="738664"/>
          </a:xfrm>
          <a:prstGeom prst="rect">
            <a:avLst/>
          </a:prstGeom>
          <a:noFill/>
        </p:spPr>
        <p:txBody>
          <a:bodyPr wrap="square" rtlCol="0">
            <a:spAutoFit/>
          </a:bodyPr>
          <a:lstStyle/>
          <a:p>
            <a:pPr defTabSz="914400" eaLnBrk="1" hangingPunct="1">
              <a:buClrTx/>
              <a:buSzTx/>
            </a:pPr>
            <a:r>
              <a:rPr lang="de-DE" sz="1400" b="1" dirty="0">
                <a:solidFill>
                  <a:srgbClr val="FF0000"/>
                </a:solidFill>
                <a:latin typeface="Times New Roman" pitchFamily="18" charset="0"/>
                <a:ea typeface="+mn-ea"/>
                <a:cs typeface="Arial" charset="0"/>
              </a:rPr>
              <a:t>Open</a:t>
            </a:r>
          </a:p>
          <a:p>
            <a:pPr defTabSz="914400" eaLnBrk="1" hangingPunct="1">
              <a:buClrTx/>
              <a:buSzTx/>
            </a:pPr>
            <a:r>
              <a:rPr lang="de-DE" sz="1400" b="1" dirty="0">
                <a:solidFill>
                  <a:srgbClr val="FF0000"/>
                </a:solidFill>
                <a:latin typeface="Times New Roman" pitchFamily="18" charset="0"/>
                <a:ea typeface="+mn-ea"/>
                <a:cs typeface="Arial" charset="0"/>
              </a:rPr>
              <a:t>ML </a:t>
            </a:r>
            <a:r>
              <a:rPr lang="de-DE" sz="1400" b="1" dirty="0" err="1">
                <a:solidFill>
                  <a:srgbClr val="FF0000"/>
                </a:solidFill>
                <a:latin typeface="Times New Roman" pitchFamily="18" charset="0"/>
                <a:ea typeface="+mn-ea"/>
                <a:cs typeface="Arial" charset="0"/>
              </a:rPr>
              <a:t>interface</a:t>
            </a:r>
            <a:endParaRPr lang="de-DE" sz="1400" b="1" dirty="0">
              <a:solidFill>
                <a:srgbClr val="FF0000"/>
              </a:solidFill>
              <a:latin typeface="Times New Roman" pitchFamily="18" charset="0"/>
              <a:ea typeface="+mn-ea"/>
              <a:cs typeface="Arial" charset="0"/>
            </a:endParaRPr>
          </a:p>
        </p:txBody>
      </p:sp>
      <p:cxnSp>
        <p:nvCxnSpPr>
          <p:cNvPr id="14" name="Gerader Verbinder 13"/>
          <p:cNvCxnSpPr/>
          <p:nvPr/>
        </p:nvCxnSpPr>
        <p:spPr bwMode="auto">
          <a:xfrm>
            <a:off x="2362200" y="4724400"/>
            <a:ext cx="4114800" cy="0"/>
          </a:xfrm>
          <a:prstGeom prst="line">
            <a:avLst/>
          </a:prstGeom>
          <a:solidFill>
            <a:schemeClr val="accent1"/>
          </a:solidFill>
          <a:ln w="31750" cap="flat" cmpd="sng" algn="ctr">
            <a:solidFill>
              <a:srgbClr val="FF0000"/>
            </a:solidFill>
            <a:prstDash val="solid"/>
            <a:round/>
            <a:headEnd type="none" w="sm" len="sm"/>
            <a:tailEnd type="none" w="sm" len="sm"/>
          </a:ln>
          <a:effectLst/>
        </p:spPr>
      </p:cxnSp>
      <p:cxnSp>
        <p:nvCxnSpPr>
          <p:cNvPr id="15" name="Gerader Verbinder 14"/>
          <p:cNvCxnSpPr>
            <a:stCxn id="12" idx="0"/>
          </p:cNvCxnSpPr>
          <p:nvPr/>
        </p:nvCxnSpPr>
        <p:spPr bwMode="auto">
          <a:xfrm flipV="1">
            <a:off x="2209800" y="3276600"/>
            <a:ext cx="152400" cy="251936"/>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7" name="Gerader Verbinder 16"/>
          <p:cNvCxnSpPr/>
          <p:nvPr/>
        </p:nvCxnSpPr>
        <p:spPr bwMode="auto">
          <a:xfrm flipH="1" flipV="1">
            <a:off x="2209800" y="4343400"/>
            <a:ext cx="152400" cy="251936"/>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16" name="Date Placeholder 6"/>
          <p:cNvSpPr>
            <a:spLocks noGrp="1"/>
          </p:cNvSpPr>
          <p:nvPr>
            <p:ph type="dt" sz="half" idx="10"/>
          </p:nvPr>
        </p:nvSpPr>
        <p:spPr>
          <a:xfrm>
            <a:off x="2220914" y="332602"/>
            <a:ext cx="1182055" cy="276999"/>
          </a:xfrm>
        </p:spPr>
        <p:txBody>
          <a:bodyPr/>
          <a:lstStyle/>
          <a:p>
            <a:pPr defTabSz="914400">
              <a:buClrTx/>
              <a:buSzTx/>
              <a:defRPr/>
            </a:pPr>
            <a:r>
              <a:rPr lang="en-US">
                <a:solidFill>
                  <a:srgbClr val="000000"/>
                </a:solidFill>
                <a:latin typeface="Times New Roman" pitchFamily="18" charset="0"/>
                <a:ea typeface="+mn-ea"/>
              </a:rPr>
              <a:t>March 2023</a:t>
            </a:r>
            <a:endParaRPr lang="en-US" dirty="0">
              <a:solidFill>
                <a:srgbClr val="000000"/>
              </a:solidFill>
              <a:latin typeface="Times New Roman" pitchFamily="18" charset="0"/>
              <a:ea typeface="+mn-ea"/>
            </a:endParaRPr>
          </a:p>
        </p:txBody>
      </p:sp>
    </p:spTree>
    <p:extLst>
      <p:ext uri="{BB962C8B-B14F-4D97-AF65-F5344CB8AC3E}">
        <p14:creationId xmlns:p14="http://schemas.microsoft.com/office/powerpoint/2010/main" val="2453941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66C21-FB01-ED50-186B-945A650D2755}"/>
              </a:ext>
            </a:extLst>
          </p:cNvPr>
          <p:cNvSpPr>
            <a:spLocks noGrp="1"/>
          </p:cNvSpPr>
          <p:nvPr>
            <p:ph type="title"/>
          </p:nvPr>
        </p:nvSpPr>
        <p:spPr>
          <a:xfrm>
            <a:off x="914400" y="685800"/>
            <a:ext cx="10363200" cy="609600"/>
          </a:xfrm>
        </p:spPr>
        <p:txBody>
          <a:bodyPr/>
          <a:lstStyle/>
          <a:p>
            <a:r>
              <a:rPr lang="en-US" sz="2800" dirty="0"/>
              <a:t>Analysis of previous PARs</a:t>
            </a:r>
          </a:p>
        </p:txBody>
      </p:sp>
      <p:sp>
        <p:nvSpPr>
          <p:cNvPr id="3" name="Content Placeholder 2">
            <a:extLst>
              <a:ext uri="{FF2B5EF4-FFF2-40B4-BE49-F238E27FC236}">
                <a16:creationId xmlns:a16="http://schemas.microsoft.com/office/drawing/2014/main" id="{C59A0F84-F40A-2509-1954-85E3B2C747C6}"/>
              </a:ext>
            </a:extLst>
          </p:cNvPr>
          <p:cNvSpPr>
            <a:spLocks noGrp="1"/>
          </p:cNvSpPr>
          <p:nvPr>
            <p:ph idx="1"/>
          </p:nvPr>
        </p:nvSpPr>
        <p:spPr>
          <a:xfrm>
            <a:off x="914400" y="1676400"/>
            <a:ext cx="10363200" cy="4648200"/>
          </a:xfrm>
        </p:spPr>
        <p:txBody>
          <a:bodyPr/>
          <a:lstStyle/>
          <a:p>
            <a:r>
              <a:rPr lang="en-US" sz="2000" dirty="0"/>
              <a:t>802.11be</a:t>
            </a:r>
            <a:endParaRPr lang="en-US" sz="1600" dirty="0"/>
          </a:p>
          <a:p>
            <a:pPr marL="0" indent="0">
              <a:buNone/>
            </a:pPr>
            <a:r>
              <a:rPr lang="en-US" sz="1400" b="0" dirty="0">
                <a:latin typeface="Calibri" panose="020F0502020204030204" pitchFamily="34" charset="0"/>
                <a:cs typeface="Calibri" panose="020F0502020204030204" pitchFamily="34" charset="0"/>
              </a:rPr>
              <a:t>5.2.b </a:t>
            </a:r>
            <a:r>
              <a:rPr lang="en-US" sz="1400" dirty="0">
                <a:latin typeface="Calibri" panose="020F0502020204030204" pitchFamily="34" charset="0"/>
                <a:cs typeface="Calibri" panose="020F0502020204030204" pitchFamily="34" charset="0"/>
              </a:rPr>
              <a:t>Scope of the project:</a:t>
            </a:r>
            <a:r>
              <a:rPr lang="en-US" sz="1400" b="0" dirty="0">
                <a:latin typeface="Calibri" panose="020F0502020204030204" pitchFamily="34" charset="0"/>
                <a:cs typeface="Calibri" panose="020F0502020204030204" pitchFamily="34" charset="0"/>
              </a:rPr>
              <a:t> This amendment defines standardized modifications to both the IEEE Std 802.11 physical layers (PHY) and the Medium Access Control Layer (MAC) that enable at least one mode of operation capable of supporting a maximum throughput of at least 30 Gbps, as measured at the MAC data service access point (SAP), </a:t>
            </a:r>
            <a:r>
              <a:rPr lang="en-US" sz="1400" b="0" dirty="0">
                <a:solidFill>
                  <a:srgbClr val="FF0000"/>
                </a:solidFill>
                <a:latin typeface="Calibri" panose="020F0502020204030204" pitchFamily="34" charset="0"/>
                <a:cs typeface="Calibri" panose="020F0502020204030204" pitchFamily="34" charset="0"/>
              </a:rPr>
              <a:t>with carrier frequency operation between 1 and 7.250 GHz</a:t>
            </a:r>
            <a:r>
              <a:rPr lang="en-US" sz="1400" b="0" dirty="0">
                <a:latin typeface="Calibri" panose="020F0502020204030204" pitchFamily="34" charset="0"/>
                <a:cs typeface="Calibri" panose="020F0502020204030204" pitchFamily="34" charset="0"/>
              </a:rPr>
              <a:t> while ensuring backward compatibility and coexistence with legacy IEEE Std 802.11 compliant devices operating in the 2.4 GHz, 5 GHz, and 6 GHz bands. This amendment defines at least one mode of operation capable of improved worst case latency and jitter.</a:t>
            </a:r>
          </a:p>
          <a:p>
            <a:r>
              <a:rPr lang="en-US" sz="2000" dirty="0"/>
              <a:t>802.11bb</a:t>
            </a:r>
          </a:p>
          <a:p>
            <a:pPr marL="0" indent="0">
              <a:buNone/>
            </a:pPr>
            <a:r>
              <a:rPr lang="en-US" sz="1400" b="0" dirty="0">
                <a:latin typeface="Calibri" panose="020F0502020204030204" pitchFamily="34" charset="0"/>
                <a:cs typeface="Calibri" panose="020F0502020204030204" pitchFamily="34" charset="0"/>
              </a:rPr>
              <a:t>5.2.b </a:t>
            </a:r>
            <a:r>
              <a:rPr lang="en-US" sz="1400" dirty="0">
                <a:latin typeface="Calibri" panose="020F0502020204030204" pitchFamily="34" charset="0"/>
                <a:cs typeface="Calibri" panose="020F0502020204030204" pitchFamily="34" charset="0"/>
              </a:rPr>
              <a:t>Scope of the project:</a:t>
            </a:r>
            <a:r>
              <a:rPr lang="en-US" sz="1400" b="0" dirty="0">
                <a:latin typeface="Calibri" panose="020F0502020204030204" pitchFamily="34" charset="0"/>
                <a:cs typeface="Calibri" panose="020F0502020204030204" pitchFamily="34" charset="0"/>
              </a:rPr>
              <a:t> This amendment specifies a new PHY layer and modifications to the IEEE 802.11 MAC that enable operation of wireless light communications (LC). This amendment specifies a PHY that provides: 1) Uplink and downlink </a:t>
            </a:r>
            <a:r>
              <a:rPr lang="en-US" sz="1400" b="0" dirty="0">
                <a:solidFill>
                  <a:srgbClr val="FF0000"/>
                </a:solidFill>
                <a:latin typeface="Calibri" panose="020F0502020204030204" pitchFamily="34" charset="0"/>
                <a:cs typeface="Calibri" panose="020F0502020204030204" pitchFamily="34" charset="0"/>
              </a:rPr>
              <a:t>operations in 800 nm to 1,000 nm band</a:t>
            </a:r>
            <a:r>
              <a:rPr lang="en-US" sz="1400" b="0" dirty="0">
                <a:latin typeface="Calibri" panose="020F0502020204030204" pitchFamily="34" charset="0"/>
                <a:cs typeface="Calibri" panose="020F0502020204030204" pitchFamily="34" charset="0"/>
              </a:rPr>
              <a:t>, 2) All modes of operation achieve minimum single-link throughput of 10 Mb/s as measured at the MAC data service access point (SAP), 3) Interoperability among solid state light sources with different modulation bandwidths.</a:t>
            </a:r>
            <a:br>
              <a:rPr lang="en-US" sz="1400" b="0" dirty="0">
                <a:latin typeface="Calibri" panose="020F0502020204030204" pitchFamily="34" charset="0"/>
                <a:cs typeface="Calibri" panose="020F0502020204030204" pitchFamily="34" charset="0"/>
              </a:rPr>
            </a:br>
            <a:r>
              <a:rPr lang="en-US" sz="1400" b="0" dirty="0">
                <a:latin typeface="Calibri" panose="020F0502020204030204" pitchFamily="34" charset="0"/>
                <a:cs typeface="Calibri" panose="020F0502020204030204" pitchFamily="34" charset="0"/>
              </a:rPr>
              <a:t>This amendment specifies changes to the IEEE 802.11 MAC that are limited to the following: 1) Hybrid coordination function (HCF) channel access, 2) Overlapping basic service set (OBSS) detection and coexistence,</a:t>
            </a:r>
            <a:br>
              <a:rPr lang="en-US" sz="1400" b="0" dirty="0">
                <a:latin typeface="Calibri" panose="020F0502020204030204" pitchFamily="34" charset="0"/>
                <a:cs typeface="Calibri" panose="020F0502020204030204" pitchFamily="34" charset="0"/>
              </a:rPr>
            </a:br>
            <a:r>
              <a:rPr lang="en-US" sz="1400" b="0" dirty="0">
                <a:latin typeface="Calibri" panose="020F0502020204030204" pitchFamily="34" charset="0"/>
                <a:cs typeface="Calibri" panose="020F0502020204030204" pitchFamily="34" charset="0"/>
              </a:rPr>
              <a:t>3) Existing power management modes of operation (excluding new modes), and modifications to other clauses necessary to support these changes.</a:t>
            </a:r>
          </a:p>
          <a:p>
            <a:r>
              <a:rPr lang="en-US" sz="2000" dirty="0"/>
              <a:t>Existing PARs mutually exclude hybrid operation of RF and LC</a:t>
            </a:r>
          </a:p>
          <a:p>
            <a:pPr lvl="1"/>
            <a:r>
              <a:rPr lang="en-US" sz="1600" dirty="0"/>
              <a:t>hybrid approach can only be enabled by future UHR project</a:t>
            </a:r>
          </a:p>
          <a:p>
            <a:endParaRPr lang="en-US" dirty="0"/>
          </a:p>
        </p:txBody>
      </p:sp>
      <p:sp>
        <p:nvSpPr>
          <p:cNvPr id="4" name="Date Placeholder 3">
            <a:extLst>
              <a:ext uri="{FF2B5EF4-FFF2-40B4-BE49-F238E27FC236}">
                <a16:creationId xmlns:a16="http://schemas.microsoft.com/office/drawing/2014/main" id="{E254D3B1-A019-031B-518A-C0F990F7BE07}"/>
              </a:ext>
            </a:extLst>
          </p:cNvPr>
          <p:cNvSpPr>
            <a:spLocks noGrp="1"/>
          </p:cNvSpPr>
          <p:nvPr>
            <p:ph type="dt" sz="half" idx="10"/>
          </p:nvPr>
        </p:nvSpPr>
        <p:spPr/>
        <p:txBody>
          <a:bodyPr/>
          <a:lstStyle/>
          <a:p>
            <a:pPr>
              <a:defRPr/>
            </a:pPr>
            <a:r>
              <a:rPr lang="en-US"/>
              <a:t>March 2023</a:t>
            </a:r>
            <a:endParaRPr lang="en-US" dirty="0"/>
          </a:p>
        </p:txBody>
      </p:sp>
      <p:sp>
        <p:nvSpPr>
          <p:cNvPr id="5" name="Footer Placeholder 4">
            <a:extLst>
              <a:ext uri="{FF2B5EF4-FFF2-40B4-BE49-F238E27FC236}">
                <a16:creationId xmlns:a16="http://schemas.microsoft.com/office/drawing/2014/main" id="{CBEA3C51-8BF6-20B1-731F-9835AF805235}"/>
              </a:ext>
            </a:extLst>
          </p:cNvPr>
          <p:cNvSpPr>
            <a:spLocks noGrp="1"/>
          </p:cNvSpPr>
          <p:nvPr>
            <p:ph type="ftr" sz="quarter" idx="11"/>
          </p:nvPr>
        </p:nvSpPr>
        <p:spPr/>
        <p:txBody>
          <a:bodyPr/>
          <a:lstStyle/>
          <a:p>
            <a:pPr>
              <a:defRPr/>
            </a:pPr>
            <a:r>
              <a:rPr lang="en-US"/>
              <a:t>Volker Jungnickel (Fraunhofer HHI)</a:t>
            </a:r>
            <a:endParaRPr lang="en-US" dirty="0"/>
          </a:p>
        </p:txBody>
      </p:sp>
      <p:sp>
        <p:nvSpPr>
          <p:cNvPr id="6" name="Slide Number Placeholder 5">
            <a:extLst>
              <a:ext uri="{FF2B5EF4-FFF2-40B4-BE49-F238E27FC236}">
                <a16:creationId xmlns:a16="http://schemas.microsoft.com/office/drawing/2014/main" id="{8C99D07C-6AC7-2375-0907-441C7307B54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3646837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9D677-9AA0-7161-DCB2-34B136F31B08}"/>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2DD07531-601E-4553-9F73-4EC771131C4B}"/>
              </a:ext>
            </a:extLst>
          </p:cNvPr>
          <p:cNvSpPr>
            <a:spLocks noGrp="1"/>
          </p:cNvSpPr>
          <p:nvPr>
            <p:ph idx="1"/>
          </p:nvPr>
        </p:nvSpPr>
        <p:spPr/>
        <p:txBody>
          <a:bodyPr/>
          <a:lstStyle/>
          <a:p>
            <a:r>
              <a:rPr lang="en-US" sz="2000" kern="0" dirty="0"/>
              <a:t>IEEE P802.11bb discussed hybrid operation of LC and RF</a:t>
            </a:r>
          </a:p>
          <a:p>
            <a:pPr lvl="1"/>
            <a:r>
              <a:rPr lang="en-US" sz="1800" kern="0" dirty="0"/>
              <a:t>primitive approach in 11bb had several technical issues</a:t>
            </a:r>
          </a:p>
          <a:p>
            <a:pPr lvl="1"/>
            <a:r>
              <a:rPr lang="en-US" sz="1800" kern="0" dirty="0"/>
              <a:t>hybrid RF/LC operation was out of scope for both, 11bb and 11be</a:t>
            </a:r>
          </a:p>
          <a:p>
            <a:r>
              <a:rPr lang="en-US" sz="2200" kern="0" dirty="0"/>
              <a:t>Offloading needs to integrate further bands</a:t>
            </a:r>
          </a:p>
          <a:p>
            <a:pPr lvl="1"/>
            <a:r>
              <a:rPr lang="en-US" sz="1800" kern="0" dirty="0"/>
              <a:t>define Open ML interface between MLD upper and MLD lower MAC</a:t>
            </a:r>
          </a:p>
          <a:p>
            <a:pPr lvl="1"/>
            <a:r>
              <a:rPr lang="en-US" sz="1800" kern="0" dirty="0"/>
              <a:t>integrate LC using a deterministic channel access mechanism</a:t>
            </a:r>
          </a:p>
          <a:p>
            <a:r>
              <a:rPr lang="en-US" sz="2200" kern="0" dirty="0"/>
              <a:t>Develop Open ML interface in UHR</a:t>
            </a:r>
          </a:p>
          <a:p>
            <a:pPr lvl="1"/>
            <a:r>
              <a:rPr lang="en-US" sz="1800" kern="0" dirty="0"/>
              <a:t>further develop LC in a separate project</a:t>
            </a:r>
          </a:p>
          <a:p>
            <a:endParaRPr lang="en-US" dirty="0"/>
          </a:p>
        </p:txBody>
      </p:sp>
      <p:sp>
        <p:nvSpPr>
          <p:cNvPr id="4" name="Date Placeholder 3">
            <a:extLst>
              <a:ext uri="{FF2B5EF4-FFF2-40B4-BE49-F238E27FC236}">
                <a16:creationId xmlns:a16="http://schemas.microsoft.com/office/drawing/2014/main" id="{4C72652B-8D73-33C3-6160-DCAB302A9B7E}"/>
              </a:ext>
            </a:extLst>
          </p:cNvPr>
          <p:cNvSpPr>
            <a:spLocks noGrp="1"/>
          </p:cNvSpPr>
          <p:nvPr>
            <p:ph type="dt" sz="half" idx="10"/>
          </p:nvPr>
        </p:nvSpPr>
        <p:spPr/>
        <p:txBody>
          <a:bodyPr/>
          <a:lstStyle/>
          <a:p>
            <a:pPr>
              <a:defRPr/>
            </a:pPr>
            <a:r>
              <a:rPr lang="en-US"/>
              <a:t>March 2023</a:t>
            </a:r>
            <a:endParaRPr lang="en-US" dirty="0"/>
          </a:p>
        </p:txBody>
      </p:sp>
      <p:sp>
        <p:nvSpPr>
          <p:cNvPr id="5" name="Footer Placeholder 4">
            <a:extLst>
              <a:ext uri="{FF2B5EF4-FFF2-40B4-BE49-F238E27FC236}">
                <a16:creationId xmlns:a16="http://schemas.microsoft.com/office/drawing/2014/main" id="{A661D784-DD3D-0F56-7203-491DE4AD94F9}"/>
              </a:ext>
            </a:extLst>
          </p:cNvPr>
          <p:cNvSpPr>
            <a:spLocks noGrp="1"/>
          </p:cNvSpPr>
          <p:nvPr>
            <p:ph type="ftr" sz="quarter" idx="11"/>
          </p:nvPr>
        </p:nvSpPr>
        <p:spPr/>
        <p:txBody>
          <a:bodyPr/>
          <a:lstStyle/>
          <a:p>
            <a:pPr>
              <a:defRPr/>
            </a:pPr>
            <a:r>
              <a:rPr lang="en-US"/>
              <a:t>Volker Jungnickel (Fraunhofer HHI)</a:t>
            </a:r>
            <a:endParaRPr lang="en-US" dirty="0"/>
          </a:p>
        </p:txBody>
      </p:sp>
      <p:sp>
        <p:nvSpPr>
          <p:cNvPr id="6" name="Slide Number Placeholder 5">
            <a:extLst>
              <a:ext uri="{FF2B5EF4-FFF2-40B4-BE49-F238E27FC236}">
                <a16:creationId xmlns:a16="http://schemas.microsoft.com/office/drawing/2014/main" id="{914BE924-A8C2-1C5F-A714-44BA9CAB88E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25611355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1" y="1524000"/>
            <a:ext cx="10361084" cy="4951414"/>
          </a:xfrm>
        </p:spPr>
        <p:txBody>
          <a:bodyPr/>
          <a:lstStyle/>
          <a:p>
            <a:pPr marL="358775" marR="0" lvl="0" indent="-358775"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Times New Roman" pitchFamily="18" charset="0"/>
                <a:ea typeface="+mn-ea"/>
                <a:cs typeface="Arial" charset="0"/>
              </a:rPr>
              <a:t>[1] 	IEEE P802.11be™/D3.0: Draft Standard for Information technology — Tele-communications and information exchange </a:t>
            </a:r>
            <a:r>
              <a:rPr kumimoji="0" lang="en-US" sz="1800" b="0" i="0" u="none" strike="noStrike" kern="1200" cap="none" spc="0" normalizeH="0" baseline="0" noProof="0" dirty="0" err="1">
                <a:ln>
                  <a:noFill/>
                </a:ln>
                <a:solidFill>
                  <a:srgbClr val="000000"/>
                </a:solidFill>
                <a:effectLst/>
                <a:uLnTx/>
                <a:uFillTx/>
                <a:latin typeface="Times New Roman" pitchFamily="18" charset="0"/>
                <a:ea typeface="+mn-ea"/>
                <a:cs typeface="Arial" charset="0"/>
              </a:rPr>
              <a:t>betw</a:t>
            </a:r>
            <a:r>
              <a:rPr kumimoji="0" lang="en-US" sz="1800" b="0" i="0" u="none" strike="noStrike" kern="1200" cap="none" spc="0" normalizeH="0" baseline="0" noProof="0" dirty="0">
                <a:ln>
                  <a:noFill/>
                </a:ln>
                <a:solidFill>
                  <a:srgbClr val="000000"/>
                </a:solidFill>
                <a:effectLst/>
                <a:uLnTx/>
                <a:uFillTx/>
                <a:latin typeface="Times New Roman" pitchFamily="18" charset="0"/>
                <a:ea typeface="+mn-ea"/>
                <a:cs typeface="Arial" charset="0"/>
              </a:rPr>
              <a:t>. systems Local and metropolitan area networks — Specific requirements — Part 11: Wireless LAN Medium Access Control (MAC) and Physical Layer (PHY) Specifications — Amendment 8: Enhancements for extremely high throughput (EHT)</a:t>
            </a:r>
          </a:p>
          <a:p>
            <a:pPr marL="358775" marR="0" lvl="0" indent="-358775"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Times New Roman" pitchFamily="18" charset="0"/>
                <a:ea typeface="+mn-ea"/>
                <a:cs typeface="Arial" charset="0"/>
              </a:rPr>
              <a:t>[2]	V. </a:t>
            </a:r>
            <a:r>
              <a:rPr kumimoji="0" lang="en-US" sz="1800" b="0" i="0" u="none" strike="noStrike" kern="1200" cap="none" spc="0" normalizeH="0" baseline="0" noProof="0" dirty="0" err="1">
                <a:ln>
                  <a:noFill/>
                </a:ln>
                <a:solidFill>
                  <a:srgbClr val="000000"/>
                </a:solidFill>
                <a:effectLst/>
                <a:uLnTx/>
                <a:uFillTx/>
                <a:latin typeface="Times New Roman" pitchFamily="18" charset="0"/>
                <a:ea typeface="+mn-ea"/>
                <a:cs typeface="Arial" charset="0"/>
              </a:rPr>
              <a:t>Jungnickel</a:t>
            </a:r>
            <a:r>
              <a:rPr kumimoji="0" lang="en-US" sz="1800" b="0" i="0" u="none" strike="noStrike" kern="1200" cap="none" spc="0" normalizeH="0" baseline="0" noProof="0" dirty="0">
                <a:ln>
                  <a:noFill/>
                </a:ln>
                <a:solidFill>
                  <a:srgbClr val="000000"/>
                </a:solidFill>
                <a:effectLst/>
                <a:uLnTx/>
                <a:uFillTx/>
                <a:latin typeface="Times New Roman" pitchFamily="18" charset="0"/>
                <a:ea typeface="+mn-ea"/>
                <a:cs typeface="Arial" charset="0"/>
              </a:rPr>
              <a:t> et al. “Light Communication for UHR”, </a:t>
            </a:r>
            <a:r>
              <a:rPr kumimoji="0" lang="en-US" sz="1800" b="0" i="0" u="none" strike="noStrike" kern="1200" cap="none" spc="0" normalizeH="0" baseline="0" noProof="0" dirty="0">
                <a:ln>
                  <a:noFill/>
                </a:ln>
                <a:solidFill>
                  <a:srgbClr val="000000"/>
                </a:solidFill>
                <a:effectLst/>
                <a:uLnTx/>
                <a:uFillTx/>
                <a:latin typeface="Times New Roman" pitchFamily="18" charset="0"/>
                <a:ea typeface="+mn-ea"/>
                <a:cs typeface="Arial" charset="0"/>
                <a:hlinkClick r:id="rId3"/>
              </a:rPr>
              <a:t>https://mentor.ieee.org/802.11/dcn/23/11-23-0091-00-0wng-light-communication-for-uhr.pptx</a:t>
            </a:r>
            <a:r>
              <a:rPr kumimoji="0" lang="en-US" sz="1800" b="0" i="0" u="none" strike="noStrike" kern="1200" cap="none" spc="0" normalizeH="0" baseline="0" noProof="0" dirty="0">
                <a:ln>
                  <a:noFill/>
                </a:ln>
                <a:solidFill>
                  <a:srgbClr val="000000"/>
                </a:solidFill>
                <a:effectLst/>
                <a:uLnTx/>
                <a:uFillTx/>
                <a:latin typeface="Times New Roman" pitchFamily="18" charset="0"/>
                <a:ea typeface="+mn-ea"/>
                <a:cs typeface="Arial" charset="0"/>
              </a:rPr>
              <a:t> </a:t>
            </a:r>
          </a:p>
          <a:p>
            <a:pPr marL="358775" marR="0" lvl="0" indent="-358775"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Times New Roman" pitchFamily="18" charset="0"/>
                <a:ea typeface="+mn-ea"/>
                <a:cs typeface="Arial" charset="0"/>
              </a:rPr>
              <a:t>[2]	 M. Ayyash </a:t>
            </a:r>
            <a:r>
              <a:rPr kumimoji="0" lang="en-US" sz="1800" b="0" i="1" u="none" strike="noStrike" kern="1200" cap="none" spc="0" normalizeH="0" baseline="0" noProof="0" dirty="0">
                <a:ln>
                  <a:noFill/>
                </a:ln>
                <a:solidFill>
                  <a:srgbClr val="000000"/>
                </a:solidFill>
                <a:effectLst/>
                <a:uLnTx/>
                <a:uFillTx/>
                <a:latin typeface="Times New Roman" pitchFamily="18" charset="0"/>
                <a:ea typeface="+mn-ea"/>
                <a:cs typeface="Arial" charset="0"/>
              </a:rPr>
              <a:t>et al</a:t>
            </a:r>
            <a:r>
              <a:rPr kumimoji="0" lang="en-US" sz="1800" b="0" i="0" u="none" strike="noStrike" kern="1200" cap="none" spc="0" normalizeH="0" baseline="0" noProof="0" dirty="0">
                <a:ln>
                  <a:noFill/>
                </a:ln>
                <a:solidFill>
                  <a:srgbClr val="000000"/>
                </a:solidFill>
                <a:effectLst/>
                <a:uLnTx/>
                <a:uFillTx/>
                <a:latin typeface="Times New Roman" pitchFamily="18" charset="0"/>
                <a:ea typeface="+mn-ea"/>
                <a:cs typeface="Arial" charset="0"/>
              </a:rPr>
              <a:t>., "Coexistence of </a:t>
            </a:r>
            <a:r>
              <a:rPr kumimoji="0" lang="en-US" sz="1800" b="0" i="0" u="none" strike="noStrike" kern="1200" cap="none" spc="0" normalizeH="0" baseline="0" noProof="0" dirty="0" err="1">
                <a:ln>
                  <a:noFill/>
                </a:ln>
                <a:solidFill>
                  <a:srgbClr val="000000"/>
                </a:solidFill>
                <a:effectLst/>
                <a:uLnTx/>
                <a:uFillTx/>
                <a:latin typeface="Times New Roman" pitchFamily="18" charset="0"/>
                <a:ea typeface="+mn-ea"/>
                <a:cs typeface="Arial" charset="0"/>
              </a:rPr>
              <a:t>WiFi</a:t>
            </a:r>
            <a:r>
              <a:rPr kumimoji="0" lang="en-US" sz="1800" b="0" i="0" u="none" strike="noStrike" kern="1200" cap="none" spc="0" normalizeH="0" baseline="0" noProof="0" dirty="0">
                <a:ln>
                  <a:noFill/>
                </a:ln>
                <a:solidFill>
                  <a:srgbClr val="000000"/>
                </a:solidFill>
                <a:effectLst/>
                <a:uLnTx/>
                <a:uFillTx/>
                <a:latin typeface="Times New Roman" pitchFamily="18" charset="0"/>
                <a:ea typeface="+mn-ea"/>
                <a:cs typeface="Arial" charset="0"/>
              </a:rPr>
              <a:t> and </a:t>
            </a:r>
            <a:r>
              <a:rPr kumimoji="0" lang="en-US" sz="1800" b="0" i="0" u="none" strike="noStrike" kern="1200" cap="none" spc="0" normalizeH="0" baseline="0" noProof="0" dirty="0" err="1">
                <a:ln>
                  <a:noFill/>
                </a:ln>
                <a:solidFill>
                  <a:srgbClr val="000000"/>
                </a:solidFill>
                <a:effectLst/>
                <a:uLnTx/>
                <a:uFillTx/>
                <a:latin typeface="Times New Roman" pitchFamily="18" charset="0"/>
                <a:ea typeface="+mn-ea"/>
                <a:cs typeface="Arial" charset="0"/>
              </a:rPr>
              <a:t>LiFi</a:t>
            </a:r>
            <a:r>
              <a:rPr kumimoji="0" lang="en-US" sz="1800" b="0" i="0" u="none" strike="noStrike" kern="1200" cap="none" spc="0" normalizeH="0" baseline="0" noProof="0" dirty="0">
                <a:ln>
                  <a:noFill/>
                </a:ln>
                <a:solidFill>
                  <a:srgbClr val="000000"/>
                </a:solidFill>
                <a:effectLst/>
                <a:uLnTx/>
                <a:uFillTx/>
                <a:latin typeface="Times New Roman" pitchFamily="18" charset="0"/>
                <a:ea typeface="+mn-ea"/>
                <a:cs typeface="Arial" charset="0"/>
              </a:rPr>
              <a:t> toward 5G: concepts, opportunities, and challenges," in </a:t>
            </a:r>
            <a:r>
              <a:rPr kumimoji="0" lang="en-US" sz="1800" b="0" i="1" u="none" strike="noStrike" kern="1200" cap="none" spc="0" normalizeH="0" baseline="0" noProof="0" dirty="0">
                <a:ln>
                  <a:noFill/>
                </a:ln>
                <a:solidFill>
                  <a:srgbClr val="000000"/>
                </a:solidFill>
                <a:effectLst/>
                <a:uLnTx/>
                <a:uFillTx/>
                <a:latin typeface="Times New Roman" pitchFamily="18" charset="0"/>
                <a:ea typeface="+mn-ea"/>
                <a:cs typeface="Arial" charset="0"/>
              </a:rPr>
              <a:t>IEEE Communications Magazine</a:t>
            </a:r>
            <a:r>
              <a:rPr kumimoji="0" lang="en-US" sz="1800" b="0" i="0" u="none" strike="noStrike" kern="1200" cap="none" spc="0" normalizeH="0" baseline="0" noProof="0" dirty="0">
                <a:ln>
                  <a:noFill/>
                </a:ln>
                <a:solidFill>
                  <a:srgbClr val="000000"/>
                </a:solidFill>
                <a:effectLst/>
                <a:uLnTx/>
                <a:uFillTx/>
                <a:latin typeface="Times New Roman" pitchFamily="18" charset="0"/>
                <a:ea typeface="+mn-ea"/>
                <a:cs typeface="Arial" charset="0"/>
              </a:rPr>
              <a:t>, vol. 54, no. 2, pp. 64-71, February 2016</a:t>
            </a:r>
          </a:p>
          <a:p>
            <a:pPr marL="358775" marR="0" lvl="0" indent="-358775" algn="l" defTabSz="914400" rtl="0" eaLnBrk="1" fontAlgn="base" latinLnBrk="0" hangingPunct="1">
              <a:lnSpc>
                <a:spcPct val="100000"/>
              </a:lnSpc>
              <a:spcBef>
                <a:spcPct val="0"/>
              </a:spcBef>
              <a:spcAft>
                <a:spcPct val="0"/>
              </a:spcAft>
              <a:buClrTx/>
              <a:buSzTx/>
              <a:buFontTx/>
              <a:buNone/>
              <a:tabLst/>
              <a:defRPr/>
            </a:pPr>
            <a:r>
              <a:rPr kumimoji="0" lang="de-DE" sz="1800" b="0" i="0" u="none" strike="noStrike" kern="1200" cap="none" spc="0" normalizeH="0" baseline="0" noProof="0" dirty="0">
                <a:ln>
                  <a:noFill/>
                </a:ln>
                <a:solidFill>
                  <a:srgbClr val="000000"/>
                </a:solidFill>
                <a:effectLst/>
                <a:uLnTx/>
                <a:uFillTx/>
                <a:latin typeface="Times New Roman" pitchFamily="18" charset="0"/>
                <a:ea typeface="+mn-ea"/>
                <a:cs typeface="Arial" charset="0"/>
              </a:rPr>
              <a:t>[3]	S. Shao, "Design and Analysis of a Visible-Light-Communication Enhanced WiFi System," J. Opt. Commun. Netw. 7, 960-973 (2015)</a:t>
            </a:r>
          </a:p>
          <a:p>
            <a:pPr marL="358775" marR="0" lvl="0" indent="-358775" algn="l" defTabSz="914400" rtl="0" eaLnBrk="1" fontAlgn="base" latinLnBrk="0" hangingPunct="1">
              <a:lnSpc>
                <a:spcPct val="100000"/>
              </a:lnSpc>
              <a:spcBef>
                <a:spcPct val="0"/>
              </a:spcBef>
              <a:spcAft>
                <a:spcPct val="0"/>
              </a:spcAft>
              <a:buClrTx/>
              <a:buSzTx/>
              <a:buFontTx/>
              <a:buNone/>
              <a:tabLst/>
              <a:defRPr/>
            </a:pPr>
            <a:r>
              <a:rPr kumimoji="0" lang="de-DE" sz="1800" b="0" i="0" u="none" strike="noStrike" kern="1200" cap="none" spc="0" normalizeH="0" baseline="0" noProof="0" dirty="0">
                <a:ln>
                  <a:noFill/>
                </a:ln>
                <a:solidFill>
                  <a:srgbClr val="000000"/>
                </a:solidFill>
                <a:effectLst/>
                <a:uLnTx/>
                <a:uFillTx/>
                <a:latin typeface="Times New Roman" pitchFamily="18" charset="0"/>
                <a:ea typeface="+mn-ea"/>
                <a:cs typeface="Arial" charset="0"/>
              </a:rPr>
              <a:t>[4]	V. Jungnickel et al. „LC/RF multiplexing“, </a:t>
            </a:r>
            <a:r>
              <a:rPr kumimoji="0" lang="de-DE" sz="1800" b="0" i="0" u="none" strike="noStrike" kern="1200" cap="none" spc="0" normalizeH="0" baseline="0" noProof="0" dirty="0">
                <a:ln>
                  <a:noFill/>
                </a:ln>
                <a:solidFill>
                  <a:srgbClr val="000000"/>
                </a:solidFill>
                <a:effectLst/>
                <a:uLnTx/>
                <a:uFillTx/>
                <a:latin typeface="Times New Roman" pitchFamily="18" charset="0"/>
                <a:ea typeface="+mn-ea"/>
                <a:cs typeface="Arial" charset="0"/>
                <a:hlinkClick r:id="rId4"/>
              </a:rPr>
              <a:t>https://mentor.ieee.org/802.11/dcn/23/11-23-0006-00-00bb-lc-rf-multiplexing.docx</a:t>
            </a:r>
            <a:r>
              <a:rPr kumimoji="0" lang="de-DE" sz="1800" b="0" i="0" u="none" strike="noStrike" kern="1200" cap="none" spc="0" normalizeH="0" baseline="0" noProof="0" dirty="0">
                <a:ln>
                  <a:noFill/>
                </a:ln>
                <a:solidFill>
                  <a:srgbClr val="000000"/>
                </a:solidFill>
                <a:effectLst/>
                <a:uLnTx/>
                <a:uFillTx/>
                <a:latin typeface="Times New Roman" pitchFamily="18" charset="0"/>
                <a:ea typeface="+mn-ea"/>
                <a:cs typeface="Arial" charset="0"/>
              </a:rPr>
              <a:t> </a:t>
            </a:r>
            <a:endParaRPr kumimoji="0" lang="en-US" sz="1800" b="0" i="0" u="none" strike="noStrike" kern="1200" cap="none" spc="0" normalizeH="0" baseline="0" noProof="0" dirty="0">
              <a:ln>
                <a:noFill/>
              </a:ln>
              <a:solidFill>
                <a:srgbClr val="000000"/>
              </a:solidFill>
              <a:effectLst/>
              <a:uLnTx/>
              <a:uFillTx/>
              <a:latin typeface="Times New Roman" pitchFamily="18" charset="0"/>
              <a:ea typeface="+mn-ea"/>
              <a:cs typeface="Arial" charset="0"/>
            </a:endParaRPr>
          </a:p>
          <a:p>
            <a:pPr marL="358775" marR="0" lvl="0" indent="-358775"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Times New Roman" pitchFamily="18" charset="0"/>
                <a:ea typeface="+mn-ea"/>
                <a:cs typeface="Arial" charset="0"/>
              </a:rPr>
              <a:t>[5]	IEEE P802.15.13_D10: IEEE Draft Standard for Multi-Gigabit per Second Optical Wireless Communications (OWC), with Ranges up to 200 meters, for both stationary and mobile devices</a:t>
            </a:r>
            <a:endParaRPr kumimoji="0" lang="de-DE" sz="1800" b="0" i="0" u="none" strike="noStrike" kern="1200" cap="none" spc="0" normalizeH="0" baseline="0" noProof="0" dirty="0">
              <a:ln>
                <a:noFill/>
              </a:ln>
              <a:solidFill>
                <a:srgbClr val="000000"/>
              </a:solidFill>
              <a:effectLst/>
              <a:uLnTx/>
              <a:uFillTx/>
              <a:latin typeface="Times New Roman" pitchFamily="18" charset="0"/>
              <a:ea typeface="+mn-ea"/>
              <a:cs typeface="Arial" charset="0"/>
            </a:endParaRPr>
          </a:p>
          <a:p>
            <a:pPr marL="358775" marR="0" lvl="0" indent="-358775"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Times New Roman" pitchFamily="18" charset="0"/>
                <a:ea typeface="+mn-ea"/>
                <a:cs typeface="Arial" charset="0"/>
              </a:rPr>
              <a:t>[6]	IEEE P802.11bb/D6: IEEE Draft Standard for Information Technology — Telecommunications and Information Exchange Between Systems Local and Metropolitan Area Networks — Specific Requirements — Part 11: Wireless LAN Medium Access Control (MAC) and Physical Layer (PHY) Specifications — Amendment 7: Light Communication (LC).</a:t>
            </a:r>
            <a:endParaRPr kumimoji="0" lang="de-DE" sz="1800" b="0" i="0" u="none" strike="noStrike" kern="1200" cap="none" spc="0" normalizeH="0" baseline="0" noProof="0" dirty="0">
              <a:ln>
                <a:noFill/>
              </a:ln>
              <a:solidFill>
                <a:srgbClr val="000000"/>
              </a:solidFill>
              <a:effectLst/>
              <a:uLnTx/>
              <a:uFillTx/>
              <a:latin typeface="Times New Roman" pitchFamily="18" charset="0"/>
              <a:ea typeface="+mn-ea"/>
              <a:cs typeface="Arial" charset="0"/>
            </a:endParaRPr>
          </a:p>
          <a:p>
            <a:endParaRPr lang="en-GB" sz="360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13</a:t>
            </a:fld>
            <a:endParaRPr lang="en-GB"/>
          </a:p>
        </p:txBody>
      </p:sp>
      <p:sp>
        <p:nvSpPr>
          <p:cNvPr id="5" name="Footer Placeholder 4"/>
          <p:cNvSpPr>
            <a:spLocks noGrp="1"/>
          </p:cNvSpPr>
          <p:nvPr>
            <p:ph type="ftr" idx="14"/>
          </p:nvPr>
        </p:nvSpPr>
        <p:spPr/>
        <p:txBody>
          <a:bodyPr/>
          <a:lstStyle/>
          <a:p>
            <a:r>
              <a:rPr lang="en-GB"/>
              <a:t>Volker Jungnickel (Fraunhofer HHI)</a:t>
            </a:r>
            <a:endParaRPr lang="en-GB" dirty="0"/>
          </a:p>
        </p:txBody>
      </p:sp>
      <p:sp>
        <p:nvSpPr>
          <p:cNvPr id="4" name="Date Placeholder 3"/>
          <p:cNvSpPr>
            <a:spLocks noGrp="1"/>
          </p:cNvSpPr>
          <p:nvPr>
            <p:ph type="dt" idx="15"/>
          </p:nvPr>
        </p:nvSpPr>
        <p:spPr/>
        <p:txBody>
          <a:bodyPr/>
          <a:lstStyle/>
          <a:p>
            <a:r>
              <a:rPr lang="en-US"/>
              <a:t>March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D49DD-69CD-8DE1-D3D0-B6C615F84E41}"/>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C0CF8130-A0C7-D62F-7520-F34FC1475751}"/>
              </a:ext>
            </a:extLst>
          </p:cNvPr>
          <p:cNvSpPr>
            <a:spLocks noGrp="1"/>
          </p:cNvSpPr>
          <p:nvPr>
            <p:ph idx="1"/>
          </p:nvPr>
        </p:nvSpPr>
        <p:spPr/>
        <p:txBody>
          <a:bodyPr/>
          <a:lstStyle/>
          <a:p>
            <a:r>
              <a:rPr lang="en-US" sz="2400" b="0" dirty="0"/>
              <a:t>Would you support that UHR develops Open ML interface to integrate LC?</a:t>
            </a:r>
          </a:p>
          <a:p>
            <a:pPr marL="0" indent="0">
              <a:buNone/>
            </a:pPr>
            <a:endParaRPr lang="en-US" sz="2400" b="0" dirty="0"/>
          </a:p>
          <a:p>
            <a:pPr marL="0" indent="0">
              <a:buNone/>
            </a:pPr>
            <a:r>
              <a:rPr lang="en-US" sz="2400" b="0" dirty="0"/>
              <a:t>Y / N / A =</a:t>
            </a:r>
          </a:p>
          <a:p>
            <a:endParaRPr lang="en-US" dirty="0"/>
          </a:p>
        </p:txBody>
      </p:sp>
      <p:sp>
        <p:nvSpPr>
          <p:cNvPr id="4" name="Slide Number Placeholder 3">
            <a:extLst>
              <a:ext uri="{FF2B5EF4-FFF2-40B4-BE49-F238E27FC236}">
                <a16:creationId xmlns:a16="http://schemas.microsoft.com/office/drawing/2014/main" id="{253B8FB7-4B91-2A93-CB46-77BEB5922841}"/>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EADDD8C-17A2-2622-F7BD-184A4FA64E30}"/>
              </a:ext>
            </a:extLst>
          </p:cNvPr>
          <p:cNvSpPr>
            <a:spLocks noGrp="1"/>
          </p:cNvSpPr>
          <p:nvPr>
            <p:ph type="ftr" idx="14"/>
          </p:nvPr>
        </p:nvSpPr>
        <p:spPr/>
        <p:txBody>
          <a:bodyPr/>
          <a:lstStyle/>
          <a:p>
            <a:r>
              <a:rPr lang="en-GB"/>
              <a:t>Volker Jungnickel (Fraunhofer HHI)</a:t>
            </a:r>
            <a:endParaRPr lang="en-GB" dirty="0"/>
          </a:p>
        </p:txBody>
      </p:sp>
      <p:sp>
        <p:nvSpPr>
          <p:cNvPr id="6" name="Date Placeholder 5">
            <a:extLst>
              <a:ext uri="{FF2B5EF4-FFF2-40B4-BE49-F238E27FC236}">
                <a16:creationId xmlns:a16="http://schemas.microsoft.com/office/drawing/2014/main" id="{5CC2A108-D172-DC63-D472-7AC38F448C69}"/>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4120026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Outline</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400" b="0" dirty="0"/>
              <a:t>Introduction</a:t>
            </a:r>
          </a:p>
          <a:p>
            <a:pPr>
              <a:buFont typeface="Arial" panose="020B0604020202020204" pitchFamily="34" charset="0"/>
              <a:buChar char="•"/>
            </a:pPr>
            <a:r>
              <a:rPr lang="en-US" sz="2400" b="0" dirty="0"/>
              <a:t>Multilink operation</a:t>
            </a:r>
          </a:p>
          <a:p>
            <a:pPr>
              <a:buFont typeface="Arial" panose="020B0604020202020204" pitchFamily="34" charset="0"/>
              <a:buChar char="•"/>
            </a:pPr>
            <a:r>
              <a:rPr lang="en-US" sz="2400" b="0" dirty="0"/>
              <a:t>Light communications</a:t>
            </a:r>
          </a:p>
          <a:p>
            <a:pPr>
              <a:buFont typeface="Arial" panose="020B0604020202020204" pitchFamily="34" charset="0"/>
              <a:buChar char="•"/>
            </a:pPr>
            <a:r>
              <a:rPr lang="en-US" sz="2400" b="0" dirty="0"/>
              <a:t>Analysis of previous PARs</a:t>
            </a:r>
          </a:p>
          <a:p>
            <a:pPr>
              <a:buFont typeface="Arial" panose="020B0604020202020204" pitchFamily="34" charset="0"/>
              <a:buChar char="•"/>
            </a:pPr>
            <a:r>
              <a:rPr lang="en-US" sz="2400" b="0" dirty="0"/>
              <a:t>Summary</a:t>
            </a:r>
          </a:p>
          <a:p>
            <a:pPr>
              <a:buFont typeface="Arial" panose="020B0604020202020204" pitchFamily="34" charset="0"/>
              <a:buChar char="•"/>
            </a:pPr>
            <a:r>
              <a:rPr lang="en-US" sz="2400" b="0" dirty="0"/>
              <a:t>References</a:t>
            </a:r>
          </a:p>
          <a:p>
            <a:pPr>
              <a:buFont typeface="Arial" panose="020B0604020202020204" pitchFamily="34" charset="0"/>
              <a:buChar char="•"/>
            </a:pPr>
            <a:r>
              <a:rPr lang="en-US" sz="2400" b="0" dirty="0"/>
              <a:t>Straw poll</a:t>
            </a:r>
          </a:p>
          <a:p>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a:t>
            </a:fld>
            <a:endParaRPr lang="en-GB"/>
          </a:p>
        </p:txBody>
      </p:sp>
      <p:sp>
        <p:nvSpPr>
          <p:cNvPr id="5" name="Footer Placeholder 4"/>
          <p:cNvSpPr>
            <a:spLocks noGrp="1"/>
          </p:cNvSpPr>
          <p:nvPr>
            <p:ph type="ftr" idx="14"/>
          </p:nvPr>
        </p:nvSpPr>
        <p:spPr/>
        <p:txBody>
          <a:bodyPr/>
          <a:lstStyle/>
          <a:p>
            <a:r>
              <a:rPr lang="en-GB"/>
              <a:t>Volker Jungnickel (Fraunhofer HHI)</a:t>
            </a:r>
            <a:endParaRPr lang="en-GB" dirty="0"/>
          </a:p>
        </p:txBody>
      </p:sp>
      <p:sp>
        <p:nvSpPr>
          <p:cNvPr id="4" name="Date Placeholder 3"/>
          <p:cNvSpPr>
            <a:spLocks noGrp="1"/>
          </p:cNvSpPr>
          <p:nvPr>
            <p:ph type="dt" idx="15"/>
          </p:nvPr>
        </p:nvSpPr>
        <p:spPr/>
        <p:txBody>
          <a:bodyPr/>
          <a:lstStyle/>
          <a:p>
            <a:r>
              <a:rPr lang="en-US"/>
              <a:t>March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AB4CF-C525-72DD-9733-969E51C99B8A}"/>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15DCDAA5-0A98-47B2-AD7C-20EBE917D631}"/>
              </a:ext>
            </a:extLst>
          </p:cNvPr>
          <p:cNvSpPr>
            <a:spLocks noGrp="1"/>
          </p:cNvSpPr>
          <p:nvPr>
            <p:ph idx="1"/>
          </p:nvPr>
        </p:nvSpPr>
        <p:spPr/>
        <p:txBody>
          <a:bodyPr/>
          <a:lstStyle/>
          <a:p>
            <a:r>
              <a:rPr lang="en-US" sz="2400" b="0" dirty="0"/>
              <a:t>	Multilink operation (MLO) allows parallel operation over 2.4, 5 and 6 GHz bands. This contribution proposes integration of light communications (LC) into multilink operation (MLO), as a new offloading opportunity to improve reliability. LC enables high reliability and low latency in critical scenarios where RF may be congested. 802.11be PAR limited the scope to RF bands at 2.4, 5 and 6 GHz while 802.11bb PAR to optical bands in 800 nm to 1000 nm range. It is proposed to develop the 802.11 architecture further and add an Open ML interface which enables the integration of LC. </a:t>
            </a:r>
          </a:p>
          <a:p>
            <a:endParaRPr lang="en-US" dirty="0"/>
          </a:p>
        </p:txBody>
      </p:sp>
      <p:sp>
        <p:nvSpPr>
          <p:cNvPr id="4" name="Slide Number Placeholder 3">
            <a:extLst>
              <a:ext uri="{FF2B5EF4-FFF2-40B4-BE49-F238E27FC236}">
                <a16:creationId xmlns:a16="http://schemas.microsoft.com/office/drawing/2014/main" id="{095E0868-8D1D-FF0F-78F9-40311FF7520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57D60BB3-275B-2D39-6A8B-6BC08D7EB140}"/>
              </a:ext>
            </a:extLst>
          </p:cNvPr>
          <p:cNvSpPr>
            <a:spLocks noGrp="1"/>
          </p:cNvSpPr>
          <p:nvPr>
            <p:ph type="ftr" idx="14"/>
          </p:nvPr>
        </p:nvSpPr>
        <p:spPr/>
        <p:txBody>
          <a:bodyPr/>
          <a:lstStyle/>
          <a:p>
            <a:r>
              <a:rPr lang="en-GB"/>
              <a:t>Volker Jungnickel (Fraunhofer HHI)</a:t>
            </a:r>
            <a:endParaRPr lang="en-GB" dirty="0"/>
          </a:p>
        </p:txBody>
      </p:sp>
      <p:sp>
        <p:nvSpPr>
          <p:cNvPr id="6" name="Date Placeholder 5">
            <a:extLst>
              <a:ext uri="{FF2B5EF4-FFF2-40B4-BE49-F238E27FC236}">
                <a16:creationId xmlns:a16="http://schemas.microsoft.com/office/drawing/2014/main" id="{A7591321-5768-65AB-F180-BEDDA25813FE}"/>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358764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847263A-5D6A-2DAB-A6FE-3C5F7CC52482}"/>
              </a:ext>
            </a:extLst>
          </p:cNvPr>
          <p:cNvSpPr>
            <a:spLocks noGrp="1"/>
          </p:cNvSpPr>
          <p:nvPr>
            <p:ph type="title"/>
          </p:nvPr>
        </p:nvSpPr>
        <p:spPr>
          <a:xfrm>
            <a:off x="914401" y="685801"/>
            <a:ext cx="10361084" cy="533399"/>
          </a:xfrm>
        </p:spPr>
        <p:txBody>
          <a:bodyPr/>
          <a:lstStyle/>
          <a:p>
            <a:r>
              <a:rPr lang="en-US" sz="3200" dirty="0"/>
              <a:t>Multilink Operation [1]</a:t>
            </a:r>
            <a:endParaRPr lang="en-US" dirty="0"/>
          </a:p>
        </p:txBody>
      </p:sp>
      <p:sp>
        <p:nvSpPr>
          <p:cNvPr id="9" name="Content Placeholder 8">
            <a:extLst>
              <a:ext uri="{FF2B5EF4-FFF2-40B4-BE49-F238E27FC236}">
                <a16:creationId xmlns:a16="http://schemas.microsoft.com/office/drawing/2014/main" id="{4414F238-36E6-66E8-D239-3EFB7B7B102F}"/>
              </a:ext>
            </a:extLst>
          </p:cNvPr>
          <p:cNvSpPr>
            <a:spLocks noGrp="1"/>
          </p:cNvSpPr>
          <p:nvPr>
            <p:ph sz="half" idx="2"/>
          </p:nvPr>
        </p:nvSpPr>
        <p:spPr/>
        <p:txBody>
          <a:bodyPr/>
          <a:lstStyle/>
          <a:p>
            <a:pPr marL="457200" indent="-457200" algn="just">
              <a:buFont typeface="Arial" panose="020B0604020202020204" pitchFamily="34" charset="0"/>
              <a:buChar char="•"/>
            </a:pPr>
            <a:r>
              <a:rPr lang="en-US" sz="2800" b="0" kern="0" dirty="0"/>
              <a:t>Multilink operation (MLO) allows parallel operation over 2.4, 5 and 6 GHz bands.</a:t>
            </a:r>
          </a:p>
          <a:p>
            <a:pPr marL="457200" indent="-457200" algn="just">
              <a:buFont typeface="Arial" panose="020B0604020202020204" pitchFamily="34" charset="0"/>
              <a:buChar char="•"/>
            </a:pPr>
            <a:r>
              <a:rPr lang="en-US" sz="2800" b="0" kern="0" dirty="0"/>
              <a:t>The MAC is split into MLD upper MACs, MLD lower MACs and Link 1/Link 2.</a:t>
            </a:r>
          </a:p>
          <a:p>
            <a:endParaRPr lang="en-US" sz="2800" b="0" kern="0" dirty="0"/>
          </a:p>
          <a:p>
            <a:endParaRPr lang="en-US" dirty="0"/>
          </a:p>
        </p:txBody>
      </p:sp>
      <p:sp>
        <p:nvSpPr>
          <p:cNvPr id="6" name="Date Placeholder 5">
            <a:extLst>
              <a:ext uri="{FF2B5EF4-FFF2-40B4-BE49-F238E27FC236}">
                <a16:creationId xmlns:a16="http://schemas.microsoft.com/office/drawing/2014/main" id="{6ADB3BE8-CFEC-0016-F505-491F1921238C}"/>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C98AA979-162B-7DFA-8A81-485200794114}"/>
              </a:ext>
            </a:extLst>
          </p:cNvPr>
          <p:cNvSpPr>
            <a:spLocks noGrp="1"/>
          </p:cNvSpPr>
          <p:nvPr>
            <p:ph type="ftr" idx="11"/>
          </p:nvPr>
        </p:nvSpPr>
        <p:spPr/>
        <p:txBody>
          <a:bodyPr/>
          <a:lstStyle/>
          <a:p>
            <a:r>
              <a:rPr lang="en-GB"/>
              <a:t>Volker Jungnickel (Fraunhofer HHI)</a:t>
            </a:r>
            <a:endParaRPr lang="en-GB" dirty="0"/>
          </a:p>
        </p:txBody>
      </p:sp>
      <p:sp>
        <p:nvSpPr>
          <p:cNvPr id="4" name="Slide Number Placeholder 3">
            <a:extLst>
              <a:ext uri="{FF2B5EF4-FFF2-40B4-BE49-F238E27FC236}">
                <a16:creationId xmlns:a16="http://schemas.microsoft.com/office/drawing/2014/main" id="{BF381966-FFA0-30D2-BEFA-FF85DF5A626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pic>
        <p:nvPicPr>
          <p:cNvPr id="10" name="Picture 9">
            <a:extLst>
              <a:ext uri="{FF2B5EF4-FFF2-40B4-BE49-F238E27FC236}">
                <a16:creationId xmlns:a16="http://schemas.microsoft.com/office/drawing/2014/main" id="{7C3785D1-0046-D643-6D40-3F51196485F9}"/>
              </a:ext>
            </a:extLst>
          </p:cNvPr>
          <p:cNvPicPr>
            <a:picLocks noChangeAspect="1"/>
          </p:cNvPicPr>
          <p:nvPr/>
        </p:nvPicPr>
        <p:blipFill>
          <a:blip r:embed="rId2"/>
          <a:stretch>
            <a:fillRect/>
          </a:stretch>
        </p:blipFill>
        <p:spPr>
          <a:xfrm>
            <a:off x="1202631" y="1219200"/>
            <a:ext cx="4976349" cy="5165297"/>
          </a:xfrm>
          <a:prstGeom prst="rect">
            <a:avLst/>
          </a:prstGeom>
        </p:spPr>
      </p:pic>
    </p:spTree>
    <p:extLst>
      <p:ext uri="{BB962C8B-B14F-4D97-AF65-F5344CB8AC3E}">
        <p14:creationId xmlns:p14="http://schemas.microsoft.com/office/powerpoint/2010/main" val="401084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A79EF-64A0-9325-4B90-BABA9D451DF0}"/>
              </a:ext>
            </a:extLst>
          </p:cNvPr>
          <p:cNvSpPr>
            <a:spLocks noGrp="1"/>
          </p:cNvSpPr>
          <p:nvPr>
            <p:ph type="title"/>
          </p:nvPr>
        </p:nvSpPr>
        <p:spPr>
          <a:xfrm>
            <a:off x="914401" y="685801"/>
            <a:ext cx="10361084" cy="931863"/>
          </a:xfrm>
        </p:spPr>
        <p:txBody>
          <a:bodyPr/>
          <a:lstStyle/>
          <a:p>
            <a:r>
              <a:rPr lang="en-US" sz="2800" dirty="0"/>
              <a:t>Offloading: Enhanced reliability and lower latency</a:t>
            </a:r>
          </a:p>
        </p:txBody>
      </p:sp>
      <p:sp>
        <p:nvSpPr>
          <p:cNvPr id="3" name="Content Placeholder 2">
            <a:extLst>
              <a:ext uri="{FF2B5EF4-FFF2-40B4-BE49-F238E27FC236}">
                <a16:creationId xmlns:a16="http://schemas.microsoft.com/office/drawing/2014/main" id="{ECE4D7F3-C379-9FE8-A598-3C971B984AD4}"/>
              </a:ext>
            </a:extLst>
          </p:cNvPr>
          <p:cNvSpPr>
            <a:spLocks noGrp="1"/>
          </p:cNvSpPr>
          <p:nvPr>
            <p:ph idx="1"/>
          </p:nvPr>
        </p:nvSpPr>
        <p:spPr>
          <a:xfrm>
            <a:off x="914401" y="1981201"/>
            <a:ext cx="10361084" cy="4494213"/>
          </a:xfrm>
        </p:spPr>
        <p:txBody>
          <a:bodyPr/>
          <a:lstStyle/>
          <a:p>
            <a:pPr algn="just">
              <a:buFont typeface="Arial" panose="020B0604020202020204" pitchFamily="34" charset="0"/>
              <a:buChar char="•"/>
            </a:pPr>
            <a:r>
              <a:rPr lang="en-US" kern="0" dirty="0"/>
              <a:t>Each RF band has independent channel access</a:t>
            </a:r>
          </a:p>
          <a:p>
            <a:pPr marL="800100" lvl="1" indent="-342900" algn="just">
              <a:buFont typeface="Times New Roman" panose="02020603050405020304" pitchFamily="18" charset="0"/>
              <a:buChar char="−"/>
            </a:pPr>
            <a:r>
              <a:rPr lang="en-US" b="0" kern="0" dirty="0"/>
              <a:t>CCA is done on all bands operated in parallel</a:t>
            </a:r>
          </a:p>
          <a:p>
            <a:pPr marL="800100" lvl="1" indent="-342900" algn="just">
              <a:buFont typeface="Times New Roman" panose="02020603050405020304" pitchFamily="18" charset="0"/>
              <a:buChar char="−"/>
            </a:pPr>
            <a:r>
              <a:rPr lang="en-US" b="0" kern="0" dirty="0"/>
              <a:t>If the link is busy in current band, another band can be used</a:t>
            </a:r>
          </a:p>
          <a:p>
            <a:pPr algn="just">
              <a:buFont typeface="Arial" panose="020B0604020202020204" pitchFamily="34" charset="0"/>
              <a:buChar char="•"/>
            </a:pPr>
            <a:r>
              <a:rPr lang="en-US" kern="0" dirty="0"/>
              <a:t>Offloading enhances reliability and reduces latency </a:t>
            </a:r>
          </a:p>
          <a:p>
            <a:pPr marL="800100" lvl="1" indent="-342900" algn="just">
              <a:buFont typeface="Times New Roman" panose="02020603050405020304" pitchFamily="18" charset="0"/>
              <a:buChar char="−"/>
            </a:pPr>
            <a:r>
              <a:rPr lang="en-US" dirty="0"/>
              <a:t>This is true if enough free bandwidth is available</a:t>
            </a:r>
          </a:p>
          <a:p>
            <a:pPr marL="800100" lvl="1" indent="-342900" algn="just">
              <a:buFont typeface="Times New Roman" panose="02020603050405020304" pitchFamily="18" charset="0"/>
              <a:buChar char="−"/>
            </a:pPr>
            <a:r>
              <a:rPr lang="en-US" dirty="0"/>
              <a:t>UHR aims at higher throughput compared to 802.11be</a:t>
            </a:r>
          </a:p>
          <a:p>
            <a:pPr marL="800100" lvl="1" indent="-342900" algn="just">
              <a:buFont typeface="Times New Roman" panose="02020603050405020304" pitchFamily="18" charset="0"/>
              <a:buChar char="−"/>
            </a:pPr>
            <a:r>
              <a:rPr lang="en-US" dirty="0"/>
              <a:t>In dense traffic, capacity of all bands may be exhausted</a:t>
            </a:r>
          </a:p>
          <a:p>
            <a:pPr marL="800100" lvl="1" indent="-342900" algn="just">
              <a:buFont typeface="Times New Roman" panose="02020603050405020304" pitchFamily="18" charset="0"/>
              <a:buChar char="−"/>
            </a:pPr>
            <a:r>
              <a:rPr lang="en-US" dirty="0"/>
              <a:t>MLO cannot find free bandwidth</a:t>
            </a:r>
          </a:p>
          <a:p>
            <a:pPr marL="400050" algn="just">
              <a:buFont typeface="Arial" panose="020B0604020202020204" pitchFamily="34" charset="0"/>
              <a:buChar char="•"/>
            </a:pPr>
            <a:r>
              <a:rPr lang="en-US" kern="0" dirty="0"/>
              <a:t>Offloading requires free bandwidth</a:t>
            </a:r>
          </a:p>
          <a:p>
            <a:pPr marL="800100" lvl="1" indent="-342900" algn="just">
              <a:buFont typeface="Times New Roman" panose="02020603050405020304" pitchFamily="18" charset="0"/>
              <a:buChar char="−"/>
            </a:pPr>
            <a:r>
              <a:rPr lang="en-US" b="0" kern="0" dirty="0"/>
              <a:t>But free bandwidth is not enough</a:t>
            </a:r>
          </a:p>
          <a:p>
            <a:endParaRPr lang="en-US" dirty="0"/>
          </a:p>
        </p:txBody>
      </p:sp>
      <p:sp>
        <p:nvSpPr>
          <p:cNvPr id="4" name="Slide Number Placeholder 3">
            <a:extLst>
              <a:ext uri="{FF2B5EF4-FFF2-40B4-BE49-F238E27FC236}">
                <a16:creationId xmlns:a16="http://schemas.microsoft.com/office/drawing/2014/main" id="{B9309FD3-A48A-5B96-697C-8559FD378F5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5A66402-4805-0EEC-EB6A-11E91973415A}"/>
              </a:ext>
            </a:extLst>
          </p:cNvPr>
          <p:cNvSpPr>
            <a:spLocks noGrp="1"/>
          </p:cNvSpPr>
          <p:nvPr>
            <p:ph type="ftr" idx="14"/>
          </p:nvPr>
        </p:nvSpPr>
        <p:spPr/>
        <p:txBody>
          <a:bodyPr/>
          <a:lstStyle/>
          <a:p>
            <a:r>
              <a:rPr lang="en-GB"/>
              <a:t>Volker Jungnickel (Fraunhofer HHI)</a:t>
            </a:r>
            <a:endParaRPr lang="en-GB" dirty="0"/>
          </a:p>
        </p:txBody>
      </p:sp>
      <p:sp>
        <p:nvSpPr>
          <p:cNvPr id="6" name="Date Placeholder 5">
            <a:extLst>
              <a:ext uri="{FF2B5EF4-FFF2-40B4-BE49-F238E27FC236}">
                <a16:creationId xmlns:a16="http://schemas.microsoft.com/office/drawing/2014/main" id="{E86D72CD-3B84-0C49-841D-AF3713E6A111}"/>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635186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ACD66-2B05-D5F8-A5C6-FEAD47437830}"/>
              </a:ext>
            </a:extLst>
          </p:cNvPr>
          <p:cNvSpPr>
            <a:spLocks noGrp="1"/>
          </p:cNvSpPr>
          <p:nvPr>
            <p:ph type="title"/>
          </p:nvPr>
        </p:nvSpPr>
        <p:spPr>
          <a:xfrm>
            <a:off x="914401" y="685801"/>
            <a:ext cx="10361084" cy="533399"/>
          </a:xfrm>
        </p:spPr>
        <p:txBody>
          <a:bodyPr/>
          <a:lstStyle/>
          <a:p>
            <a:r>
              <a:rPr lang="en-US" sz="2800" dirty="0"/>
              <a:t>MLO ≠ Deterministic channel access</a:t>
            </a:r>
          </a:p>
        </p:txBody>
      </p:sp>
      <p:sp>
        <p:nvSpPr>
          <p:cNvPr id="4" name="Slide Number Placeholder 3">
            <a:extLst>
              <a:ext uri="{FF2B5EF4-FFF2-40B4-BE49-F238E27FC236}">
                <a16:creationId xmlns:a16="http://schemas.microsoft.com/office/drawing/2014/main" id="{BAE2E716-76E3-9E75-0E8F-48F1989A756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D1072EAA-7642-F023-C202-1E0278ACD64D}"/>
              </a:ext>
            </a:extLst>
          </p:cNvPr>
          <p:cNvSpPr>
            <a:spLocks noGrp="1"/>
          </p:cNvSpPr>
          <p:nvPr>
            <p:ph type="ftr" idx="14"/>
          </p:nvPr>
        </p:nvSpPr>
        <p:spPr/>
        <p:txBody>
          <a:bodyPr/>
          <a:lstStyle/>
          <a:p>
            <a:r>
              <a:rPr lang="en-GB"/>
              <a:t>Volker Jungnickel (Fraunhofer HHI)</a:t>
            </a:r>
            <a:endParaRPr lang="en-GB" dirty="0"/>
          </a:p>
        </p:txBody>
      </p:sp>
      <p:sp>
        <p:nvSpPr>
          <p:cNvPr id="6" name="Date Placeholder 5">
            <a:extLst>
              <a:ext uri="{FF2B5EF4-FFF2-40B4-BE49-F238E27FC236}">
                <a16:creationId xmlns:a16="http://schemas.microsoft.com/office/drawing/2014/main" id="{6AB8607A-A148-49C2-9867-6D73B6137220}"/>
              </a:ext>
            </a:extLst>
          </p:cNvPr>
          <p:cNvSpPr>
            <a:spLocks noGrp="1"/>
          </p:cNvSpPr>
          <p:nvPr>
            <p:ph type="dt" idx="15"/>
          </p:nvPr>
        </p:nvSpPr>
        <p:spPr/>
        <p:txBody>
          <a:bodyPr/>
          <a:lstStyle/>
          <a:p>
            <a:r>
              <a:rPr lang="en-US"/>
              <a:t>March 2023</a:t>
            </a:r>
            <a:endParaRPr lang="en-GB" dirty="0"/>
          </a:p>
        </p:txBody>
      </p:sp>
      <p:sp>
        <p:nvSpPr>
          <p:cNvPr id="7" name="Content Placeholder 2">
            <a:extLst>
              <a:ext uri="{FF2B5EF4-FFF2-40B4-BE49-F238E27FC236}">
                <a16:creationId xmlns:a16="http://schemas.microsoft.com/office/drawing/2014/main" id="{077E98DE-A155-CC34-3E6C-DBB99152F04F}"/>
              </a:ext>
            </a:extLst>
          </p:cNvPr>
          <p:cNvSpPr txBox="1">
            <a:spLocks/>
          </p:cNvSpPr>
          <p:nvPr/>
        </p:nvSpPr>
        <p:spPr bwMode="auto">
          <a:xfrm>
            <a:off x="914401" y="1258888"/>
            <a:ext cx="10361084" cy="5176838"/>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b="1" i="0" u="none" strike="noStrike" kern="0" cap="none" spc="0" normalizeH="0" baseline="0" noProof="0" dirty="0">
                <a:ln>
                  <a:noFill/>
                </a:ln>
                <a:solidFill>
                  <a:srgbClr val="000000"/>
                </a:solidFill>
                <a:effectLst/>
                <a:uLnTx/>
                <a:uFillTx/>
                <a:latin typeface="Times New Roman"/>
                <a:ea typeface="+mn-ea"/>
                <a:cs typeface="+mn-cs"/>
              </a:rPr>
              <a:t>Cable-like QoS over wireless links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b="0" i="0" u="none" strike="noStrike" kern="0" cap="none" spc="0" normalizeH="0" baseline="0" noProof="0" dirty="0">
                <a:ln>
                  <a:noFill/>
                </a:ln>
                <a:solidFill>
                  <a:srgbClr val="000000"/>
                </a:solidFill>
                <a:effectLst/>
                <a:uLnTx/>
                <a:uFillTx/>
                <a:latin typeface="Times New Roman"/>
              </a:rPr>
              <a:t>applications want to get rid of cables and use similar properties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b="0" i="0" u="none" strike="noStrike" kern="0" cap="none" spc="0" normalizeH="0" baseline="0" noProof="0" dirty="0">
                <a:ln>
                  <a:noFill/>
                </a:ln>
                <a:solidFill>
                  <a:srgbClr val="000000"/>
                </a:solidFill>
                <a:effectLst/>
                <a:uLnTx/>
                <a:uFillTx/>
                <a:latin typeface="Times New Roman"/>
              </a:rPr>
              <a:t>zero packet loss, lower latency, zero jitter for TSN support</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b="1" i="0" u="none" strike="noStrike" kern="0" cap="none" spc="0" normalizeH="0" baseline="0" noProof="0" dirty="0">
                <a:ln>
                  <a:noFill/>
                </a:ln>
                <a:solidFill>
                  <a:srgbClr val="000000"/>
                </a:solidFill>
                <a:effectLst/>
                <a:uLnTx/>
                <a:uFillTx/>
                <a:latin typeface="Times New Roman"/>
                <a:ea typeface="+mn-ea"/>
                <a:cs typeface="+mn-cs"/>
              </a:rPr>
              <a:t>This is a challenge in randomly shared radio spectrum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b="0" i="0" u="none" strike="noStrike" kern="0" cap="none" spc="0" normalizeH="0" baseline="0" noProof="0" dirty="0">
                <a:ln>
                  <a:noFill/>
                </a:ln>
                <a:solidFill>
                  <a:srgbClr val="000000"/>
                </a:solidFill>
                <a:effectLst/>
                <a:uLnTx/>
                <a:uFillTx/>
                <a:latin typeface="Times New Roman"/>
              </a:rPr>
              <a:t>RF going through walls makes interference unpredictable</a:t>
            </a:r>
          </a:p>
          <a:p>
            <a:pPr marL="857250" marR="0" lvl="1" indent="-457200" algn="l" defTabSz="914400" rtl="0" eaLnBrk="0" fontAlgn="base" latinLnBrk="0" hangingPunct="0">
              <a:lnSpc>
                <a:spcPct val="100000"/>
              </a:lnSpc>
              <a:spcBef>
                <a:spcPct val="20000"/>
              </a:spcBef>
              <a:spcAft>
                <a:spcPct val="0"/>
              </a:spcAft>
              <a:buClrTx/>
              <a:buSzTx/>
              <a:buFont typeface="+mj-lt"/>
              <a:buAutoNum type="arabicPeriod"/>
              <a:tabLst/>
              <a:defRPr/>
            </a:pPr>
            <a:r>
              <a:rPr kumimoji="0" lang="en-US" sz="1800" b="0" i="0" u="none" strike="noStrike" kern="0" cap="none" spc="0" normalizeH="0" baseline="0" noProof="0" dirty="0">
                <a:ln>
                  <a:noFill/>
                </a:ln>
                <a:solidFill>
                  <a:srgbClr val="000000"/>
                </a:solidFill>
                <a:effectLst/>
                <a:uLnTx/>
                <a:uFillTx/>
                <a:latin typeface="Times New Roman"/>
              </a:rPr>
              <a:t>Interference from other technologies (Bluetooth, ZigBee, UWB)</a:t>
            </a:r>
          </a:p>
          <a:p>
            <a:pPr marL="1085850" marR="0" lvl="2" indent="-228600" algn="l" defTabSz="914400" rtl="0" eaLnBrk="0" fontAlgn="base" latinLnBrk="0" hangingPunct="0">
              <a:lnSpc>
                <a:spcPct val="100000"/>
              </a:lnSpc>
              <a:spcBef>
                <a:spcPct val="20000"/>
              </a:spcBef>
              <a:spcAft>
                <a:spcPct val="0"/>
              </a:spcAft>
              <a:buClrTx/>
              <a:buSzTx/>
              <a:buFontTx/>
              <a:buChar char="•"/>
              <a:tabLst/>
              <a:defRPr/>
            </a:pPr>
            <a:r>
              <a:rPr kumimoji="0" lang="en-US" sz="1600" b="0" i="0" u="none" strike="noStrike" kern="0" cap="none" spc="0" normalizeH="0" baseline="0" noProof="0" dirty="0">
                <a:ln>
                  <a:noFill/>
                </a:ln>
                <a:solidFill>
                  <a:srgbClr val="000000"/>
                </a:solidFill>
                <a:effectLst/>
                <a:uLnTx/>
                <a:uFillTx/>
                <a:latin typeface="Times New Roman"/>
              </a:rPr>
              <a:t>coexistence is handled in 802.11 by CSMA/CA</a:t>
            </a:r>
          </a:p>
          <a:p>
            <a:pPr marL="1085850" marR="0" lvl="2" indent="-228600" algn="l" defTabSz="914400" rtl="0" eaLnBrk="0" fontAlgn="base" latinLnBrk="0" hangingPunct="0">
              <a:lnSpc>
                <a:spcPct val="100000"/>
              </a:lnSpc>
              <a:spcBef>
                <a:spcPct val="20000"/>
              </a:spcBef>
              <a:spcAft>
                <a:spcPct val="0"/>
              </a:spcAft>
              <a:buClrTx/>
              <a:buSzTx/>
              <a:buFontTx/>
              <a:buChar char="•"/>
              <a:tabLst/>
              <a:defRPr/>
            </a:pPr>
            <a:r>
              <a:rPr kumimoji="0" lang="en-US" sz="1600" b="0" i="0" u="none" strike="noStrike" kern="0" cap="none" spc="0" normalizeH="0" baseline="0" noProof="0" dirty="0">
                <a:ln>
                  <a:noFill/>
                </a:ln>
                <a:solidFill>
                  <a:srgbClr val="000000"/>
                </a:solidFill>
                <a:effectLst/>
                <a:uLnTx/>
                <a:uFillTx/>
                <a:latin typeface="Times New Roman"/>
              </a:rPr>
              <a:t>listen-before-talk creates an </a:t>
            </a:r>
            <a:r>
              <a:rPr kumimoji="0" lang="en-US" sz="1600" b="0" i="0" u="sng" strike="noStrike" kern="0" cap="none" spc="0" normalizeH="0" baseline="0" noProof="0" dirty="0">
                <a:ln>
                  <a:noFill/>
                </a:ln>
                <a:solidFill>
                  <a:srgbClr val="000000"/>
                </a:solidFill>
                <a:effectLst/>
                <a:uLnTx/>
                <a:uFillTx/>
                <a:latin typeface="Times New Roman"/>
              </a:rPr>
              <a:t>unreliable</a:t>
            </a:r>
            <a:r>
              <a:rPr kumimoji="0" lang="en-US" sz="1600" b="0" i="0" u="none" strike="noStrike" kern="0" cap="none" spc="0" normalizeH="0" baseline="0" noProof="0" dirty="0">
                <a:ln>
                  <a:noFill/>
                </a:ln>
                <a:solidFill>
                  <a:srgbClr val="000000"/>
                </a:solidFill>
                <a:effectLst/>
                <a:uLnTx/>
                <a:uFillTx/>
                <a:latin typeface="Times New Roman"/>
              </a:rPr>
              <a:t> link, inherently</a:t>
            </a:r>
          </a:p>
          <a:p>
            <a:pPr marL="857250" marR="0" lvl="1" indent="-457200" algn="l" defTabSz="914400" rtl="0" eaLnBrk="0" fontAlgn="base" latinLnBrk="0" hangingPunct="0">
              <a:lnSpc>
                <a:spcPct val="100000"/>
              </a:lnSpc>
              <a:spcBef>
                <a:spcPct val="20000"/>
              </a:spcBef>
              <a:spcAft>
                <a:spcPct val="0"/>
              </a:spcAft>
              <a:buClrTx/>
              <a:buSzTx/>
              <a:buFont typeface="+mj-lt"/>
              <a:buAutoNum type="arabicPeriod"/>
              <a:tabLst/>
              <a:defRPr/>
            </a:pPr>
            <a:r>
              <a:rPr kumimoji="0" lang="en-US" sz="1800" b="0" i="0" u="none" strike="noStrike" kern="0" cap="none" spc="0" normalizeH="0" baseline="0" noProof="0" dirty="0">
                <a:ln>
                  <a:noFill/>
                </a:ln>
                <a:solidFill>
                  <a:srgbClr val="000000"/>
                </a:solidFill>
                <a:effectLst/>
                <a:uLnTx/>
                <a:uFillTx/>
                <a:latin typeface="Times New Roman"/>
                <a:sym typeface="Wingdings" panose="05000000000000000000" pitchFamily="2" charset="2"/>
              </a:rPr>
              <a:t>Interference from other APs</a:t>
            </a:r>
          </a:p>
          <a:p>
            <a:pPr marL="1085850" marR="0" lvl="2" indent="-228600" algn="l" defTabSz="914400" rtl="0" eaLnBrk="0" fontAlgn="base" latinLnBrk="0" hangingPunct="0">
              <a:lnSpc>
                <a:spcPct val="100000"/>
              </a:lnSpc>
              <a:spcBef>
                <a:spcPct val="20000"/>
              </a:spcBef>
              <a:spcAft>
                <a:spcPct val="0"/>
              </a:spcAft>
              <a:buClrTx/>
              <a:buSzTx/>
              <a:buFontTx/>
              <a:buChar char="•"/>
              <a:tabLst/>
              <a:defRPr/>
            </a:pPr>
            <a:r>
              <a:rPr kumimoji="0" lang="en-US" sz="1600" b="0" i="0" u="none" strike="noStrike" kern="0" cap="none" spc="0" normalizeH="0" baseline="0" noProof="0" dirty="0">
                <a:ln>
                  <a:noFill/>
                </a:ln>
                <a:solidFill>
                  <a:srgbClr val="000000"/>
                </a:solidFill>
                <a:effectLst/>
                <a:uLnTx/>
                <a:uFillTx/>
                <a:latin typeface="Times New Roman"/>
                <a:sym typeface="Wingdings" panose="05000000000000000000" pitchFamily="2" charset="2"/>
              </a:rPr>
              <a:t>inter-cell interference is handled in 802.11 by CSMA/CA, too</a:t>
            </a:r>
          </a:p>
          <a:p>
            <a:pPr marL="1085850" marR="0" lvl="2" indent="-228600" algn="l" defTabSz="914400" rtl="0" eaLnBrk="0" fontAlgn="base" latinLnBrk="0" hangingPunct="0">
              <a:lnSpc>
                <a:spcPct val="100000"/>
              </a:lnSpc>
              <a:spcBef>
                <a:spcPct val="20000"/>
              </a:spcBef>
              <a:spcAft>
                <a:spcPct val="0"/>
              </a:spcAft>
              <a:buClrTx/>
              <a:buSzTx/>
              <a:buFontTx/>
              <a:buChar char="•"/>
              <a:tabLst/>
              <a:defRPr/>
            </a:pPr>
            <a:r>
              <a:rPr kumimoji="0" lang="en-US" sz="1600" b="0" i="0" u="none" strike="noStrike" kern="0" cap="none" spc="0" normalizeH="0" baseline="0" noProof="0" dirty="0">
                <a:ln>
                  <a:noFill/>
                </a:ln>
                <a:solidFill>
                  <a:srgbClr val="000000"/>
                </a:solidFill>
                <a:effectLst/>
                <a:uLnTx/>
                <a:uFillTx/>
                <a:latin typeface="Times New Roman"/>
                <a:sym typeface="Wingdings" panose="05000000000000000000" pitchFamily="2" charset="2"/>
              </a:rPr>
              <a:t>new ideas: AFC, C-OFDMA, SINR-aware scheduling, joint transmission</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b="1" i="0" u="none" strike="noStrike" kern="0" cap="none" spc="0" normalizeH="0" baseline="0" noProof="0" dirty="0">
                <a:ln>
                  <a:noFill/>
                </a:ln>
                <a:solidFill>
                  <a:srgbClr val="000000"/>
                </a:solidFill>
                <a:effectLst/>
                <a:uLnTx/>
                <a:uFillTx/>
                <a:latin typeface="Times New Roman"/>
                <a:ea typeface="+mn-ea"/>
                <a:cs typeface="+mn-cs"/>
              </a:rPr>
              <a:t>MLO forms compound channel based on multiple loose contacts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dirty="0">
                <a:ln>
                  <a:noFill/>
                </a:ln>
                <a:solidFill>
                  <a:srgbClr val="000000"/>
                </a:solidFill>
                <a:effectLst/>
                <a:uLnTx/>
                <a:uFillTx/>
                <a:latin typeface="Times New Roman"/>
              </a:rPr>
              <a:t>Parallel circuit improves the situation in low-to-moderate load</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dirty="0">
                <a:ln>
                  <a:noFill/>
                </a:ln>
                <a:solidFill>
                  <a:srgbClr val="000000"/>
                </a:solidFill>
                <a:effectLst/>
                <a:uLnTx/>
                <a:uFillTx/>
                <a:latin typeface="Times New Roman"/>
              </a:rPr>
              <a:t>But MLO </a:t>
            </a:r>
            <a:r>
              <a:rPr kumimoji="0" lang="en-US" sz="1800" b="0" i="0" u="sng" strike="noStrike" kern="0" cap="none" spc="0" normalizeH="0" baseline="0" noProof="0" dirty="0">
                <a:ln>
                  <a:noFill/>
                </a:ln>
                <a:solidFill>
                  <a:srgbClr val="000000"/>
                </a:solidFill>
                <a:effectLst/>
                <a:uLnTx/>
                <a:uFillTx/>
                <a:latin typeface="Times New Roman"/>
              </a:rPr>
              <a:t>does not</a:t>
            </a:r>
            <a:r>
              <a:rPr kumimoji="0" lang="en-US" sz="1800" b="0" i="0" u="none" strike="noStrike" kern="0" cap="none" spc="0" normalizeH="0" baseline="0" noProof="0" dirty="0">
                <a:ln>
                  <a:noFill/>
                </a:ln>
                <a:solidFill>
                  <a:srgbClr val="000000"/>
                </a:solidFill>
                <a:effectLst/>
                <a:uLnTx/>
                <a:uFillTx/>
                <a:latin typeface="Times New Roman"/>
              </a:rPr>
              <a:t> provide guaranteed delivery in dense traffic scenarios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dirty="0">
                <a:ln>
                  <a:noFill/>
                </a:ln>
                <a:solidFill>
                  <a:srgbClr val="000000"/>
                </a:solidFill>
                <a:effectLst/>
                <a:uLnTx/>
                <a:uFillTx/>
                <a:latin typeface="Times New Roman"/>
              </a:rPr>
              <a:t>This would require true deterministic channel access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b="0" i="0" u="none" strike="noStrike" kern="0" cap="none" spc="0" normalizeH="0" baseline="0" noProof="0" dirty="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b="0" i="0" u="none" strike="noStrike" kern="0" cap="none" spc="0" normalizeH="0" baseline="0" noProof="0" dirty="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b="0" i="0" u="none" strike="noStrike" kern="0" cap="none" spc="0" normalizeH="0" baseline="0" noProof="0" dirty="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b="0" i="0" u="none" strike="noStrike" kern="0" cap="none" spc="0" normalizeH="0" baseline="0" noProof="0" dirty="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b="0" i="0" u="none" strike="noStrike" kern="0" cap="none" spc="0" normalizeH="0" baseline="0" noProof="0" dirty="0">
              <a:ln>
                <a:noFill/>
              </a:ln>
              <a:solidFill>
                <a:srgbClr val="000000"/>
              </a:solidFill>
              <a:effectLst/>
              <a:uLnTx/>
              <a:uFillTx/>
              <a:latin typeface="Times New Roman"/>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b="0" i="0" u="none" strike="noStrike" kern="0" cap="none" spc="0" normalizeH="0" baseline="0" noProof="0" dirty="0">
              <a:ln>
                <a:noFill/>
              </a:ln>
              <a:solidFill>
                <a:srgbClr val="000000"/>
              </a:solidFill>
              <a:effectLst/>
              <a:uLnTx/>
              <a:uFillTx/>
              <a:latin typeface="Times New Roman"/>
              <a:ea typeface="+mn-ea"/>
              <a:cs typeface="+mn-cs"/>
            </a:endParaRPr>
          </a:p>
        </p:txBody>
      </p:sp>
    </p:spTree>
    <p:extLst>
      <p:ext uri="{BB962C8B-B14F-4D97-AF65-F5344CB8AC3E}">
        <p14:creationId xmlns:p14="http://schemas.microsoft.com/office/powerpoint/2010/main" val="1173437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EC375D0-3B1D-C470-E240-4B6F704DBA3A}"/>
              </a:ext>
            </a:extLst>
          </p:cNvPr>
          <p:cNvSpPr>
            <a:spLocks noGrp="1"/>
          </p:cNvSpPr>
          <p:nvPr>
            <p:ph type="title"/>
          </p:nvPr>
        </p:nvSpPr>
        <p:spPr>
          <a:xfrm>
            <a:off x="914401" y="685801"/>
            <a:ext cx="10361084" cy="533399"/>
          </a:xfrm>
        </p:spPr>
        <p:txBody>
          <a:bodyPr/>
          <a:lstStyle/>
          <a:p>
            <a:r>
              <a:rPr lang="en-US" sz="2800" dirty="0"/>
              <a:t>Light Communication for UHR [2]</a:t>
            </a:r>
          </a:p>
        </p:txBody>
      </p:sp>
      <p:sp>
        <p:nvSpPr>
          <p:cNvPr id="9" name="Content Placeholder 8">
            <a:extLst>
              <a:ext uri="{FF2B5EF4-FFF2-40B4-BE49-F238E27FC236}">
                <a16:creationId xmlns:a16="http://schemas.microsoft.com/office/drawing/2014/main" id="{04F30D5C-7E5B-4EC1-A3DA-0EE2DC69F35C}"/>
              </a:ext>
            </a:extLst>
          </p:cNvPr>
          <p:cNvSpPr>
            <a:spLocks noGrp="1"/>
          </p:cNvSpPr>
          <p:nvPr>
            <p:ph sz="half" idx="2"/>
          </p:nvPr>
        </p:nvSpPr>
        <p:spPr>
          <a:xfrm>
            <a:off x="5638800" y="1981201"/>
            <a:ext cx="5636684" cy="4113213"/>
          </a:xfrm>
        </p:spPr>
        <p:txBody>
          <a:bodyPr/>
          <a:lstStyle/>
          <a:p>
            <a:pPr marL="0" indent="0" defTabSz="914400">
              <a:spcBef>
                <a:spcPct val="0"/>
              </a:spcBef>
              <a:buClrTx/>
              <a:buSzTx/>
              <a:defRPr/>
            </a:pPr>
            <a:r>
              <a:rPr lang="de-DE" sz="2400" b="1" kern="0" dirty="0">
                <a:solidFill>
                  <a:schemeClr val="tx1"/>
                </a:solidFill>
              </a:rPr>
              <a:t>Unique Selling Points:</a:t>
            </a:r>
          </a:p>
          <a:p>
            <a:pPr marL="0" marR="0" lvl="0" indent="0" algn="l" defTabSz="914400" rtl="0" eaLnBrk="1" fontAlgn="base" latinLnBrk="0" hangingPunct="1">
              <a:lnSpc>
                <a:spcPct val="100000"/>
              </a:lnSpc>
              <a:spcBef>
                <a:spcPct val="0"/>
              </a:spcBef>
              <a:spcAft>
                <a:spcPct val="0"/>
              </a:spcAft>
              <a:buClrTx/>
              <a:buSzTx/>
              <a:tabLst/>
              <a:defRPr/>
            </a:pPr>
            <a:endParaRPr kumimoji="0" lang="en-US" sz="1200" b="0" i="0" u="none" strike="noStrike" kern="0" cap="none" spc="0" normalizeH="0" baseline="0" noProof="0" dirty="0">
              <a:ln>
                <a:noFill/>
              </a:ln>
              <a:solidFill>
                <a:srgbClr val="000000"/>
              </a:solidFill>
              <a:effectLst/>
              <a:uLnTx/>
              <a:uFillTx/>
              <a:latin typeface="Times New Roman" pitchFamily="18" charset="0"/>
              <a:ea typeface="+mn-ea"/>
              <a:cs typeface="Arial" charset="0"/>
            </a:endParaRPr>
          </a:p>
          <a:p>
            <a:pPr marL="359410" marR="0" lvl="0" indent="-359410" algn="l" defTabSz="914400" rtl="0" eaLnBrk="1" fontAlgn="base" latinLnBrk="0" hangingPunct="1">
              <a:lnSpc>
                <a:spcPct val="100000"/>
              </a:lnSpc>
              <a:spcBef>
                <a:spcPct val="0"/>
              </a:spcBef>
              <a:spcAft>
                <a:spcPct val="0"/>
              </a:spcAft>
              <a:buClrTx/>
              <a:buSzTx/>
              <a:buFont typeface="Wingdings" panose="05000000000000000000" pitchFamily="2" charset="2"/>
              <a:buChar char="§"/>
              <a:tabLst/>
              <a:defRPr/>
            </a:pPr>
            <a:r>
              <a:rPr kumimoji="0" lang="en-US" sz="1600" i="0" u="none" strike="noStrike" kern="0" cap="none" spc="0" normalizeH="0" baseline="0" noProof="0" dirty="0">
                <a:ln>
                  <a:noFill/>
                </a:ln>
                <a:solidFill>
                  <a:srgbClr val="000000"/>
                </a:solidFill>
                <a:effectLst/>
                <a:uLnTx/>
                <a:uFillTx/>
                <a:ea typeface="+mn-ea"/>
                <a:cs typeface="Arial" charset="0"/>
              </a:rPr>
              <a:t>Higher capacity/area in small “hotspots”</a:t>
            </a:r>
            <a:endParaRPr kumimoji="0" lang="en-US" sz="1600" i="0" u="none" strike="noStrike" kern="1200" cap="none" spc="0" normalizeH="0" baseline="0" noProof="0" dirty="0">
              <a:ln>
                <a:noFill/>
              </a:ln>
              <a:solidFill>
                <a:srgbClr val="000000"/>
              </a:solidFill>
              <a:effectLst/>
              <a:uLnTx/>
              <a:uFillTx/>
              <a:ea typeface="+mn-ea"/>
              <a:cs typeface="Arial" charset="0"/>
            </a:endParaRPr>
          </a:p>
          <a:p>
            <a:pPr marL="719455" marR="0" lvl="1" indent="-359410" algn="l" defTabSz="914400" rtl="0" eaLnBrk="1" fontAlgn="base" latinLnBrk="0" hangingPunct="1">
              <a:lnSpc>
                <a:spcPct val="100000"/>
              </a:lnSpc>
              <a:spcBef>
                <a:spcPct val="0"/>
              </a:spcBef>
              <a:spcAft>
                <a:spcPct val="0"/>
              </a:spcAft>
              <a:buClrTx/>
              <a:buSzTx/>
              <a:buFont typeface="Symbol" panose="05050102010706020507" pitchFamily="18" charset="2"/>
              <a:buChar char="-"/>
              <a:tabLst/>
              <a:defRPr/>
            </a:pPr>
            <a:r>
              <a:rPr kumimoji="0" lang="en-US" sz="1600" b="0" i="0" u="none" strike="noStrike" kern="0" cap="none" spc="0" normalizeH="0" baseline="0" noProof="0" dirty="0">
                <a:ln>
                  <a:noFill/>
                </a:ln>
                <a:solidFill>
                  <a:srgbClr val="000000"/>
                </a:solidFill>
                <a:effectLst/>
                <a:uLnTx/>
                <a:uFillTx/>
                <a:ea typeface="+mn-ea"/>
                <a:cs typeface="Arial" charset="0"/>
              </a:rPr>
              <a:t>1…10 Mbps/m² (RF)</a:t>
            </a:r>
          </a:p>
          <a:p>
            <a:pPr marL="719455" marR="0" lvl="1" indent="-359410" algn="l" defTabSz="914400" rtl="0" eaLnBrk="1" fontAlgn="base" latinLnBrk="0" hangingPunct="1">
              <a:lnSpc>
                <a:spcPct val="100000"/>
              </a:lnSpc>
              <a:spcBef>
                <a:spcPct val="0"/>
              </a:spcBef>
              <a:spcAft>
                <a:spcPct val="0"/>
              </a:spcAft>
              <a:buClrTx/>
              <a:buSzTx/>
              <a:buFont typeface="Symbol" panose="05050102010706020507" pitchFamily="18" charset="2"/>
              <a:buChar char="-"/>
              <a:tabLst/>
              <a:defRPr/>
            </a:pPr>
            <a:r>
              <a:rPr kumimoji="0" lang="en-US" sz="1600" b="0" i="0" u="none" strike="noStrike" kern="0" cap="none" spc="0" normalizeH="0" baseline="0" noProof="0" dirty="0">
                <a:ln>
                  <a:noFill/>
                </a:ln>
                <a:solidFill>
                  <a:srgbClr val="000000"/>
                </a:solidFill>
                <a:effectLst/>
                <a:uLnTx/>
                <a:uFillTx/>
                <a:ea typeface="+mn-ea"/>
                <a:cs typeface="Arial" charset="0"/>
                <a:sym typeface="Wingdings" panose="05000000000000000000" pitchFamily="2" charset="2"/>
              </a:rPr>
              <a:t>100+ Mbps/m² (LC)</a:t>
            </a:r>
            <a:endParaRPr kumimoji="0" lang="en-US" sz="1600" b="0" i="0" u="none" strike="noStrike" kern="0" cap="none" spc="0" normalizeH="0" baseline="0" noProof="0" dirty="0">
              <a:ln>
                <a:noFill/>
              </a:ln>
              <a:solidFill>
                <a:srgbClr val="000000"/>
              </a:solidFill>
              <a:effectLst/>
              <a:uLnTx/>
              <a:uFillTx/>
              <a:ea typeface="+mn-ea"/>
              <a:cs typeface="Arial" charset="0"/>
            </a:endParaRPr>
          </a:p>
          <a:p>
            <a:pPr marL="359410" marR="0" lvl="0" indent="-35941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US" sz="1600" b="1" i="0" u="none" strike="noStrike" kern="0" cap="none" spc="0" normalizeH="0" baseline="0" noProof="0" dirty="0">
                <a:ln>
                  <a:noFill/>
                </a:ln>
                <a:solidFill>
                  <a:srgbClr val="000000"/>
                </a:solidFill>
                <a:effectLst/>
                <a:uLnTx/>
                <a:uFillTx/>
                <a:ea typeface="+mn-ea"/>
                <a:cs typeface="Arial" charset="0"/>
                <a:sym typeface="Wingdings" panose="05000000000000000000" pitchFamily="2" charset="2"/>
              </a:rPr>
              <a:t>Cable-like QoS: Guaranteed delivery in dense traffic</a:t>
            </a:r>
            <a:endParaRPr kumimoji="0" lang="en-US" sz="1600" b="1" i="0" u="none" strike="noStrike" kern="0" cap="none" spc="0" normalizeH="0" baseline="0" noProof="0" dirty="0">
              <a:ln>
                <a:noFill/>
              </a:ln>
              <a:solidFill>
                <a:srgbClr val="000000"/>
              </a:solidFill>
              <a:effectLst/>
              <a:uLnTx/>
              <a:uFillTx/>
              <a:ea typeface="+mn-ea"/>
              <a:cs typeface="Arial" charset="0"/>
            </a:endParaRPr>
          </a:p>
          <a:p>
            <a:pPr marL="359410" marR="0" lvl="0" indent="-35941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US" sz="1600" i="0" u="none" strike="noStrike" kern="0" cap="none" spc="0" normalizeH="0" baseline="0" noProof="0" dirty="0">
                <a:ln>
                  <a:noFill/>
                </a:ln>
                <a:solidFill>
                  <a:srgbClr val="000000"/>
                </a:solidFill>
                <a:effectLst/>
                <a:uLnTx/>
                <a:uFillTx/>
                <a:ea typeface="+mn-ea"/>
                <a:cs typeface="Arial" charset="0"/>
              </a:rPr>
              <a:t>Robust against jamming, enhanced privacy</a:t>
            </a:r>
          </a:p>
          <a:p>
            <a:pPr marL="359410" marR="0" lvl="0" indent="-359410" algn="l" defTabSz="914400" rtl="0" eaLnBrk="1" fontAlgn="base" latinLnBrk="0" hangingPunct="1">
              <a:lnSpc>
                <a:spcPct val="100000"/>
              </a:lnSpc>
              <a:spcBef>
                <a:spcPct val="0"/>
              </a:spcBef>
              <a:spcAft>
                <a:spcPct val="0"/>
              </a:spcAft>
              <a:buClrTx/>
              <a:buSzTx/>
              <a:buFontTx/>
              <a:buNone/>
              <a:tabLst/>
              <a:defRPr/>
            </a:pPr>
            <a:endParaRPr kumimoji="0" lang="en-US" sz="1600" b="0" i="0" u="none" strike="noStrike" kern="0" cap="none" spc="0" normalizeH="0" baseline="0" noProof="0" dirty="0">
              <a:ln>
                <a:noFill/>
              </a:ln>
              <a:solidFill>
                <a:srgbClr val="000000"/>
              </a:solidFill>
              <a:effectLst/>
              <a:uLnTx/>
              <a:uFillTx/>
              <a:ea typeface="+mn-ea"/>
              <a:cs typeface="Arial" charset="0"/>
            </a:endParaRPr>
          </a:p>
          <a:p>
            <a:pPr marL="359410" indent="-359410" defTabSz="914400">
              <a:spcBef>
                <a:spcPct val="0"/>
              </a:spcBef>
              <a:buClrTx/>
              <a:buSzTx/>
              <a:defRPr/>
            </a:pPr>
            <a:r>
              <a:rPr lang="de-DE" sz="2400" b="1" kern="0" dirty="0">
                <a:solidFill>
                  <a:schemeClr val="tx1"/>
                </a:solidFill>
              </a:rPr>
              <a:t>Complement RF by LC</a:t>
            </a:r>
            <a:endParaRPr lang="de-DE" sz="2400" b="1" kern="0" dirty="0">
              <a:solidFill>
                <a:schemeClr val="tx1"/>
              </a:solidFill>
              <a:cs typeface="Calibri"/>
            </a:endParaRPr>
          </a:p>
          <a:p>
            <a:pPr marL="359410" marR="0" lvl="0" indent="-35941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US" sz="2000" b="0" i="0" u="none" strike="noStrike" kern="0" cap="none" spc="0" normalizeH="0" baseline="0" noProof="0" dirty="0">
                <a:ln>
                  <a:noFill/>
                </a:ln>
                <a:solidFill>
                  <a:srgbClr val="000000"/>
                </a:solidFill>
                <a:effectLst/>
                <a:uLnTx/>
                <a:uFillTx/>
                <a:ea typeface="+mn-ea"/>
                <a:cs typeface="Arial" charset="0"/>
              </a:rPr>
              <a:t>RF is already mature and established in the market</a:t>
            </a:r>
          </a:p>
          <a:p>
            <a:pPr marL="359410" marR="0" lvl="0" indent="-35941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US" sz="2000" b="0" i="0" u="none" strike="noStrike" kern="0" cap="none" spc="0" normalizeH="0" baseline="0" noProof="0" dirty="0">
                <a:ln>
                  <a:noFill/>
                </a:ln>
                <a:solidFill>
                  <a:srgbClr val="000000"/>
                </a:solidFill>
                <a:effectLst/>
                <a:uLnTx/>
                <a:uFillTx/>
                <a:ea typeface="+mn-ea"/>
                <a:cs typeface="Arial" charset="0"/>
              </a:rPr>
              <a:t>LC adds new value to RF</a:t>
            </a:r>
            <a:endParaRPr kumimoji="0" lang="en-US" sz="2000" b="0" i="0" u="none" strike="noStrike" kern="1200" cap="none" spc="0" normalizeH="0" baseline="0" noProof="0" dirty="0">
              <a:ln>
                <a:noFill/>
              </a:ln>
              <a:solidFill>
                <a:srgbClr val="000000"/>
              </a:solidFill>
              <a:effectLst/>
              <a:uLnTx/>
              <a:uFillTx/>
              <a:ea typeface="+mn-ea"/>
              <a:cs typeface="Calibri" panose="020F0502020204030204"/>
            </a:endParaRPr>
          </a:p>
          <a:p>
            <a:pPr marL="359410" marR="0" lvl="0" indent="-35941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US" sz="2000" b="0" i="0" u="none" strike="noStrike" kern="0" cap="none" spc="0" normalizeH="0" baseline="0" noProof="0" dirty="0">
                <a:ln>
                  <a:noFill/>
                </a:ln>
                <a:solidFill>
                  <a:srgbClr val="000000"/>
                </a:solidFill>
                <a:effectLst/>
                <a:uLnTx/>
                <a:uFillTx/>
                <a:ea typeface="+mn-ea"/>
                <a:cs typeface="Arial" charset="0"/>
              </a:rPr>
              <a:t>Important synergies, both indoors and outdoors</a:t>
            </a:r>
          </a:p>
          <a:p>
            <a:pPr marL="359410" marR="0" lvl="0" indent="-35941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US" sz="2000" b="0" i="0" u="none" strike="noStrike" kern="0" cap="none" spc="0" normalizeH="0" baseline="0" noProof="0" dirty="0">
                <a:ln>
                  <a:noFill/>
                </a:ln>
                <a:solidFill>
                  <a:srgbClr val="000000"/>
                </a:solidFill>
                <a:effectLst/>
                <a:uLnTx/>
                <a:uFillTx/>
                <a:ea typeface="+mn-ea"/>
                <a:cs typeface="Arial" charset="0"/>
              </a:rPr>
              <a:t>RF systems take new opportunities by adding LC</a:t>
            </a:r>
          </a:p>
          <a:p>
            <a:endParaRPr lang="en-US" sz="1800" dirty="0"/>
          </a:p>
        </p:txBody>
      </p:sp>
      <p:sp>
        <p:nvSpPr>
          <p:cNvPr id="6" name="Date Placeholder 5">
            <a:extLst>
              <a:ext uri="{FF2B5EF4-FFF2-40B4-BE49-F238E27FC236}">
                <a16:creationId xmlns:a16="http://schemas.microsoft.com/office/drawing/2014/main" id="{A7748124-2040-E66F-C4A2-2F633544ED12}"/>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0BB16321-FFC8-92B7-1AAE-88844AE1CF07}"/>
              </a:ext>
            </a:extLst>
          </p:cNvPr>
          <p:cNvSpPr>
            <a:spLocks noGrp="1"/>
          </p:cNvSpPr>
          <p:nvPr>
            <p:ph type="ftr" idx="11"/>
          </p:nvPr>
        </p:nvSpPr>
        <p:spPr/>
        <p:txBody>
          <a:bodyPr/>
          <a:lstStyle/>
          <a:p>
            <a:r>
              <a:rPr lang="en-GB"/>
              <a:t>Volker Jungnickel (Fraunhofer HHI)</a:t>
            </a:r>
            <a:endParaRPr lang="en-GB" dirty="0"/>
          </a:p>
        </p:txBody>
      </p:sp>
      <p:sp>
        <p:nvSpPr>
          <p:cNvPr id="4" name="Slide Number Placeholder 3">
            <a:extLst>
              <a:ext uri="{FF2B5EF4-FFF2-40B4-BE49-F238E27FC236}">
                <a16:creationId xmlns:a16="http://schemas.microsoft.com/office/drawing/2014/main" id="{EFAB7845-DE43-B307-BFD9-441FA0A3A40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10" name="Textplatzhalter 6">
            <a:extLst>
              <a:ext uri="{FF2B5EF4-FFF2-40B4-BE49-F238E27FC236}">
                <a16:creationId xmlns:a16="http://schemas.microsoft.com/office/drawing/2014/main" id="{879FFE4E-F751-3D0E-0D05-D8C2F00A4BDE}"/>
              </a:ext>
            </a:extLst>
          </p:cNvPr>
          <p:cNvSpPr txBox="1">
            <a:spLocks/>
          </p:cNvSpPr>
          <p:nvPr/>
        </p:nvSpPr>
        <p:spPr bwMode="auto">
          <a:xfrm>
            <a:off x="929217" y="1436415"/>
            <a:ext cx="5065184" cy="1379189"/>
          </a:xfrm>
          <a:prstGeom prst="rect">
            <a:avLst/>
          </a:prstGeom>
          <a:noFill/>
          <a:ln w="9525">
            <a:noFill/>
            <a:miter lim="800000"/>
            <a:headEnd/>
            <a:tailEnd/>
          </a:ln>
          <a:effectLst/>
        </p:spPr>
        <p:txBody>
          <a:bodyPr vert="horz" wrap="none" lIns="0" tIns="0" rIns="0" bIns="0" numCol="1" anchor="b" anchorCtr="0" compatLnSpc="1">
            <a:prstTxWarp prst="textNoShape">
              <a:avLst/>
            </a:prstTxWarp>
            <a:normAutofit fontScale="92500" lnSpcReduction="10000"/>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srgbClr val="000000"/>
                </a:solidFill>
                <a:effectLst/>
                <a:uLnTx/>
                <a:uFillTx/>
                <a:latin typeface="Times New Roman" pitchFamily="18" charset="0"/>
                <a:ea typeface="+mn-ea"/>
                <a:cs typeface="+mn-cs"/>
              </a:rPr>
              <a:t>Key facts:</a:t>
            </a:r>
          </a:p>
          <a:p>
            <a:pPr marL="342900" indent="-342900">
              <a:spcBef>
                <a:spcPts val="600"/>
              </a:spcBef>
              <a:buFont typeface="Arial" panose="020B0604020202020204" pitchFamily="34" charset="0"/>
              <a:buChar char="•"/>
            </a:pPr>
            <a:r>
              <a:rPr lang="en-US" sz="2200" b="0" noProof="0" dirty="0"/>
              <a:t>Mobile communication by using light</a:t>
            </a:r>
          </a:p>
          <a:p>
            <a:pPr marL="342900" indent="-342900">
              <a:spcBef>
                <a:spcPts val="600"/>
              </a:spcBef>
              <a:buFont typeface="Arial" panose="020B0604020202020204" pitchFamily="34" charset="0"/>
              <a:buChar char="•"/>
            </a:pPr>
            <a:r>
              <a:rPr lang="en-US" sz="2200" b="0" dirty="0"/>
              <a:t>Mobile, bidirectional, high-speed</a:t>
            </a:r>
          </a:p>
          <a:p>
            <a:pPr marL="342900" indent="-342900">
              <a:spcBef>
                <a:spcPts val="600"/>
              </a:spcBef>
              <a:buFont typeface="Arial" panose="020B0604020202020204" pitchFamily="34" charset="0"/>
              <a:buChar char="•"/>
            </a:pPr>
            <a:r>
              <a:rPr lang="en-US" sz="2200" b="0" dirty="0"/>
              <a:t>Useful complement to RF</a:t>
            </a:r>
            <a:endParaRPr kumimoji="0" lang="en-US" sz="2200" b="1"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pic>
        <p:nvPicPr>
          <p:cNvPr id="11" name="Picture 10">
            <a:extLst>
              <a:ext uri="{FF2B5EF4-FFF2-40B4-BE49-F238E27FC236}">
                <a16:creationId xmlns:a16="http://schemas.microsoft.com/office/drawing/2014/main" id="{C208105A-F77E-1C3F-F688-FC4AD86C791F}"/>
              </a:ext>
            </a:extLst>
          </p:cNvPr>
          <p:cNvPicPr>
            <a:picLocks noChangeAspect="1"/>
          </p:cNvPicPr>
          <p:nvPr/>
        </p:nvPicPr>
        <p:blipFill>
          <a:blip r:embed="rId2"/>
          <a:stretch>
            <a:fillRect/>
          </a:stretch>
        </p:blipFill>
        <p:spPr>
          <a:xfrm>
            <a:off x="1371600" y="3150099"/>
            <a:ext cx="3276600" cy="3276600"/>
          </a:xfrm>
          <a:prstGeom prst="rect">
            <a:avLst/>
          </a:prstGeom>
        </p:spPr>
      </p:pic>
    </p:spTree>
    <p:extLst>
      <p:ext uri="{BB962C8B-B14F-4D97-AF65-F5344CB8AC3E}">
        <p14:creationId xmlns:p14="http://schemas.microsoft.com/office/powerpoint/2010/main" val="1589846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AE2B9BE0-76A9-1030-A8C8-56C7F8C3A44B}"/>
              </a:ext>
            </a:extLst>
          </p:cNvPr>
          <p:cNvSpPr>
            <a:spLocks noGrp="1"/>
          </p:cNvSpPr>
          <p:nvPr>
            <p:ph type="title"/>
          </p:nvPr>
        </p:nvSpPr>
        <p:spPr>
          <a:xfrm>
            <a:off x="914401" y="685802"/>
            <a:ext cx="10361084" cy="428624"/>
          </a:xfrm>
        </p:spPr>
        <p:txBody>
          <a:bodyPr/>
          <a:lstStyle/>
          <a:p>
            <a:r>
              <a:rPr lang="en-US" sz="2800" dirty="0"/>
              <a:t>Opportunities and Challenges [2]</a:t>
            </a:r>
          </a:p>
        </p:txBody>
      </p:sp>
      <p:sp>
        <p:nvSpPr>
          <p:cNvPr id="9" name="Content Placeholder 8">
            <a:extLst>
              <a:ext uri="{FF2B5EF4-FFF2-40B4-BE49-F238E27FC236}">
                <a16:creationId xmlns:a16="http://schemas.microsoft.com/office/drawing/2014/main" id="{F6968F16-A2B0-92E5-09DC-93531083202E}"/>
              </a:ext>
            </a:extLst>
          </p:cNvPr>
          <p:cNvSpPr>
            <a:spLocks noGrp="1"/>
          </p:cNvSpPr>
          <p:nvPr>
            <p:ph idx="1"/>
          </p:nvPr>
        </p:nvSpPr>
        <p:spPr>
          <a:xfrm>
            <a:off x="1793877" y="1154114"/>
            <a:ext cx="7998882" cy="5281611"/>
          </a:xfrm>
        </p:spPr>
        <p:txBody>
          <a:bodyPr/>
          <a:lstStyle/>
          <a:p>
            <a:pPr>
              <a:buFont typeface="Wingdings" panose="05000000000000000000" pitchFamily="2" charset="2"/>
              <a:buChar char="§"/>
            </a:pPr>
            <a:r>
              <a:rPr lang="en-US" sz="2000" dirty="0"/>
              <a:t>Light Communication is fundamentally more reliable than RF</a:t>
            </a:r>
          </a:p>
          <a:p>
            <a:pPr lvl="1">
              <a:buFont typeface="Times New Roman" panose="02020603050405020304" pitchFamily="18" charset="0"/>
              <a:buChar char="–"/>
            </a:pPr>
            <a:r>
              <a:rPr lang="en-US" sz="1600" dirty="0">
                <a:sym typeface="Wingdings" panose="05000000000000000000" pitchFamily="2" charset="2"/>
              </a:rPr>
              <a:t>Coexistence with other radio technologies is not an issue </a:t>
            </a:r>
          </a:p>
          <a:p>
            <a:pPr marL="1200150" lvl="2" indent="-285750">
              <a:buFont typeface="Arial" panose="020B0604020202020204" pitchFamily="34" charset="0"/>
              <a:buChar char="•"/>
            </a:pPr>
            <a:r>
              <a:rPr lang="en-US" sz="1400" b="1" dirty="0"/>
              <a:t>LC does not interfere with RF</a:t>
            </a:r>
          </a:p>
          <a:p>
            <a:pPr lvl="1">
              <a:buFont typeface="Times New Roman" panose="02020603050405020304" pitchFamily="18" charset="0"/>
              <a:buChar char="–"/>
            </a:pPr>
            <a:r>
              <a:rPr lang="en-US" sz="1600" dirty="0"/>
              <a:t> Interference from other APs is not an issue</a:t>
            </a:r>
          </a:p>
          <a:p>
            <a:pPr marL="1200150" lvl="2" indent="-285750">
              <a:buFont typeface="Arial" panose="020B0604020202020204" pitchFamily="34" charset="0"/>
              <a:buChar char="•"/>
            </a:pPr>
            <a:r>
              <a:rPr lang="en-US" sz="1400" b="1" dirty="0"/>
              <a:t>LC does not pass through walls</a:t>
            </a:r>
            <a:endParaRPr lang="en-US" sz="1400" dirty="0"/>
          </a:p>
          <a:p>
            <a:pPr lvl="1">
              <a:buFont typeface="Times New Roman" panose="02020603050405020304" pitchFamily="18" charset="0"/>
              <a:buChar char="–"/>
            </a:pPr>
            <a:r>
              <a:rPr lang="en-US" sz="1600" dirty="0">
                <a:sym typeface="Wingdings" panose="05000000000000000000" pitchFamily="2" charset="2"/>
              </a:rPr>
              <a:t>LC is best used together with deterministic channel access</a:t>
            </a:r>
          </a:p>
          <a:p>
            <a:pPr>
              <a:buFont typeface="Wingdings" panose="05000000000000000000" pitchFamily="2" charset="2"/>
              <a:buChar char="§"/>
            </a:pPr>
            <a:r>
              <a:rPr lang="en-US" sz="2000" dirty="0"/>
              <a:t>LC needs a distributed deployment with central control</a:t>
            </a:r>
          </a:p>
          <a:p>
            <a:pPr lvl="1">
              <a:buFont typeface="Times New Roman" panose="02020603050405020304" pitchFamily="18" charset="0"/>
              <a:buChar char="–"/>
            </a:pPr>
            <a:r>
              <a:rPr lang="en-US" sz="1600" b="0" dirty="0"/>
              <a:t>LC propagates similar to lighting</a:t>
            </a:r>
          </a:p>
          <a:p>
            <a:pPr marL="1200150" lvl="2" indent="-285750">
              <a:buFont typeface="Arial" panose="020B0604020202020204" pitchFamily="34" charset="0"/>
              <a:buChar char="•"/>
            </a:pPr>
            <a:r>
              <a:rPr lang="en-US" sz="1400" b="0" dirty="0"/>
              <a:t>communication </a:t>
            </a:r>
            <a:r>
              <a:rPr lang="en-US" sz="1400" dirty="0"/>
              <a:t>only inside </a:t>
            </a:r>
            <a:r>
              <a:rPr lang="en-US" sz="1400" b="0" dirty="0"/>
              <a:t>illuminated area</a:t>
            </a:r>
          </a:p>
          <a:p>
            <a:pPr marL="1200150" lvl="2" indent="-285750">
              <a:buFont typeface="Arial" panose="020B0604020202020204" pitchFamily="34" charset="0"/>
              <a:buChar char="•"/>
            </a:pPr>
            <a:r>
              <a:rPr lang="en-US" sz="1400" dirty="0"/>
              <a:t>central control is limited to one room </a:t>
            </a:r>
          </a:p>
          <a:p>
            <a:pPr lvl="1">
              <a:buFont typeface="Times New Roman" panose="02020603050405020304" pitchFamily="18" charset="0"/>
              <a:buChar char="–"/>
            </a:pPr>
            <a:r>
              <a:rPr lang="en-US" sz="1600" dirty="0">
                <a:sym typeface="Wingdings" panose="05000000000000000000" pitchFamily="2" charset="2"/>
              </a:rPr>
              <a:t>use m</a:t>
            </a:r>
            <a:r>
              <a:rPr lang="en-US" sz="1600" dirty="0"/>
              <a:t>ultiple LC optical antennas for reliable transmissions</a:t>
            </a:r>
          </a:p>
          <a:p>
            <a:pPr marL="1200150" lvl="2" indent="-285750">
              <a:buFont typeface="Arial" panose="020B0604020202020204" pitchFamily="34" charset="0"/>
              <a:buChar char="•"/>
            </a:pPr>
            <a:r>
              <a:rPr lang="en-US" sz="1400" dirty="0"/>
              <a:t>if line-of-sight is blocked, use other LC optical antenna(s) in the same room</a:t>
            </a:r>
          </a:p>
          <a:p>
            <a:pPr marL="1200150" lvl="2" indent="-285750">
              <a:buFont typeface="Arial" panose="020B0604020202020204" pitchFamily="34" charset="0"/>
              <a:buChar char="•"/>
            </a:pPr>
            <a:r>
              <a:rPr lang="en-US" sz="1400" dirty="0"/>
              <a:t>cover one room with multiple LC optical antennas</a:t>
            </a:r>
          </a:p>
          <a:p>
            <a:pPr marL="1200150" lvl="2" indent="-285750">
              <a:buFont typeface="Arial" panose="020B0604020202020204" pitchFamily="34" charset="0"/>
              <a:buChar char="•"/>
            </a:pPr>
            <a:r>
              <a:rPr lang="en-US" sz="1400" dirty="0"/>
              <a:t>connect them by wired technologies</a:t>
            </a:r>
          </a:p>
          <a:p>
            <a:pPr>
              <a:buFont typeface="Wingdings" panose="05000000000000000000" pitchFamily="2" charset="2"/>
              <a:buChar char="§"/>
            </a:pPr>
            <a:r>
              <a:rPr lang="en-US" sz="2000" dirty="0"/>
              <a:t>This can be handled by using specific protocols for LC</a:t>
            </a:r>
          </a:p>
          <a:p>
            <a:pPr lvl="1">
              <a:buFont typeface="Times New Roman" panose="02020603050405020304" pitchFamily="18" charset="0"/>
              <a:buChar char="–"/>
            </a:pPr>
            <a:r>
              <a:rPr lang="en-US" sz="1600" dirty="0"/>
              <a:t>e.g., IEEE Std 802.15.13 defines distributed MIMO for LC [5]</a:t>
            </a:r>
          </a:p>
          <a:p>
            <a:pPr lvl="1">
              <a:buFont typeface="Times New Roman" panose="02020603050405020304" pitchFamily="18" charset="0"/>
              <a:buChar char="–"/>
            </a:pPr>
            <a:r>
              <a:rPr lang="en-US" sz="1600" dirty="0"/>
              <a:t>enables deterministic channel access likewise</a:t>
            </a:r>
          </a:p>
          <a:p>
            <a:endParaRPr lang="en-US" dirty="0"/>
          </a:p>
        </p:txBody>
      </p:sp>
      <p:sp>
        <p:nvSpPr>
          <p:cNvPr id="7" name="Slide Number Placeholder 6">
            <a:extLst>
              <a:ext uri="{FF2B5EF4-FFF2-40B4-BE49-F238E27FC236}">
                <a16:creationId xmlns:a16="http://schemas.microsoft.com/office/drawing/2014/main" id="{E63F35DD-07BA-D743-598C-54667C054A0B}"/>
              </a:ext>
            </a:extLst>
          </p:cNvPr>
          <p:cNvSpPr>
            <a:spLocks noGrp="1"/>
          </p:cNvSpPr>
          <p:nvPr>
            <p:ph type="sldNum" idx="12"/>
          </p:nvPr>
        </p:nvSpPr>
        <p:spPr/>
        <p:txBody>
          <a:bodyPr/>
          <a:lstStyle/>
          <a:p>
            <a:r>
              <a:rPr lang="en-GB"/>
              <a:t>Slide </a:t>
            </a:r>
            <a:fld id="{1CD163DD-D5E7-41DA-95F2-71530C24F8C3}" type="slidenum">
              <a:rPr lang="en-GB" smtClean="0"/>
              <a:pPr/>
              <a:t>8</a:t>
            </a:fld>
            <a:endParaRPr lang="en-GB"/>
          </a:p>
        </p:txBody>
      </p:sp>
      <p:sp>
        <p:nvSpPr>
          <p:cNvPr id="6" name="Footer Placeholder 5">
            <a:extLst>
              <a:ext uri="{FF2B5EF4-FFF2-40B4-BE49-F238E27FC236}">
                <a16:creationId xmlns:a16="http://schemas.microsoft.com/office/drawing/2014/main" id="{7B29131F-F8C3-9438-3183-6BEC1CD716B6}"/>
              </a:ext>
            </a:extLst>
          </p:cNvPr>
          <p:cNvSpPr>
            <a:spLocks noGrp="1"/>
          </p:cNvSpPr>
          <p:nvPr>
            <p:ph type="ftr" idx="14"/>
          </p:nvPr>
        </p:nvSpPr>
        <p:spPr/>
        <p:txBody>
          <a:bodyPr/>
          <a:lstStyle/>
          <a:p>
            <a:r>
              <a:rPr lang="en-GB"/>
              <a:t>Volker Jungnickel (Fraunhofer HHI)</a:t>
            </a:r>
          </a:p>
        </p:txBody>
      </p:sp>
      <p:sp>
        <p:nvSpPr>
          <p:cNvPr id="5" name="Date Placeholder 4">
            <a:extLst>
              <a:ext uri="{FF2B5EF4-FFF2-40B4-BE49-F238E27FC236}">
                <a16:creationId xmlns:a16="http://schemas.microsoft.com/office/drawing/2014/main" id="{6CEF7A87-12FC-8D02-D95B-CFBBA5896101}"/>
              </a:ext>
            </a:extLst>
          </p:cNvPr>
          <p:cNvSpPr>
            <a:spLocks noGrp="1"/>
          </p:cNvSpPr>
          <p:nvPr>
            <p:ph type="dt" idx="15"/>
          </p:nvPr>
        </p:nvSpPr>
        <p:spPr/>
        <p:txBody>
          <a:bodyPr/>
          <a:lstStyle/>
          <a:p>
            <a:r>
              <a:rPr lang="en-US"/>
              <a:t>March 2023</a:t>
            </a:r>
            <a:endParaRPr lang="en-GB"/>
          </a:p>
        </p:txBody>
      </p:sp>
    </p:spTree>
    <p:extLst>
      <p:ext uri="{BB962C8B-B14F-4D97-AF65-F5344CB8AC3E}">
        <p14:creationId xmlns:p14="http://schemas.microsoft.com/office/powerpoint/2010/main" val="4102567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sz="2800" dirty="0"/>
              <a:t>Hybrid LC and RF</a:t>
            </a:r>
          </a:p>
        </p:txBody>
      </p:sp>
      <p:sp>
        <p:nvSpPr>
          <p:cNvPr id="3" name="Content Placeholder 2"/>
          <p:cNvSpPr>
            <a:spLocks noGrp="1"/>
          </p:cNvSpPr>
          <p:nvPr>
            <p:ph idx="1"/>
          </p:nvPr>
        </p:nvSpPr>
        <p:spPr>
          <a:xfrm>
            <a:off x="1828799" y="1295401"/>
            <a:ext cx="9446685" cy="5001140"/>
          </a:xfrm>
        </p:spPr>
        <p:txBody>
          <a:bodyPr/>
          <a:lstStyle/>
          <a:p>
            <a:pPr>
              <a:buFont typeface="Wingdings" panose="05000000000000000000" pitchFamily="2" charset="2"/>
              <a:buChar char="§"/>
            </a:pPr>
            <a:r>
              <a:rPr lang="en-US" sz="2000" dirty="0"/>
              <a:t>Key idea: parallel operation of LC and RF [3][4]</a:t>
            </a:r>
          </a:p>
          <a:p>
            <a:pPr lvl="1">
              <a:buFont typeface="Times New Roman" panose="02020603050405020304" pitchFamily="18" charset="0"/>
              <a:buChar char="–"/>
            </a:pPr>
            <a:r>
              <a:rPr lang="en-US" sz="1600" dirty="0"/>
              <a:t>spotty optical vs. ubiquitous radio coverage in industrial use cases</a:t>
            </a:r>
          </a:p>
          <a:p>
            <a:pPr>
              <a:buFont typeface="Wingdings" panose="05000000000000000000" pitchFamily="2" charset="2"/>
              <a:buChar char="§"/>
            </a:pPr>
            <a:r>
              <a:rPr lang="en-US" sz="2000" dirty="0"/>
              <a:t>Previous proposal in </a:t>
            </a:r>
            <a:r>
              <a:rPr lang="en-US" sz="2000" dirty="0" err="1"/>
              <a:t>TGbb</a:t>
            </a:r>
            <a:r>
              <a:rPr lang="en-US" sz="2000" dirty="0"/>
              <a:t> [5]</a:t>
            </a:r>
          </a:p>
          <a:p>
            <a:pPr lvl="1">
              <a:buFont typeface="Times New Roman" panose="02020603050405020304" pitchFamily="18" charset="0"/>
              <a:buChar char="–"/>
            </a:pPr>
            <a:r>
              <a:rPr lang="en-US" sz="1600" dirty="0"/>
              <a:t>MIMO using LC optical and RF antennas [4]</a:t>
            </a:r>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pPr lvl="1">
              <a:buFont typeface="Times New Roman" panose="02020603050405020304" pitchFamily="18" charset="0"/>
              <a:buChar char="–"/>
            </a:pPr>
            <a:r>
              <a:rPr lang="en-US" sz="1600" dirty="0"/>
              <a:t>802.11bb is based on random channel access</a:t>
            </a:r>
          </a:p>
          <a:p>
            <a:pPr lvl="1">
              <a:buFont typeface="Times New Roman" panose="02020603050405020304" pitchFamily="18" charset="0"/>
              <a:buChar char="–"/>
            </a:pPr>
            <a:r>
              <a:rPr lang="en-US" sz="1600" dirty="0"/>
              <a:t>clear channel assessment (CCA) on one link could block the other link, too</a:t>
            </a:r>
          </a:p>
          <a:p>
            <a:pPr lvl="1">
              <a:buFont typeface="Times New Roman" panose="02020603050405020304" pitchFamily="18" charset="0"/>
              <a:buChar char="–"/>
            </a:pPr>
            <a:r>
              <a:rPr lang="en-US" sz="1600" dirty="0"/>
              <a:t>hybrid link should better be implemented using MLO, similar as defined in 802.11be</a:t>
            </a:r>
          </a:p>
          <a:p>
            <a:pPr>
              <a:buFont typeface="Wingdings" panose="05000000000000000000" pitchFamily="2" charset="2"/>
              <a:buChar char="§"/>
            </a:pPr>
            <a:r>
              <a:rPr lang="en-US" sz="2000" dirty="0"/>
              <a:t>Combine LC and RF using MLO</a:t>
            </a:r>
          </a:p>
        </p:txBody>
      </p:sp>
      <p:sp>
        <p:nvSpPr>
          <p:cNvPr id="5" name="Footer Placeholder 4"/>
          <p:cNvSpPr>
            <a:spLocks noGrp="1"/>
          </p:cNvSpPr>
          <p:nvPr>
            <p:ph type="ftr" sz="quarter" idx="11"/>
          </p:nvPr>
        </p:nvSpPr>
        <p:spPr bwMode="auto">
          <a:xfrm>
            <a:off x="8991600" y="6564849"/>
            <a:ext cx="23927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dirty="0"/>
              <a:t>Volker </a:t>
            </a:r>
            <a:r>
              <a:rPr lang="en-US" dirty="0" err="1"/>
              <a:t>Jungnickel</a:t>
            </a:r>
            <a:r>
              <a:rPr lang="en-US" dirty="0"/>
              <a:t> (Fraunhofer HHI)</a:t>
            </a:r>
          </a:p>
        </p:txBody>
      </p:sp>
      <p:sp>
        <p:nvSpPr>
          <p:cNvPr id="6" name="Slide Number Placeholder 5"/>
          <p:cNvSpPr>
            <a:spLocks noGrp="1"/>
          </p:cNvSpPr>
          <p:nvPr>
            <p:ph type="sldNum" sz="quarter" idx="12"/>
          </p:nvPr>
        </p:nvSpPr>
        <p:spPr/>
        <p:txBody>
          <a:bodyPr/>
          <a:lstStyle/>
          <a:p>
            <a:r>
              <a:rPr lang="en-US"/>
              <a:t>Slide </a:t>
            </a:r>
            <a:fld id="{C1789BC7-C074-42CC-ADF8-5107DF6BD1C1}" type="slidenum">
              <a:rPr lang="en-US" smtClean="0"/>
              <a:pPr/>
              <a:t>9</a:t>
            </a:fld>
            <a:endParaRPr lang="en-US"/>
          </a:p>
        </p:txBody>
      </p:sp>
      <p:pic>
        <p:nvPicPr>
          <p:cNvPr id="8" name="Grafik 7"/>
          <p:cNvPicPr/>
          <p:nvPr/>
        </p:nvPicPr>
        <p:blipFill>
          <a:blip r:embed="rId3" cstate="print">
            <a:extLst>
              <a:ext uri="{28A0092B-C50C-407E-A947-70E740481C1C}">
                <a14:useLocalDpi xmlns:a14="http://schemas.microsoft.com/office/drawing/2010/main" val="0"/>
              </a:ext>
            </a:extLst>
          </a:blip>
          <a:stretch>
            <a:fillRect/>
          </a:stretch>
        </p:blipFill>
        <p:spPr>
          <a:xfrm>
            <a:off x="6181725" y="2514600"/>
            <a:ext cx="4724400" cy="2362200"/>
          </a:xfrm>
          <a:prstGeom prst="rect">
            <a:avLst/>
          </a:prstGeom>
        </p:spPr>
      </p:pic>
      <p:sp>
        <p:nvSpPr>
          <p:cNvPr id="9" name="Date Placeholder 6"/>
          <p:cNvSpPr>
            <a:spLocks noGrp="1"/>
          </p:cNvSpPr>
          <p:nvPr>
            <p:ph type="dt" sz="half" idx="10"/>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March 2023</a:t>
            </a:r>
            <a:endParaRPr lang="en-US" dirty="0"/>
          </a:p>
        </p:txBody>
      </p:sp>
    </p:spTree>
    <p:extLst>
      <p:ext uri="{BB962C8B-B14F-4D97-AF65-F5344CB8AC3E}">
        <p14:creationId xmlns:p14="http://schemas.microsoft.com/office/powerpoint/2010/main" val="359403041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39</TotalTime>
  <Words>1714</Words>
  <Application>Microsoft Office PowerPoint</Application>
  <PresentationFormat>Widescreen</PresentationFormat>
  <Paragraphs>203</Paragraphs>
  <Slides>14</Slides>
  <Notes>5</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14</vt:i4>
      </vt:variant>
    </vt:vector>
  </HeadingPairs>
  <TitlesOfParts>
    <vt:vector size="22" baseType="lpstr">
      <vt:lpstr>Arial</vt:lpstr>
      <vt:lpstr>Calibri</vt:lpstr>
      <vt:lpstr>Symbol</vt:lpstr>
      <vt:lpstr>Times New Roman</vt:lpstr>
      <vt:lpstr>Wingdings</vt:lpstr>
      <vt:lpstr>Office Theme</vt:lpstr>
      <vt:lpstr>802-11-Submission</vt:lpstr>
      <vt:lpstr>Microsoft Word 97 - 2003 Document</vt:lpstr>
      <vt:lpstr>Hybrid LC and RF in UHR</vt:lpstr>
      <vt:lpstr>Outline</vt:lpstr>
      <vt:lpstr>Introduction</vt:lpstr>
      <vt:lpstr>Multilink Operation [1]</vt:lpstr>
      <vt:lpstr>Offloading: Enhanced reliability and lower latency</vt:lpstr>
      <vt:lpstr>MLO ≠ Deterministic channel access</vt:lpstr>
      <vt:lpstr>Light Communication for UHR [2]</vt:lpstr>
      <vt:lpstr>Opportunities and Challenges [2]</vt:lpstr>
      <vt:lpstr>Hybrid LC and RF</vt:lpstr>
      <vt:lpstr>Open ML interface</vt:lpstr>
      <vt:lpstr>Analysis of previous PARs</vt:lpstr>
      <vt:lpstr>Summary</vt:lpstr>
      <vt:lpstr>References</vt:lpstr>
      <vt:lpstr>Straw Poll</vt:lpstr>
    </vt:vector>
  </TitlesOfParts>
  <Company>Fraunhofer HHI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Hybrid LC and RF in UHR</dc:title>
  <dc:creator>Volker Jungnickel</dc:creator>
  <cp:keywords>March 2023</cp:keywords>
  <dc:description>Volker Jungnickel (Fraunhofer HHI)</dc:description>
  <cp:lastModifiedBy>Jon Rosdahl</cp:lastModifiedBy>
  <cp:revision>1</cp:revision>
  <cp:lastPrinted>1601-01-01T00:00:00Z</cp:lastPrinted>
  <dcterms:created xsi:type="dcterms:W3CDTF">2023-03-05T20:29:27Z</dcterms:created>
  <dcterms:modified xsi:type="dcterms:W3CDTF">2023-03-05T21:08:40Z</dcterms:modified>
  <cp:category>Submission</cp:category>
</cp:coreProperties>
</file>