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2" r:id="rId17"/>
    <p:sldId id="2394" r:id="rId18"/>
    <p:sldId id="2395" r:id="rId19"/>
    <p:sldId id="2393" r:id="rId20"/>
    <p:sldId id="2396" r:id="rId21"/>
    <p:sldId id="2397" r:id="rId22"/>
    <p:sldId id="2398" r:id="rId23"/>
    <p:sldId id="308" r:id="rId24"/>
    <p:sldId id="297" r:id="rId25"/>
    <p:sldId id="2391" r:id="rId26"/>
    <p:sldId id="2390" r:id="rId27"/>
    <p:sldId id="2370" r:id="rId28"/>
    <p:sldId id="310" r:id="rId29"/>
    <p:sldId id="296" r:id="rId30"/>
    <p:sldId id="314" r:id="rId31"/>
    <p:sldId id="295" r:id="rId32"/>
    <p:sldId id="306"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58" d="100"/>
          <a:sy n="158" d="100"/>
        </p:scale>
        <p:origin x="156" y="18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2175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0925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68060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92591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5854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4391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466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802.11-23/0220r1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0928-01-00bh-text-maad-and-irm-tgbh-draft-0-2.docx" TargetMode="External"/><Relationship Id="rId3" Type="http://schemas.openxmlformats.org/officeDocument/2006/relationships/hyperlink" Target="https://mentor.ieee.org/802.11/dcn/23/11-23-0119-05-00bh-way-ahead-decisions.pptx" TargetMode="External"/><Relationship Id="rId7" Type="http://schemas.openxmlformats.org/officeDocument/2006/relationships/hyperlink" Target="https://mentor.ieee.org/802.11/dcn/22/11-22-1084-01-00bh-sta-id-opt-in.ppt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2/11-22-2013-01-00bh-id-encoding-in-pre-schemes.pptx" TargetMode="External"/><Relationship Id="rId11" Type="http://schemas.openxmlformats.org/officeDocument/2006/relationships/hyperlink" Target="https://mentor.ieee.org/802.11/dcn/22/11-22-1079-08-00bh-cr-for-sta-generated-id.docx" TargetMode="External"/><Relationship Id="rId5" Type="http://schemas.openxmlformats.org/officeDocument/2006/relationships/hyperlink" Target="https://mentor.ieee.org/802.11/dcn/23/11-23-0022-01-00bh-use-case-for-owe-mode.pptx" TargetMode="External"/><Relationship Id="rId10"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3/11-23-0083-02-00bh-identifier-status-codes.docx" TargetMode="External"/><Relationship Id="rId9" Type="http://schemas.openxmlformats.org/officeDocument/2006/relationships/hyperlink" Target="https://mentor.ieee.org/802.11/dcn/22/11-22-0925-03-00bh-maad-text-for-tgbh-draft-0-2.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TGbh-agenda-2023-Feb-14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72"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14 Feb 2023</a:t>
            </a:r>
            <a:endParaRPr lang="en-GB" sz="3600" dirty="0"/>
          </a:p>
        </p:txBody>
      </p:sp>
      <p:sp>
        <p:nvSpPr>
          <p:cNvPr id="4098" name="Rectangle 2"/>
          <p:cNvSpPr>
            <a:spLocks noGrp="1" noChangeArrowheads="1"/>
          </p:cNvSpPr>
          <p:nvPr>
            <p:ph idx="1"/>
          </p:nvPr>
        </p:nvSpPr>
        <p:spPr>
          <a:xfrm>
            <a:off x="533400" y="13716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30)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Discussion on way forward:</a:t>
            </a:r>
          </a:p>
          <a:p>
            <a:pPr marL="857250" lvl="1" indent="-457200">
              <a:lnSpc>
                <a:spcPct val="90000"/>
              </a:lnSpc>
              <a:spcBef>
                <a:spcPts val="0"/>
              </a:spcBef>
              <a:spcAft>
                <a:spcPts val="600"/>
              </a:spcAft>
              <a:buFont typeface="Arial" panose="020B0604020202020204" pitchFamily="34" charset="0"/>
              <a:buChar char="•"/>
              <a:defRPr/>
            </a:pPr>
            <a:r>
              <a:rPr lang="en-US" dirty="0"/>
              <a:t>Next slides</a:t>
            </a:r>
          </a:p>
          <a:p>
            <a:pPr marL="457200" indent="-457200">
              <a:lnSpc>
                <a:spcPct val="90000"/>
              </a:lnSpc>
              <a:spcBef>
                <a:spcPts val="0"/>
              </a:spcBef>
              <a:spcAft>
                <a:spcPts val="600"/>
              </a:spcAft>
              <a:buFont typeface="Arial" panose="020B0604020202020204" pitchFamily="34" charset="0"/>
              <a:buChar char="•"/>
              <a:defRPr/>
            </a:pPr>
            <a:r>
              <a:rPr lang="en-US" dirty="0"/>
              <a:t>Contributions (if any ready/if there’s time)</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PAR update</a:t>
            </a:r>
            <a:endParaRPr lang="en-GB" sz="3600" dirty="0"/>
          </a:p>
        </p:txBody>
      </p:sp>
      <p:sp>
        <p:nvSpPr>
          <p:cNvPr id="4098" name="Rectangle 2"/>
          <p:cNvSpPr>
            <a:spLocks noGrp="1" noChangeArrowheads="1"/>
          </p:cNvSpPr>
          <p:nvPr>
            <p:ph idx="1"/>
          </p:nvPr>
        </p:nvSpPr>
        <p:spPr>
          <a:xfrm>
            <a:off x="533400" y="13716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PAR update (clarification) - wordsmith:</a:t>
            </a:r>
          </a:p>
          <a:p>
            <a:pPr marL="857250" lvl="1" indent="-457200">
              <a:lnSpc>
                <a:spcPct val="90000"/>
              </a:lnSpc>
              <a:spcBef>
                <a:spcPts val="0"/>
              </a:spcBef>
              <a:spcAft>
                <a:spcPts val="600"/>
              </a:spcAft>
              <a:buFont typeface="Arial" panose="020B0604020202020204" pitchFamily="34" charset="0"/>
              <a:buChar char="•"/>
              <a:defRPr/>
            </a:pPr>
            <a:r>
              <a:rPr lang="en-US" sz="2400" dirty="0"/>
              <a:t>“For STAs in an ESS that use randomized or changing MAC addresses, this amendment </a:t>
            </a:r>
            <a:r>
              <a:rPr lang="en-US" sz="2400" strike="sngStrike" dirty="0"/>
              <a:t>preserves</a:t>
            </a:r>
            <a:r>
              <a:rPr lang="en-US" sz="2400" dirty="0"/>
              <a:t> </a:t>
            </a:r>
            <a:r>
              <a:rPr lang="en-US" sz="2400" u="sng" dirty="0"/>
              <a:t>restores </a:t>
            </a:r>
            <a:r>
              <a:rPr lang="en-US" sz="2400" dirty="0"/>
              <a:t>the ability to provide customer support </a:t>
            </a:r>
            <a:r>
              <a:rPr lang="en-US" sz="2400" u="sng" dirty="0">
                <a:effectLst/>
                <a:ea typeface="Calibri" panose="020F0502020204030204" pitchFamily="34" charset="0"/>
              </a:rPr>
              <a:t>(including but not limited to issues connecting to the network)</a:t>
            </a:r>
            <a:r>
              <a:rPr lang="en-US" sz="2400" dirty="0"/>
              <a:t>, conduct network diagnostics and troubleshooting </a:t>
            </a:r>
            <a:r>
              <a:rPr lang="en-US" sz="2400" u="sng" dirty="0"/>
              <a:t>(</a:t>
            </a:r>
            <a:r>
              <a:rPr lang="en-US" sz="2400" u="sng" dirty="0">
                <a:effectLst/>
                <a:ea typeface="Calibri" panose="020F0502020204030204" pitchFamily="34" charset="0"/>
              </a:rPr>
              <a:t>including analytics of client devices that are not associated, such as overlapping networks, rogue devices, and devices with connection issues)</a:t>
            </a:r>
            <a:r>
              <a:rPr lang="en-US" sz="2400" dirty="0"/>
              <a:t>, and</a:t>
            </a:r>
            <a:r>
              <a:rPr lang="en-US" sz="2400" u="sng" dirty="0"/>
              <a:t>, within a trusted environment, </a:t>
            </a:r>
            <a:r>
              <a:rPr lang="en-US" sz="2400" dirty="0"/>
              <a:t>detect device arrival </a:t>
            </a:r>
            <a:r>
              <a:rPr lang="en-US" sz="2400" strike="sngStrike" dirty="0"/>
              <a:t>in a trusted environment </a:t>
            </a:r>
            <a:r>
              <a:rPr lang="en-US" sz="2400" u="sng" dirty="0">
                <a:effectLst/>
                <a:ea typeface="Calibri" panose="020F0502020204030204" pitchFamily="34" charset="0"/>
              </a:rPr>
              <a:t>(including detecting known devices before they have connected to the network)</a:t>
            </a:r>
            <a:r>
              <a:rPr lang="en-US" sz="2400" dirty="0"/>
              <a:t>.”</a:t>
            </a:r>
          </a:p>
          <a:p>
            <a:pPr marL="457200" indent="-457200">
              <a:lnSpc>
                <a:spcPct val="90000"/>
              </a:lnSpc>
              <a:spcBef>
                <a:spcPts val="0"/>
              </a:spcBef>
              <a:spcAft>
                <a:spcPts val="600"/>
              </a:spcAft>
              <a:buFont typeface="Arial" panose="020B0604020202020204" pitchFamily="34" charset="0"/>
              <a:buChar char="•"/>
              <a:defRPr/>
            </a:pPr>
            <a:r>
              <a:rPr lang="en-US" sz="2800" dirty="0"/>
              <a:t>Motion on Feb 28 to take this PAR update request to the WG at the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621767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Straw Poll D0.2</a:t>
            </a:r>
            <a:endParaRPr lang="en-GB" sz="3600" dirty="0"/>
          </a:p>
        </p:txBody>
      </p:sp>
      <p:sp>
        <p:nvSpPr>
          <p:cNvPr id="4098" name="Rectangle 2"/>
          <p:cNvSpPr>
            <a:spLocks noGrp="1" noChangeArrowheads="1"/>
          </p:cNvSpPr>
          <p:nvPr>
            <p:ph idx="1"/>
          </p:nvPr>
        </p:nvSpPr>
        <p:spPr>
          <a:xfrm>
            <a:off x="533400" y="13716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Should TGbh complete the CC resolution on existing D0.2 text, and promote to D1.0 a draft with only the one scheme “Device ID”?</a:t>
            </a:r>
          </a:p>
          <a:p>
            <a:pPr marL="457200" indent="-457200">
              <a:lnSpc>
                <a:spcPct val="90000"/>
              </a:lnSpc>
              <a:spcBef>
                <a:spcPts val="0"/>
              </a:spcBef>
              <a:spcAft>
                <a:spcPts val="600"/>
              </a:spcAft>
              <a:buFont typeface="Arial" panose="020B0604020202020204" pitchFamily="34" charset="0"/>
              <a:buChar char="•"/>
              <a:defRPr/>
            </a:pPr>
            <a:r>
              <a:rPr lang="en-US" sz="2800" dirty="0"/>
              <a:t>Results: 13-10-4</a:t>
            </a:r>
          </a:p>
          <a:p>
            <a:pPr marL="457200" indent="-457200">
              <a:lnSpc>
                <a:spcPct val="90000"/>
              </a:lnSpc>
              <a:spcBef>
                <a:spcPts val="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774322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Straw Poll Pre-scheme</a:t>
            </a:r>
            <a:endParaRPr lang="en-GB" sz="3600" dirty="0"/>
          </a:p>
        </p:txBody>
      </p:sp>
      <p:sp>
        <p:nvSpPr>
          <p:cNvPr id="4098" name="Rectangle 2"/>
          <p:cNvSpPr>
            <a:spLocks noGrp="1" noChangeArrowheads="1"/>
          </p:cNvSpPr>
          <p:nvPr>
            <p:ph idx="1"/>
          </p:nvPr>
        </p:nvSpPr>
        <p:spPr>
          <a:xfrm>
            <a:off x="533400" y="13716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Should TGbh complete the CC resolution on existing D0.2 text, add one or more of solution(s) to address “pre-association”/“joining” (and potentially others), and promote to D1.0 a draft with the “Device ID” scheme and the added solution(s)?</a:t>
            </a:r>
          </a:p>
          <a:p>
            <a:pPr marL="457200" indent="-457200">
              <a:lnSpc>
                <a:spcPct val="90000"/>
              </a:lnSpc>
              <a:spcBef>
                <a:spcPts val="0"/>
              </a:spcBef>
              <a:spcAft>
                <a:spcPts val="600"/>
              </a:spcAft>
              <a:buFont typeface="Arial" panose="020B0604020202020204" pitchFamily="34" charset="0"/>
              <a:buChar char="•"/>
              <a:defRPr/>
            </a:pPr>
            <a:r>
              <a:rPr lang="en-US" dirty="0"/>
              <a:t>Results: 15-10-2</a:t>
            </a:r>
          </a:p>
          <a:p>
            <a:pPr marL="457200" indent="-457200">
              <a:lnSpc>
                <a:spcPct val="90000"/>
              </a:lnSpc>
              <a:spcBef>
                <a:spcPts val="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6575348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down-select solutions</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Run straw polls: “Which of the following can you support in concept (perhaps after some technical clean-up) for inclusion into TGbh?”</a:t>
            </a:r>
          </a:p>
          <a:p>
            <a:pPr marL="1257300" lvl="2" indent="-457200">
              <a:lnSpc>
                <a:spcPct val="90000"/>
              </a:lnSpc>
              <a:spcBef>
                <a:spcPts val="0"/>
              </a:spcBef>
              <a:spcAft>
                <a:spcPts val="300"/>
              </a:spcAft>
              <a:buFont typeface="Arial" panose="020B0604020202020204" pitchFamily="34" charset="0"/>
              <a:buChar char="•"/>
              <a:defRPr/>
            </a:pPr>
            <a:r>
              <a:rPr lang="it-IT" sz="2200" dirty="0"/>
              <a:t>SMA - 4</a:t>
            </a:r>
          </a:p>
          <a:p>
            <a:pPr marL="1257300" lvl="2" indent="-457200">
              <a:lnSpc>
                <a:spcPct val="90000"/>
              </a:lnSpc>
              <a:spcBef>
                <a:spcPts val="0"/>
              </a:spcBef>
              <a:spcAft>
                <a:spcPts val="300"/>
              </a:spcAft>
              <a:buFont typeface="Arial" panose="020B0604020202020204" pitchFamily="34" charset="0"/>
              <a:buChar char="•"/>
              <a:defRPr/>
            </a:pPr>
            <a:r>
              <a:rPr lang="it-IT" sz="2200" dirty="0"/>
              <a:t>MAAD - 4</a:t>
            </a:r>
          </a:p>
          <a:p>
            <a:pPr marL="1257300" lvl="2" indent="-457200">
              <a:lnSpc>
                <a:spcPct val="90000"/>
              </a:lnSpc>
              <a:spcBef>
                <a:spcPts val="0"/>
              </a:spcBef>
              <a:spcAft>
                <a:spcPts val="300"/>
              </a:spcAft>
              <a:buFont typeface="Arial" panose="020B0604020202020204" pitchFamily="34" charset="0"/>
              <a:buChar char="•"/>
              <a:defRPr/>
            </a:pPr>
            <a:r>
              <a:rPr lang="it-IT" sz="2200" dirty="0"/>
              <a:t>IRM - 3</a:t>
            </a:r>
          </a:p>
          <a:p>
            <a:pPr marL="1257300" lvl="2" indent="-457200">
              <a:lnSpc>
                <a:spcPct val="90000"/>
              </a:lnSpc>
              <a:spcBef>
                <a:spcPts val="0"/>
              </a:spcBef>
              <a:spcAft>
                <a:spcPts val="300"/>
              </a:spcAft>
              <a:buFont typeface="Arial" panose="020B0604020202020204" pitchFamily="34" charset="0"/>
              <a:buChar char="•"/>
              <a:defRPr/>
            </a:pPr>
            <a:r>
              <a:rPr lang="it-IT" sz="2200" dirty="0"/>
              <a:t>Non-encrypted ID in IE (AP allocates) - 6</a:t>
            </a:r>
          </a:p>
          <a:p>
            <a:pPr marL="1257300" lvl="2" indent="-457200">
              <a:lnSpc>
                <a:spcPct val="90000"/>
              </a:lnSpc>
              <a:spcBef>
                <a:spcPts val="0"/>
              </a:spcBef>
              <a:spcAft>
                <a:spcPts val="300"/>
              </a:spcAft>
              <a:buFont typeface="Arial" panose="020B0604020202020204" pitchFamily="34" charset="0"/>
              <a:buChar char="•"/>
              <a:defRPr/>
            </a:pPr>
            <a:r>
              <a:rPr lang="it-IT" sz="2200" dirty="0"/>
              <a:t>Non-encrypted ID in IE (STA allocates ) - 3</a:t>
            </a:r>
          </a:p>
          <a:p>
            <a:pPr marL="1257300" lvl="2" indent="-457200">
              <a:lnSpc>
                <a:spcPct val="90000"/>
              </a:lnSpc>
              <a:spcBef>
                <a:spcPts val="0"/>
              </a:spcBef>
              <a:spcAft>
                <a:spcPts val="300"/>
              </a:spcAft>
              <a:buFont typeface="Arial" panose="020B0604020202020204" pitchFamily="34" charset="0"/>
              <a:buChar char="•"/>
              <a:defRPr/>
            </a:pPr>
            <a:r>
              <a:rPr lang="it-IT" sz="2200" dirty="0"/>
              <a:t>IRMA - 5</a:t>
            </a:r>
          </a:p>
          <a:p>
            <a:pPr marL="1257300" lvl="2" indent="-457200">
              <a:lnSpc>
                <a:spcPct val="90000"/>
              </a:lnSpc>
              <a:spcBef>
                <a:spcPts val="0"/>
              </a:spcBef>
              <a:spcAft>
                <a:spcPts val="300"/>
              </a:spcAft>
              <a:buFont typeface="Arial" panose="020B0604020202020204" pitchFamily="34" charset="0"/>
              <a:buChar char="•"/>
              <a:defRPr/>
            </a:pPr>
            <a:r>
              <a:rPr lang="it-IT" sz="2200" dirty="0"/>
              <a:t>RRCM - 14</a:t>
            </a:r>
          </a:p>
          <a:p>
            <a:pPr marL="1257300" lvl="2" indent="-457200">
              <a:lnSpc>
                <a:spcPct val="90000"/>
              </a:lnSpc>
              <a:spcBef>
                <a:spcPts val="0"/>
              </a:spcBef>
              <a:spcAft>
                <a:spcPts val="300"/>
              </a:spcAft>
              <a:buFont typeface="Arial" panose="020B0604020202020204" pitchFamily="34" charset="0"/>
              <a:buChar char="•"/>
              <a:defRPr/>
            </a:pPr>
            <a:r>
              <a:rPr lang="it-IT" sz="2200" dirty="0"/>
              <a:t>e-RRCM - 11</a:t>
            </a:r>
          </a:p>
          <a:p>
            <a:pPr marL="1257300" lvl="2" indent="-457200">
              <a:lnSpc>
                <a:spcPct val="90000"/>
              </a:lnSpc>
              <a:spcBef>
                <a:spcPts val="0"/>
              </a:spcBef>
              <a:spcAft>
                <a:spcPts val="300"/>
              </a:spcAft>
              <a:buFont typeface="Arial" panose="020B0604020202020204" pitchFamily="34" charset="0"/>
              <a:buChar char="•"/>
              <a:defRPr/>
            </a:pPr>
            <a:r>
              <a:rPr lang="it-IT" sz="2200" dirty="0"/>
              <a:t>ID encoding - 3</a:t>
            </a:r>
          </a:p>
          <a:p>
            <a:pPr marL="1257300" lvl="2" indent="-457200">
              <a:lnSpc>
                <a:spcPct val="90000"/>
              </a:lnSpc>
              <a:spcBef>
                <a:spcPts val="0"/>
              </a:spcBef>
              <a:spcAft>
                <a:spcPts val="300"/>
              </a:spcAft>
              <a:buFont typeface="Arial" panose="020B0604020202020204" pitchFamily="34" charset="0"/>
              <a:buChar char="•"/>
              <a:defRPr/>
            </a:pPr>
            <a:r>
              <a:rPr lang="it-IT" sz="2200" dirty="0"/>
              <a:t>ID Query in PASN - 4</a:t>
            </a:r>
            <a:endParaRPr lang="en-US" sz="2200" dirty="0"/>
          </a:p>
          <a:p>
            <a:pPr marL="457200" indent="-457200">
              <a:lnSpc>
                <a:spcPct val="90000"/>
              </a:lnSpc>
              <a:spcBef>
                <a:spcPts val="0"/>
              </a:spcBef>
              <a:spcAft>
                <a:spcPts val="600"/>
              </a:spcAft>
              <a:buFont typeface="Arial" panose="020B0604020202020204" pitchFamily="34" charset="0"/>
              <a:buChar char="•"/>
              <a:defRPr/>
            </a:pPr>
            <a:r>
              <a:rPr lang="en-US" dirty="0"/>
              <a:t>Multiple choice answers (select zero, one or more)</a:t>
            </a:r>
          </a:p>
          <a:p>
            <a:pPr marL="457200" indent="-457200">
              <a:lnSpc>
                <a:spcPct val="90000"/>
              </a:lnSpc>
              <a:spcBef>
                <a:spcPts val="0"/>
              </a:spcBef>
              <a:spcAft>
                <a:spcPts val="600"/>
              </a:spcAft>
              <a:buFont typeface="Arial" panose="020B0604020202020204" pitchFamily="34" charset="0"/>
              <a:buChar char="•"/>
              <a:defRPr/>
            </a:pPr>
            <a:r>
              <a:rPr lang="en-US" dirty="0"/>
              <a:t>Drop one with lowest support (or more than one, if there’s a tie), and repeat</a:t>
            </a:r>
          </a:p>
          <a:p>
            <a:pPr marL="457200" indent="-457200">
              <a:lnSpc>
                <a:spcPct val="90000"/>
              </a:lnSpc>
              <a:spcBef>
                <a:spcPts val="0"/>
              </a:spcBef>
              <a:spcAft>
                <a:spcPts val="600"/>
              </a:spcAft>
              <a:buFont typeface="Arial" panose="020B0604020202020204" pitchFamily="34" charset="0"/>
              <a:buChar char="•"/>
              <a:defRPr/>
            </a:pPr>
            <a:r>
              <a:rPr lang="en-US" dirty="0"/>
              <a:t>Stop when there’s one left, or when a few (2-3?) have 75%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8202895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14 Feb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down-select solutions</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Run straw polls: “Which of the following can you support in concept (perhaps after some technical clean-up) for inclusion into TGbh?”</a:t>
            </a:r>
          </a:p>
          <a:p>
            <a:pPr marL="1257300" lvl="2" indent="-457200">
              <a:lnSpc>
                <a:spcPct val="90000"/>
              </a:lnSpc>
              <a:spcBef>
                <a:spcPts val="0"/>
              </a:spcBef>
              <a:spcAft>
                <a:spcPts val="300"/>
              </a:spcAft>
              <a:buFont typeface="Arial" panose="020B0604020202020204" pitchFamily="34" charset="0"/>
              <a:buChar char="•"/>
              <a:defRPr/>
            </a:pPr>
            <a:r>
              <a:rPr lang="it-IT" sz="2200" dirty="0"/>
              <a:t>SMA - 3</a:t>
            </a:r>
          </a:p>
          <a:p>
            <a:pPr marL="1257300" lvl="2" indent="-457200">
              <a:lnSpc>
                <a:spcPct val="90000"/>
              </a:lnSpc>
              <a:spcBef>
                <a:spcPts val="0"/>
              </a:spcBef>
              <a:spcAft>
                <a:spcPts val="300"/>
              </a:spcAft>
              <a:buFont typeface="Arial" panose="020B0604020202020204" pitchFamily="34" charset="0"/>
              <a:buChar char="•"/>
              <a:defRPr/>
            </a:pPr>
            <a:r>
              <a:rPr lang="it-IT" sz="2200" dirty="0"/>
              <a:t>MAAD - 4</a:t>
            </a:r>
          </a:p>
          <a:p>
            <a:pPr marL="1257300" lvl="2" indent="-457200">
              <a:lnSpc>
                <a:spcPct val="90000"/>
              </a:lnSpc>
              <a:spcBef>
                <a:spcPts val="0"/>
              </a:spcBef>
              <a:spcAft>
                <a:spcPts val="300"/>
              </a:spcAft>
              <a:buFont typeface="Arial" panose="020B0604020202020204" pitchFamily="34" charset="0"/>
              <a:buChar char="•"/>
              <a:defRPr/>
            </a:pPr>
            <a:r>
              <a:rPr lang="it-IT" sz="2200" dirty="0"/>
              <a:t>Non-encrypted ID in IE (AP allocates) - 4</a:t>
            </a:r>
          </a:p>
          <a:p>
            <a:pPr marL="1257300" lvl="2" indent="-457200">
              <a:lnSpc>
                <a:spcPct val="90000"/>
              </a:lnSpc>
              <a:spcBef>
                <a:spcPts val="0"/>
              </a:spcBef>
              <a:spcAft>
                <a:spcPts val="300"/>
              </a:spcAft>
              <a:buFont typeface="Arial" panose="020B0604020202020204" pitchFamily="34" charset="0"/>
              <a:buChar char="•"/>
              <a:defRPr/>
            </a:pPr>
            <a:r>
              <a:rPr lang="it-IT" sz="2200" dirty="0"/>
              <a:t>IRMA - 6</a:t>
            </a:r>
          </a:p>
          <a:p>
            <a:pPr marL="1257300" lvl="2" indent="-457200">
              <a:lnSpc>
                <a:spcPct val="90000"/>
              </a:lnSpc>
              <a:spcBef>
                <a:spcPts val="0"/>
              </a:spcBef>
              <a:spcAft>
                <a:spcPts val="300"/>
              </a:spcAft>
              <a:buFont typeface="Arial" panose="020B0604020202020204" pitchFamily="34" charset="0"/>
              <a:buChar char="•"/>
              <a:defRPr/>
            </a:pPr>
            <a:r>
              <a:rPr lang="it-IT" sz="2200" dirty="0"/>
              <a:t>RRCM - 14</a:t>
            </a:r>
          </a:p>
          <a:p>
            <a:pPr marL="1257300" lvl="2" indent="-457200">
              <a:lnSpc>
                <a:spcPct val="90000"/>
              </a:lnSpc>
              <a:spcBef>
                <a:spcPts val="0"/>
              </a:spcBef>
              <a:spcAft>
                <a:spcPts val="300"/>
              </a:spcAft>
              <a:buFont typeface="Arial" panose="020B0604020202020204" pitchFamily="34" charset="0"/>
              <a:buChar char="•"/>
              <a:defRPr/>
            </a:pPr>
            <a:r>
              <a:rPr lang="it-IT" sz="2200" dirty="0"/>
              <a:t>e-RRCM - 13</a:t>
            </a:r>
          </a:p>
          <a:p>
            <a:pPr marL="1257300" lvl="2" indent="-457200">
              <a:lnSpc>
                <a:spcPct val="90000"/>
              </a:lnSpc>
              <a:spcBef>
                <a:spcPts val="0"/>
              </a:spcBef>
              <a:spcAft>
                <a:spcPts val="300"/>
              </a:spcAft>
              <a:buFont typeface="Arial" panose="020B0604020202020204" pitchFamily="34" charset="0"/>
              <a:buChar char="•"/>
              <a:defRPr/>
            </a:pPr>
            <a:r>
              <a:rPr lang="it-IT" sz="2200" dirty="0"/>
              <a:t>ID Query in PASN - 5</a:t>
            </a:r>
            <a:endParaRPr lang="en-US" sz="2200" dirty="0"/>
          </a:p>
          <a:p>
            <a:pPr marL="457200" indent="-457200">
              <a:lnSpc>
                <a:spcPct val="90000"/>
              </a:lnSpc>
              <a:spcBef>
                <a:spcPts val="0"/>
              </a:spcBef>
              <a:spcAft>
                <a:spcPts val="600"/>
              </a:spcAft>
              <a:buFont typeface="Arial" panose="020B0604020202020204" pitchFamily="34" charset="0"/>
              <a:buChar char="•"/>
              <a:defRPr/>
            </a:pPr>
            <a:r>
              <a:rPr lang="en-US" dirty="0"/>
              <a:t>Multiple choice answers (select zero, one or more)</a:t>
            </a:r>
          </a:p>
          <a:p>
            <a:pPr marL="457200" indent="-457200">
              <a:lnSpc>
                <a:spcPct val="90000"/>
              </a:lnSpc>
              <a:spcBef>
                <a:spcPts val="0"/>
              </a:spcBef>
              <a:spcAft>
                <a:spcPts val="600"/>
              </a:spcAft>
              <a:buFont typeface="Arial" panose="020B0604020202020204" pitchFamily="34" charset="0"/>
              <a:buChar char="•"/>
              <a:defRPr/>
            </a:pPr>
            <a:r>
              <a:rPr lang="en-US" dirty="0"/>
              <a:t>Drop one with lowest support (or more than one, if there’s a tie), and repeat</a:t>
            </a:r>
          </a:p>
          <a:p>
            <a:pPr marL="457200" indent="-457200">
              <a:lnSpc>
                <a:spcPct val="90000"/>
              </a:lnSpc>
              <a:spcBef>
                <a:spcPts val="0"/>
              </a:spcBef>
              <a:spcAft>
                <a:spcPts val="600"/>
              </a:spcAft>
              <a:buFont typeface="Arial" panose="020B0604020202020204" pitchFamily="34" charset="0"/>
              <a:buChar char="•"/>
              <a:defRPr/>
            </a:pPr>
            <a:r>
              <a:rPr lang="en-US" dirty="0"/>
              <a:t>Stop when there’s one left, or when a few (2-3?) have 75%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7025798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down-select solutions</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Run straw polls: “Which of the following can you support in concept (perhaps after some technical clean-up) for inclusion into TGbh?”</a:t>
            </a:r>
          </a:p>
          <a:p>
            <a:pPr marL="1257300" lvl="2" indent="-457200">
              <a:lnSpc>
                <a:spcPct val="90000"/>
              </a:lnSpc>
              <a:spcBef>
                <a:spcPts val="0"/>
              </a:spcBef>
              <a:spcAft>
                <a:spcPts val="300"/>
              </a:spcAft>
              <a:buFont typeface="Arial" panose="020B0604020202020204" pitchFamily="34" charset="0"/>
              <a:buChar char="•"/>
              <a:defRPr/>
            </a:pPr>
            <a:r>
              <a:rPr lang="it-IT" sz="2200" dirty="0"/>
              <a:t>MAAD - 4</a:t>
            </a:r>
          </a:p>
          <a:p>
            <a:pPr marL="1257300" lvl="2" indent="-457200">
              <a:lnSpc>
                <a:spcPct val="90000"/>
              </a:lnSpc>
              <a:spcBef>
                <a:spcPts val="0"/>
              </a:spcBef>
              <a:spcAft>
                <a:spcPts val="300"/>
              </a:spcAft>
              <a:buFont typeface="Arial" panose="020B0604020202020204" pitchFamily="34" charset="0"/>
              <a:buChar char="•"/>
              <a:defRPr/>
            </a:pPr>
            <a:r>
              <a:rPr lang="it-IT" sz="2200" dirty="0"/>
              <a:t>Non-encrypted ID in IE (AP allocates) - 4</a:t>
            </a:r>
          </a:p>
          <a:p>
            <a:pPr marL="1257300" lvl="2" indent="-457200">
              <a:lnSpc>
                <a:spcPct val="90000"/>
              </a:lnSpc>
              <a:spcBef>
                <a:spcPts val="0"/>
              </a:spcBef>
              <a:spcAft>
                <a:spcPts val="300"/>
              </a:spcAft>
              <a:buFont typeface="Arial" panose="020B0604020202020204" pitchFamily="34" charset="0"/>
              <a:buChar char="•"/>
              <a:defRPr/>
            </a:pPr>
            <a:r>
              <a:rPr lang="it-IT" sz="2200" dirty="0"/>
              <a:t>IRMA - 7</a:t>
            </a:r>
          </a:p>
          <a:p>
            <a:pPr marL="1257300" lvl="2" indent="-457200">
              <a:lnSpc>
                <a:spcPct val="90000"/>
              </a:lnSpc>
              <a:spcBef>
                <a:spcPts val="0"/>
              </a:spcBef>
              <a:spcAft>
                <a:spcPts val="300"/>
              </a:spcAft>
              <a:buFont typeface="Arial" panose="020B0604020202020204" pitchFamily="34" charset="0"/>
              <a:buChar char="•"/>
              <a:defRPr/>
            </a:pPr>
            <a:r>
              <a:rPr lang="it-IT" sz="2200" dirty="0"/>
              <a:t>RRCM - 13</a:t>
            </a:r>
          </a:p>
          <a:p>
            <a:pPr marL="1257300" lvl="2" indent="-457200">
              <a:lnSpc>
                <a:spcPct val="90000"/>
              </a:lnSpc>
              <a:spcBef>
                <a:spcPts val="0"/>
              </a:spcBef>
              <a:spcAft>
                <a:spcPts val="300"/>
              </a:spcAft>
              <a:buFont typeface="Arial" panose="020B0604020202020204" pitchFamily="34" charset="0"/>
              <a:buChar char="•"/>
              <a:defRPr/>
            </a:pPr>
            <a:r>
              <a:rPr lang="it-IT" sz="2200" dirty="0"/>
              <a:t>e-RRCM - 13</a:t>
            </a:r>
          </a:p>
          <a:p>
            <a:pPr marL="1257300" lvl="2" indent="-457200">
              <a:lnSpc>
                <a:spcPct val="90000"/>
              </a:lnSpc>
              <a:spcBef>
                <a:spcPts val="0"/>
              </a:spcBef>
              <a:spcAft>
                <a:spcPts val="300"/>
              </a:spcAft>
              <a:buFont typeface="Arial" panose="020B0604020202020204" pitchFamily="34" charset="0"/>
              <a:buChar char="•"/>
              <a:defRPr/>
            </a:pPr>
            <a:r>
              <a:rPr lang="it-IT" sz="2200" dirty="0"/>
              <a:t>ID Query in PASN - 4</a:t>
            </a:r>
            <a:endParaRPr lang="en-US" sz="2200" dirty="0"/>
          </a:p>
          <a:p>
            <a:pPr marL="457200" indent="-457200">
              <a:lnSpc>
                <a:spcPct val="90000"/>
              </a:lnSpc>
              <a:spcBef>
                <a:spcPts val="0"/>
              </a:spcBef>
              <a:spcAft>
                <a:spcPts val="600"/>
              </a:spcAft>
              <a:buFont typeface="Arial" panose="020B0604020202020204" pitchFamily="34" charset="0"/>
              <a:buChar char="•"/>
              <a:defRPr/>
            </a:pPr>
            <a:r>
              <a:rPr lang="en-US" dirty="0"/>
              <a:t>Multiple choice answers (select zero, one or more)</a:t>
            </a:r>
          </a:p>
          <a:p>
            <a:pPr marL="457200" indent="-457200">
              <a:lnSpc>
                <a:spcPct val="90000"/>
              </a:lnSpc>
              <a:spcBef>
                <a:spcPts val="0"/>
              </a:spcBef>
              <a:spcAft>
                <a:spcPts val="600"/>
              </a:spcAft>
              <a:buFont typeface="Arial" panose="020B0604020202020204" pitchFamily="34" charset="0"/>
              <a:buChar char="•"/>
              <a:defRPr/>
            </a:pPr>
            <a:r>
              <a:rPr lang="en-US" dirty="0"/>
              <a:t>Drop one with lowest support (or more than one, if there’s a tie), and repeat</a:t>
            </a:r>
          </a:p>
          <a:p>
            <a:pPr marL="457200" indent="-457200">
              <a:lnSpc>
                <a:spcPct val="90000"/>
              </a:lnSpc>
              <a:spcBef>
                <a:spcPts val="0"/>
              </a:spcBef>
              <a:spcAft>
                <a:spcPts val="600"/>
              </a:spcAft>
              <a:buFont typeface="Arial" panose="020B0604020202020204" pitchFamily="34" charset="0"/>
              <a:buChar char="•"/>
              <a:defRPr/>
            </a:pPr>
            <a:r>
              <a:rPr lang="en-US" dirty="0"/>
              <a:t>Stop when there’s one left, or when a few (2-3?) have 75%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18321657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down-select solutions</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Run straw polls: “Which of the following can you support in concept (perhaps after some technical clean-up) for inclusion into TGbh?”</a:t>
            </a:r>
          </a:p>
          <a:p>
            <a:pPr marL="1257300" lvl="2" indent="-457200">
              <a:lnSpc>
                <a:spcPct val="90000"/>
              </a:lnSpc>
              <a:spcBef>
                <a:spcPts val="0"/>
              </a:spcBef>
              <a:spcAft>
                <a:spcPts val="300"/>
              </a:spcAft>
              <a:buFont typeface="Arial" panose="020B0604020202020204" pitchFamily="34" charset="0"/>
              <a:buChar char="•"/>
              <a:defRPr/>
            </a:pPr>
            <a:r>
              <a:rPr lang="it-IT" sz="2200" dirty="0"/>
              <a:t>IRMA - 6</a:t>
            </a:r>
          </a:p>
          <a:p>
            <a:pPr marL="1257300" lvl="2" indent="-457200">
              <a:lnSpc>
                <a:spcPct val="90000"/>
              </a:lnSpc>
              <a:spcBef>
                <a:spcPts val="0"/>
              </a:spcBef>
              <a:spcAft>
                <a:spcPts val="300"/>
              </a:spcAft>
              <a:buFont typeface="Arial" panose="020B0604020202020204" pitchFamily="34" charset="0"/>
              <a:buChar char="•"/>
              <a:defRPr/>
            </a:pPr>
            <a:r>
              <a:rPr lang="it-IT" sz="2200" dirty="0"/>
              <a:t>RRCM - 13</a:t>
            </a:r>
          </a:p>
          <a:p>
            <a:pPr marL="1257300" lvl="2" indent="-457200">
              <a:lnSpc>
                <a:spcPct val="90000"/>
              </a:lnSpc>
              <a:spcBef>
                <a:spcPts val="0"/>
              </a:spcBef>
              <a:spcAft>
                <a:spcPts val="300"/>
              </a:spcAft>
              <a:buFont typeface="Arial" panose="020B0604020202020204" pitchFamily="34" charset="0"/>
              <a:buChar char="•"/>
              <a:defRPr/>
            </a:pPr>
            <a:r>
              <a:rPr lang="it-IT" sz="2200" dirty="0"/>
              <a:t>e-RRCM - 14</a:t>
            </a:r>
          </a:p>
          <a:p>
            <a:pPr marL="457200" indent="-457200">
              <a:lnSpc>
                <a:spcPct val="90000"/>
              </a:lnSpc>
              <a:spcBef>
                <a:spcPts val="0"/>
              </a:spcBef>
              <a:spcAft>
                <a:spcPts val="600"/>
              </a:spcAft>
              <a:buFont typeface="Arial" panose="020B0604020202020204" pitchFamily="34" charset="0"/>
              <a:buChar char="•"/>
              <a:defRPr/>
            </a:pPr>
            <a:r>
              <a:rPr lang="en-US" dirty="0"/>
              <a:t>Multiple choice answers (select zero, one or more)</a:t>
            </a:r>
          </a:p>
          <a:p>
            <a:pPr marL="457200" indent="-457200">
              <a:lnSpc>
                <a:spcPct val="90000"/>
              </a:lnSpc>
              <a:spcBef>
                <a:spcPts val="0"/>
              </a:spcBef>
              <a:spcAft>
                <a:spcPts val="600"/>
              </a:spcAft>
              <a:buFont typeface="Arial" panose="020B0604020202020204" pitchFamily="34" charset="0"/>
              <a:buChar char="•"/>
              <a:defRPr/>
            </a:pPr>
            <a:r>
              <a:rPr lang="en-US" dirty="0"/>
              <a:t>Drop one with lowest support (or more than one, if there’s a tie), and repeat</a:t>
            </a:r>
          </a:p>
          <a:p>
            <a:pPr marL="457200" indent="-457200">
              <a:lnSpc>
                <a:spcPct val="90000"/>
              </a:lnSpc>
              <a:spcBef>
                <a:spcPts val="0"/>
              </a:spcBef>
              <a:spcAft>
                <a:spcPts val="600"/>
              </a:spcAft>
              <a:buFont typeface="Arial" panose="020B0604020202020204" pitchFamily="34" charset="0"/>
              <a:buChar char="•"/>
              <a:defRPr/>
            </a:pPr>
            <a:r>
              <a:rPr lang="en-US" dirty="0"/>
              <a:t>Stop when there’s one left, or when a few (2-3?) have 75%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536330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066800"/>
            <a:ext cx="10972800" cy="5408614"/>
          </a:xfrm>
          <a:ln/>
        </p:spPr>
        <p:txBody>
          <a:bodyPr/>
          <a:lstStyle/>
          <a:p>
            <a:pPr marL="0" indent="0">
              <a:lnSpc>
                <a:spcPct val="90000"/>
              </a:lnSpc>
              <a:spcBef>
                <a:spcPts val="0"/>
              </a:spcBef>
              <a:spcAft>
                <a:spcPts val="300"/>
              </a:spcAft>
              <a:defRPr/>
            </a:pPr>
            <a:r>
              <a:rPr lang="en-US" altLang="en-US" sz="20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11-22/1329r14 </a:t>
            </a:r>
            <a:r>
              <a:rPr lang="en-US" altLang="en-US" sz="2000" dirty="0">
                <a:solidFill>
                  <a:schemeClr val="tx1"/>
                </a:solidFill>
              </a:rPr>
              <a:t>– CID resolutions for 12.2.11 (Kurt Lumbatis)</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11-23/0083r2</a:t>
            </a:r>
            <a:r>
              <a:rPr lang="en-US" altLang="en-US" sz="2000" dirty="0">
                <a:solidFill>
                  <a:schemeClr val="tx1"/>
                </a:solidFill>
              </a:rPr>
              <a:t> – Identifier status codes (Kurt Lumbatis)</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11-23/0119r5</a:t>
            </a:r>
            <a:r>
              <a:rPr lang="en-US" altLang="en-US" sz="2000" dirty="0">
                <a:solidFill>
                  <a:schemeClr val="tx1"/>
                </a:solidFill>
              </a:rPr>
              <a:t> – Way ahead decisions (Graham Smith) </a:t>
            </a:r>
          </a:p>
          <a:p>
            <a:pPr marL="857250" lvl="1"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Option 5 on slide 17?</a:t>
            </a:r>
          </a:p>
          <a:p>
            <a:pPr marL="857250" lvl="1"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Other straw polls?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11-23/0022r1</a:t>
            </a:r>
            <a:r>
              <a:rPr lang="en-US" altLang="en-US" sz="2000" dirty="0">
                <a:solidFill>
                  <a:schemeClr val="tx1"/>
                </a:solidFill>
              </a:rPr>
              <a:t> – Use case for OWE mode (Jay Yang)</a:t>
            </a:r>
          </a:p>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11-22/2013r1</a:t>
            </a:r>
            <a:r>
              <a:rPr lang="en-US" altLang="en-US" sz="2000" dirty="0">
                <a:solidFill>
                  <a:schemeClr val="tx1"/>
                </a:solidFill>
              </a:rPr>
              <a:t> – ID encoding in pre-schemes (Jouni Malinen) – follow-on, after 22/0119</a:t>
            </a:r>
            <a:endParaRPr lang="en-US" altLang="en-US" sz="2000" dirty="0">
              <a:solidFill>
                <a:schemeClr val="tx1"/>
              </a:solidFill>
              <a:hlinkClick r:id="rId7"/>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2"/>
              </a:rPr>
              <a:t>11-22/0435r2</a:t>
            </a:r>
            <a:r>
              <a:rPr lang="en-US" sz="20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14 Feb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37898</TotalTime>
  <Words>3340</Words>
  <Application>Microsoft Office PowerPoint</Application>
  <PresentationFormat>Widescreen</PresentationFormat>
  <Paragraphs>364</Paragraphs>
  <Slides>32</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Helvetica</vt:lpstr>
      <vt:lpstr>Monotype Sorts</vt:lpstr>
      <vt:lpstr>Times New Roman</vt:lpstr>
      <vt:lpstr>Office Theme</vt:lpstr>
      <vt:lpstr>Document</vt:lpstr>
      <vt:lpstr>TGbh-agenda-2023-Feb-14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Feb 2023</vt:lpstr>
      <vt:lpstr>TGbh Way forward – PAR update</vt:lpstr>
      <vt:lpstr>TGbh Way forward – Straw Poll D0.2</vt:lpstr>
      <vt:lpstr>TGbh Way forward – Straw Poll Pre-scheme</vt:lpstr>
      <vt:lpstr>TGbh Way forward – down-select solutions</vt:lpstr>
      <vt:lpstr>TGbh Way forward – down-select solutions</vt:lpstr>
      <vt:lpstr>TGbh Way forward – down-select solutions</vt:lpstr>
      <vt:lpstr>TGbh Way forward – down-select solutions</vt:lpstr>
      <vt:lpstr>Contributions</vt:lpstr>
      <vt:lpstr>Backup material</vt:lpstr>
      <vt:lpstr>Straw Poll – ??</vt:lpstr>
      <vt:lpstr>Straw Poll – ??</vt:lpstr>
      <vt:lpstr>Straw Poll - ?? </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277</cp:revision>
  <cp:lastPrinted>1601-01-01T00:00:00Z</cp:lastPrinted>
  <dcterms:created xsi:type="dcterms:W3CDTF">2021-01-26T19:12:38Z</dcterms:created>
  <dcterms:modified xsi:type="dcterms:W3CDTF">2023-02-14T16:32:48Z</dcterms:modified>
</cp:coreProperties>
</file>