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5"/>
  </p:notesMasterIdLst>
  <p:handoutMasterIdLst>
    <p:handoutMasterId r:id="rId22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609" r:id="rId42"/>
    <p:sldId id="2331" r:id="rId43"/>
    <p:sldId id="2438" r:id="rId44"/>
    <p:sldId id="2464" r:id="rId45"/>
    <p:sldId id="2481" r:id="rId46"/>
    <p:sldId id="2482" r:id="rId47"/>
    <p:sldId id="2483" r:id="rId48"/>
    <p:sldId id="2484" r:id="rId49"/>
    <p:sldId id="2485" r:id="rId50"/>
    <p:sldId id="2486" r:id="rId51"/>
    <p:sldId id="2611" r:id="rId52"/>
    <p:sldId id="2612" r:id="rId53"/>
    <p:sldId id="2610" r:id="rId54"/>
    <p:sldId id="2648" r:id="rId55"/>
    <p:sldId id="2008" r:id="rId56"/>
    <p:sldId id="2291" r:id="rId57"/>
    <p:sldId id="2461" r:id="rId58"/>
    <p:sldId id="2460" r:id="rId59"/>
    <p:sldId id="2463" r:id="rId60"/>
    <p:sldId id="2552" r:id="rId61"/>
    <p:sldId id="2621" r:id="rId62"/>
    <p:sldId id="2637" r:id="rId63"/>
    <p:sldId id="2638" r:id="rId64"/>
    <p:sldId id="2639" r:id="rId65"/>
    <p:sldId id="2640" r:id="rId66"/>
    <p:sldId id="2641" r:id="rId67"/>
    <p:sldId id="2642" r:id="rId68"/>
    <p:sldId id="2643" r:id="rId69"/>
    <p:sldId id="1688" r:id="rId70"/>
    <p:sldId id="2293" r:id="rId71"/>
    <p:sldId id="1708" r:id="rId72"/>
    <p:sldId id="2524" r:id="rId73"/>
    <p:sldId id="2548" r:id="rId74"/>
    <p:sldId id="1709" r:id="rId75"/>
    <p:sldId id="1710" r:id="rId76"/>
    <p:sldId id="1790" r:id="rId77"/>
    <p:sldId id="2199" r:id="rId78"/>
    <p:sldId id="2319" r:id="rId79"/>
    <p:sldId id="2320" r:id="rId80"/>
    <p:sldId id="2321" r:id="rId81"/>
    <p:sldId id="2635" r:id="rId82"/>
    <p:sldId id="2655" r:id="rId83"/>
    <p:sldId id="2354" r:id="rId84"/>
    <p:sldId id="2628" r:id="rId85"/>
    <p:sldId id="2294" r:id="rId86"/>
    <p:sldId id="2644" r:id="rId87"/>
    <p:sldId id="2559" r:id="rId88"/>
    <p:sldId id="2623" r:id="rId89"/>
    <p:sldId id="2624" r:id="rId90"/>
    <p:sldId id="2625" r:id="rId91"/>
    <p:sldId id="2626" r:id="rId92"/>
    <p:sldId id="2560" r:id="rId93"/>
    <p:sldId id="2570" r:id="rId94"/>
    <p:sldId id="2571" r:id="rId95"/>
    <p:sldId id="2572" r:id="rId96"/>
    <p:sldId id="2627" r:id="rId97"/>
    <p:sldId id="2562" r:id="rId98"/>
    <p:sldId id="2561" r:id="rId99"/>
    <p:sldId id="2622" r:id="rId100"/>
    <p:sldId id="2564" r:id="rId101"/>
    <p:sldId id="2466" r:id="rId102"/>
    <p:sldId id="2467" r:id="rId103"/>
    <p:sldId id="1679" r:id="rId104"/>
    <p:sldId id="2336" r:id="rId105"/>
    <p:sldId id="2605" r:id="rId106"/>
    <p:sldId id="2649" r:id="rId107"/>
    <p:sldId id="2651" r:id="rId108"/>
    <p:sldId id="2489" r:id="rId109"/>
    <p:sldId id="2556" r:id="rId110"/>
    <p:sldId id="2653" r:id="rId111"/>
    <p:sldId id="2647" r:id="rId112"/>
    <p:sldId id="2324" r:id="rId113"/>
    <p:sldId id="1375" r:id="rId114"/>
    <p:sldId id="1376" r:id="rId115"/>
    <p:sldId id="1400" r:id="rId116"/>
    <p:sldId id="2479" r:id="rId117"/>
    <p:sldId id="2616" r:id="rId118"/>
    <p:sldId id="2480" r:id="rId119"/>
    <p:sldId id="2617" r:id="rId120"/>
    <p:sldId id="619" r:id="rId121"/>
    <p:sldId id="621" r:id="rId122"/>
    <p:sldId id="1561" r:id="rId123"/>
    <p:sldId id="1555" r:id="rId124"/>
    <p:sldId id="1601" r:id="rId125"/>
    <p:sldId id="1585" r:id="rId126"/>
    <p:sldId id="1586" r:id="rId127"/>
    <p:sldId id="1587" r:id="rId128"/>
    <p:sldId id="1588" r:id="rId129"/>
    <p:sldId id="1589" r:id="rId130"/>
    <p:sldId id="1590" r:id="rId131"/>
    <p:sldId id="1771" r:id="rId132"/>
    <p:sldId id="1772" r:id="rId133"/>
    <p:sldId id="1591" r:id="rId134"/>
    <p:sldId id="1592" r:id="rId135"/>
    <p:sldId id="1593" r:id="rId136"/>
    <p:sldId id="1594" r:id="rId137"/>
    <p:sldId id="1595" r:id="rId138"/>
    <p:sldId id="1596" r:id="rId139"/>
    <p:sldId id="1597" r:id="rId140"/>
    <p:sldId id="1598" r:id="rId141"/>
    <p:sldId id="1599" r:id="rId142"/>
    <p:sldId id="1600" r:id="rId143"/>
    <p:sldId id="1628" r:id="rId144"/>
    <p:sldId id="1638" r:id="rId145"/>
    <p:sldId id="1725" r:id="rId146"/>
    <p:sldId id="1726" r:id="rId147"/>
    <p:sldId id="1947" r:id="rId148"/>
    <p:sldId id="1975" r:id="rId149"/>
    <p:sldId id="1976" r:id="rId150"/>
    <p:sldId id="1977" r:id="rId151"/>
    <p:sldId id="2039" r:id="rId152"/>
    <p:sldId id="2060" r:id="rId153"/>
    <p:sldId id="2061" r:id="rId154"/>
    <p:sldId id="2097" r:id="rId155"/>
    <p:sldId id="2103" r:id="rId156"/>
    <p:sldId id="2063" r:id="rId157"/>
    <p:sldId id="2064" r:id="rId158"/>
    <p:sldId id="2065" r:id="rId159"/>
    <p:sldId id="2066" r:id="rId160"/>
    <p:sldId id="2067" r:id="rId161"/>
    <p:sldId id="2068" r:id="rId162"/>
    <p:sldId id="2069" r:id="rId163"/>
    <p:sldId id="2146" r:id="rId164"/>
    <p:sldId id="2147" r:id="rId165"/>
    <p:sldId id="2148" r:id="rId166"/>
    <p:sldId id="2158" r:id="rId167"/>
    <p:sldId id="2159" r:id="rId168"/>
    <p:sldId id="2157" r:id="rId169"/>
    <p:sldId id="2160" r:id="rId170"/>
    <p:sldId id="2216" r:id="rId171"/>
    <p:sldId id="2217" r:id="rId172"/>
    <p:sldId id="2219" r:id="rId173"/>
    <p:sldId id="2238" r:id="rId174"/>
    <p:sldId id="2239" r:id="rId175"/>
    <p:sldId id="2240" r:id="rId176"/>
    <p:sldId id="2242" r:id="rId177"/>
    <p:sldId id="2263" r:id="rId178"/>
    <p:sldId id="2276" r:id="rId179"/>
    <p:sldId id="2277" r:id="rId180"/>
    <p:sldId id="2278" r:id="rId181"/>
    <p:sldId id="2281" r:id="rId182"/>
    <p:sldId id="2282" r:id="rId183"/>
    <p:sldId id="2283" r:id="rId184"/>
    <p:sldId id="2284" r:id="rId185"/>
    <p:sldId id="2318" r:id="rId186"/>
    <p:sldId id="2329" r:id="rId187"/>
    <p:sldId id="2356" r:id="rId188"/>
    <p:sldId id="1701" r:id="rId189"/>
    <p:sldId id="1969" r:id="rId190"/>
    <p:sldId id="2112" r:id="rId191"/>
    <p:sldId id="1965" r:id="rId192"/>
    <p:sldId id="2114" r:id="rId193"/>
    <p:sldId id="1705" r:id="rId194"/>
    <p:sldId id="1706" r:id="rId195"/>
    <p:sldId id="1707" r:id="rId196"/>
    <p:sldId id="2113" r:id="rId197"/>
    <p:sldId id="2037" r:id="rId198"/>
    <p:sldId id="2431" r:id="rId199"/>
    <p:sldId id="2429" r:id="rId200"/>
    <p:sldId id="2436" r:id="rId201"/>
    <p:sldId id="1968" r:id="rId202"/>
    <p:sldId id="2104" r:id="rId203"/>
    <p:sldId id="2317" r:id="rId204"/>
    <p:sldId id="1967" r:id="rId205"/>
    <p:sldId id="2167" r:id="rId206"/>
    <p:sldId id="2351" r:id="rId207"/>
    <p:sldId id="2333" r:id="rId208"/>
    <p:sldId id="2335" r:id="rId209"/>
    <p:sldId id="2334" r:id="rId210"/>
    <p:sldId id="2352" r:id="rId211"/>
    <p:sldId id="2218" r:id="rId212"/>
    <p:sldId id="1945" r:id="rId213"/>
    <p:sldId id="2071" r:id="rId214"/>
    <p:sldId id="2036" r:id="rId215"/>
    <p:sldId id="2323" r:id="rId216"/>
    <p:sldId id="2353" r:id="rId217"/>
    <p:sldId id="2332" r:id="rId218"/>
    <p:sldId id="2437" r:id="rId219"/>
    <p:sldId id="2426" r:id="rId220"/>
    <p:sldId id="2427" r:id="rId221"/>
    <p:sldId id="2328" r:id="rId222"/>
    <p:sldId id="2563" r:id="rId223"/>
    <p:sldId id="2355" r:id="rId2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C354F-682A-491F-B92C-D1CE7FB6C495}" v="4" dt="2023-01-17T19:34:55.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8" d="100"/>
          <a:sy n="128" d="100"/>
        </p:scale>
        <p:origin x="2264"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microsoft.com/office/2015/10/relationships/revisionInfo" Target="revisionInfo.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May 2018</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1" y="363379"/>
            <a:ext cx="3141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802.11-23/0211r0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a:latin typeface="Arial" pitchFamily="34" charset="0"/>
              </a:rPr>
              <a:t>Mar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219-00-0jtc-minutes-of-hybrid-meeting-in-jan-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5 March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2752471"/>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a:t>The IEEE 802 JTC1 SC will meet in hybrid mode on</a:t>
            </a:r>
            <a:br>
              <a:rPr lang="en-US"/>
            </a:br>
            <a:r>
              <a:rPr lang="en-US"/>
              <a:t>14 March 2023 in the PM2 slot in </a:t>
            </a:r>
            <a:r>
              <a:rPr lang="en-US" sz="2400" b="1">
                <a:latin typeface="+mj-lt"/>
              </a:rPr>
              <a:t>Atlanta</a:t>
            </a:r>
            <a:endParaRPr lang="en-US"/>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a:latin typeface="+mj-lt"/>
              </a:rPr>
              <a:t>Hybrid</a:t>
            </a:r>
          </a:p>
          <a:p>
            <a:pPr algn="ctr">
              <a:defRPr/>
            </a:pPr>
            <a:r>
              <a:rPr lang="en-US" sz="1600" b="1">
                <a:latin typeface="+mj-lt"/>
              </a:rPr>
              <a:t>Tue, 14 Mar 2023</a:t>
            </a:r>
            <a:br>
              <a:rPr lang="en-US" sz="1600" b="1">
                <a:latin typeface="+mj-lt"/>
              </a:rPr>
            </a:br>
            <a:r>
              <a:rPr lang="en-US" sz="1600" b="1">
                <a:latin typeface="+mj-lt"/>
              </a:rPr>
              <a:t>@ 4:00pm (Atlanta)</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err="1">
                <a:latin typeface="+mj-lt"/>
              </a:rPr>
              <a:t>Webex</a:t>
            </a:r>
            <a:r>
              <a:rPr lang="en-AU" sz="1600" b="1">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effectLst/>
                <a:latin typeface="+mj-lt"/>
              </a:rPr>
              <a:t>[</a:t>
            </a:r>
            <a:r>
              <a:rPr kumimoji="0" lang="en-US" sz="1600" i="0" u="none" strike="noStrike" cap="none" normalizeH="0" baseline="0">
                <a:ln>
                  <a:noFill/>
                </a:ln>
                <a:solidFill>
                  <a:srgbClr val="FF0000"/>
                </a:solidFill>
                <a:effectLst/>
                <a:latin typeface="+mj-lt"/>
              </a:rPr>
              <a:t>XXX Details needed here</a:t>
            </a:r>
            <a:r>
              <a:rPr kumimoji="0" lang="en-US" sz="1600" i="0" u="none" strike="noStrike" cap="none" normalizeH="0" baseline="0">
                <a:ln>
                  <a:noFill/>
                </a:ln>
                <a:effectLst/>
                <a:latin typeface="+mj-lt"/>
              </a:rPr>
              <a:t>]</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effectLst/>
                <a:latin typeface="+mj-lt"/>
              </a:rPr>
              <a:t>Meeting number (access code): [</a:t>
            </a:r>
            <a:r>
              <a:rPr kumimoji="0" lang="en-US" sz="1600" i="0" u="none" strike="noStrike" cap="none" normalizeH="0" baseline="0">
                <a:ln>
                  <a:noFill/>
                </a:ln>
                <a:solidFill>
                  <a:srgbClr val="FF0000"/>
                </a:solidFill>
                <a:effectLst/>
                <a:latin typeface="+mj-lt"/>
              </a:rPr>
              <a:t>Details needed</a:t>
            </a:r>
            <a:r>
              <a:rPr kumimoji="0" lang="en-US" sz="1600" i="0" u="none" strike="noStrike" cap="none" normalizeH="0" baseline="0">
                <a:ln>
                  <a:noFill/>
                </a:ln>
                <a:effectLst/>
                <a:latin typeface="+mj-lt"/>
              </a:rPr>
              <a:t>]</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effectLst/>
                <a:latin typeface="+mj-lt"/>
              </a:rPr>
              <a:t>Meeting password: wireless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US"/>
              <a:t>(Sep 2022) Discovered that IEEE 802.15.6-2012 already ratified as ISO/IEC 8802-15-6: 2017 (via JTC1/SC31, but now returned to SC6); the new plan is to submit when revised in a year or so</a:t>
            </a:r>
            <a:endParaRPr lang="en-AU"/>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556755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8068247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&lt;none so far&gt;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142137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2286756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4015021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Vienna, 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a:t>Deadlines</a:t>
            </a:r>
          </a:p>
          <a:p>
            <a:pPr lvl="1"/>
            <a:r>
              <a:rPr lang="en-AU" sz="1800" kern="0"/>
              <a:t>6 Feb 2023: WG1 calling notice</a:t>
            </a:r>
          </a:p>
          <a:p>
            <a:pPr lvl="1"/>
            <a:r>
              <a:rPr lang="en-AU" sz="1800" kern="0"/>
              <a:t>6 Feb 2023: Proposals for new WG1 agenda items / Proposals for the addition of new WG1 work item proposals</a:t>
            </a:r>
          </a:p>
          <a:p>
            <a:pPr lvl="1"/>
            <a:r>
              <a:rPr lang="en-AU" sz="1800" kern="0"/>
              <a:t>6 Mar 2023: Contributions on existing WG1 agenda items and submitted documents</a:t>
            </a:r>
          </a:p>
          <a:p>
            <a:pPr lvl="1"/>
            <a:r>
              <a:rPr lang="en-AU" sz="1800" kern="0"/>
              <a:t>13 Mar 2023: Comments on posted WG1 documents	</a:t>
            </a:r>
          </a:p>
          <a:p>
            <a:pPr lvl="1"/>
            <a:endParaRPr lang="en-GB" sz="1800" kern="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has done so again this time</a:t>
            </a:r>
          </a:p>
          <a:p>
            <a:pPr lvl="1"/>
            <a:r>
              <a:rPr lang="en-AU" dirty="0"/>
              <a:t>A request has been made to the EC for pre-authorisation of a report …</a:t>
            </a:r>
          </a:p>
          <a:p>
            <a:pPr lvl="2"/>
            <a:r>
              <a:rPr lang="en-US" i="1" dirty="0"/>
              <a:t>Authorize the Chair &amp; Vice Chair of IEEE 802 JTC1 SC to send a status report based on material in the most recent IEEE 802 JTC1 SC agendas on behalf of IEEE 802 to ISO/IEC JTC1/SC6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35417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6093835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a:t>The HK NB uploaded a document (WG1 N289) that </a:t>
            </a:r>
          </a:p>
          <a:p>
            <a:pPr lvl="2"/>
            <a:r>
              <a:rPr lang="en-AU"/>
              <a:t>Asserts </a:t>
            </a:r>
            <a:r>
              <a:rPr lang="en-AU" i="1"/>
              <a:t>High Efficiency </a:t>
            </a:r>
            <a:r>
              <a:rPr lang="en-AU"/>
              <a:t>wrt 802.11ax is ill defined</a:t>
            </a:r>
          </a:p>
          <a:p>
            <a:pPr lvl="2"/>
            <a:r>
              <a:rPr lang="en-AU"/>
              <a:t>Evaluates 1024QAM in 802.11ax – noting deficiencies</a:t>
            </a:r>
          </a:p>
          <a:p>
            <a:pPr lvl="2"/>
            <a:r>
              <a:rPr lang="en-AU"/>
              <a:t>Evaluates 4096QAM in 802.11be – noting deficiencies</a:t>
            </a:r>
          </a:p>
          <a:p>
            <a:pPr lvl="2"/>
            <a:r>
              <a:rPr lang="en-AU"/>
              <a:t>Expressed concerns about high order QAM in the future</a:t>
            </a:r>
          </a:p>
          <a:p>
            <a:pPr lvl="2"/>
            <a:r>
              <a:rPr lang="en-AU"/>
              <a:t>Proposes SC6 start a research program on “</a:t>
            </a:r>
            <a:r>
              <a:rPr lang="en-AU" i="1"/>
              <a:t>the challenges of MCS schemes and the ways to continuously improve efficiencies of communication and network systems</a:t>
            </a:r>
            <a:r>
              <a:rPr lang="en-AU"/>
              <a:t>” </a:t>
            </a:r>
          </a:p>
          <a:p>
            <a:pPr lvl="1"/>
            <a:r>
              <a:rPr lang="en-AU"/>
              <a:t>The 802.11 WG and 802 EC subsequently approved a LS</a:t>
            </a:r>
          </a:p>
          <a:p>
            <a:pPr lvl="2"/>
            <a:r>
              <a:rPr lang="en-AU">
                <a:latin typeface="+mj-lt"/>
              </a:rPr>
              <a:t>See </a:t>
            </a:r>
            <a:r>
              <a:rPr lang="en-AU" u="sng">
                <a:solidFill>
                  <a:srgbClr val="000000"/>
                </a:solidFill>
                <a:effectLst/>
                <a:latin typeface="+mj-lt"/>
                <a:ea typeface="Times New Roman" panose="02020603050405020304" pitchFamily="18" charset="0"/>
                <a:hlinkClick r:id="rId2"/>
              </a:rPr>
              <a:t>11-21-1450-06</a:t>
            </a:r>
            <a:r>
              <a:rPr lang="en-AU"/>
              <a:t> (WG1 N297 and N17619)</a:t>
            </a:r>
          </a:p>
          <a:p>
            <a:pPr lvl="1"/>
            <a:r>
              <a:rPr lang="en-AU"/>
              <a:t>The LS was discussed at the SC6/WG1 meeting in Feb 2022</a:t>
            </a:r>
          </a:p>
          <a:p>
            <a:pPr lvl="2"/>
            <a:r>
              <a:rPr lang="en-AU"/>
              <a:t>It was agreed the labelling issue was minor and/or trivial</a:t>
            </a:r>
          </a:p>
          <a:p>
            <a:pPr lvl="2"/>
            <a:r>
              <a:rPr lang="en-AU"/>
              <a:t>China NB stated they intended to propose a research project on QAM mechanisms</a:t>
            </a:r>
          </a:p>
          <a:p>
            <a:pPr lvl="2"/>
            <a:endParaRPr lang="en-AU"/>
          </a:p>
          <a:p>
            <a:pPr lvl="2"/>
            <a:endParaRPr lang="en-AU"/>
          </a:p>
          <a:p>
            <a:endParaRPr lang="en-AU"/>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18890104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843305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a:latin typeface="+mj-lt"/>
              </a:rPr>
              <a:t>The HK NB submitted a document in late Mar 2022 proposing an Advisory Group on </a:t>
            </a:r>
            <a:r>
              <a:rPr lang="en-AU" i="1">
                <a:latin typeface="+mj-lt"/>
              </a:rPr>
              <a:t>MCS Innovation</a:t>
            </a:r>
          </a:p>
          <a:p>
            <a:pPr lvl="2"/>
            <a:r>
              <a:rPr lang="en-AU">
                <a:latin typeface="+mj-lt"/>
              </a:rPr>
              <a:t>See N</a:t>
            </a:r>
            <a:r>
              <a:rPr lang="en-AU">
                <a:effectLst/>
                <a:latin typeface="+mj-lt"/>
                <a:ea typeface="Times New Roman" panose="02020603050405020304" pitchFamily="18" charset="0"/>
                <a:cs typeface="Calibri" panose="020F0502020204030204" pitchFamily="34" charset="0"/>
              </a:rPr>
              <a:t>17684</a:t>
            </a:r>
          </a:p>
          <a:p>
            <a:pPr lvl="1"/>
            <a:r>
              <a:rPr lang="en-AU">
                <a:latin typeface="+mj-lt"/>
              </a:rPr>
              <a:t>In July 2022, SC6 approved the </a:t>
            </a:r>
            <a:r>
              <a:rPr lang="en-US" sz="1800" i="1">
                <a:effectLst/>
                <a:latin typeface="+mj-lt"/>
                <a:ea typeface="Batang" panose="02030600000101010101" pitchFamily="18" charset="-127"/>
              </a:rPr>
              <a:t>Establishment of a SC 6 Advisory Group on MCS Innovation</a:t>
            </a:r>
          </a:p>
          <a:p>
            <a:pPr lvl="2"/>
            <a:r>
              <a:rPr lang="en-US">
                <a:latin typeface="+mj-lt"/>
                <a:ea typeface="Batang" panose="02030600000101010101" pitchFamily="18" charset="-127"/>
              </a:rPr>
              <a:t>See </a:t>
            </a:r>
            <a:r>
              <a:rPr lang="en-AU">
                <a:latin typeface="+mj-lt"/>
              </a:rPr>
              <a:t>N</a:t>
            </a:r>
            <a:r>
              <a:rPr lang="en-AU">
                <a:effectLst/>
                <a:latin typeface="+mj-lt"/>
                <a:ea typeface="Times New Roman" panose="02020603050405020304" pitchFamily="18" charset="0"/>
                <a:cs typeface="Calibri" panose="020F0502020204030204" pitchFamily="34" charset="0"/>
              </a:rPr>
              <a:t>17817 for summary</a:t>
            </a:r>
          </a:p>
          <a:p>
            <a:pPr lvl="2"/>
            <a:r>
              <a:rPr lang="en-AU">
                <a:latin typeface="+mj-lt"/>
                <a:ea typeface="Times New Roman" panose="02020603050405020304" pitchFamily="18" charset="0"/>
                <a:cs typeface="Calibri" panose="020F0502020204030204" pitchFamily="34" charset="0"/>
              </a:rPr>
              <a:t>See N17834 for </a:t>
            </a:r>
            <a:r>
              <a:rPr lang="en-AU" err="1">
                <a:latin typeface="+mj-lt"/>
                <a:ea typeface="Times New Roman" panose="02020603050405020304" pitchFamily="18" charset="0"/>
                <a:cs typeface="Calibri" panose="020F0502020204030204" pitchFamily="34" charset="0"/>
              </a:rPr>
              <a:t>ToR</a:t>
            </a:r>
            <a:endParaRPr lang="en-AU">
              <a:effectLst/>
              <a:latin typeface="+mj-lt"/>
              <a:ea typeface="Times New Roman" panose="02020603050405020304" pitchFamily="18" charset="0"/>
              <a:cs typeface="Calibri" panose="020F0502020204030204" pitchFamily="34" charset="0"/>
            </a:endParaRPr>
          </a:p>
          <a:p>
            <a:pPr lvl="1"/>
            <a:r>
              <a:rPr lang="en-AU">
                <a:latin typeface="+mj-lt"/>
                <a:cs typeface="Calibri" panose="020F0502020204030204" pitchFamily="34" charset="0"/>
              </a:rPr>
              <a:t>The proposed mission (with a three-year time horizon) is</a:t>
            </a:r>
          </a:p>
          <a:p>
            <a:pPr lvl="2"/>
            <a:r>
              <a:rPr lang="en-AU" i="1"/>
              <a:t>The Mission of AG-MCS is to study the challenges of MCS schemes, to explore ways to, continuously improve MCS efficiencies of communication and network systems, and to find new MCS technologies and propose standardization projects for SC 6</a:t>
            </a:r>
          </a:p>
          <a:p>
            <a:pPr lvl="1"/>
            <a:r>
              <a:rPr lang="en-AU">
                <a:latin typeface="+mj-lt"/>
                <a:cs typeface="Calibri" panose="020F0502020204030204" pitchFamily="34" charset="0"/>
              </a:rPr>
              <a:t>It is suggested that IEEE 802 monitor this activity</a:t>
            </a:r>
          </a:p>
          <a:p>
            <a:pPr lvl="2"/>
            <a:endParaRPr lang="en-AU">
              <a:effectLst/>
              <a:latin typeface="+mj-lt"/>
              <a:ea typeface="Batang" panose="02030600000101010101" pitchFamily="18" charset="-127"/>
            </a:endParaRPr>
          </a:p>
          <a:p>
            <a:pPr lvl="1"/>
            <a:endParaRPr lang="en-AU">
              <a:latin typeface="+mj-lt"/>
            </a:endParaRPr>
          </a:p>
          <a:p>
            <a:pPr lvl="2"/>
            <a:endParaRPr lang="en-AU"/>
          </a:p>
          <a:p>
            <a:endParaRPr lang="en-AU"/>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109</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4247226425"/>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7784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a:t>In no particular order:</a:t>
            </a:r>
          </a:p>
          <a:p>
            <a:pPr lvl="1"/>
            <a:r>
              <a:rPr lang="en-AU"/>
              <a:t>Announcement</a:t>
            </a:r>
          </a:p>
          <a:p>
            <a:pPr lvl="1"/>
            <a:r>
              <a:rPr lang="en-AU"/>
              <a:t>Approve minutes</a:t>
            </a:r>
          </a:p>
          <a:p>
            <a:pPr lvl="2"/>
            <a:r>
              <a:rPr lang="en-AU"/>
              <a:t>From IEEE 802 JTC1 SC meeting in Jan 2023</a:t>
            </a:r>
          </a:p>
          <a:p>
            <a:pPr lvl="1"/>
            <a:r>
              <a:rPr lang="en-AU"/>
              <a:t>Review extended goals</a:t>
            </a:r>
          </a:p>
          <a:p>
            <a:pPr lvl="1"/>
            <a:r>
              <a:rPr lang="en-AU"/>
              <a:t>Review status of SC6 interactions</a:t>
            </a:r>
          </a:p>
          <a:p>
            <a:pPr lvl="2"/>
            <a:r>
              <a:rPr lang="en-AU"/>
              <a:t>Review liaisons of drafts to SC6</a:t>
            </a:r>
          </a:p>
          <a:p>
            <a:pPr lvl="2"/>
            <a:r>
              <a:rPr lang="en-AU"/>
              <a:t>Review notifications of projects to SC6</a:t>
            </a:r>
          </a:p>
          <a:p>
            <a:pPr lvl="2"/>
            <a:r>
              <a:rPr lang="en-AU"/>
              <a:t>Review status of 60-day/FDIS ballots</a:t>
            </a:r>
          </a:p>
          <a:p>
            <a:pPr lvl="1">
              <a:defRPr/>
            </a:pPr>
            <a:r>
              <a:rPr lang="en-AU"/>
              <a:t>Review SC6 activities</a:t>
            </a:r>
          </a:p>
          <a:p>
            <a:pPr lvl="2">
              <a:defRPr/>
            </a:pPr>
            <a:r>
              <a:rPr lang="en-AU"/>
              <a:t>Prepare for upcoming SC6 meeting [next week]</a:t>
            </a:r>
          </a:p>
          <a:p>
            <a:pPr lvl="1"/>
            <a:r>
              <a:rPr lang="en-AU"/>
              <a:t>Consider any motions</a:t>
            </a:r>
          </a:p>
          <a:p>
            <a:pPr lvl="2"/>
            <a:endParaRPr lang="en-AU"/>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28398623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558095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a:t>The new ISO/IEC JTC1/SC6 Committee Manager is </a:t>
            </a:r>
          </a:p>
          <a:p>
            <a:pPr lvl="2"/>
            <a:r>
              <a:rPr lang="en-AU"/>
              <a:t>Name: Mr. </a:t>
            </a:r>
            <a:r>
              <a:rPr lang="en-AU" err="1"/>
              <a:t>Jungyup</a:t>
            </a:r>
            <a:r>
              <a:rPr lang="en-AU"/>
              <a:t> OH</a:t>
            </a:r>
          </a:p>
          <a:p>
            <a:pPr lvl="2"/>
            <a:r>
              <a:rPr lang="en-AU"/>
              <a:t>Nationality: Korea (Rep. of)</a:t>
            </a:r>
          </a:p>
          <a:p>
            <a:pPr lvl="2"/>
            <a:r>
              <a:rPr lang="en-AU"/>
              <a:t>Affiliation: Telecommunications Technology Association (TTA)</a:t>
            </a:r>
          </a:p>
          <a:p>
            <a:pPr lvl="2"/>
            <a:r>
              <a:rPr lang="en-AU"/>
              <a:t>E-mail: houman@tta.or.kr</a:t>
            </a:r>
          </a:p>
          <a:p>
            <a:pPr lvl="1"/>
            <a:r>
              <a:rPr lang="en-AU"/>
              <a:t>Various submissions to SC6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a:t>The organisational structure in ISO/IEC JTC1 changed in 2016 to align its operation with ISO rules</a:t>
            </a:r>
          </a:p>
          <a:p>
            <a:pPr lvl="1"/>
            <a:r>
              <a:rPr lang="en-AU"/>
              <a:t>A communication from JTC1 states</a:t>
            </a:r>
          </a:p>
          <a:p>
            <a:pPr lvl="2"/>
            <a:r>
              <a:rPr lang="en-AU" i="1"/>
              <a:t>Working Groups are comprised of INDIVIDUAL EXPERTS appointed by National Bodies and Liaison Organizations</a:t>
            </a:r>
          </a:p>
          <a:p>
            <a:pPr lvl="2"/>
            <a:r>
              <a:rPr lang="en-AU" i="1"/>
              <a:t>These experts MUST be entered into Global Directory to be considered a member of the WG and to receive documents</a:t>
            </a:r>
          </a:p>
          <a:p>
            <a:pPr lvl="2"/>
            <a:r>
              <a:rPr lang="en-AU" i="1"/>
              <a:t>National Bodies are responsible for ensuring that their expert appointments are up to date</a:t>
            </a:r>
          </a:p>
          <a:p>
            <a:pPr lvl="2"/>
            <a:r>
              <a:rPr lang="en-AU" i="1"/>
              <a:t>Liaison Organizations work via ITTF to maintain their expert members</a:t>
            </a:r>
          </a:p>
          <a:p>
            <a:pPr lvl="2"/>
            <a:r>
              <a:rPr lang="en-AU" i="1"/>
              <a:t>If the expert is NOT in Global Directory, he/she will not receive documents and will NOT be considered a member of the WG.</a:t>
            </a:r>
          </a:p>
          <a:p>
            <a:pPr lvl="1"/>
            <a:r>
              <a:rPr lang="en-AU"/>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as IEEE liaisons to SC6</a:t>
            </a:r>
          </a:p>
        </p:txBody>
      </p:sp>
      <p:sp>
        <p:nvSpPr>
          <p:cNvPr id="3" name="Content Placeholder 2"/>
          <p:cNvSpPr>
            <a:spLocks noGrp="1"/>
          </p:cNvSpPr>
          <p:nvPr>
            <p:ph sz="half" idx="1"/>
          </p:nvPr>
        </p:nvSpPr>
        <p:spPr/>
        <p:txBody>
          <a:bodyPr/>
          <a:lstStyle/>
          <a:p>
            <a:r>
              <a:rPr lang="en-AU" sz="1600"/>
              <a:t>IEEE liaisons to SC6</a:t>
            </a:r>
          </a:p>
          <a:p>
            <a:pPr lvl="1"/>
            <a:r>
              <a:rPr lang="en-AU" sz="1600"/>
              <a:t>Christy Bahn (staff)</a:t>
            </a:r>
          </a:p>
          <a:p>
            <a:pPr lvl="1"/>
            <a:r>
              <a:rPr lang="en-AU" sz="1600"/>
              <a:t>Adrien Bastos (staff)</a:t>
            </a:r>
          </a:p>
          <a:p>
            <a:pPr lvl="1"/>
            <a:r>
              <a:rPr lang="en-AU" sz="1600"/>
              <a:t>Phil Beecher (802.15)</a:t>
            </a:r>
          </a:p>
          <a:p>
            <a:pPr lvl="1"/>
            <a:r>
              <a:rPr lang="en-AU" sz="1600"/>
              <a:t>Paul Congdon (802.1)</a:t>
            </a:r>
          </a:p>
          <a:p>
            <a:pPr lvl="1"/>
            <a:r>
              <a:rPr lang="en-AU" sz="1600"/>
              <a:t>Jodi Haasz (staff)</a:t>
            </a:r>
          </a:p>
          <a:p>
            <a:pPr lvl="1"/>
            <a:r>
              <a:rPr lang="en-AU" sz="1600"/>
              <a:t>Dan Harkins (802.11)</a:t>
            </a:r>
          </a:p>
          <a:p>
            <a:pPr lvl="1"/>
            <a:r>
              <a:rPr lang="en-AU" sz="1600"/>
              <a:t>Adam Healey (802.3)</a:t>
            </a:r>
          </a:p>
          <a:p>
            <a:pPr lvl="1"/>
            <a:r>
              <a:rPr lang="en-AU" sz="1600"/>
              <a:t>David Law (802.3)</a:t>
            </a:r>
          </a:p>
          <a:p>
            <a:pPr lvl="1"/>
            <a:r>
              <a:rPr lang="en-AU" sz="160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a:t>Andrew Myles (802)</a:t>
            </a:r>
          </a:p>
          <a:p>
            <a:pPr lvl="1"/>
            <a:r>
              <a:rPr lang="en-AU" sz="1600"/>
              <a:t>Paul Nikolich (802)</a:t>
            </a:r>
          </a:p>
          <a:p>
            <a:pPr lvl="1"/>
            <a:r>
              <a:rPr lang="en-AU" sz="1600"/>
              <a:t>Clint Powell (802.15)</a:t>
            </a:r>
          </a:p>
          <a:p>
            <a:pPr lvl="1"/>
            <a:r>
              <a:rPr lang="en-AU" sz="1600"/>
              <a:t>Karen Randall (802.1)</a:t>
            </a:r>
          </a:p>
          <a:p>
            <a:pPr lvl="1"/>
            <a:r>
              <a:rPr lang="en-AU" sz="1600"/>
              <a:t>Peter Yee (802)</a:t>
            </a:r>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7995756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6712043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335631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a:t>NB experts to SC6/WG7</a:t>
            </a:r>
          </a:p>
          <a:p>
            <a:pPr lvl="1"/>
            <a:r>
              <a:rPr lang="en-AU" sz="1600"/>
              <a:t>Dorothy Stanley (US NB/802.11)</a:t>
            </a:r>
          </a:p>
          <a:p>
            <a:pPr lvl="1"/>
            <a:r>
              <a:rPr lang="en-AU" sz="1600"/>
              <a:t>Bill Carney (US NB/802.11)</a:t>
            </a:r>
          </a:p>
          <a:p>
            <a:pPr lvl="1"/>
            <a:r>
              <a:rPr lang="en-AU" sz="1600"/>
              <a:t>James Lepp (Canada NB/802.11)</a:t>
            </a:r>
          </a:p>
          <a:p>
            <a:pPr lvl="1"/>
            <a:r>
              <a:rPr lang="en-AU" sz="1600"/>
              <a:t>Glenn Parsons (Canada NB/802.1)</a:t>
            </a:r>
          </a:p>
          <a:p>
            <a:pPr lvl="1"/>
            <a:endParaRPr lang="en-AU" sz="1600"/>
          </a:p>
          <a:p>
            <a:pPr lvl="1"/>
            <a:endParaRPr lang="en-AU" sz="1600">
              <a:solidFill>
                <a:srgbClr val="FF0000"/>
              </a:solidFill>
            </a:endParaRPr>
          </a:p>
          <a:p>
            <a:pPr lvl="1"/>
            <a:endParaRPr lang="en-AU" sz="160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376923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a:t>Motion to approve agenda</a:t>
            </a:r>
          </a:p>
          <a:p>
            <a:pPr lvl="1"/>
            <a:r>
              <a:rPr lang="en-AU" i="1"/>
              <a:t>The IEEE 802 JTC1 SC approves the agenda for its teleconference on</a:t>
            </a:r>
            <a:br>
              <a:rPr lang="en-AU" i="1"/>
            </a:br>
            <a:r>
              <a:rPr lang="en-AU" i="1"/>
              <a:t>14 Mar 2023, as documented on slide 11 of </a:t>
            </a:r>
            <a:r>
              <a:rPr lang="en-AU" i="1">
                <a:solidFill>
                  <a:srgbClr val="FF0000"/>
                </a:solidFill>
              </a:rPr>
              <a:t>&lt;this slide deck&gt;</a:t>
            </a:r>
          </a:p>
          <a:p>
            <a:pPr lvl="1"/>
            <a:r>
              <a:rPr lang="en-AU"/>
              <a:t>Moved:</a:t>
            </a:r>
          </a:p>
          <a:p>
            <a:pPr lvl="1"/>
            <a:r>
              <a:rPr lang="en-AU"/>
              <a:t>Seconded:</a:t>
            </a:r>
          </a:p>
          <a:p>
            <a:pPr lvl="1"/>
            <a:r>
              <a:rPr lang="en-AU"/>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233178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3176505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32852344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US"/>
              <a:t>60-day</a:t>
            </a:r>
            <a:r>
              <a:rPr lang="en-AU"/>
              <a:t> pre-ballot passed in 2012</a:t>
            </a:r>
          </a:p>
          <a:p>
            <a:pPr lvl="2"/>
            <a:r>
              <a:rPr lang="en-AU"/>
              <a:t>Responses to comments were liaised to SC6</a:t>
            </a:r>
          </a:p>
          <a:p>
            <a:r>
              <a:rPr lang="en-AU" b="1"/>
              <a:t>FDIS ballot: </a:t>
            </a:r>
            <a:r>
              <a:rPr lang="en-AU">
                <a:solidFill>
                  <a:srgbClr val="00B050"/>
                </a:solidFill>
              </a:rPr>
              <a:t>passed &amp; comment</a:t>
            </a:r>
            <a:r>
              <a:rPr lang="en-AU"/>
              <a:t> </a:t>
            </a:r>
            <a:r>
              <a:rPr lang="en-AU">
                <a:solidFill>
                  <a:srgbClr val="00B050"/>
                </a:solidFill>
              </a:rPr>
              <a:t>resolutions liaised</a:t>
            </a:r>
          </a:p>
          <a:p>
            <a:pPr lvl="1"/>
            <a:r>
              <a:rPr lang="en-AU"/>
              <a:t>FDIS passed in 2012 (6N15494)</a:t>
            </a:r>
          </a:p>
          <a:p>
            <a:pPr lvl="1"/>
            <a:r>
              <a:rPr lang="en-AU"/>
              <a:t>Standard published as ISO/IEC/IEEE 8802-11:2012</a:t>
            </a:r>
          </a:p>
          <a:p>
            <a:pPr lvl="1"/>
            <a:r>
              <a:rPr lang="en-AU"/>
              <a:t>FDIS comments liaised in Dec 2013</a:t>
            </a:r>
          </a:p>
          <a:p>
            <a:pPr lvl="2"/>
            <a:r>
              <a:rPr lang="en-AU"/>
              <a:t>All the FDIS comments were submitted to </a:t>
            </a:r>
            <a:r>
              <a:rPr lang="en-AU" err="1"/>
              <a:t>TGmc</a:t>
            </a:r>
            <a:r>
              <a:rPr lang="en-AU"/>
              <a:t> for processing</a:t>
            </a:r>
          </a:p>
          <a:p>
            <a:pPr lvl="2"/>
            <a:r>
              <a:rPr lang="en-AU"/>
              <a:t>Additional comments from Swiss NB in N15623 (a response to the IEEE 802/SC6 collaboration procedure) were also referred to </a:t>
            </a:r>
            <a:r>
              <a:rPr lang="en-AU" err="1"/>
              <a:t>TGmc</a:t>
            </a:r>
            <a:endParaRPr lang="en-AU"/>
          </a:p>
          <a:p>
            <a:pPr lvl="2"/>
            <a:r>
              <a:rPr lang="en-AU"/>
              <a:t>All the comments have been considered and resolutions approved as of November 2013</a:t>
            </a:r>
          </a:p>
          <a:p>
            <a:pPr lvl="3"/>
            <a:r>
              <a:rPr lang="en-AU"/>
              <a:t>See </a:t>
            </a:r>
            <a:r>
              <a:rPr lang="en-AU">
                <a:hlinkClick r:id="rId2"/>
              </a:rPr>
              <a:t>11-13-0123-05</a:t>
            </a:r>
            <a:r>
              <a:rPr lang="en-AU"/>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Submission of IEEE 802.1X-2010 in N15515 in Dec 2012</a:t>
            </a:r>
          </a:p>
          <a:p>
            <a:pPr lvl="1"/>
            <a:r>
              <a:rPr lang="en-AU"/>
              <a:t>Pre-ballot passed in 2013</a:t>
            </a:r>
          </a:p>
          <a:p>
            <a:pPr lvl="2"/>
            <a:r>
              <a:rPr lang="en-AU"/>
              <a:t>Voting results in N15555</a:t>
            </a:r>
          </a:p>
          <a:p>
            <a:pPr lvl="2"/>
            <a:r>
              <a:rPr lang="en-AU"/>
              <a:t>Comments from China NB replied to by IEEE 802 in N15607</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16/1/12 on 21 Oct 2013</a:t>
            </a:r>
          </a:p>
          <a:p>
            <a:pPr lvl="2"/>
            <a:r>
              <a:rPr lang="en-AU"/>
              <a:t>Voting results in N15771</a:t>
            </a:r>
          </a:p>
          <a:p>
            <a:pPr lvl="2"/>
            <a:r>
              <a:rPr lang="en-AU"/>
              <a:t>China NB only negative vote, with comments from China NB &amp; Switzerland NB</a:t>
            </a:r>
          </a:p>
          <a:p>
            <a:pPr lvl="1"/>
            <a:r>
              <a:rPr lang="en-AU"/>
              <a:t>FDIS comments resolved in Dec 2013</a:t>
            </a:r>
          </a:p>
          <a:p>
            <a:pPr lvl="2"/>
            <a:r>
              <a:rPr lang="en-AU"/>
              <a:t>Liaised to SC6 as N15871 in Jan 2014 </a:t>
            </a:r>
          </a:p>
          <a:p>
            <a:pPr lvl="1"/>
            <a:r>
              <a:rPr lang="en-AU"/>
              <a:t>Standard has been published as ISO/IEC/IEEE 8802-1X:2013</a:t>
            </a:r>
            <a:endParaRPr lang="en-AU">
              <a:solidFill>
                <a:srgbClr val="FF0000"/>
              </a:solidFill>
            </a:endParaRPr>
          </a:p>
          <a:p>
            <a:pPr lvl="2"/>
            <a:endParaRPr lang="en-AU">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Submission of IEEE 802.1AE-2006 in N15516 in Dec 2012</a:t>
            </a:r>
          </a:p>
          <a:p>
            <a:pPr lvl="1"/>
            <a:r>
              <a:rPr lang="en-AU"/>
              <a:t>Pre-ballot passed in 2013</a:t>
            </a:r>
          </a:p>
          <a:p>
            <a:pPr lvl="2"/>
            <a:r>
              <a:rPr lang="en-AU"/>
              <a:t>Voting results in N15556</a:t>
            </a:r>
          </a:p>
          <a:p>
            <a:pPr lvl="2"/>
            <a:r>
              <a:rPr lang="en-AU"/>
              <a:t>Comments from China NB replied to by IEEE 802 in N15608</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16/1/13 on 21 Oct 2013</a:t>
            </a:r>
          </a:p>
          <a:p>
            <a:pPr lvl="2"/>
            <a:r>
              <a:rPr lang="en-AU"/>
              <a:t>Voting results in N15770</a:t>
            </a:r>
          </a:p>
          <a:p>
            <a:pPr lvl="2"/>
            <a:r>
              <a:rPr lang="en-AU"/>
              <a:t>China NB only negative vote, with comments from China NB &amp; Switzerland NB</a:t>
            </a:r>
          </a:p>
          <a:p>
            <a:pPr lvl="1"/>
            <a:r>
              <a:rPr lang="en-AU"/>
              <a:t>FDIS comments resolved in Dec 2013</a:t>
            </a:r>
          </a:p>
          <a:p>
            <a:pPr lvl="2"/>
            <a:r>
              <a:rPr lang="en-AU"/>
              <a:t>Liaised to SC6 as N15871 in Jan 2014</a:t>
            </a:r>
          </a:p>
          <a:p>
            <a:pPr lvl="1"/>
            <a:r>
              <a:rPr lang="en-AU"/>
              <a:t>Standard has been published as ISO/IEC/IEEE 8802-1AE:2013</a:t>
            </a:r>
            <a:endParaRPr lang="en-AU">
              <a:solidFill>
                <a:srgbClr val="FF0000"/>
              </a:solidFill>
            </a:endParaRPr>
          </a:p>
          <a:p>
            <a:pPr marL="184150" lvl="2" indent="0">
              <a:buNone/>
            </a:pPr>
            <a:endParaRPr lang="en-AU"/>
          </a:p>
          <a:p>
            <a:endParaRPr lang="en-AU">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Submission of IEEE 802.1AB-2009 in N15588 in March 2013</a:t>
            </a:r>
          </a:p>
          <a:p>
            <a:pPr lvl="1"/>
            <a:r>
              <a:rPr lang="en-AU"/>
              <a:t>Pre-ballot passed in May 2013</a:t>
            </a:r>
          </a:p>
          <a:p>
            <a:pPr lvl="2"/>
            <a:r>
              <a:rPr lang="en-AU"/>
              <a:t>Voting results in N15626</a:t>
            </a:r>
          </a:p>
          <a:p>
            <a:pPr lvl="2"/>
            <a:r>
              <a:rPr lang="en-AU"/>
              <a:t>Comments from China replied to in N15659</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16/1/16 on 18 Dec 2013</a:t>
            </a:r>
          </a:p>
          <a:p>
            <a:pPr lvl="2"/>
            <a:r>
              <a:rPr lang="en-AU"/>
              <a:t>Voting results in N15829</a:t>
            </a:r>
          </a:p>
          <a:p>
            <a:pPr lvl="2"/>
            <a:r>
              <a:rPr lang="en-AU"/>
              <a:t>China NB only negative vote, with comments from China NB &amp; Switzerland NB</a:t>
            </a:r>
          </a:p>
          <a:p>
            <a:pPr lvl="1"/>
            <a:r>
              <a:rPr lang="en-AU">
                <a:hlinkClick r:id="rId2"/>
              </a:rPr>
              <a:t>FDIS comment responses </a:t>
            </a:r>
            <a:r>
              <a:rPr lang="en-AU"/>
              <a:t>were approved by 802.1 WG in March 2014, and liaised to SC6 in May 2014 as N15944</a:t>
            </a:r>
          </a:p>
          <a:p>
            <a:pPr lvl="1"/>
            <a:r>
              <a:rPr lang="en-AU"/>
              <a:t>The standard was</a:t>
            </a:r>
            <a:r>
              <a:rPr lang="en-AU">
                <a:solidFill>
                  <a:srgbClr val="FF0000"/>
                </a:solidFill>
              </a:rPr>
              <a:t> </a:t>
            </a:r>
            <a:r>
              <a:rPr lang="en-AU"/>
              <a:t>published as ISO/IEC/IEEE 8802-1AB:2014 on 15 March 2014</a:t>
            </a:r>
            <a:endParaRPr lang="en-AU">
              <a:solidFill>
                <a:srgbClr val="FF0000"/>
              </a:solidFill>
            </a:endParaRPr>
          </a:p>
          <a:p>
            <a:pPr marL="184150" lvl="2" indent="0">
              <a:buNone/>
            </a:pPr>
            <a:endParaRPr lang="en-AU"/>
          </a:p>
          <a:p>
            <a:endParaRPr lang="en-AU">
              <a:solidFill>
                <a:schemeClr val="accent6"/>
              </a:solidFill>
            </a:endParaRPr>
          </a:p>
          <a:p>
            <a:endParaRPr lang="en-AU">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Submission of IEEE 802.1AR-2009 in N15589 in March 2013</a:t>
            </a:r>
          </a:p>
          <a:p>
            <a:pPr lvl="1"/>
            <a:r>
              <a:rPr lang="en-AU"/>
              <a:t>Pre-ballot passed in May 2013</a:t>
            </a:r>
          </a:p>
          <a:p>
            <a:pPr lvl="2"/>
            <a:r>
              <a:rPr lang="en-AU"/>
              <a:t>Voting results in N15627</a:t>
            </a:r>
          </a:p>
          <a:p>
            <a:pPr lvl="2"/>
            <a:r>
              <a:rPr lang="en-AU"/>
              <a:t>Comments from China replied to in N15659 </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17/2/16 on 18 Dec 2013</a:t>
            </a:r>
          </a:p>
          <a:p>
            <a:pPr lvl="2"/>
            <a:r>
              <a:rPr lang="en-AU"/>
              <a:t>Voting results in N15830</a:t>
            </a:r>
          </a:p>
          <a:p>
            <a:pPr lvl="2"/>
            <a:r>
              <a:rPr lang="en-AU"/>
              <a:t>China NB &amp; Switzerland NB voted “no” and commented</a:t>
            </a:r>
          </a:p>
          <a:p>
            <a:pPr lvl="1"/>
            <a:r>
              <a:rPr lang="en-AU">
                <a:hlinkClick r:id="rId2"/>
              </a:rPr>
              <a:t>FDIS comment responses </a:t>
            </a:r>
            <a:r>
              <a:rPr lang="en-AU"/>
              <a:t>were approved by 802.1 WG in March 2014, and liaised to SC6 in May 2014 as N15947</a:t>
            </a:r>
          </a:p>
          <a:p>
            <a:pPr lvl="1"/>
            <a:r>
              <a:rPr lang="en-AU"/>
              <a:t>Standard was published as ISO/IEC/IEEE 8802-1AR:2014 on 15 March 2014</a:t>
            </a:r>
            <a:endParaRPr lang="en-AU">
              <a:solidFill>
                <a:srgbClr val="FF0000"/>
              </a:solidFill>
            </a:endParaRPr>
          </a:p>
          <a:p>
            <a:pPr marL="184150" lvl="2" indent="0">
              <a:buNone/>
            </a:pPr>
            <a:endParaRPr lang="en-AU"/>
          </a:p>
          <a:p>
            <a:endParaRPr lang="en-AU">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a:t>The IEEE 802 JTC1 SC will consider approval of the minutes of its Jan 2023 meeting</a:t>
            </a:r>
          </a:p>
        </p:txBody>
      </p:sp>
      <p:sp>
        <p:nvSpPr>
          <p:cNvPr id="14339" name="Rectangle 3"/>
          <p:cNvSpPr>
            <a:spLocks noGrp="1" noChangeArrowheads="1"/>
          </p:cNvSpPr>
          <p:nvPr>
            <p:ph type="body" idx="1"/>
          </p:nvPr>
        </p:nvSpPr>
        <p:spPr/>
        <p:txBody>
          <a:bodyPr/>
          <a:lstStyle/>
          <a:p>
            <a:r>
              <a:rPr lang="en-AU"/>
              <a:t>Motion to approve minutes</a:t>
            </a:r>
          </a:p>
          <a:p>
            <a:pPr lvl="1"/>
            <a:r>
              <a:rPr lang="en-AU" i="1"/>
              <a:t>The IEEE 802 JTC1 SC approves the minutes for its hybrid meeting in Nov 2022, as documented in </a:t>
            </a:r>
            <a:r>
              <a:rPr lang="en-AU" i="1">
                <a:solidFill>
                  <a:srgbClr val="FF0000"/>
                </a:solidFill>
                <a:hlinkClick r:id="rId3"/>
              </a:rPr>
              <a:t>11-23-0219r0</a:t>
            </a:r>
            <a:endParaRPr lang="en-AU" i="1">
              <a:solidFill>
                <a:srgbClr val="FF0000"/>
              </a:solidFill>
            </a:endParaRPr>
          </a:p>
          <a:p>
            <a:pPr lvl="1"/>
            <a:r>
              <a:rPr lang="en-AU"/>
              <a:t>Moved:</a:t>
            </a:r>
          </a:p>
          <a:p>
            <a:pPr lvl="1"/>
            <a:r>
              <a:rPr lang="en-AU"/>
              <a:t>Seconded:</a:t>
            </a:r>
          </a:p>
          <a:p>
            <a:pPr lvl="1"/>
            <a:r>
              <a:rPr lang="en-AU"/>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828800"/>
            <a:ext cx="7772400" cy="4114800"/>
          </a:xfrm>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Submission of IEEE 802.1AS-2011 in N15590 in March 2013</a:t>
            </a:r>
          </a:p>
          <a:p>
            <a:pPr lvl="1"/>
            <a:r>
              <a:rPr lang="en-AU"/>
              <a:t>Pre-ballot passed in May 2013</a:t>
            </a:r>
          </a:p>
          <a:p>
            <a:pPr lvl="2"/>
            <a:r>
              <a:rPr lang="en-AU"/>
              <a:t>Voting results in N15628</a:t>
            </a:r>
          </a:p>
          <a:p>
            <a:pPr lvl="2"/>
            <a:r>
              <a:rPr lang="en-AU"/>
              <a:t>Comments from China replied to in N15659 </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18/1/16 on 18 Dec 2013</a:t>
            </a:r>
          </a:p>
          <a:p>
            <a:pPr lvl="2"/>
            <a:r>
              <a:rPr lang="en-AU"/>
              <a:t>Voting results in N15831</a:t>
            </a:r>
          </a:p>
          <a:p>
            <a:pPr lvl="2"/>
            <a:r>
              <a:rPr lang="en-AU"/>
              <a:t>China NB voted “no” and China NB &amp; Switzerland NB commented</a:t>
            </a:r>
          </a:p>
          <a:p>
            <a:pPr lvl="1"/>
            <a:r>
              <a:rPr lang="en-AU">
                <a:hlinkClick r:id="rId2"/>
              </a:rPr>
              <a:t>FDIS comment responses </a:t>
            </a:r>
            <a:r>
              <a:rPr lang="en-AU"/>
              <a:t>were approved by 802.1 WG in March 2014, and liaised to SC6 in May 2014 as N15948</a:t>
            </a:r>
          </a:p>
          <a:p>
            <a:pPr lvl="1"/>
            <a:r>
              <a:rPr lang="en-AU"/>
              <a:t>Standard was published as ISO/IEC/IEEE 8802-1AS:2014 on 15 March 2014</a:t>
            </a:r>
            <a:endParaRPr lang="en-AU">
              <a:solidFill>
                <a:srgbClr val="FF0000"/>
              </a:solidFill>
            </a:endParaRPr>
          </a:p>
          <a:p>
            <a:endParaRPr lang="en-AU">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802.1BA-2011 was liaised (N16149) to SC6 on 7 April 2015</a:t>
            </a:r>
            <a:endParaRPr lang="en-AU">
              <a:solidFill>
                <a:srgbClr val="00B050"/>
              </a:solidFill>
            </a:endParaRPr>
          </a:p>
          <a:p>
            <a:r>
              <a:rPr lang="en-US"/>
              <a:t>60-day</a:t>
            </a:r>
            <a:r>
              <a:rPr lang="en-AU"/>
              <a:t> pre-ballot: </a:t>
            </a:r>
            <a:r>
              <a:rPr lang="en-AU">
                <a:solidFill>
                  <a:srgbClr val="00B050"/>
                </a:solidFill>
              </a:rPr>
              <a:t>passed &amp; comment responses liaised</a:t>
            </a:r>
          </a:p>
          <a:p>
            <a:pPr lvl="1"/>
            <a:r>
              <a:rPr lang="en-AU"/>
              <a:t>The 60 ballot passed on 23 Sept 2015</a:t>
            </a:r>
          </a:p>
          <a:p>
            <a:pPr lvl="2"/>
            <a:r>
              <a:rPr lang="en-AU"/>
              <a:t>Support need for ISO standard? Passed 10/0/9</a:t>
            </a:r>
          </a:p>
          <a:p>
            <a:pPr lvl="2"/>
            <a:r>
              <a:rPr lang="en-AU"/>
              <a:t>Support this submission being sent to FDIS? Passed 8/0/11 </a:t>
            </a:r>
          </a:p>
          <a:p>
            <a:pPr lvl="2"/>
            <a:r>
              <a:rPr lang="en-AU"/>
              <a:t>Only two substantive comments that needed a response</a:t>
            </a:r>
          </a:p>
          <a:p>
            <a:pPr lvl="1"/>
            <a:r>
              <a:rPr lang="en-AU"/>
              <a:t>A response was sent in Jan 2016</a:t>
            </a:r>
          </a:p>
          <a:p>
            <a:r>
              <a:rPr lang="en-AU"/>
              <a:t>FDIS ballot: </a:t>
            </a:r>
            <a:r>
              <a:rPr lang="en-AU">
                <a:solidFill>
                  <a:srgbClr val="00B050"/>
                </a:solidFill>
              </a:rPr>
              <a:t>passed</a:t>
            </a:r>
          </a:p>
          <a:p>
            <a:pPr lvl="1"/>
            <a:r>
              <a:rPr lang="en-AU">
                <a:solidFill>
                  <a:srgbClr val="000000"/>
                </a:solidFill>
              </a:rPr>
              <a:t>Ballot passed on 17 Aug 2016 (see N16461)</a:t>
            </a:r>
          </a:p>
          <a:p>
            <a:pPr lvl="2"/>
            <a:r>
              <a:rPr lang="en-AU">
                <a:solidFill>
                  <a:srgbClr val="000000"/>
                </a:solidFill>
              </a:rPr>
              <a:t>Passed 14/0/18, with no comments</a:t>
            </a:r>
          </a:p>
          <a:p>
            <a:pPr lvl="1"/>
            <a:r>
              <a:rPr lang="en-AU">
                <a:solidFill>
                  <a:srgbClr val="000000"/>
                </a:solidFill>
              </a:rPr>
              <a:t>Published as </a:t>
            </a:r>
            <a:r>
              <a:rPr lang="en-AU">
                <a:solidFill>
                  <a:srgbClr val="FF0000"/>
                </a:solidFill>
              </a:rPr>
              <a:t>&lt;what&gt;</a:t>
            </a:r>
          </a:p>
          <a:p>
            <a:pPr lvl="2"/>
            <a:endParaRPr lang="en-AU">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marL="177800" lvl="1" indent="-177800"/>
            <a:r>
              <a:rPr lang="en-AU"/>
              <a:t>IEEE 802.1BR-2012 was liaised to SC6 on 7 April 2015</a:t>
            </a:r>
            <a:endParaRPr lang="en-AU">
              <a:solidFill>
                <a:srgbClr val="00B050"/>
              </a:solidFill>
            </a:endParaRPr>
          </a:p>
          <a:p>
            <a:r>
              <a:rPr lang="en-US"/>
              <a:t>60-day</a:t>
            </a:r>
            <a:r>
              <a:rPr lang="en-AU"/>
              <a:t> pre-ballot: </a:t>
            </a:r>
            <a:r>
              <a:rPr lang="en-AU">
                <a:solidFill>
                  <a:srgbClr val="00B050"/>
                </a:solidFill>
              </a:rPr>
              <a:t>passed &amp; comment responses liaised</a:t>
            </a:r>
            <a:endParaRPr lang="en-AU">
              <a:solidFill>
                <a:schemeClr val="accent6"/>
              </a:solidFill>
            </a:endParaRPr>
          </a:p>
          <a:p>
            <a:pPr lvl="1"/>
            <a:r>
              <a:rPr lang="en-AU"/>
              <a:t>The 60 ballot passed on 23 Sept 2015</a:t>
            </a:r>
          </a:p>
          <a:p>
            <a:pPr lvl="2"/>
            <a:r>
              <a:rPr lang="en-AU"/>
              <a:t>Support need for ISO standard? Passed 10/0/9</a:t>
            </a:r>
          </a:p>
          <a:p>
            <a:pPr lvl="2"/>
            <a:r>
              <a:rPr lang="en-AU"/>
              <a:t>Support this submission being sent to FDIS? Passed 9/0/10 </a:t>
            </a:r>
          </a:p>
          <a:p>
            <a:pPr lvl="2"/>
            <a:r>
              <a:rPr lang="en-AU"/>
              <a:t>Only one substantive comment that needed a response</a:t>
            </a:r>
          </a:p>
          <a:p>
            <a:pPr lvl="1"/>
            <a:r>
              <a:rPr lang="en-AU"/>
              <a:t>A response was sent in Jan 16</a:t>
            </a:r>
          </a:p>
          <a:p>
            <a:r>
              <a:rPr lang="en-AU"/>
              <a:t>FDIS ballot: </a:t>
            </a:r>
            <a:r>
              <a:rPr lang="en-AU">
                <a:solidFill>
                  <a:srgbClr val="00B050"/>
                </a:solidFill>
              </a:rPr>
              <a:t>passed</a:t>
            </a:r>
          </a:p>
          <a:p>
            <a:pPr lvl="1"/>
            <a:r>
              <a:rPr lang="en-AU">
                <a:solidFill>
                  <a:srgbClr val="000000"/>
                </a:solidFill>
              </a:rPr>
              <a:t>Ballot passed on 17 Aug 2016 (see N16462)</a:t>
            </a:r>
          </a:p>
          <a:p>
            <a:pPr lvl="2"/>
            <a:r>
              <a:rPr lang="en-AU">
                <a:solidFill>
                  <a:srgbClr val="000000"/>
                </a:solidFill>
              </a:rPr>
              <a:t>Passed 14/0/18, with no comments</a:t>
            </a:r>
          </a:p>
          <a:p>
            <a:pPr lvl="1"/>
            <a:r>
              <a:rPr lang="en-AU">
                <a:solidFill>
                  <a:srgbClr val="000000"/>
                </a:solidFill>
              </a:rPr>
              <a:t>Published as </a:t>
            </a:r>
            <a:r>
              <a:rPr lang="en-AU">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p>
          <a:p>
            <a:pPr lvl="1"/>
            <a:r>
              <a:rPr lang="en-AU"/>
              <a:t>Pre-ballot on 802.22 (N15925) passed in May 2014</a:t>
            </a:r>
          </a:p>
          <a:p>
            <a:pPr lvl="2"/>
            <a:r>
              <a:rPr lang="en-AU"/>
              <a:t>Voting results in N15954</a:t>
            </a:r>
          </a:p>
          <a:p>
            <a:pPr lvl="2"/>
            <a:r>
              <a:rPr lang="en-AU"/>
              <a:t>Passed 8/1/10</a:t>
            </a:r>
          </a:p>
          <a:p>
            <a:pPr lvl="1"/>
            <a:r>
              <a:rPr lang="en-AU"/>
              <a:t>FDIS comment responses were approved by 802.22 WG in July 2014, and were liaised to SC6 as N16001</a:t>
            </a:r>
          </a:p>
          <a:p>
            <a:r>
              <a:rPr lang="en-AU"/>
              <a:t>FDIS ballot: </a:t>
            </a:r>
            <a:r>
              <a:rPr lang="en-AU">
                <a:solidFill>
                  <a:srgbClr val="00B050"/>
                </a:solidFill>
              </a:rPr>
              <a:t>passed 15 Feb 2015 with no comments</a:t>
            </a:r>
          </a:p>
          <a:p>
            <a:pPr lvl="1"/>
            <a:r>
              <a:rPr lang="en-AU"/>
              <a:t>IEEE staff will facilitate the final process steps to make it an ISO/IEC/IEEE standard</a:t>
            </a:r>
          </a:p>
          <a:p>
            <a:pPr lvl="1"/>
            <a:r>
              <a:rPr lang="en-AU"/>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p>
          <a:p>
            <a:pPr lvl="1"/>
            <a:r>
              <a:rPr lang="en-AU"/>
              <a:t>Pre-ballot on IEEE 802.1AEbn-2011 (N15809) passed in Jan 2014</a:t>
            </a:r>
          </a:p>
          <a:p>
            <a:pPr lvl="2"/>
            <a:r>
              <a:rPr lang="en-AU"/>
              <a:t>Voting results in N15857</a:t>
            </a:r>
          </a:p>
          <a:p>
            <a:pPr lvl="2"/>
            <a:r>
              <a:rPr lang="en-AU"/>
              <a:t>Passed 9/1/7</a:t>
            </a:r>
          </a:p>
          <a:p>
            <a:pPr lvl="2"/>
            <a:r>
              <a:rPr lang="en-AU"/>
              <a:t>Usual comment from China saying they will not recognise the result</a:t>
            </a:r>
          </a:p>
          <a:p>
            <a:pPr lvl="1"/>
            <a:r>
              <a:rPr lang="en-AU">
                <a:hlinkClick r:id="rId2"/>
              </a:rPr>
              <a:t>Pre-ballot comment responses </a:t>
            </a:r>
            <a:r>
              <a:rPr lang="en-AU"/>
              <a:t>were approved by 802.1 WG in March 2014, and were liaised to SC6 as N15945</a:t>
            </a:r>
          </a:p>
          <a:p>
            <a:r>
              <a:rPr lang="en-AU"/>
              <a:t>FDIS ballot: </a:t>
            </a:r>
            <a:r>
              <a:rPr lang="en-AU" kern="1200">
                <a:solidFill>
                  <a:srgbClr val="00B050"/>
                </a:solidFill>
              </a:rPr>
              <a:t>passed on 1 Feb 2015 </a:t>
            </a:r>
            <a:r>
              <a:rPr lang="en-AU">
                <a:solidFill>
                  <a:srgbClr val="00B050"/>
                </a:solidFill>
              </a:rPr>
              <a:t>&amp; comment resolutions liaised</a:t>
            </a:r>
            <a:endParaRPr lang="en-AU" kern="1200">
              <a:solidFill>
                <a:srgbClr val="00B050"/>
              </a:solidFill>
            </a:endParaRPr>
          </a:p>
          <a:p>
            <a:pPr lvl="1"/>
            <a:r>
              <a:rPr lang="en-AU" kern="1200"/>
              <a:t>FDIS closed on 1 Feb 2015, with one comment (N16123) from China NB</a:t>
            </a:r>
          </a:p>
          <a:p>
            <a:pPr lvl="2"/>
            <a:r>
              <a:rPr lang="en-AU" kern="1200"/>
              <a:t>Passed 12/1/23</a:t>
            </a:r>
          </a:p>
          <a:p>
            <a:pPr lvl="2"/>
            <a:r>
              <a:rPr lang="en-AU" kern="1200">
                <a:solidFill>
                  <a:schemeClr val="accent4"/>
                </a:solidFill>
              </a:rPr>
              <a:t>Response was liaised in April 2015 (see N16187)</a:t>
            </a:r>
          </a:p>
          <a:p>
            <a:pPr lvl="1"/>
            <a:r>
              <a:rPr lang="en-AU" kern="1200"/>
              <a:t>Standard is called ISO/IEC/IEEE </a:t>
            </a:r>
            <a:r>
              <a:rPr lang="en-AU"/>
              <a:t>8802-1AE:2015/</a:t>
            </a:r>
            <a:r>
              <a:rPr lang="en-AU" err="1"/>
              <a:t>Amd</a:t>
            </a:r>
            <a:r>
              <a:rPr lang="en-AU"/>
              <a:t> 1 and was published on 28 April 2015</a:t>
            </a:r>
            <a:endParaRPr lang="en-AU">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139</a:t>
            </a:fld>
            <a:endParaRPr lang="en-US">
              <a:solidFill>
                <a:srgbClr val="000000"/>
              </a:solidFill>
            </a:endParaRPr>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p>
          <a:p>
            <a:pPr lvl="1"/>
            <a:r>
              <a:rPr lang="en-AU"/>
              <a:t>Pre-ballot on IEEE 802.1AEbw-2013 (N15810) passed in Jan 2014</a:t>
            </a:r>
          </a:p>
          <a:p>
            <a:pPr lvl="2"/>
            <a:r>
              <a:rPr lang="en-AU"/>
              <a:t>Voting results in N15858 </a:t>
            </a:r>
          </a:p>
          <a:p>
            <a:pPr lvl="2"/>
            <a:r>
              <a:rPr lang="en-AU"/>
              <a:t>Passed 9/1/7</a:t>
            </a:r>
          </a:p>
          <a:p>
            <a:pPr lvl="2"/>
            <a:r>
              <a:rPr lang="en-AU"/>
              <a:t>Usual comment from China saying they will not recognise the result</a:t>
            </a:r>
          </a:p>
          <a:p>
            <a:pPr lvl="1"/>
            <a:r>
              <a:rPr lang="en-AU">
                <a:hlinkClick r:id="rId2"/>
              </a:rPr>
              <a:t>Pre-ballot comment responses </a:t>
            </a:r>
            <a:r>
              <a:rPr lang="en-AU"/>
              <a:t>were approved by 802.1 WG in March 2014, and were liaised to SC6 as N15946</a:t>
            </a:r>
          </a:p>
          <a:p>
            <a:r>
              <a:rPr lang="en-AU"/>
              <a:t>FDIS ballot: </a:t>
            </a:r>
            <a:r>
              <a:rPr lang="en-AU" kern="1200">
                <a:solidFill>
                  <a:srgbClr val="00B050"/>
                </a:solidFill>
              </a:rPr>
              <a:t>passed on 1 Feb 2015 </a:t>
            </a:r>
            <a:r>
              <a:rPr lang="en-AU">
                <a:solidFill>
                  <a:srgbClr val="00B050"/>
                </a:solidFill>
              </a:rPr>
              <a:t>&amp; comment resolutions liaised</a:t>
            </a:r>
            <a:endParaRPr lang="en-AU" kern="1200">
              <a:solidFill>
                <a:srgbClr val="00B050"/>
              </a:solidFill>
            </a:endParaRPr>
          </a:p>
          <a:p>
            <a:pPr lvl="1"/>
            <a:r>
              <a:rPr lang="en-AU" kern="1200"/>
              <a:t>FDIS closed on 1 Feb 2015, with one comment (N16124) from China NB</a:t>
            </a:r>
          </a:p>
          <a:p>
            <a:pPr lvl="2"/>
            <a:r>
              <a:rPr lang="en-AU" kern="1200"/>
              <a:t>Passed 12/1/23</a:t>
            </a:r>
          </a:p>
          <a:p>
            <a:pPr lvl="2"/>
            <a:r>
              <a:rPr lang="en-AU" kern="1200">
                <a:solidFill>
                  <a:schemeClr val="accent4"/>
                </a:solidFill>
              </a:rPr>
              <a:t>Response was liaised in April 2015 (see N16187)</a:t>
            </a:r>
          </a:p>
          <a:p>
            <a:pPr lvl="1"/>
            <a:r>
              <a:rPr lang="en-AU" kern="1200"/>
              <a:t>Standard will be called ISO/IEC/IEEE </a:t>
            </a:r>
            <a:r>
              <a:rPr lang="en-AU"/>
              <a:t>8802-1AE:2015/</a:t>
            </a:r>
            <a:r>
              <a:rPr lang="en-AU" err="1"/>
              <a:t>Amd</a:t>
            </a:r>
            <a:r>
              <a:rPr lang="en-AU"/>
              <a:t> 2 and was published on 28 April 2015</a:t>
            </a:r>
            <a:endParaRPr lang="en-AU">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a:t>The IEEE 802 JTC 1 SC has agreed goals from November 2010 …</a:t>
            </a:r>
          </a:p>
          <a:p>
            <a:pPr lvl="1"/>
            <a:r>
              <a:rPr lang="en-AU" i="1"/>
              <a:t>Provides a forum for 802 members to discuss issues relevant to both:</a:t>
            </a:r>
          </a:p>
          <a:p>
            <a:pPr lvl="2"/>
            <a:r>
              <a:rPr lang="en-AU" i="1"/>
              <a:t>IEEE 802</a:t>
            </a:r>
          </a:p>
          <a:p>
            <a:pPr lvl="2"/>
            <a:r>
              <a:rPr lang="en-AU" i="1"/>
              <a:t>ISO/IEC JTC1/SC6</a:t>
            </a:r>
          </a:p>
          <a:p>
            <a:pPr lvl="1"/>
            <a:r>
              <a:rPr lang="en-AU" i="1"/>
              <a:t>Recommends positions to </a:t>
            </a:r>
            <a:r>
              <a:rPr lang="en-AU" i="1" err="1"/>
              <a:t>ExCom</a:t>
            </a:r>
            <a:r>
              <a:rPr lang="en-AU" i="1"/>
              <a:t> on ISO/IEC JTC1/SC6 actions affecting IEEE 802</a:t>
            </a:r>
          </a:p>
          <a:p>
            <a:pPr lvl="2"/>
            <a:r>
              <a:rPr lang="en-AU" i="1"/>
              <a:t>Note that IEEE 802 LMSC holds the liaison to SC6, not the IEEE 802.11 WG</a:t>
            </a:r>
          </a:p>
          <a:p>
            <a:pPr lvl="1"/>
            <a:r>
              <a:rPr lang="en-AU" i="1"/>
              <a:t>Participates in dialog with IEEE staff and 802 </a:t>
            </a:r>
            <a:r>
              <a:rPr lang="en-AU" i="1" err="1"/>
              <a:t>ExCom</a:t>
            </a:r>
            <a:r>
              <a:rPr lang="en-AU" i="1"/>
              <a:t> on issues concerning IEEE’s relationship with ISO/IEC</a:t>
            </a:r>
          </a:p>
          <a:p>
            <a:pPr lvl="1"/>
            <a:r>
              <a:rPr lang="en-AU" i="1"/>
              <a:t>Organises IEEE 802 members to contribute to liaisons and other documents relevant to the ISO/IEC JTC1/SC6 members</a:t>
            </a:r>
          </a:p>
          <a:p>
            <a:pPr marL="1588" lvl="1" indent="0">
              <a:buNone/>
            </a:pPr>
            <a:r>
              <a:rPr lang="en-AU" b="1"/>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endParaRPr lang="en-AU">
              <a:solidFill>
                <a:schemeClr val="accent2"/>
              </a:solidFill>
            </a:endParaRPr>
          </a:p>
          <a:p>
            <a:pPr lvl="1"/>
            <a:r>
              <a:rPr lang="en-AU"/>
              <a:t>The request to submit IEEE 802.3.1-2013 for approval under the PSDO was liaised in August 2014</a:t>
            </a:r>
          </a:p>
          <a:p>
            <a:pPr lvl="1"/>
            <a:r>
              <a:rPr lang="en-AU"/>
              <a:t>The pre-ballot closed on 6 Oct 2014, and passed 11/0/5 &amp; 10/1/5 (N16047)</a:t>
            </a:r>
          </a:p>
          <a:p>
            <a:pPr lvl="2"/>
            <a:r>
              <a:rPr lang="en-AU"/>
              <a:t>Resolutions of “No” comment from China NB was liaised to SC6 as N16086 in Nov 2014</a:t>
            </a:r>
          </a:p>
          <a:p>
            <a:r>
              <a:rPr lang="en-AU"/>
              <a:t>FDIS ballot: </a:t>
            </a:r>
            <a:r>
              <a:rPr lang="en-AU">
                <a:solidFill>
                  <a:srgbClr val="00B050"/>
                </a:solidFill>
              </a:rPr>
              <a:t>passed with no comments</a:t>
            </a:r>
          </a:p>
          <a:p>
            <a:pPr lvl="1"/>
            <a:r>
              <a:rPr lang="en-AU"/>
              <a:t>FDIS passed on 19 June 2015 with 100% approval and no comments</a:t>
            </a:r>
          </a:p>
          <a:p>
            <a:pPr lvl="1"/>
            <a:r>
              <a:rPr lang="en-AU"/>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The request to submit IEEE 802.11ac-2013 for approval under the PSDO was liaised in July 2014</a:t>
            </a:r>
          </a:p>
          <a:p>
            <a:pPr lvl="1"/>
            <a:r>
              <a:rPr lang="en-US"/>
              <a:t>60-day</a:t>
            </a:r>
            <a:r>
              <a:rPr lang="en-AU"/>
              <a:t> pre-ballot closed on 22 Sept 2014 and passed 11/1/4</a:t>
            </a:r>
          </a:p>
          <a:p>
            <a:pPr lvl="2"/>
            <a:r>
              <a:rPr lang="en-AU"/>
              <a:t>Resolutions of “No” comments from China NB were liaised to SC6 as N16085 in Nov 2014</a:t>
            </a:r>
          </a:p>
          <a:p>
            <a:r>
              <a:rPr lang="en-AU"/>
              <a:t>FDIS ballot: </a:t>
            </a:r>
            <a:r>
              <a:rPr lang="en-AU">
                <a:solidFill>
                  <a:srgbClr val="00B050"/>
                </a:solidFill>
              </a:rPr>
              <a:t>passed &amp; comment resolutions liaised</a:t>
            </a:r>
            <a:endParaRPr lang="en-AU">
              <a:solidFill>
                <a:schemeClr val="accent2"/>
              </a:solidFill>
            </a:endParaRPr>
          </a:p>
          <a:p>
            <a:pPr lvl="1"/>
            <a:r>
              <a:rPr lang="en-AU"/>
              <a:t>FDIS closed on 11 July 2015 and passed 15/1/0</a:t>
            </a:r>
          </a:p>
          <a:p>
            <a:pPr lvl="2"/>
            <a:r>
              <a:rPr lang="en-AU"/>
              <a:t>Resolutions of “No” comments from China NB were liaised as 11-15-0958r1 in July 2015</a:t>
            </a:r>
          </a:p>
          <a:p>
            <a:pPr lvl="1"/>
            <a:r>
              <a:rPr lang="en-AU"/>
              <a:t>IEEE 802.11ac-2013 </a:t>
            </a:r>
            <a:r>
              <a:rPr lang="en-GB"/>
              <a:t>has been ratified as </a:t>
            </a:r>
            <a:r>
              <a:rPr lang="en-AU"/>
              <a:t>8802-11:2012/</a:t>
            </a:r>
            <a:r>
              <a:rPr lang="en-AU" err="1"/>
              <a:t>Amd</a:t>
            </a:r>
            <a:r>
              <a:rPr lang="en-AU"/>
              <a:t> 4:2015</a:t>
            </a:r>
            <a:endParaRPr lang="en-AU">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 resolutions liaised</a:t>
            </a:r>
          </a:p>
          <a:p>
            <a:pPr lvl="1"/>
            <a:r>
              <a:rPr lang="en-AU"/>
              <a:t>The request to submit IEEE 802.11af-2013 for approval under the PSDO was liaised in July 2014</a:t>
            </a:r>
          </a:p>
          <a:p>
            <a:pPr lvl="1"/>
            <a:r>
              <a:rPr lang="en-AU"/>
              <a:t>The </a:t>
            </a:r>
            <a:r>
              <a:rPr lang="en-US"/>
              <a:t>60-day</a:t>
            </a:r>
            <a:r>
              <a:rPr lang="en-AU"/>
              <a:t> pre-ballot closed on 22 Sept 2014, and passed 11/1/4</a:t>
            </a:r>
          </a:p>
          <a:p>
            <a:pPr lvl="2"/>
            <a:r>
              <a:rPr lang="en-AU"/>
              <a:t>Resolutions of “No” comments from China NB were liaised to SC6 as N16085 (see previous page)  in Nov 2014</a:t>
            </a:r>
          </a:p>
          <a:p>
            <a:r>
              <a:rPr lang="en-AU"/>
              <a:t>FDIS ballot: </a:t>
            </a:r>
            <a:r>
              <a:rPr lang="en-AU">
                <a:solidFill>
                  <a:srgbClr val="00B050"/>
                </a:solidFill>
              </a:rPr>
              <a:t>passed &amp; comment resolutions liaised</a:t>
            </a:r>
            <a:endParaRPr lang="en-AU">
              <a:solidFill>
                <a:schemeClr val="accent2"/>
              </a:solidFill>
            </a:endParaRPr>
          </a:p>
          <a:p>
            <a:pPr lvl="1"/>
            <a:r>
              <a:rPr lang="en-AU" b="0"/>
              <a:t>FDIS closed on 11 July 2015 and passed 15/1/0</a:t>
            </a:r>
          </a:p>
          <a:p>
            <a:pPr lvl="2"/>
            <a:r>
              <a:rPr lang="en-AU"/>
              <a:t>Resolutions of “No” comments from China NB were liaised as 11-15-0958r1 in July 2015</a:t>
            </a:r>
          </a:p>
          <a:p>
            <a:pPr lvl="1"/>
            <a:r>
              <a:rPr lang="en-AU"/>
              <a:t>IEEE 802.11af-2013 </a:t>
            </a:r>
            <a:r>
              <a:rPr lang="en-GB"/>
              <a:t>has been ratified as </a:t>
            </a:r>
            <a:r>
              <a:rPr lang="en-AU"/>
              <a:t>8802-11:2012/</a:t>
            </a:r>
            <a:r>
              <a:rPr lang="en-AU" err="1"/>
              <a:t>Amd</a:t>
            </a:r>
            <a:r>
              <a:rPr lang="en-AU"/>
              <a:t> 5:2015</a:t>
            </a:r>
            <a:endParaRPr lang="en-AU">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no comment responses required</a:t>
            </a:r>
          </a:p>
          <a:p>
            <a:pPr lvl="1"/>
            <a:r>
              <a:rPr lang="en-AU"/>
              <a:t>IEEE 802.1AX-2014 was liaised (N16142) to SC6 on 30 March 2015 for adoption under the PSDO process</a:t>
            </a:r>
          </a:p>
          <a:p>
            <a:pPr lvl="1"/>
            <a:r>
              <a:rPr lang="en-AU"/>
              <a:t>The 60-day pre-ballot ballot closed on 30 May 2015</a:t>
            </a:r>
          </a:p>
          <a:p>
            <a:pPr lvl="1"/>
            <a:r>
              <a:rPr lang="en-AU"/>
              <a:t>It passed with 100% approval and no comments</a:t>
            </a:r>
          </a:p>
          <a:p>
            <a:r>
              <a:rPr lang="en-AU"/>
              <a:t>FDIS ballot: </a:t>
            </a:r>
            <a:r>
              <a:rPr lang="en-AU">
                <a:solidFill>
                  <a:srgbClr val="00B050"/>
                </a:solidFill>
              </a:rPr>
              <a:t>passed &amp; no comment responses required</a:t>
            </a:r>
            <a:endParaRPr lang="en-AU">
              <a:solidFill>
                <a:schemeClr val="accent6"/>
              </a:solidFill>
            </a:endParaRPr>
          </a:p>
          <a:p>
            <a:pPr lvl="1"/>
            <a:r>
              <a:rPr lang="en-AU"/>
              <a:t>FDIS ballot closed on 20 Nov 2015</a:t>
            </a:r>
          </a:p>
          <a:p>
            <a:pPr lvl="1"/>
            <a:r>
              <a:rPr lang="en-AU"/>
              <a:t>It passed with 100% approval and no comments</a:t>
            </a:r>
          </a:p>
          <a:p>
            <a:pPr lvl="1"/>
            <a:r>
              <a:rPr lang="en-AU"/>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524000"/>
            <a:ext cx="7772400" cy="4114800"/>
          </a:xfrm>
        </p:spPr>
        <p:txBody>
          <a:bodyPr/>
          <a:lstStyle/>
          <a:p>
            <a:r>
              <a:rPr lang="en-AU"/>
              <a:t>Drafts </a:t>
            </a:r>
            <a:r>
              <a:rPr lang="en-GB"/>
              <a:t>sent to SC6</a:t>
            </a:r>
            <a:r>
              <a:rPr lang="en-AU"/>
              <a:t>: </a:t>
            </a:r>
            <a:r>
              <a:rPr lang="en-AU">
                <a:solidFill>
                  <a:srgbClr val="00B050"/>
                </a:solidFill>
              </a:rPr>
              <a:t>sent</a:t>
            </a:r>
          </a:p>
          <a:p>
            <a:pPr lvl="1" eaLnBrk="1" fontAlgn="t" hangingPunct="1"/>
            <a:r>
              <a:rPr lang="en-GB"/>
              <a:t>D1.0, D1.2 (May 14), with s</a:t>
            </a:r>
            <a:r>
              <a:rPr lang="en-AU" err="1"/>
              <a:t>ubmission</a:t>
            </a:r>
            <a:r>
              <a:rPr lang="en-AU"/>
              <a:t> to PSDO approved in July 2014</a:t>
            </a:r>
            <a:endParaRPr lang="en-AU" b="0"/>
          </a:p>
          <a:p>
            <a:r>
              <a:rPr lang="en-US"/>
              <a:t>60-day</a:t>
            </a:r>
            <a:r>
              <a:rPr lang="en-AU"/>
              <a:t> pre-ballot: </a:t>
            </a:r>
            <a:r>
              <a:rPr lang="en-AU">
                <a:solidFill>
                  <a:srgbClr val="00B050"/>
                </a:solidFill>
              </a:rPr>
              <a:t>passed &amp; comment responses liaised</a:t>
            </a:r>
          </a:p>
          <a:p>
            <a:pPr lvl="1"/>
            <a:r>
              <a:rPr lang="en-AU"/>
              <a:t>Passed on 19 Mar 2015 with a China NB comment</a:t>
            </a:r>
          </a:p>
          <a:p>
            <a:pPr lvl="2"/>
            <a:r>
              <a:rPr lang="en-AU"/>
              <a:t>Passed 9/1/9 on need for an ISO standard – China NB voted no</a:t>
            </a:r>
          </a:p>
          <a:p>
            <a:pPr lvl="2"/>
            <a:r>
              <a:rPr lang="en-AU"/>
              <a:t>Passed 8/1/10 on submission to FDIS – China NB voted no</a:t>
            </a:r>
          </a:p>
          <a:p>
            <a:pPr lvl="1"/>
            <a:r>
              <a:rPr lang="en-AU"/>
              <a:t>802.1 WG responded to comments in June 2015 (see N16255)</a:t>
            </a:r>
          </a:p>
          <a:p>
            <a:r>
              <a:rPr lang="en-AU"/>
              <a:t>FDIS ballot: </a:t>
            </a:r>
            <a:r>
              <a:rPr lang="en-AU">
                <a:solidFill>
                  <a:srgbClr val="00B050"/>
                </a:solidFill>
              </a:rPr>
              <a:t>passed &amp; comment responses liaised</a:t>
            </a:r>
          </a:p>
          <a:p>
            <a:pPr lvl="1"/>
            <a:r>
              <a:rPr lang="en-AU"/>
              <a:t>Passed on 24 Dec 2015 with a China comment</a:t>
            </a:r>
          </a:p>
          <a:p>
            <a:pPr lvl="2"/>
            <a:r>
              <a:rPr lang="en-AU"/>
              <a:t>Passed 15/1/18 – China NB voted no, with comments (see 6N16364)</a:t>
            </a:r>
          </a:p>
          <a:p>
            <a:pPr lvl="1"/>
            <a:r>
              <a:rPr lang="en-AU"/>
              <a:t>802.1 WG responded to the comment on 21 Apr 2016 (see N16424)</a:t>
            </a:r>
          </a:p>
          <a:p>
            <a:pPr lvl="1"/>
            <a:r>
              <a:rPr lang="en-AU"/>
              <a:t>The standard will be known as ISO/IEC/IEEE 8802-1X:2014/Amd1</a:t>
            </a:r>
          </a:p>
          <a:p>
            <a:pPr lvl="2"/>
            <a:r>
              <a:rPr lang="en-AU"/>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eaLnBrk="1" fontAlgn="t" hangingPunct="1"/>
            <a:r>
              <a:rPr lang="en-GB"/>
              <a:t>D2.0 (Jan 14)</a:t>
            </a:r>
          </a:p>
          <a:p>
            <a:r>
              <a:rPr lang="en-US"/>
              <a:t>60-day</a:t>
            </a:r>
            <a:r>
              <a:rPr lang="en-AU"/>
              <a:t> pre-ballot: </a:t>
            </a:r>
            <a:r>
              <a:rPr lang="en-AU">
                <a:solidFill>
                  <a:srgbClr val="00B050"/>
                </a:solidFill>
              </a:rPr>
              <a:t>passed &amp; comment responses liaised</a:t>
            </a:r>
            <a:endParaRPr lang="en-AU">
              <a:solidFill>
                <a:schemeClr val="accent2"/>
              </a:solidFill>
            </a:endParaRPr>
          </a:p>
          <a:p>
            <a:pPr lvl="1"/>
            <a:r>
              <a:rPr lang="en-AU"/>
              <a:t>Passed on 23 Mar 2015 with a China NB comment</a:t>
            </a:r>
          </a:p>
          <a:p>
            <a:pPr lvl="2"/>
            <a:r>
              <a:rPr lang="en-AU"/>
              <a:t>Passed 11/1/16 – China NB voted no (see N16135)</a:t>
            </a:r>
          </a:p>
          <a:p>
            <a:pPr lvl="1"/>
            <a:r>
              <a:rPr lang="en-AU"/>
              <a:t>802.1 WG responded to comments in June 2015 (see N16255)</a:t>
            </a:r>
          </a:p>
          <a:p>
            <a:r>
              <a:rPr lang="en-AU"/>
              <a:t>FDIS ballot: </a:t>
            </a:r>
            <a:r>
              <a:rPr lang="en-AU">
                <a:solidFill>
                  <a:srgbClr val="00B050"/>
                </a:solidFill>
              </a:rPr>
              <a:t>passed &amp; comment responses liaised</a:t>
            </a:r>
          </a:p>
          <a:p>
            <a:pPr lvl="1"/>
            <a:r>
              <a:rPr lang="en-AU"/>
              <a:t>Passed on 28 Jan 2016 with China NB comments</a:t>
            </a:r>
          </a:p>
          <a:p>
            <a:pPr lvl="2"/>
            <a:r>
              <a:rPr lang="en-AU"/>
              <a:t>Passed 15/1/20 - China NB voted no and commented (see N16377)</a:t>
            </a:r>
          </a:p>
          <a:p>
            <a:pPr lvl="1"/>
            <a:r>
              <a:rPr lang="en-AU"/>
              <a:t>802.1 WG responded to the comment on 21 Apr 2016 (see N16425)</a:t>
            </a:r>
          </a:p>
          <a:p>
            <a:pPr lvl="1"/>
            <a:r>
              <a:rPr lang="en-AU"/>
              <a:t>The standard will be known as ISO/IEC/IEEE 8802-1Q:2015</a:t>
            </a:r>
          </a:p>
          <a:p>
            <a:pPr lvl="2"/>
            <a:r>
              <a:rPr lang="en-AU"/>
              <a:t>It has been published as of June 2016</a:t>
            </a:r>
          </a:p>
          <a:p>
            <a:pPr lvl="1"/>
            <a:endParaRPr lang="en-AU"/>
          </a:p>
          <a:p>
            <a:endParaRPr lang="en-AU">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Liaised to SC6 in Apr 2015</a:t>
            </a:r>
          </a:p>
          <a:p>
            <a:r>
              <a:rPr lang="en-US"/>
              <a:t>60-day</a:t>
            </a:r>
            <a:r>
              <a:rPr lang="en-AU"/>
              <a:t> pre-ballot: </a:t>
            </a:r>
            <a:r>
              <a:rPr lang="en-AU">
                <a:solidFill>
                  <a:srgbClr val="00B050"/>
                </a:solidFill>
              </a:rPr>
              <a:t>passed &amp; responses liaised</a:t>
            </a:r>
            <a:endParaRPr lang="en-AU">
              <a:solidFill>
                <a:schemeClr val="accent6"/>
              </a:solidFill>
            </a:endParaRPr>
          </a:p>
          <a:p>
            <a:pPr lvl="1"/>
            <a:r>
              <a:rPr lang="en-AU"/>
              <a:t>Passed, with two comments from China NB (N16448)</a:t>
            </a:r>
          </a:p>
          <a:p>
            <a:pPr lvl="2"/>
            <a:r>
              <a:rPr lang="en-AU"/>
              <a:t>8/1/9 on need for ISO standard</a:t>
            </a:r>
          </a:p>
          <a:p>
            <a:pPr lvl="2"/>
            <a:r>
              <a:rPr lang="en-AU"/>
              <a:t>8/1/9 on support for submission to FDIS</a:t>
            </a:r>
            <a:endParaRPr lang="en-AU">
              <a:solidFill>
                <a:srgbClr val="FF0000"/>
              </a:solidFill>
            </a:endParaRPr>
          </a:p>
          <a:p>
            <a:pPr lvl="1"/>
            <a:r>
              <a:rPr lang="en-AU"/>
              <a:t>Responses were liaised in Jul 2016 (see N16458)</a:t>
            </a:r>
          </a:p>
          <a:p>
            <a:r>
              <a:rPr lang="en-AU"/>
              <a:t>FDIS ballot: </a:t>
            </a:r>
            <a:r>
              <a:rPr lang="en-AU">
                <a:solidFill>
                  <a:srgbClr val="00B050"/>
                </a:solidFill>
              </a:rPr>
              <a:t>passed, responses sent and published</a:t>
            </a:r>
          </a:p>
          <a:p>
            <a:pPr lvl="1"/>
            <a:r>
              <a:rPr lang="en-AU"/>
              <a:t>Passed by</a:t>
            </a:r>
            <a:r>
              <a:rPr lang="en-AU" b="0"/>
              <a:t>16/1/20, with two comments from China NB (N16570)</a:t>
            </a:r>
          </a:p>
          <a:p>
            <a:pPr lvl="1"/>
            <a:r>
              <a:rPr lang="en-AU"/>
              <a:t>Response was sent in March 2017 (N16591)</a:t>
            </a:r>
          </a:p>
          <a:p>
            <a:pPr lvl="1"/>
            <a:r>
              <a:rPr lang="en-AU" b="0"/>
              <a:t>It has been published as of April 2017 </a:t>
            </a:r>
            <a:r>
              <a:rPr lang="en-AU"/>
              <a:t>as </a:t>
            </a:r>
            <a:r>
              <a:rPr lang="en-AU">
                <a:solidFill>
                  <a:srgbClr val="FF0000"/>
                </a:solidFill>
              </a:rPr>
              <a:t>&lt;what&gt;</a:t>
            </a:r>
          </a:p>
          <a:p>
            <a:pPr lvl="1"/>
            <a:endParaRPr lang="en-AU" b="0"/>
          </a:p>
          <a:p>
            <a:pPr marL="342900" lvl="1" indent="-342900">
              <a:buNone/>
            </a:pPr>
            <a:endParaRPr lang="en-AU"/>
          </a:p>
          <a:p>
            <a:endParaRPr lang="en-AU">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802.1Qbv D3.0 was liaised for information in Nov 2015</a:t>
            </a:r>
          </a:p>
          <a:p>
            <a:r>
              <a:rPr lang="en-US"/>
              <a:t>60-day</a:t>
            </a:r>
            <a:r>
              <a:rPr lang="en-AU"/>
              <a:t> pre-ballot: </a:t>
            </a:r>
            <a:r>
              <a:rPr lang="en-AU">
                <a:solidFill>
                  <a:srgbClr val="00B050"/>
                </a:solidFill>
              </a:rPr>
              <a:t>passed &amp; response liaised</a:t>
            </a:r>
            <a:endParaRPr lang="en-AU">
              <a:solidFill>
                <a:schemeClr val="accent2"/>
              </a:solidFill>
            </a:endParaRPr>
          </a:p>
          <a:p>
            <a:pPr lvl="1"/>
            <a:r>
              <a:rPr lang="en-AU"/>
              <a:t>802.1Qbv passed 60 pre-ballot on 30 May 2016 (see N16412)</a:t>
            </a:r>
          </a:p>
          <a:p>
            <a:pPr lvl="2"/>
            <a:r>
              <a:rPr lang="en-AU"/>
              <a:t>Support need for ISO standard? Passed 6/1/11</a:t>
            </a:r>
          </a:p>
          <a:p>
            <a:pPr lvl="2"/>
            <a:r>
              <a:rPr lang="en-AU"/>
              <a:t>Support this submission being sent to FDIS? Passed 6/1/11 </a:t>
            </a:r>
          </a:p>
          <a:p>
            <a:pPr lvl="1"/>
            <a:r>
              <a:rPr lang="en-AU"/>
              <a:t>China NB voted “no” with one comment</a:t>
            </a:r>
          </a:p>
          <a:p>
            <a:pPr lvl="2"/>
            <a:r>
              <a:rPr lang="en-AU"/>
              <a:t>Response was liaised in Oct 2016 (see N16486)</a:t>
            </a:r>
          </a:p>
          <a:p>
            <a:r>
              <a:rPr lang="en-AU"/>
              <a:t>FDIS ballot: </a:t>
            </a:r>
            <a:r>
              <a:rPr lang="en-AU">
                <a:solidFill>
                  <a:srgbClr val="00B050"/>
                </a:solidFill>
              </a:rPr>
              <a:t>passed &amp; response liaised</a:t>
            </a:r>
          </a:p>
          <a:p>
            <a:pPr lvl="1"/>
            <a:r>
              <a:rPr lang="en-AU"/>
              <a:t>802.1Qbv passed (15/1/17) FDIS ballot on 18 April 2017 (N16613)</a:t>
            </a:r>
          </a:p>
          <a:p>
            <a:pPr lvl="1"/>
            <a:r>
              <a:rPr lang="en-AU"/>
              <a:t>Passed China NB voted “no” with one comment</a:t>
            </a:r>
          </a:p>
          <a:p>
            <a:pPr lvl="2"/>
            <a:r>
              <a:rPr lang="en-AU"/>
              <a:t>Response (N16687) was liaised in July 2017</a:t>
            </a:r>
          </a:p>
          <a:p>
            <a:pPr lvl="1"/>
            <a:r>
              <a:rPr lang="en-AU"/>
              <a:t>Published in July 2017 as </a:t>
            </a:r>
            <a:r>
              <a:rPr lang="en-AU">
                <a:solidFill>
                  <a:srgbClr val="FF0000"/>
                </a:solidFill>
              </a:rPr>
              <a:t>&lt;what&gt;</a:t>
            </a:r>
          </a:p>
          <a:p>
            <a:pPr lvl="1"/>
            <a:endParaRPr lang="en-AU"/>
          </a:p>
          <a:p>
            <a:endParaRPr lang="en-AU"/>
          </a:p>
        </p:txBody>
      </p:sp>
    </p:spTree>
    <p:extLst>
      <p:ext uri="{BB962C8B-B14F-4D97-AF65-F5344CB8AC3E}">
        <p14:creationId xmlns:p14="http://schemas.microsoft.com/office/powerpoint/2010/main" val="13501844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802.1AB D1.2 was liaised for information in Dec 2015</a:t>
            </a:r>
            <a:endParaRPr lang="en-AU">
              <a:solidFill>
                <a:srgbClr val="00B050"/>
              </a:solidFill>
            </a:endParaRPr>
          </a:p>
          <a:p>
            <a:r>
              <a:rPr lang="en-US"/>
              <a:t>60-day</a:t>
            </a:r>
            <a:r>
              <a:rPr lang="en-AU"/>
              <a:t> pre-ballot: </a:t>
            </a:r>
            <a:r>
              <a:rPr lang="en-AU">
                <a:solidFill>
                  <a:srgbClr val="00B050"/>
                </a:solidFill>
              </a:rPr>
              <a:t>passed &amp; response liaised</a:t>
            </a:r>
            <a:endParaRPr lang="en-AU">
              <a:solidFill>
                <a:schemeClr val="accent6"/>
              </a:solidFill>
            </a:endParaRPr>
          </a:p>
          <a:p>
            <a:pPr lvl="1"/>
            <a:r>
              <a:rPr lang="en-AU"/>
              <a:t>802.1QAB-2016 passed 60-day pre-ballot on 13 July 2016 (N16447)</a:t>
            </a:r>
          </a:p>
          <a:p>
            <a:pPr lvl="2"/>
            <a:r>
              <a:rPr lang="en-AU"/>
              <a:t>Passed 8/1/9 on need for ISO standard</a:t>
            </a:r>
          </a:p>
          <a:p>
            <a:pPr lvl="2"/>
            <a:r>
              <a:rPr lang="en-AU"/>
              <a:t>Passed 8/1/9 on support for submission to FDIS</a:t>
            </a:r>
          </a:p>
          <a:p>
            <a:pPr lvl="1"/>
            <a:r>
              <a:rPr lang="en-AU"/>
              <a:t>China NB voted “no” with one comment</a:t>
            </a:r>
          </a:p>
          <a:p>
            <a:pPr lvl="2"/>
            <a:r>
              <a:rPr lang="en-AU"/>
              <a:t>A response was approved in July 2016 &amp; liaised in Oct 2016 (N16487)</a:t>
            </a:r>
          </a:p>
          <a:p>
            <a:r>
              <a:rPr lang="en-AU"/>
              <a:t>FDIS ballot: </a:t>
            </a:r>
            <a:r>
              <a:rPr lang="en-AU">
                <a:solidFill>
                  <a:srgbClr val="00B050"/>
                </a:solidFill>
              </a:rPr>
              <a:t>passed &amp; response liaised</a:t>
            </a:r>
            <a:endParaRPr lang="en-AU">
              <a:solidFill>
                <a:schemeClr val="accent2"/>
              </a:solidFill>
            </a:endParaRPr>
          </a:p>
          <a:p>
            <a:pPr lvl="1"/>
            <a:r>
              <a:rPr lang="en-AU"/>
              <a:t>802.1QAB-2016 passed FDIS ballot (14/1/20) on 11 April 2017 (N16604)</a:t>
            </a:r>
          </a:p>
          <a:p>
            <a:pPr lvl="1"/>
            <a:r>
              <a:rPr lang="en-AU"/>
              <a:t>Passed China NB voted “no” vote with one comment </a:t>
            </a:r>
          </a:p>
          <a:p>
            <a:pPr lvl="2"/>
            <a:r>
              <a:rPr lang="en-AU"/>
              <a:t>Response (N16687) was liaised in July 2017</a:t>
            </a:r>
          </a:p>
          <a:p>
            <a:pPr lvl="1"/>
            <a:r>
              <a:rPr lang="en-AU"/>
              <a:t>Published in July 2017 as </a:t>
            </a:r>
            <a:r>
              <a:rPr lang="en-AU">
                <a:solidFill>
                  <a:srgbClr val="FF0000"/>
                </a:solidFill>
              </a:rPr>
              <a:t>&lt;what&gt;</a:t>
            </a:r>
          </a:p>
          <a:p>
            <a:pPr lvl="1"/>
            <a:endParaRPr lang="en-AU"/>
          </a:p>
          <a:p>
            <a:endParaRPr lang="en-AU">
              <a:solidFill>
                <a:schemeClr val="accent2"/>
              </a:solidFill>
            </a:endParaRPr>
          </a:p>
          <a:p>
            <a:pPr lvl="1"/>
            <a:endParaRPr lang="en-AU"/>
          </a:p>
          <a:p>
            <a:pPr lvl="1"/>
            <a:endParaRPr lang="en-AU">
              <a:solidFill>
                <a:schemeClr val="accent6"/>
              </a:solidFill>
            </a:endParaRPr>
          </a:p>
          <a:p>
            <a:endParaRPr lang="en-AU">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p>
        </p:txBody>
      </p:sp>
      <p:sp>
        <p:nvSpPr>
          <p:cNvPr id="8" name="Content Placeholder 7"/>
          <p:cNvSpPr>
            <a:spLocks noGrp="1"/>
          </p:cNvSpPr>
          <p:nvPr>
            <p:ph idx="1"/>
          </p:nvPr>
        </p:nvSpPr>
        <p:spPr/>
        <p:txBody>
          <a:bodyPr/>
          <a:lstStyle/>
          <a:p>
            <a:pPr lvl="1"/>
            <a:r>
              <a:rPr lang="en-AU"/>
              <a:t>IEEE 802 has agreed (see N15606) to liaise to SC6 drafts of standards/amendments that are likely to be ratified under the PSDO agreement</a:t>
            </a:r>
          </a:p>
          <a:p>
            <a:pPr lvl="1"/>
            <a:r>
              <a:rPr lang="en-AU"/>
              <a:t>Generally, IEEE 802 will liaise drafts during the SA Ballot process, but may also do so during the Letter Ballot process</a:t>
            </a:r>
          </a:p>
          <a:p>
            <a:pPr lvl="1"/>
            <a:r>
              <a:rPr lang="en-AU"/>
              <a:t>So far drafts have been liaised by most WGs</a:t>
            </a:r>
          </a:p>
          <a:p>
            <a:pPr lvl="2"/>
            <a:r>
              <a:rPr lang="en-AU"/>
              <a:t>IEEE 802.1/3/11/15/16/21/22 WGs</a:t>
            </a:r>
          </a:p>
          <a:p>
            <a:pPr lvl="2"/>
            <a:r>
              <a:rPr lang="en-AU"/>
              <a:t>IEEE 802.16/21/22 are now hibernating</a:t>
            </a:r>
          </a:p>
          <a:p>
            <a:pPr lvl="2"/>
            <a:r>
              <a:rPr lang="en-AU"/>
              <a:t>IEEE 802.19 has not yet considered liaisons</a:t>
            </a:r>
          </a:p>
          <a:p>
            <a:pPr lvl="1"/>
            <a:r>
              <a:rPr lang="en-AU"/>
              <a:t>Note: as of March 2015, any drafts liaised to SC6 will need a “permission statement” added to the front of the draft</a:t>
            </a:r>
          </a:p>
          <a:p>
            <a:pPr lvl="2"/>
            <a:r>
              <a:rPr lang="en-AU"/>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marL="174625" lvl="1" indent="-174625"/>
            <a:r>
              <a:rPr lang="en-AU"/>
              <a:t>802.1Qca D2.1 was liaised for information in Nov 2015</a:t>
            </a:r>
          </a:p>
          <a:p>
            <a:r>
              <a:rPr lang="en-US"/>
              <a:t>60-day</a:t>
            </a:r>
            <a:r>
              <a:rPr lang="en-AU"/>
              <a:t> pre-ballot: </a:t>
            </a:r>
            <a:r>
              <a:rPr lang="en-AU">
                <a:solidFill>
                  <a:srgbClr val="00B050"/>
                </a:solidFill>
              </a:rPr>
              <a:t>passed &amp; response liaised</a:t>
            </a:r>
            <a:endParaRPr lang="en-AU">
              <a:solidFill>
                <a:schemeClr val="accent6"/>
              </a:solidFill>
            </a:endParaRPr>
          </a:p>
          <a:p>
            <a:pPr lvl="1"/>
            <a:r>
              <a:rPr lang="en-AU"/>
              <a:t>802.1Qca-2015 passed 60-day pre-ballot on 13 July 2016 (N16446)</a:t>
            </a:r>
          </a:p>
          <a:p>
            <a:pPr lvl="2"/>
            <a:r>
              <a:rPr lang="en-AU"/>
              <a:t>Passed 8/1/9 on need for ISO standard</a:t>
            </a:r>
          </a:p>
          <a:p>
            <a:pPr lvl="2"/>
            <a:r>
              <a:rPr lang="en-AU"/>
              <a:t>Passed 8/1/9 on support for submission to FDIS</a:t>
            </a:r>
          </a:p>
          <a:p>
            <a:pPr lvl="1"/>
            <a:r>
              <a:rPr lang="en-AU"/>
              <a:t>China NB voted “no” with one comment</a:t>
            </a:r>
          </a:p>
          <a:p>
            <a:pPr lvl="2"/>
            <a:r>
              <a:rPr lang="en-AU"/>
              <a:t>A response was approved in July 2016 and liaised in Oct 2016 (see  N16485)</a:t>
            </a:r>
          </a:p>
          <a:p>
            <a:r>
              <a:rPr lang="en-AU"/>
              <a:t>FDIS ballot: </a:t>
            </a:r>
            <a:r>
              <a:rPr lang="en-AU">
                <a:solidFill>
                  <a:srgbClr val="00B050"/>
                </a:solidFill>
              </a:rPr>
              <a:t>passed &amp; response liaised</a:t>
            </a:r>
            <a:endParaRPr lang="en-AU">
              <a:solidFill>
                <a:schemeClr val="accent6"/>
              </a:solidFill>
            </a:endParaRPr>
          </a:p>
          <a:p>
            <a:pPr lvl="1"/>
            <a:r>
              <a:rPr lang="en-AU"/>
              <a:t>802.1Qca-2015 passed FDIS ballot (15/1/17) on 18 April 2017 (N16612)</a:t>
            </a:r>
          </a:p>
          <a:p>
            <a:pPr lvl="1"/>
            <a:r>
              <a:rPr lang="en-AU"/>
              <a:t>China NB voted “no” with one comment</a:t>
            </a:r>
          </a:p>
          <a:p>
            <a:pPr lvl="2"/>
            <a:r>
              <a:rPr lang="en-AU"/>
              <a:t>Response (N16687) was liaised in July 2017</a:t>
            </a:r>
          </a:p>
          <a:p>
            <a:pPr lvl="1"/>
            <a:r>
              <a:rPr lang="en-AU"/>
              <a:t>Published in July 2017 as </a:t>
            </a:r>
            <a:r>
              <a:rPr lang="en-AU">
                <a:solidFill>
                  <a:srgbClr val="FF0000"/>
                </a:solidFill>
              </a:rPr>
              <a:t>&lt;what&gt;</a:t>
            </a:r>
          </a:p>
          <a:p>
            <a:pPr lvl="1"/>
            <a:endParaRPr lang="en-AU">
              <a:solidFill>
                <a:schemeClr val="accent2"/>
              </a:solidFill>
            </a:endParaRPr>
          </a:p>
          <a:p>
            <a:pPr lvl="1"/>
            <a:endParaRPr lang="en-AU"/>
          </a:p>
        </p:txBody>
      </p:sp>
    </p:spTree>
    <p:extLst>
      <p:ext uri="{BB962C8B-B14F-4D97-AF65-F5344CB8AC3E}">
        <p14:creationId xmlns:p14="http://schemas.microsoft.com/office/powerpoint/2010/main" val="22884122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802.22a was liaised in July 2015 to SC6  to allow them to become familiar with it before submission for approval under the PSDO process</a:t>
            </a:r>
          </a:p>
          <a:p>
            <a:r>
              <a:rPr lang="en-US"/>
              <a:t>60-day</a:t>
            </a:r>
            <a:r>
              <a:rPr lang="en-AU"/>
              <a:t> pre-ballot: </a:t>
            </a:r>
            <a:r>
              <a:rPr lang="en-AU">
                <a:solidFill>
                  <a:srgbClr val="00B050"/>
                </a:solidFill>
              </a:rPr>
              <a:t>passed  &amp; response sent</a:t>
            </a:r>
          </a:p>
          <a:p>
            <a:pPr lvl="1"/>
            <a:r>
              <a:rPr lang="en-AU"/>
              <a:t>IEEE 802.22a was submitted for </a:t>
            </a:r>
            <a:r>
              <a:rPr lang="en-US"/>
              <a:t>60-day</a:t>
            </a:r>
            <a:r>
              <a:rPr lang="en-AU"/>
              <a:t> ballot in December 2015, and after a delay the ballot passed on 3 April 2016 (N16414)</a:t>
            </a:r>
          </a:p>
          <a:p>
            <a:pPr lvl="2"/>
            <a:r>
              <a:rPr lang="en-AU"/>
              <a:t>Support need for ISO standard? Passed 10/0/8</a:t>
            </a:r>
          </a:p>
          <a:p>
            <a:pPr lvl="2"/>
            <a:r>
              <a:rPr lang="en-AU"/>
              <a:t>Support this submission being sent to FDIS? 9/1/8</a:t>
            </a:r>
          </a:p>
          <a:p>
            <a:pPr lvl="1"/>
            <a:r>
              <a:rPr lang="en-AU"/>
              <a:t>The only comment was a security related comment from the China NB</a:t>
            </a:r>
          </a:p>
          <a:p>
            <a:pPr lvl="2"/>
            <a:r>
              <a:rPr lang="en-AU"/>
              <a:t>802.22 WG response was sent in Nov 2016</a:t>
            </a:r>
          </a:p>
          <a:p>
            <a:r>
              <a:rPr lang="en-AU"/>
              <a:t>FDIS ballot: </a:t>
            </a:r>
            <a:r>
              <a:rPr lang="en-AU">
                <a:solidFill>
                  <a:srgbClr val="00B050"/>
                </a:solidFill>
              </a:rPr>
              <a:t>passed &amp; published</a:t>
            </a:r>
          </a:p>
          <a:p>
            <a:pPr lvl="1"/>
            <a:r>
              <a:rPr lang="en-AU"/>
              <a:t>Passed on 27 July 2017 (12/0/17) with no comments (N16686)</a:t>
            </a:r>
          </a:p>
          <a:p>
            <a:pPr lvl="1"/>
            <a:r>
              <a:rPr lang="en-AU"/>
              <a:t>Final standard was published in Oct 2017 as </a:t>
            </a:r>
            <a:r>
              <a:rPr lang="en-AU">
                <a:solidFill>
                  <a:srgbClr val="FF0000"/>
                </a:solidFill>
              </a:rPr>
              <a:t>&lt;what&gt;</a:t>
            </a:r>
          </a:p>
          <a:p>
            <a:pPr lvl="1"/>
            <a:endParaRPr lang="en-AU"/>
          </a:p>
          <a:p>
            <a:pPr lvl="1"/>
            <a:endParaRPr lang="en-AU">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marL="285750" lvl="1" indent="-285750"/>
            <a:r>
              <a:rPr lang="en-AU"/>
              <a:t>802.1Qbu D3.0 was liaised for information in Nov 2015</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liaised</a:t>
            </a:r>
          </a:p>
          <a:p>
            <a:pPr lvl="1"/>
            <a:r>
              <a:rPr lang="en-AU"/>
              <a:t>802.1Qbu-2016 passed its 60-day ballot on 7 Feb 2017 (N16541)</a:t>
            </a:r>
          </a:p>
          <a:p>
            <a:pPr lvl="2"/>
            <a:r>
              <a:rPr lang="en-AU"/>
              <a:t>Passed 9/0/11 on need for ISO standard</a:t>
            </a:r>
          </a:p>
          <a:p>
            <a:pPr lvl="2"/>
            <a:r>
              <a:rPr lang="en-AU"/>
              <a:t>Passed 7/1/12 on support for submission to FDIS</a:t>
            </a:r>
          </a:p>
          <a:p>
            <a:pPr lvl="1"/>
            <a:r>
              <a:rPr lang="en-AU"/>
              <a:t>China NB voted “no” with one comment</a:t>
            </a:r>
          </a:p>
          <a:p>
            <a:pPr lvl="2"/>
            <a:r>
              <a:rPr lang="en-AU"/>
              <a:t>Response sent to China NB comments (N16601)</a:t>
            </a:r>
          </a:p>
          <a:p>
            <a:r>
              <a:rPr lang="en-AU"/>
              <a:t>FDIS ballot: </a:t>
            </a:r>
            <a:r>
              <a:rPr lang="en-AU">
                <a:solidFill>
                  <a:srgbClr val="00B050"/>
                </a:solidFill>
              </a:rPr>
              <a:t>passed &amp; published</a:t>
            </a:r>
          </a:p>
          <a:p>
            <a:pPr lvl="1"/>
            <a:r>
              <a:rPr lang="en-AU"/>
              <a:t>802.1Qbu-2016 passed its FDIS ballot on 11 Oct 2017(N16721?)</a:t>
            </a:r>
          </a:p>
          <a:p>
            <a:pPr lvl="2"/>
            <a:r>
              <a:rPr lang="en-AU"/>
              <a:t>Passed 11/0/10</a:t>
            </a:r>
          </a:p>
          <a:p>
            <a:pPr lvl="1"/>
            <a:r>
              <a:rPr lang="en-AU"/>
              <a:t>Published in Nov 2017 as </a:t>
            </a:r>
            <a:r>
              <a:rPr lang="en-AU">
                <a:solidFill>
                  <a:srgbClr val="FF0000"/>
                </a:solidFill>
              </a:rPr>
              <a:t>&lt;what&gt;</a:t>
            </a:r>
          </a:p>
          <a:p>
            <a:pPr marL="1588" lvl="1" indent="0">
              <a:buNone/>
            </a:pPr>
            <a:endParaRPr lang="en-AU"/>
          </a:p>
          <a:p>
            <a:endParaRPr lang="en-AU">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marL="342900" lvl="1" indent="-342900"/>
            <a:r>
              <a:rPr lang="en-AU"/>
              <a:t>IEEE 802.1Qbz D3.0 was liaised for information in Dec 2015</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liaised</a:t>
            </a:r>
            <a:endParaRPr lang="en-AU"/>
          </a:p>
          <a:p>
            <a:pPr lvl="1"/>
            <a:r>
              <a:rPr lang="en-AU"/>
              <a:t>IEEE 802.1Qbz-2016 passed its 60-day ballot on 7 Feb 2017 (N16540)</a:t>
            </a:r>
          </a:p>
          <a:p>
            <a:pPr lvl="2"/>
            <a:r>
              <a:rPr lang="en-AU"/>
              <a:t>Passed 9/0/11 on need for ISO standard</a:t>
            </a:r>
          </a:p>
          <a:p>
            <a:pPr lvl="2"/>
            <a:r>
              <a:rPr lang="en-AU"/>
              <a:t>Passed 7/1/12 on support for submission to FDIS</a:t>
            </a:r>
          </a:p>
          <a:p>
            <a:pPr lvl="1"/>
            <a:r>
              <a:rPr lang="en-AU"/>
              <a:t>China NB voted “no” with one comment</a:t>
            </a:r>
          </a:p>
          <a:p>
            <a:pPr lvl="2"/>
            <a:r>
              <a:rPr lang="en-AU"/>
              <a:t>Response sent in March 2017 to China NB comments (N16601)</a:t>
            </a:r>
          </a:p>
          <a:p>
            <a:r>
              <a:rPr lang="en-AU"/>
              <a:t>FDIS ballot: </a:t>
            </a:r>
            <a:r>
              <a:rPr lang="en-AU">
                <a:solidFill>
                  <a:srgbClr val="00B050"/>
                </a:solidFill>
              </a:rPr>
              <a:t>passed &amp; published</a:t>
            </a:r>
          </a:p>
          <a:p>
            <a:pPr lvl="1"/>
            <a:r>
              <a:rPr lang="en-AU"/>
              <a:t>802.1Qbz-2016 passed its FDIS ballot on 11 Oct (N16722?)</a:t>
            </a:r>
          </a:p>
          <a:p>
            <a:pPr lvl="2"/>
            <a:r>
              <a:rPr lang="en-AU"/>
              <a:t>Passed 11/0/10</a:t>
            </a:r>
          </a:p>
          <a:p>
            <a:pPr lvl="1"/>
            <a:r>
              <a:rPr lang="en-AU"/>
              <a:t>Published in Nov 2017 as </a:t>
            </a:r>
            <a:r>
              <a:rPr lang="en-AU">
                <a:solidFill>
                  <a:srgbClr val="FF0000"/>
                </a:solidFill>
              </a:rPr>
              <a:t>&lt;what&gt;</a:t>
            </a:r>
          </a:p>
          <a:p>
            <a:pPr lvl="1"/>
            <a:endParaRPr lang="en-AU"/>
          </a:p>
        </p:txBody>
      </p:sp>
    </p:spTree>
    <p:extLst>
      <p:ext uri="{BB962C8B-B14F-4D97-AF65-F5344CB8AC3E}">
        <p14:creationId xmlns:p14="http://schemas.microsoft.com/office/powerpoint/2010/main" val="345559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solidFill>
                  <a:schemeClr val="tx2"/>
                </a:solidFill>
              </a:rPr>
              <a:t>802.1Qcd-2015 was liaised for information on 26 May 2015</a:t>
            </a:r>
          </a:p>
          <a:p>
            <a:r>
              <a:rPr lang="en-US"/>
              <a:t>60-day</a:t>
            </a:r>
            <a:r>
              <a:rPr lang="en-AU"/>
              <a:t> pre-ballot: </a:t>
            </a:r>
            <a:r>
              <a:rPr lang="en-AU">
                <a:solidFill>
                  <a:srgbClr val="00B050"/>
                </a:solidFill>
              </a:rPr>
              <a:t>passed &amp; response sent</a:t>
            </a:r>
          </a:p>
          <a:p>
            <a:pPr lvl="1"/>
            <a:r>
              <a:rPr lang="en-AU"/>
              <a:t>802.1Qcd-2015 passed 60-day pre-ballot on 23 Oct 2016 (N16496)</a:t>
            </a:r>
          </a:p>
          <a:p>
            <a:pPr lvl="2"/>
            <a:r>
              <a:rPr lang="en-AU"/>
              <a:t>Passed 8/0/10 on need for ISO standard</a:t>
            </a:r>
          </a:p>
          <a:p>
            <a:pPr lvl="2"/>
            <a:r>
              <a:rPr lang="en-AU"/>
              <a:t>Passed 6/1/11 on support for submission to FDIS</a:t>
            </a:r>
          </a:p>
          <a:p>
            <a:pPr lvl="1"/>
            <a:r>
              <a:rPr lang="en-AU"/>
              <a:t>China NB voted “no” with one comment</a:t>
            </a:r>
          </a:p>
          <a:p>
            <a:pPr lvl="2"/>
            <a:r>
              <a:rPr lang="en-AU"/>
              <a:t>The response was sent in Nov 2016 (N16505)</a:t>
            </a:r>
          </a:p>
          <a:p>
            <a:r>
              <a:rPr lang="en-AU"/>
              <a:t>FDIS ballot: </a:t>
            </a:r>
            <a:r>
              <a:rPr lang="en-AU">
                <a:solidFill>
                  <a:srgbClr val="00B050"/>
                </a:solidFill>
              </a:rPr>
              <a:t>passed &amp; published</a:t>
            </a:r>
          </a:p>
          <a:p>
            <a:pPr lvl="1"/>
            <a:r>
              <a:rPr lang="en-AU"/>
              <a:t>802.1Qcd-2015 passed its FDIS ballot on 1 Dec 2017 (</a:t>
            </a:r>
            <a:r>
              <a:rPr lang="en-AU">
                <a:solidFill>
                  <a:srgbClr val="FF0000"/>
                </a:solidFill>
              </a:rPr>
              <a:t>N??????</a:t>
            </a:r>
            <a:r>
              <a:rPr lang="en-AU"/>
              <a:t>)</a:t>
            </a:r>
          </a:p>
          <a:p>
            <a:pPr lvl="2"/>
            <a:r>
              <a:rPr lang="en-AU"/>
              <a:t>Passed 14/0/13</a:t>
            </a:r>
          </a:p>
          <a:p>
            <a:pPr lvl="1"/>
            <a:r>
              <a:rPr lang="en-AU"/>
              <a:t>Published in Jan 2018 as </a:t>
            </a:r>
            <a:r>
              <a:rPr lang="en-AU">
                <a:solidFill>
                  <a:srgbClr val="FF0000"/>
                </a:solidFill>
              </a:rPr>
              <a:t>&lt;what&gt;</a:t>
            </a: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8392705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6632216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447800"/>
            <a:ext cx="7772400" cy="4114800"/>
          </a:xfrm>
        </p:spPr>
        <p:txBody>
          <a:bodyPr/>
          <a:lstStyle/>
          <a:p>
            <a:r>
              <a:rPr lang="en-AU"/>
              <a:t>Drafts </a:t>
            </a:r>
            <a:r>
              <a:rPr lang="en-GB"/>
              <a:t>sent to SC6</a:t>
            </a:r>
            <a:r>
              <a:rPr lang="en-AU"/>
              <a:t>: </a:t>
            </a:r>
            <a:r>
              <a:rPr lang="en-AU">
                <a:solidFill>
                  <a:srgbClr val="00B050"/>
                </a:solidFill>
              </a:rPr>
              <a:t>sent</a:t>
            </a:r>
          </a:p>
          <a:p>
            <a:pPr lvl="1"/>
            <a:r>
              <a:rPr lang="en-AU"/>
              <a:t>802.3bw was liaised to SC6  in Nov 2015 to allow them to become familiar with it before submission for approval under the PSDO process</a:t>
            </a:r>
            <a:endParaRPr lang="en-AU">
              <a:solidFill>
                <a:srgbClr val="00B050"/>
              </a:solidFill>
            </a:endParaRPr>
          </a:p>
          <a:p>
            <a:r>
              <a:rPr lang="en-US"/>
              <a:t>60-day</a:t>
            </a:r>
            <a:r>
              <a:rPr lang="en-AU"/>
              <a:t> pre-ballot: </a:t>
            </a:r>
            <a:r>
              <a:rPr lang="en-AU">
                <a:solidFill>
                  <a:srgbClr val="00B050"/>
                </a:solidFill>
              </a:rPr>
              <a:t>passed &amp; response liaised</a:t>
            </a:r>
          </a:p>
          <a:p>
            <a:pPr lvl="1"/>
            <a:r>
              <a:rPr lang="en-AU"/>
              <a:t>802.3bw passed 60-day ballot on 19 Sep 2016 (see N16478)</a:t>
            </a:r>
          </a:p>
          <a:p>
            <a:pPr lvl="2"/>
            <a:r>
              <a:rPr lang="en-AU"/>
              <a:t>Support need for IS: passed 7/1/10 (China NB voted no)</a:t>
            </a:r>
          </a:p>
          <a:p>
            <a:pPr lvl="2"/>
            <a:r>
              <a:rPr lang="en-AU"/>
              <a:t>Support submission for this IS: passed 6/1/11 (China NB voted no)</a:t>
            </a:r>
          </a:p>
          <a:p>
            <a:pPr lvl="1"/>
            <a:r>
              <a:rPr lang="en-AU"/>
              <a:t>China NB voted “no” with comments </a:t>
            </a:r>
          </a:p>
          <a:p>
            <a:pPr lvl="2"/>
            <a:r>
              <a:rPr lang="en-AU"/>
              <a:t>Response sent to SC6 in Dec 2016 (see N16509)</a:t>
            </a:r>
          </a:p>
          <a:p>
            <a:r>
              <a:rPr lang="en-AU"/>
              <a:t>FDIS ballot: </a:t>
            </a:r>
            <a:r>
              <a:rPr lang="en-AU">
                <a:solidFill>
                  <a:srgbClr val="00B050"/>
                </a:solidFill>
              </a:rPr>
              <a:t>passed &amp; published</a:t>
            </a:r>
          </a:p>
          <a:p>
            <a:pPr lvl="1"/>
            <a:r>
              <a:rPr lang="en-AU"/>
              <a:t>Passed on 11 Sep 2017 by 15/0/13 (N16712)</a:t>
            </a:r>
          </a:p>
          <a:p>
            <a:pPr lvl="2"/>
            <a:r>
              <a:rPr lang="en-AU"/>
              <a:t>China NB voted “yes” with one comment</a:t>
            </a:r>
          </a:p>
          <a:p>
            <a:pPr lvl="2"/>
            <a:r>
              <a:rPr lang="en-AU"/>
              <a:t>Response sent on 14 Nov 2017 (N16744)</a:t>
            </a:r>
          </a:p>
          <a:p>
            <a:pPr lvl="1"/>
            <a:r>
              <a:rPr lang="en-AU"/>
              <a:t>Published in Oct 2017 as </a:t>
            </a:r>
            <a:r>
              <a:rPr lang="en-AU">
                <a:solidFill>
                  <a:srgbClr val="FF0000"/>
                </a:solidFill>
              </a:rPr>
              <a:t>&lt;what&gt;</a:t>
            </a:r>
          </a:p>
          <a:p>
            <a:pPr lvl="1"/>
            <a:endParaRPr lang="en-AU"/>
          </a:p>
        </p:txBody>
      </p:sp>
    </p:spTree>
    <p:extLst>
      <p:ext uri="{BB962C8B-B14F-4D97-AF65-F5344CB8AC3E}">
        <p14:creationId xmlns:p14="http://schemas.microsoft.com/office/powerpoint/2010/main" val="23859350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p>
          <a:p>
            <a:pPr lvl="1"/>
            <a:r>
              <a:rPr lang="en-AU"/>
              <a:t>Passed on 11 Jan 2017 (N16537)</a:t>
            </a:r>
          </a:p>
          <a:p>
            <a:pPr lvl="2"/>
            <a:r>
              <a:rPr lang="en-AU"/>
              <a:t>Support need for IS: passed 9/0/10 </a:t>
            </a:r>
          </a:p>
          <a:p>
            <a:pPr lvl="2"/>
            <a:r>
              <a:rPr lang="en-AU"/>
              <a:t>Support submission for this IS: passed 7/1/11 </a:t>
            </a:r>
          </a:p>
          <a:p>
            <a:pPr lvl="1"/>
            <a:r>
              <a:rPr lang="en-AU"/>
              <a:t>China NB voted “no” with two comments</a:t>
            </a:r>
          </a:p>
          <a:p>
            <a:pPr lvl="2"/>
            <a:r>
              <a:rPr lang="en-AU"/>
              <a:t>IEEE 802.3 sent a response in March 2017 (N16590)</a:t>
            </a:r>
          </a:p>
          <a:p>
            <a:r>
              <a:rPr lang="en-AU"/>
              <a:t>FDIS ballot: </a:t>
            </a:r>
            <a:r>
              <a:rPr lang="en-AU">
                <a:solidFill>
                  <a:srgbClr val="00B050"/>
                </a:solidFill>
              </a:rPr>
              <a:t>passed &amp; published</a:t>
            </a:r>
          </a:p>
          <a:p>
            <a:pPr lvl="1"/>
            <a:r>
              <a:rPr lang="en-AU"/>
              <a:t>802.3bp passed FDIS ballot on 18 Oct 2017</a:t>
            </a:r>
            <a:endParaRPr lang="en-AU">
              <a:solidFill>
                <a:srgbClr val="FF0000"/>
              </a:solidFill>
            </a:endParaRPr>
          </a:p>
          <a:p>
            <a:pPr lvl="2"/>
            <a:r>
              <a:rPr lang="en-AU"/>
              <a:t>Passed 12/0/8</a:t>
            </a:r>
          </a:p>
          <a:p>
            <a:pPr lvl="1"/>
            <a:r>
              <a:rPr lang="en-AU"/>
              <a:t>Published in Nov 2017 as </a:t>
            </a:r>
            <a:r>
              <a:rPr lang="en-AU">
                <a:solidFill>
                  <a:srgbClr val="FF0000"/>
                </a:solidFill>
              </a:rPr>
              <a:t>&lt;what&gt;</a:t>
            </a:r>
          </a:p>
          <a:p>
            <a:pPr marL="1588" lvl="1" indent="0">
              <a:buNone/>
            </a:pPr>
            <a:endParaRPr lang="en-AU"/>
          </a:p>
        </p:txBody>
      </p:sp>
    </p:spTree>
    <p:extLst>
      <p:ext uri="{BB962C8B-B14F-4D97-AF65-F5344CB8AC3E}">
        <p14:creationId xmlns:p14="http://schemas.microsoft.com/office/powerpoint/2010/main" val="34155497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802.3bq </a:t>
            </a:r>
            <a:r>
              <a:rPr lang="en-AU">
                <a:solidFill>
                  <a:schemeClr val="tx2"/>
                </a:solidFill>
              </a:rPr>
              <a:t>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802.3bq passed 60-day pre-ballot on 11 Jan 2017 (N16536)</a:t>
            </a:r>
          </a:p>
          <a:p>
            <a:pPr lvl="2"/>
            <a:r>
              <a:rPr lang="en-AU"/>
              <a:t>Support need for IS: passed 9/0/10 </a:t>
            </a:r>
          </a:p>
          <a:p>
            <a:pPr lvl="2"/>
            <a:r>
              <a:rPr lang="en-AU"/>
              <a:t>Support submission for this IS: passed 7/1/11 </a:t>
            </a:r>
          </a:p>
          <a:p>
            <a:pPr lvl="1"/>
            <a:r>
              <a:rPr lang="en-AU"/>
              <a:t>China NB voted “no” with two comments</a:t>
            </a:r>
          </a:p>
          <a:p>
            <a:pPr lvl="2"/>
            <a:r>
              <a:rPr lang="en-AU"/>
              <a:t>IEEE 802.3 sent a response in March 2017 (see 802.3bp response)</a:t>
            </a:r>
          </a:p>
          <a:p>
            <a:r>
              <a:rPr lang="en-AU"/>
              <a:t>FDIS ballot: </a:t>
            </a:r>
            <a:r>
              <a:rPr lang="en-AU">
                <a:solidFill>
                  <a:srgbClr val="00B050"/>
                </a:solidFill>
              </a:rPr>
              <a:t>passed &amp; published</a:t>
            </a:r>
          </a:p>
          <a:p>
            <a:pPr lvl="1"/>
            <a:r>
              <a:rPr lang="en-AU"/>
              <a:t>802.3bq passed FDIS ballot on 18 Oct 2017</a:t>
            </a:r>
          </a:p>
          <a:p>
            <a:pPr lvl="2"/>
            <a:r>
              <a:rPr lang="en-AU"/>
              <a:t>Passed 12/0/8</a:t>
            </a:r>
          </a:p>
          <a:p>
            <a:pPr lvl="1"/>
            <a:r>
              <a:rPr lang="en-AU"/>
              <a:t>Published in Nov 2017 as </a:t>
            </a:r>
            <a:r>
              <a:rPr lang="en-AU">
                <a:solidFill>
                  <a:srgbClr val="FF0000"/>
                </a:solidFill>
              </a:rPr>
              <a:t>&lt;what&gt;</a:t>
            </a:r>
          </a:p>
          <a:p>
            <a:pPr lvl="1"/>
            <a:endParaRPr lang="en-AU"/>
          </a:p>
          <a:p>
            <a:pPr lvl="2"/>
            <a:endParaRPr lang="en-AU"/>
          </a:p>
        </p:txBody>
      </p:sp>
    </p:spTree>
    <p:extLst>
      <p:ext uri="{BB962C8B-B14F-4D97-AF65-F5344CB8AC3E}">
        <p14:creationId xmlns:p14="http://schemas.microsoft.com/office/powerpoint/2010/main" val="41594502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802.3br 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802.3br passed 60-day pre-ballot on 16 Feb 2017 (N16568)</a:t>
            </a:r>
          </a:p>
          <a:p>
            <a:pPr lvl="2"/>
            <a:r>
              <a:rPr lang="en-AU"/>
              <a:t>Support need for IS: passed 11/0/9</a:t>
            </a:r>
          </a:p>
          <a:p>
            <a:pPr lvl="2"/>
            <a:r>
              <a:rPr lang="en-AU"/>
              <a:t>Support submission for this IS: passed 10/1/9</a:t>
            </a:r>
          </a:p>
          <a:p>
            <a:pPr lvl="1"/>
            <a:r>
              <a:rPr lang="en-AU"/>
              <a:t>China NB voted “no” with one comment</a:t>
            </a:r>
          </a:p>
          <a:p>
            <a:pPr lvl="2"/>
            <a:r>
              <a:rPr lang="en-AU"/>
              <a:t>IEEE 802.3 sent a response in March 2017 (see IEEE 802.3bp response)</a:t>
            </a:r>
          </a:p>
          <a:p>
            <a:r>
              <a:rPr lang="en-AU"/>
              <a:t>FDIS ballot: </a:t>
            </a:r>
            <a:r>
              <a:rPr lang="en-AU">
                <a:solidFill>
                  <a:srgbClr val="00B050"/>
                </a:solidFill>
              </a:rPr>
              <a:t>passed &amp; published</a:t>
            </a:r>
          </a:p>
          <a:p>
            <a:pPr lvl="1"/>
            <a:r>
              <a:rPr lang="en-AU"/>
              <a:t>802.3br passed FDIS ballot on 11 Oct 2017 (N16723?)</a:t>
            </a:r>
          </a:p>
          <a:p>
            <a:pPr lvl="2"/>
            <a:r>
              <a:rPr lang="en-AU"/>
              <a:t>Passed 11/0/10</a:t>
            </a:r>
          </a:p>
          <a:p>
            <a:pPr lvl="1"/>
            <a:r>
              <a:rPr lang="en-AU"/>
              <a:t>Published in Nov 2017 as </a:t>
            </a:r>
            <a:r>
              <a:rPr lang="en-AU">
                <a:solidFill>
                  <a:srgbClr val="FF0000"/>
                </a:solidFill>
              </a:rPr>
              <a:t>&lt;what&gt;</a:t>
            </a:r>
          </a:p>
          <a:p>
            <a:pPr marL="1588" lvl="1" indent="0">
              <a:buNone/>
            </a:pPr>
            <a:endParaRPr lang="en-AU"/>
          </a:p>
          <a:p>
            <a:endParaRPr lang="en-AU">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 continues to notify SC6 of various new projects</a:t>
            </a:r>
          </a:p>
        </p:txBody>
      </p:sp>
      <p:sp>
        <p:nvSpPr>
          <p:cNvPr id="3" name="Content Placeholder 2"/>
          <p:cNvSpPr>
            <a:spLocks noGrp="1"/>
          </p:cNvSpPr>
          <p:nvPr>
            <p:ph idx="1"/>
          </p:nvPr>
        </p:nvSpPr>
        <p:spPr/>
        <p:txBody>
          <a:bodyPr/>
          <a:lstStyle/>
          <a:p>
            <a:pPr lvl="1"/>
            <a:r>
              <a:rPr lang="en-AU"/>
              <a:t>IEEE 802 has agreed to notify SC6 when IEEE 802 starts new projects</a:t>
            </a:r>
          </a:p>
          <a:p>
            <a:pPr lvl="1"/>
            <a:r>
              <a:rPr lang="en-AU"/>
              <a:t>The benefit to IEEE 802 is that it might cause SC6 members to participate in or contribute to IEEE 802 activities</a:t>
            </a:r>
          </a:p>
          <a:p>
            <a:pPr lvl="1"/>
            <a:r>
              <a:rPr lang="en-AU"/>
              <a:t>After the Nov 2022 plenary in Bangkok, the IEEE 802 EC Secretary notified (N</a:t>
            </a:r>
            <a:r>
              <a:rPr lang="en-AU">
                <a:solidFill>
                  <a:srgbClr val="FF0000"/>
                </a:solidFill>
              </a:rPr>
              <a:t>?????</a:t>
            </a:r>
            <a:r>
              <a:rPr lang="en-AU"/>
              <a:t>) the approval of:</a:t>
            </a:r>
          </a:p>
          <a:p>
            <a:pPr lvl="2"/>
            <a:r>
              <a:rPr lang="en-AU">
                <a:solidFill>
                  <a:srgbClr val="FF0000"/>
                </a:solidFill>
              </a:rPr>
              <a:t>TBD</a:t>
            </a:r>
            <a:endParaRPr lang="en-AU" b="0" i="1" u="none" strike="noStrike" baseline="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802.3by D3.0 was liaised to SC6  in Feb 2016 to allow them to become familiar with it before submission for approval under the PSDO process</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802.3by passed 60-day pre-ballot on 11 Jan 2017 (N16535)</a:t>
            </a:r>
          </a:p>
          <a:p>
            <a:pPr lvl="2"/>
            <a:r>
              <a:rPr lang="en-AU"/>
              <a:t>Support need for IS: passed 9/0/10 </a:t>
            </a:r>
          </a:p>
          <a:p>
            <a:pPr lvl="2"/>
            <a:r>
              <a:rPr lang="en-AU"/>
              <a:t>Support submission for this IS: passed 7/1/11</a:t>
            </a:r>
          </a:p>
          <a:p>
            <a:pPr lvl="1"/>
            <a:r>
              <a:rPr lang="en-AU"/>
              <a:t>China NB voted “no” with two comments</a:t>
            </a:r>
          </a:p>
          <a:p>
            <a:pPr lvl="2"/>
            <a:r>
              <a:rPr lang="en-AU"/>
              <a:t>IEEE 802.3 sent a response in March 2017 (see IEEE 802.3bp response)</a:t>
            </a:r>
          </a:p>
          <a:p>
            <a:r>
              <a:rPr lang="en-AU"/>
              <a:t>FDIS ballot: </a:t>
            </a:r>
            <a:r>
              <a:rPr lang="en-AU">
                <a:solidFill>
                  <a:srgbClr val="00B050"/>
                </a:solidFill>
              </a:rPr>
              <a:t>passed</a:t>
            </a:r>
            <a:r>
              <a:rPr lang="en-AU">
                <a:solidFill>
                  <a:schemeClr val="accent2"/>
                </a:solidFill>
              </a:rPr>
              <a:t> </a:t>
            </a:r>
            <a:r>
              <a:rPr lang="en-AU">
                <a:solidFill>
                  <a:srgbClr val="00B050"/>
                </a:solidFill>
              </a:rPr>
              <a:t>&amp; published</a:t>
            </a:r>
          </a:p>
          <a:p>
            <a:pPr lvl="1"/>
            <a:r>
              <a:rPr lang="en-AU"/>
              <a:t>802.3by passed FDIS ballot on 18 Oct 2017</a:t>
            </a:r>
          </a:p>
          <a:p>
            <a:pPr lvl="2"/>
            <a:r>
              <a:rPr lang="en-AU"/>
              <a:t>Passed 12/0/8</a:t>
            </a:r>
          </a:p>
          <a:p>
            <a:pPr lvl="1"/>
            <a:r>
              <a:rPr lang="en-AU"/>
              <a:t>Published in Nov 2017 as </a:t>
            </a:r>
            <a:r>
              <a:rPr lang="en-AU">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802.3bz was liaised in June 2016 (when in SB)</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with comments resolved</a:t>
            </a:r>
            <a:endParaRPr lang="en-AU">
              <a:solidFill>
                <a:schemeClr val="accent2"/>
              </a:solidFill>
            </a:endParaRPr>
          </a:p>
          <a:p>
            <a:pPr lvl="1"/>
            <a:r>
              <a:rPr lang="en-AU"/>
              <a:t>Passed on 16 Feb 2017 (N16567)</a:t>
            </a:r>
          </a:p>
          <a:p>
            <a:pPr lvl="2"/>
            <a:r>
              <a:rPr lang="en-AU"/>
              <a:t>Support need for IS: passed 11/0/9</a:t>
            </a:r>
          </a:p>
          <a:p>
            <a:pPr lvl="2"/>
            <a:r>
              <a:rPr lang="en-AU"/>
              <a:t>Support submission for this IS: passed 10/1/9 </a:t>
            </a:r>
          </a:p>
          <a:p>
            <a:pPr lvl="1"/>
            <a:r>
              <a:rPr lang="en-AU"/>
              <a:t>China NB voted “no” with two comments</a:t>
            </a:r>
          </a:p>
          <a:p>
            <a:pPr lvl="2"/>
            <a:r>
              <a:rPr lang="en-AU"/>
              <a:t>IEEE 802.3 sent a response in March 2017 (see IEEE 802.3bp response)</a:t>
            </a:r>
          </a:p>
          <a:p>
            <a:r>
              <a:rPr lang="en-AU"/>
              <a:t>FDIS ballot: </a:t>
            </a:r>
            <a:r>
              <a:rPr lang="en-AU">
                <a:solidFill>
                  <a:srgbClr val="00B050"/>
                </a:solidFill>
              </a:rPr>
              <a:t>passed &amp; published</a:t>
            </a:r>
          </a:p>
          <a:p>
            <a:pPr lvl="1"/>
            <a:r>
              <a:rPr lang="en-AU"/>
              <a:t>802.3bz passed FDIS pre-ballot on 11 Oct 2017 (N16724)</a:t>
            </a:r>
          </a:p>
          <a:p>
            <a:pPr lvl="2"/>
            <a:r>
              <a:rPr lang="en-AU"/>
              <a:t>Passed 11/0/10</a:t>
            </a:r>
          </a:p>
          <a:p>
            <a:pPr lvl="1"/>
            <a:r>
              <a:rPr lang="en-AU"/>
              <a:t>Published in Nov 2017 as </a:t>
            </a:r>
            <a:r>
              <a:rPr lang="en-AU">
                <a:solidFill>
                  <a:srgbClr val="FF0000"/>
                </a:solidFill>
              </a:rPr>
              <a:t>&lt;what&gt;</a:t>
            </a:r>
            <a:endParaRPr lang="en-AU"/>
          </a:p>
          <a:p>
            <a:pPr lvl="2"/>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168930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GB"/>
              <a:t>802.15.3-revA D2.0 was liaised in Dec 2015 for information</a:t>
            </a:r>
          </a:p>
          <a:p>
            <a:r>
              <a:rPr lang="en-US"/>
              <a:t>60-day</a:t>
            </a:r>
            <a:r>
              <a:rPr lang="en-AU"/>
              <a:t> pre-ballot: </a:t>
            </a:r>
            <a:r>
              <a:rPr lang="en-AU">
                <a:solidFill>
                  <a:srgbClr val="00B050"/>
                </a:solidFill>
              </a:rPr>
              <a:t>passed &amp; response sent</a:t>
            </a:r>
          </a:p>
          <a:p>
            <a:pPr lvl="1"/>
            <a:r>
              <a:rPr lang="en-AU"/>
              <a:t>IEEE 802.15.3-2016 passed 60-day pre-ballot on 23 Oct 2016 (N16495)</a:t>
            </a:r>
          </a:p>
          <a:p>
            <a:pPr lvl="2"/>
            <a:r>
              <a:rPr lang="en-AU"/>
              <a:t>Passed 8/0/10 on need for ISO standard</a:t>
            </a:r>
          </a:p>
          <a:p>
            <a:pPr lvl="2"/>
            <a:r>
              <a:rPr lang="en-AU"/>
              <a:t>Passed 7/0/11 on support for submission to FDIS</a:t>
            </a:r>
          </a:p>
          <a:p>
            <a:pPr lvl="2"/>
            <a:r>
              <a:rPr lang="en-AU"/>
              <a:t>China NB voted yes with one comment</a:t>
            </a:r>
          </a:p>
          <a:p>
            <a:pPr lvl="1"/>
            <a:r>
              <a:rPr lang="en-AU"/>
              <a:t>Response was approved by 802 EC in Nov 2016 and sent in Feb 2017</a:t>
            </a:r>
          </a:p>
          <a:p>
            <a:pPr lvl="2"/>
            <a:r>
              <a:rPr lang="en-AU"/>
              <a:t>See </a:t>
            </a:r>
            <a:r>
              <a:rPr lang="en-AU">
                <a:hlinkClick r:id="rId2"/>
              </a:rPr>
              <a:t>15-16-0768-01</a:t>
            </a:r>
            <a:endParaRPr lang="en-AU"/>
          </a:p>
          <a:p>
            <a:r>
              <a:rPr lang="en-AU"/>
              <a:t>FDIS ballot: </a:t>
            </a:r>
            <a:r>
              <a:rPr lang="en-AU">
                <a:solidFill>
                  <a:srgbClr val="00B050"/>
                </a:solidFill>
              </a:rPr>
              <a:t>passed &amp; published</a:t>
            </a:r>
            <a:endParaRPr lang="en-AU">
              <a:solidFill>
                <a:schemeClr val="accent6"/>
              </a:solidFill>
            </a:endParaRPr>
          </a:p>
          <a:p>
            <a:pPr lvl="1"/>
            <a:r>
              <a:rPr lang="en-AU"/>
              <a:t>Passed on 7 Sep 2017 by 14/0/14 (N16710)</a:t>
            </a:r>
          </a:p>
          <a:p>
            <a:pPr lvl="1"/>
            <a:r>
              <a:rPr lang="en-AU"/>
              <a:t>Published in Oct 2017 as </a:t>
            </a:r>
            <a:r>
              <a:rPr lang="en-AU">
                <a:solidFill>
                  <a:srgbClr val="FF0000"/>
                </a:solidFill>
              </a:rPr>
              <a:t>&lt;what&gt;</a:t>
            </a:r>
            <a:endParaRPr lang="en-AU"/>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739555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a:t>Drafts </a:t>
            </a:r>
            <a:r>
              <a:rPr lang="en-GB"/>
              <a:t>sent to SC6</a:t>
            </a:r>
            <a:r>
              <a:rPr lang="en-AU"/>
              <a:t>: </a:t>
            </a:r>
            <a:r>
              <a:rPr lang="en-AU">
                <a:solidFill>
                  <a:srgbClr val="00B050"/>
                </a:solidFill>
              </a:rPr>
              <a:t>sent</a:t>
            </a:r>
          </a:p>
          <a:p>
            <a:pPr lvl="1"/>
            <a:r>
              <a:rPr lang="en-GB"/>
              <a:t>IEEE 802.15.4-2006 was adopted by ISO under JTC 1/SC 31 but JTC1/SC6 has responsibility as of June 2015 for IEEE 802.15 standards</a:t>
            </a:r>
          </a:p>
          <a:p>
            <a:pPr lvl="1"/>
            <a:r>
              <a:rPr lang="en-AU"/>
              <a:t>IEEE 802.15.4-2015 </a:t>
            </a:r>
            <a:r>
              <a:rPr lang="en-GB"/>
              <a:t>submission to the PSDO was approved in March 2016 but nothing much happened</a:t>
            </a:r>
          </a:p>
          <a:p>
            <a:pPr lvl="1"/>
            <a:r>
              <a:rPr lang="en-AU"/>
              <a:t>IEEE 802.15.4-2015 was sent for information in Dec 2016</a:t>
            </a:r>
            <a:endParaRPr lang="en-GB"/>
          </a:p>
          <a:p>
            <a:r>
              <a:rPr lang="en-US"/>
              <a:t>60-day</a:t>
            </a:r>
            <a:r>
              <a:rPr lang="en-AU"/>
              <a:t> pre-ballot: </a:t>
            </a:r>
            <a:r>
              <a:rPr lang="en-AU">
                <a:solidFill>
                  <a:srgbClr val="00B050"/>
                </a:solidFill>
              </a:rPr>
              <a:t>passed</a:t>
            </a:r>
          </a:p>
          <a:p>
            <a:pPr lvl="1"/>
            <a:r>
              <a:rPr lang="en-AU"/>
              <a:t>IEEE 802.15.4-2015 60-day pre-ballot closed on 20 April 2017 (N16615)</a:t>
            </a:r>
          </a:p>
          <a:p>
            <a:pPr lvl="2"/>
            <a:r>
              <a:rPr lang="en-AU"/>
              <a:t>Passed 8/0/11 on need for ISO standard</a:t>
            </a:r>
          </a:p>
          <a:p>
            <a:pPr lvl="2"/>
            <a:r>
              <a:rPr lang="en-AU"/>
              <a:t>Passed 8/0/11 on support for submission to FDIS</a:t>
            </a:r>
          </a:p>
          <a:p>
            <a:pPr lvl="2"/>
            <a:r>
              <a:rPr lang="en-AU"/>
              <a:t>No comments</a:t>
            </a:r>
          </a:p>
          <a:p>
            <a:r>
              <a:rPr lang="en-AU"/>
              <a:t>FDIS ballot: </a:t>
            </a:r>
            <a:r>
              <a:rPr lang="en-AU">
                <a:solidFill>
                  <a:srgbClr val="00B050"/>
                </a:solidFill>
              </a:rPr>
              <a:t>passed &amp; published</a:t>
            </a:r>
          </a:p>
          <a:p>
            <a:pPr lvl="1"/>
            <a:r>
              <a:rPr lang="en-AU"/>
              <a:t>Passed on 27 Jan 2018 by 12/0/10, with no comments (N16763)</a:t>
            </a:r>
          </a:p>
          <a:p>
            <a:pPr lvl="1"/>
            <a:r>
              <a:rPr lang="en-US"/>
              <a:t>ISO/IEC/IEEE 8802-15-4:2018 </a:t>
            </a:r>
            <a:r>
              <a:rPr lang="en-AU"/>
              <a:t>was published in Mar 2018</a:t>
            </a:r>
          </a:p>
          <a:p>
            <a:pPr lvl="1"/>
            <a:endParaRPr lang="en-AU">
              <a:solidFill>
                <a:srgbClr val="FF0000"/>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846302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802.21-2017 was approved for liaison for information in July 2016</a:t>
            </a:r>
          </a:p>
          <a:p>
            <a:pPr lvl="2"/>
            <a:r>
              <a:rPr lang="en-AU"/>
              <a:t>D7 was sent in Nov 2016</a:t>
            </a:r>
          </a:p>
          <a:p>
            <a:r>
              <a:rPr lang="en-US"/>
              <a:t>60-day</a:t>
            </a:r>
            <a:r>
              <a:rPr lang="en-AU"/>
              <a:t> pre-ballot: </a:t>
            </a:r>
            <a:r>
              <a:rPr lang="en-AU">
                <a:solidFill>
                  <a:srgbClr val="00B050"/>
                </a:solidFill>
              </a:rPr>
              <a:t>passed &amp; response sent</a:t>
            </a:r>
          </a:p>
          <a:p>
            <a:pPr lvl="1"/>
            <a:r>
              <a:rPr lang="en-AU"/>
              <a:t>IEEE 802.21-2017 60-day pre-ballot closed on 10 April 2017 (N16671)</a:t>
            </a:r>
          </a:p>
          <a:p>
            <a:pPr lvl="2"/>
            <a:r>
              <a:rPr lang="en-AU"/>
              <a:t>Passed 6/1/14 on need for ISO standard</a:t>
            </a:r>
          </a:p>
          <a:p>
            <a:pPr lvl="2"/>
            <a:r>
              <a:rPr lang="en-AU"/>
              <a:t>Passed 6/1/14 on support for submission to FDIS</a:t>
            </a:r>
          </a:p>
          <a:p>
            <a:pPr lvl="2"/>
            <a:r>
              <a:rPr lang="en-AU"/>
              <a:t>Only negative vote was from China NB (the usual security comment)</a:t>
            </a:r>
          </a:p>
          <a:p>
            <a:pPr lvl="1"/>
            <a:r>
              <a:rPr lang="en-AU"/>
              <a:t>A response was sent on 20 July 2017</a:t>
            </a:r>
          </a:p>
          <a:p>
            <a:pPr lvl="2"/>
            <a:r>
              <a:rPr lang="en-AU"/>
              <a:t>See 21-17-0036-00 (N16682)</a:t>
            </a:r>
          </a:p>
          <a:p>
            <a:r>
              <a:rPr lang="en-AU"/>
              <a:t>FDIS ballot: </a:t>
            </a:r>
            <a:r>
              <a:rPr lang="en-AU">
                <a:solidFill>
                  <a:srgbClr val="00B050"/>
                </a:solidFill>
              </a:rPr>
              <a:t>passed</a:t>
            </a:r>
            <a:r>
              <a:rPr lang="en-AU">
                <a:solidFill>
                  <a:schemeClr val="accent2"/>
                </a:solidFill>
              </a:rPr>
              <a:t>, </a:t>
            </a:r>
            <a:r>
              <a:rPr lang="en-AU">
                <a:solidFill>
                  <a:srgbClr val="00B050"/>
                </a:solidFill>
              </a:rPr>
              <a:t>response sent &amp; published</a:t>
            </a:r>
          </a:p>
          <a:p>
            <a:pPr lvl="1"/>
            <a:r>
              <a:rPr lang="en-AU"/>
              <a:t>IEEE 802.21-2017 FDIS passed (N16768)</a:t>
            </a:r>
          </a:p>
          <a:p>
            <a:pPr lvl="2"/>
            <a:r>
              <a:rPr lang="en-AU"/>
              <a:t>Passed 12/1/6 (with comments from China NB)</a:t>
            </a:r>
          </a:p>
          <a:p>
            <a:pPr lvl="1"/>
            <a:r>
              <a:rPr lang="en-AU"/>
              <a:t>A  response was sent in Mar 2018 (N16770)</a:t>
            </a:r>
          </a:p>
          <a:p>
            <a:pPr lvl="1"/>
            <a:r>
              <a:rPr lang="en-US"/>
              <a:t>ISO/IEC/IEEE 8802-21:2018</a:t>
            </a:r>
            <a:r>
              <a:rPr lang="en-AU"/>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6768620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1430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802.22b was liaised in July 2015 to SC6  to allow them to become familiar with it before submission for approval under the PSDO process</a:t>
            </a:r>
          </a:p>
          <a:p>
            <a:r>
              <a:rPr lang="en-US"/>
              <a:t>60-day</a:t>
            </a:r>
            <a:r>
              <a:rPr lang="en-AU"/>
              <a:t> pre-ballot: </a:t>
            </a:r>
            <a:r>
              <a:rPr lang="en-AU">
                <a:solidFill>
                  <a:srgbClr val="00B050"/>
                </a:solidFill>
              </a:rPr>
              <a:t>passed on 3 April 2016 and response sent</a:t>
            </a:r>
          </a:p>
          <a:p>
            <a:pPr lvl="1"/>
            <a:r>
              <a:rPr lang="en-AU"/>
              <a:t>IEEE 802.22b was submitted for </a:t>
            </a:r>
            <a:r>
              <a:rPr lang="en-US"/>
              <a:t>60-day</a:t>
            </a:r>
            <a:r>
              <a:rPr lang="en-AU"/>
              <a:t> ballot in December 2015, and after a delay the ballot passed on 3 April 2016 (N16415)</a:t>
            </a:r>
          </a:p>
          <a:p>
            <a:pPr lvl="2"/>
            <a:r>
              <a:rPr lang="en-AU"/>
              <a:t>Support need for ISO standard? Passed 9/1/8</a:t>
            </a:r>
          </a:p>
          <a:p>
            <a:pPr lvl="2"/>
            <a:r>
              <a:rPr lang="en-AU"/>
              <a:t>Support this submission being sent to FDIS? 8/2/8</a:t>
            </a:r>
          </a:p>
          <a:p>
            <a:pPr lvl="1"/>
            <a:r>
              <a:rPr lang="en-AU"/>
              <a:t>China NB &amp; Japan NB voted “no”</a:t>
            </a:r>
          </a:p>
          <a:p>
            <a:pPr lvl="2"/>
            <a:r>
              <a:rPr lang="en-AU"/>
              <a:t>802.22 WG response was sent in Nov 2016</a:t>
            </a:r>
          </a:p>
          <a:p>
            <a:r>
              <a:rPr lang="en-AU"/>
              <a:t>FDIS ballot: </a:t>
            </a:r>
            <a:r>
              <a:rPr lang="en-AU">
                <a:solidFill>
                  <a:srgbClr val="00B050"/>
                </a:solidFill>
              </a:rPr>
              <a:t>passed 27 July 2017  &amp; published (&amp; response sent later)</a:t>
            </a:r>
          </a:p>
          <a:p>
            <a:pPr lvl="1"/>
            <a:r>
              <a:rPr lang="en-AU"/>
              <a:t>Passed on 27 July 2017 by 12/1/16 (N16690)</a:t>
            </a:r>
          </a:p>
          <a:p>
            <a:pPr lvl="2"/>
            <a:r>
              <a:rPr lang="en-AU"/>
              <a:t>China NB voted “no” with two comments</a:t>
            </a:r>
          </a:p>
          <a:p>
            <a:pPr lvl="1"/>
            <a:r>
              <a:rPr lang="en-US"/>
              <a:t>ISO/IEC/IEEE 8802-22:2015/</a:t>
            </a:r>
            <a:r>
              <a:rPr lang="en-US" err="1"/>
              <a:t>Amd</a:t>
            </a:r>
            <a:r>
              <a:rPr lang="en-US"/>
              <a:t> 2:2017 </a:t>
            </a:r>
            <a:r>
              <a:rPr lang="en-AU"/>
              <a:t>was published in Oct 2017</a:t>
            </a:r>
          </a:p>
          <a:p>
            <a:pPr lvl="1"/>
            <a:r>
              <a:rPr lang="en-AU"/>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a:t>Drafts </a:t>
            </a:r>
            <a:r>
              <a:rPr lang="en-GB"/>
              <a:t>sent to SC6</a:t>
            </a:r>
            <a:r>
              <a:rPr lang="en-AU"/>
              <a:t>: </a:t>
            </a:r>
            <a:r>
              <a:rPr lang="en-AU">
                <a:solidFill>
                  <a:srgbClr val="00B050"/>
                </a:solidFill>
              </a:rPr>
              <a:t>sent</a:t>
            </a:r>
          </a:p>
          <a:p>
            <a:pPr lvl="1"/>
            <a:r>
              <a:rPr lang="en-AU"/>
              <a:t>802.1AC-Rev D3.0 was liaised for information in Dec 2015</a:t>
            </a:r>
          </a:p>
          <a:p>
            <a:r>
              <a:rPr lang="en-US"/>
              <a:t>60-day</a:t>
            </a:r>
            <a:r>
              <a:rPr lang="en-AU"/>
              <a:t> pre-ballot: </a:t>
            </a:r>
            <a:r>
              <a:rPr lang="en-AU">
                <a:solidFill>
                  <a:srgbClr val="00B050"/>
                </a:solidFill>
              </a:rPr>
              <a:t>passed &amp; response liaised</a:t>
            </a:r>
          </a:p>
          <a:p>
            <a:pPr lvl="1"/>
            <a:r>
              <a:rPr lang="en-AU"/>
              <a:t>802.1AC-Rev 60-day ballot passed on 24 May 2017 (N16647)</a:t>
            </a:r>
          </a:p>
          <a:p>
            <a:pPr lvl="2"/>
            <a:r>
              <a:rPr lang="en-AU"/>
              <a:t>Passed 11/0/8 on need for ISO standard</a:t>
            </a:r>
          </a:p>
          <a:p>
            <a:pPr lvl="2"/>
            <a:r>
              <a:rPr lang="en-AU"/>
              <a:t>Passed 10/1/9 on support for submission to FDIS</a:t>
            </a:r>
          </a:p>
          <a:p>
            <a:pPr lvl="1"/>
            <a:r>
              <a:rPr lang="en-AU"/>
              <a:t>China NB voted “no” with one comment</a:t>
            </a:r>
          </a:p>
          <a:p>
            <a:pPr lvl="2"/>
            <a:r>
              <a:rPr lang="en-AU"/>
              <a:t>Response (N16687) was liaised in July 2017</a:t>
            </a:r>
          </a:p>
          <a:p>
            <a:r>
              <a:rPr lang="en-AU"/>
              <a:t>FDIS ballot: </a:t>
            </a:r>
            <a:r>
              <a:rPr lang="en-AU">
                <a:solidFill>
                  <a:srgbClr val="00B050"/>
                </a:solidFill>
              </a:rPr>
              <a:t>passed, response liaised &amp; published</a:t>
            </a:r>
          </a:p>
          <a:p>
            <a:pPr lvl="1"/>
            <a:r>
              <a:rPr lang="en-AU"/>
              <a:t>802.1AC-Rev passed its FDIS ballot on 7 Mar 2018 (N16769)</a:t>
            </a:r>
          </a:p>
          <a:p>
            <a:pPr lvl="2"/>
            <a:r>
              <a:rPr lang="en-AU"/>
              <a:t>Passed 11/1/6</a:t>
            </a:r>
          </a:p>
          <a:p>
            <a:pPr lvl="1"/>
            <a:r>
              <a:rPr lang="en-AU"/>
              <a:t>China NB voted “no” with one comment</a:t>
            </a:r>
          </a:p>
          <a:p>
            <a:pPr lvl="2"/>
            <a:r>
              <a:rPr lang="en-AU"/>
              <a:t>A response was sent in Apr 2018 (N16795)</a:t>
            </a:r>
          </a:p>
          <a:p>
            <a:pPr lvl="1"/>
            <a:r>
              <a:rPr lang="en-AU"/>
              <a:t>Published as ISO/IEC/IEEE 8802-1AC:2018</a:t>
            </a:r>
          </a:p>
          <a:p>
            <a:pPr lvl="2"/>
            <a:endParaRPr lang="en-AU">
              <a:solidFill>
                <a:srgbClr val="FF0000"/>
              </a:solidFill>
            </a:endParaRPr>
          </a:p>
          <a:p>
            <a:pPr lvl="2"/>
            <a:endParaRPr lang="en-AU"/>
          </a:p>
          <a:p>
            <a:pPr lvl="2"/>
            <a:endParaRPr lang="en-AU"/>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8368451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802d D1.0 (</a:t>
            </a:r>
            <a:r>
              <a:rPr lang="en-GB"/>
              <a:t>Overview and Architecture—Amendment: Allocation of Uniform Resource Name (URN) values in IEEE 802 standards) </a:t>
            </a:r>
            <a:r>
              <a:rPr lang="en-AU"/>
              <a:t>was liaised for information in Oct 2016 (see N16484)</a:t>
            </a:r>
          </a:p>
          <a:p>
            <a:r>
              <a:rPr lang="en-US"/>
              <a:t>60-day</a:t>
            </a:r>
            <a:r>
              <a:rPr lang="en-AU"/>
              <a:t> pre-ballot: </a:t>
            </a:r>
            <a:r>
              <a:rPr lang="en-AU">
                <a:solidFill>
                  <a:srgbClr val="00B050"/>
                </a:solidFill>
              </a:rPr>
              <a:t>passed</a:t>
            </a:r>
            <a:endParaRPr lang="en-AU">
              <a:solidFill>
                <a:schemeClr val="accent2"/>
              </a:solidFill>
            </a:endParaRPr>
          </a:p>
          <a:p>
            <a:pPr lvl="1"/>
            <a:r>
              <a:rPr lang="en-AU"/>
              <a:t>802d passed 60-day pre-ballot on 15 June 2017 (N16657)</a:t>
            </a:r>
          </a:p>
          <a:p>
            <a:pPr lvl="2"/>
            <a:r>
              <a:rPr lang="en-AU"/>
              <a:t>Passed 9/0/11 on need for ISO standard</a:t>
            </a:r>
          </a:p>
          <a:p>
            <a:pPr lvl="2"/>
            <a:r>
              <a:rPr lang="en-AU"/>
              <a:t>Passed 9/0/11 on support for submission to FDIS </a:t>
            </a:r>
          </a:p>
          <a:p>
            <a:r>
              <a:rPr lang="en-AU"/>
              <a:t>FDIS ballot: </a:t>
            </a:r>
            <a:r>
              <a:rPr lang="en-AU">
                <a:solidFill>
                  <a:srgbClr val="00B050"/>
                </a:solidFill>
              </a:rPr>
              <a:t>passed, and published</a:t>
            </a:r>
          </a:p>
          <a:p>
            <a:pPr lvl="1"/>
            <a:r>
              <a:rPr lang="en-AU"/>
              <a:t>802d passed FDIS ballot on 14 Mar 2018 (N16779/N16783)</a:t>
            </a:r>
          </a:p>
          <a:p>
            <a:pPr lvl="2"/>
            <a:r>
              <a:rPr lang="en-AU"/>
              <a:t>Passed 12/0/7</a:t>
            </a:r>
          </a:p>
          <a:p>
            <a:pPr lvl="1"/>
            <a:r>
              <a:rPr lang="en-AU"/>
              <a:t>Published as ISO/IEC/IEEE 8802-A:2015/AMD1:2018</a:t>
            </a: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8794734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a:t>Drafts </a:t>
            </a:r>
            <a:r>
              <a:rPr lang="en-GB"/>
              <a:t>sent to SC6</a:t>
            </a:r>
            <a:r>
              <a:rPr lang="en-AU"/>
              <a:t>: </a:t>
            </a:r>
            <a:r>
              <a:rPr lang="en-AU">
                <a:solidFill>
                  <a:srgbClr val="00B050"/>
                </a:solidFill>
              </a:rPr>
              <a:t>sent</a:t>
            </a:r>
          </a:p>
          <a:p>
            <a:pPr lvl="1"/>
            <a:r>
              <a:rPr lang="en-GB"/>
              <a:t>802.11mc drafts were liaised for information</a:t>
            </a:r>
          </a:p>
          <a:p>
            <a:pPr lvl="2"/>
            <a:r>
              <a:rPr lang="en-GB"/>
              <a:t>D5.0 in Jan 2016, D6.0 in Jul 2016 &amp; D8.0 in Oct 2016</a:t>
            </a:r>
          </a:p>
          <a:p>
            <a:r>
              <a:rPr lang="en-US"/>
              <a:t>60-day</a:t>
            </a:r>
            <a:r>
              <a:rPr lang="en-AU"/>
              <a:t> pre-ballot: </a:t>
            </a:r>
            <a:r>
              <a:rPr lang="en-AU">
                <a:solidFill>
                  <a:srgbClr val="00B050"/>
                </a:solidFill>
              </a:rPr>
              <a:t>passed &amp; responses liaised</a:t>
            </a:r>
          </a:p>
          <a:p>
            <a:pPr lvl="1"/>
            <a:r>
              <a:rPr lang="en-AU"/>
              <a:t>802.11-2016 passed 60-day pre-ballot (N16607) on 16 April 2017</a:t>
            </a:r>
          </a:p>
          <a:p>
            <a:pPr lvl="2"/>
            <a:r>
              <a:rPr lang="en-AU"/>
              <a:t>Need? 10/0/10</a:t>
            </a:r>
          </a:p>
          <a:p>
            <a:pPr lvl="2"/>
            <a:r>
              <a:rPr lang="en-AU"/>
              <a:t>Submission? 9/1/10</a:t>
            </a:r>
          </a:p>
          <a:p>
            <a:pPr lvl="1"/>
            <a:r>
              <a:rPr lang="en-AU"/>
              <a:t>China voted no with usual comment, for which a response was approved – see 11-17-0629-01 – was sent on 10 June (N16655)</a:t>
            </a:r>
            <a:endParaRPr lang="en-AU">
              <a:solidFill>
                <a:srgbClr val="FF0000"/>
              </a:solidFill>
            </a:endParaRPr>
          </a:p>
          <a:p>
            <a:r>
              <a:rPr lang="en-AU"/>
              <a:t>FDIS ballot: </a:t>
            </a:r>
            <a:r>
              <a:rPr lang="en-AU">
                <a:solidFill>
                  <a:srgbClr val="00B050"/>
                </a:solidFill>
              </a:rPr>
              <a:t>passed, response sent &amp; published</a:t>
            </a:r>
          </a:p>
          <a:p>
            <a:pPr lvl="1"/>
            <a:r>
              <a:rPr lang="en-AU"/>
              <a:t>802.11-2016 passed its FDIS ballot on 13 Apr 2018 (N16794)</a:t>
            </a:r>
          </a:p>
          <a:p>
            <a:pPr lvl="2"/>
            <a:r>
              <a:rPr lang="en-AU"/>
              <a:t>Passed 12/1/6 (with comments by China NB)</a:t>
            </a:r>
          </a:p>
          <a:p>
            <a:pPr lvl="1"/>
            <a:r>
              <a:rPr lang="en-AU"/>
              <a:t>A response has been sent (N16812)</a:t>
            </a:r>
          </a:p>
          <a:p>
            <a:pPr lvl="1"/>
            <a:r>
              <a:rPr lang="en-AU"/>
              <a:t>Published as ISO/IEC/IEEE 8802-11:2018</a:t>
            </a:r>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68506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802.21.1 was approved for liaison for information in July 2016</a:t>
            </a:r>
          </a:p>
          <a:p>
            <a:pPr lvl="2"/>
            <a:r>
              <a:rPr lang="en-AU"/>
              <a:t>D5 was sent in Nov 2016</a:t>
            </a:r>
          </a:p>
          <a:p>
            <a:r>
              <a:rPr lang="en-US"/>
              <a:t>60-day</a:t>
            </a:r>
            <a:r>
              <a:rPr lang="en-AU"/>
              <a:t> pre-ballot: </a:t>
            </a:r>
            <a:r>
              <a:rPr lang="en-AU">
                <a:solidFill>
                  <a:srgbClr val="00B050"/>
                </a:solidFill>
              </a:rPr>
              <a:t>passed</a:t>
            </a:r>
          </a:p>
          <a:p>
            <a:pPr lvl="1"/>
            <a:r>
              <a:rPr lang="en-AU"/>
              <a:t>IEEE 802.21.1 60-day pre-ballot passed on 10 April 2017 (N16672)</a:t>
            </a:r>
          </a:p>
          <a:p>
            <a:pPr lvl="2"/>
            <a:r>
              <a:rPr lang="en-AU"/>
              <a:t>Passed 6/0/14 on need for ISO standard</a:t>
            </a:r>
          </a:p>
          <a:p>
            <a:pPr lvl="2"/>
            <a:r>
              <a:rPr lang="en-AU"/>
              <a:t>Passed 6/0/14 on support for submission to FDIS</a:t>
            </a:r>
          </a:p>
          <a:p>
            <a:pPr lvl="1"/>
            <a:r>
              <a:rPr lang="en-AU"/>
              <a:t>China NB voted “no” with comments</a:t>
            </a:r>
          </a:p>
          <a:p>
            <a:pPr lvl="2"/>
            <a:r>
              <a:rPr lang="en-AU"/>
              <a:t>A response was sent on 20 July 2017 (N16682)</a:t>
            </a:r>
            <a:endParaRPr lang="en-AU">
              <a:solidFill>
                <a:schemeClr val="accent2"/>
              </a:solidFill>
            </a:endParaRPr>
          </a:p>
          <a:p>
            <a:r>
              <a:rPr lang="en-AU"/>
              <a:t>FDIS ballot: </a:t>
            </a:r>
            <a:r>
              <a:rPr lang="en-AU">
                <a:solidFill>
                  <a:srgbClr val="00B050"/>
                </a:solidFill>
              </a:rPr>
              <a:t>passed, response sent &amp; published</a:t>
            </a:r>
          </a:p>
          <a:p>
            <a:pPr lvl="1"/>
            <a:r>
              <a:rPr lang="en-AU"/>
              <a:t>IEEE 802.21.1 FDIS ballot passed on 14 Mar 2018 (N16780, N16784)</a:t>
            </a:r>
          </a:p>
          <a:p>
            <a:pPr lvl="2"/>
            <a:r>
              <a:rPr lang="en-AU"/>
              <a:t>Passed 11/1/7 (with comment from China NB)</a:t>
            </a:r>
          </a:p>
          <a:p>
            <a:pPr lvl="1"/>
            <a:r>
              <a:rPr lang="en-AU"/>
              <a:t>A response has been sent (N16811) and waiting for publication</a:t>
            </a:r>
          </a:p>
          <a:p>
            <a:pPr lvl="1"/>
            <a:r>
              <a:rPr lang="en-AU"/>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201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a:t>IEEE-SA staff have completed the first iteration of the </a:t>
            </a:r>
            <a:r>
              <a:rPr lang="en-AU" err="1"/>
              <a:t>iMeet</a:t>
            </a:r>
            <a:r>
              <a:rPr lang="en-AU"/>
              <a:t> area for the Adoption of IEEE 802 standards by ISO/IEC JTC1 </a:t>
            </a:r>
          </a:p>
          <a:p>
            <a:pPr lvl="1"/>
            <a:r>
              <a:rPr lang="en-AU"/>
              <a:t>The public view of the process is up and running</a:t>
            </a:r>
          </a:p>
          <a:p>
            <a:pPr lvl="2"/>
            <a:r>
              <a:rPr lang="en-AU"/>
              <a:t>See </a:t>
            </a:r>
            <a:r>
              <a:rPr lang="en-AU" u="sng">
                <a:hlinkClick r:id="rId2"/>
              </a:rPr>
              <a:t>https://ieee-sa.imeetcentral.com/802psdo/</a:t>
            </a:r>
            <a:r>
              <a:rPr lang="en-AU"/>
              <a:t> (link updated in July 2016)</a:t>
            </a:r>
          </a:p>
          <a:p>
            <a:pPr lvl="2"/>
            <a:r>
              <a:rPr lang="en-AU"/>
              <a:t>The site is up-to-date as of 7 Mar 2022</a:t>
            </a:r>
          </a:p>
          <a:p>
            <a:pPr lvl="1"/>
            <a:r>
              <a:rPr lang="en-AU" err="1"/>
              <a:t>iMeet</a:t>
            </a:r>
            <a:r>
              <a:rPr lang="en-AU"/>
              <a:t> also contains links to a </a:t>
            </a:r>
            <a:r>
              <a:rPr lang="en-AU">
                <a:hlinkClick r:id="rId3"/>
              </a:rPr>
              <a:t>document</a:t>
            </a:r>
            <a:r>
              <a:rPr lang="en-AU"/>
              <a:t> that explains processes for interactions between SC6 &amp; IEEE 802:</a:t>
            </a:r>
          </a:p>
          <a:p>
            <a:pPr lvl="2"/>
            <a:r>
              <a:rPr lang="en-AU"/>
              <a:t>How does a WG send a liaison to SC6?</a:t>
            </a:r>
          </a:p>
          <a:p>
            <a:pPr lvl="2"/>
            <a:r>
              <a:rPr lang="en-AU"/>
              <a:t>How does a WG send a document to SC6 for information or review?</a:t>
            </a:r>
          </a:p>
          <a:p>
            <a:pPr lvl="2"/>
            <a:r>
              <a:rPr lang="en-AU"/>
              <a:t>How does a WG submit a standard for adoption under the PSDO process?</a:t>
            </a:r>
          </a:p>
          <a:p>
            <a:pPr lvl="2"/>
            <a:r>
              <a:rPr lang="en-AU"/>
              <a:t>How does a WG submit response to comments received?</a:t>
            </a:r>
          </a:p>
          <a:p>
            <a:pPr lvl="2"/>
            <a:r>
              <a:rPr lang="en-AU"/>
              <a:t>Feb 2017: John D'Ambrosia is developing some standard motion templates</a:t>
            </a:r>
          </a:p>
          <a:p>
            <a:pPr lvl="2"/>
            <a:endParaRPr lang="en-AU" u="sng"/>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42516791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a:t>
            </a:r>
            <a:r>
              <a:rPr lang="en-AU" err="1"/>
              <a:t>Cor</a:t>
            </a:r>
            <a:r>
              <a:rPr lang="en-AU"/>
              <a:t>  1 D2.1 was liaised in Feb 2017</a:t>
            </a:r>
          </a:p>
          <a:p>
            <a:r>
              <a:rPr lang="en-US"/>
              <a:t>90-day</a:t>
            </a:r>
            <a:r>
              <a:rPr lang="en-AU"/>
              <a:t> FDIS: </a:t>
            </a:r>
            <a:r>
              <a:rPr lang="en-AU">
                <a:solidFill>
                  <a:srgbClr val="00B050"/>
                </a:solidFill>
              </a:rPr>
              <a:t>passed</a:t>
            </a:r>
            <a:r>
              <a:rPr lang="en-AU">
                <a:solidFill>
                  <a:schemeClr val="accent2"/>
                </a:solidFill>
              </a:rPr>
              <a:t> </a:t>
            </a:r>
            <a:r>
              <a:rPr lang="en-AU">
                <a:solidFill>
                  <a:srgbClr val="00B050"/>
                </a:solidFill>
              </a:rPr>
              <a:t>&amp; published</a:t>
            </a:r>
          </a:p>
          <a:p>
            <a:pPr lvl="1"/>
            <a:r>
              <a:rPr lang="en-AU"/>
              <a:t>Passed on 22 Nov 2017 (N16782)</a:t>
            </a:r>
          </a:p>
          <a:p>
            <a:pPr lvl="2"/>
            <a:r>
              <a:rPr lang="en-AU"/>
              <a:t>Support need for IS: passed 8/0/14</a:t>
            </a:r>
          </a:p>
          <a:p>
            <a:pPr lvl="2"/>
            <a:r>
              <a:rPr lang="en-AU"/>
              <a:t>Support this IS: passed 8/0/14</a:t>
            </a:r>
          </a:p>
          <a:p>
            <a:pPr lvl="2"/>
            <a:r>
              <a:rPr lang="en-AU"/>
              <a:t>No comments</a:t>
            </a:r>
          </a:p>
          <a:p>
            <a:pPr lvl="1"/>
            <a:r>
              <a:rPr lang="en-AU"/>
              <a:t>It has been published as I</a:t>
            </a:r>
            <a:r>
              <a:rPr lang="en-US"/>
              <a:t>SO/IEC/IEEE8802-3:2017/</a:t>
            </a:r>
            <a:r>
              <a:rPr lang="en-US" err="1"/>
              <a:t>Cor</a:t>
            </a:r>
            <a:r>
              <a:rPr lang="en-US"/>
              <a:t> 1:2018</a:t>
            </a:r>
            <a:endParaRPr lang="en-AU" b="1"/>
          </a:p>
          <a:p>
            <a:pPr lvl="1"/>
            <a:endParaRPr lang="en-AU">
              <a:solidFill>
                <a:srgbClr val="FF0000"/>
              </a:solidFill>
            </a:endParaRPr>
          </a:p>
          <a:p>
            <a:endParaRPr lang="en-AU">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US"/>
              <a:t>Currently likely to be approved by </a:t>
            </a:r>
            <a:r>
              <a:rPr lang="en-US" err="1"/>
              <a:t>RevCom</a:t>
            </a:r>
            <a:r>
              <a:rPr lang="en-US"/>
              <a:t> in December</a:t>
            </a:r>
          </a:p>
          <a:p>
            <a:pPr lvl="1"/>
            <a:r>
              <a:rPr lang="en-AU"/>
              <a:t>P802.21-2017/</a:t>
            </a:r>
            <a:r>
              <a:rPr lang="en-AU" err="1"/>
              <a:t>Cor</a:t>
            </a:r>
            <a:r>
              <a:rPr lang="en-AU"/>
              <a:t> 1™/D02 was sent in </a:t>
            </a:r>
            <a:r>
              <a:rPr lang="en-US"/>
              <a:t>Nov 2017</a:t>
            </a:r>
          </a:p>
          <a:p>
            <a:r>
              <a:rPr lang="en-US"/>
              <a:t>90-day</a:t>
            </a:r>
            <a:r>
              <a:rPr lang="en-AU"/>
              <a:t>  FDIS ballot: </a:t>
            </a:r>
            <a:r>
              <a:rPr lang="en-AU">
                <a:solidFill>
                  <a:srgbClr val="00B050"/>
                </a:solidFill>
              </a:rPr>
              <a:t>passed</a:t>
            </a:r>
            <a:r>
              <a:rPr lang="en-AU">
                <a:solidFill>
                  <a:schemeClr val="accent2"/>
                </a:solidFill>
              </a:rPr>
              <a:t> </a:t>
            </a:r>
            <a:r>
              <a:rPr lang="en-AU">
                <a:solidFill>
                  <a:srgbClr val="00B050"/>
                </a:solidFill>
              </a:rPr>
              <a:t>and response sent</a:t>
            </a:r>
          </a:p>
          <a:p>
            <a:pPr lvl="1"/>
            <a:r>
              <a:rPr lang="en-AU"/>
              <a:t>IEEE 802.21-2017-Cor1 90-day  FDIS ballot passed on 16 June 2018 (N16814)</a:t>
            </a:r>
          </a:p>
          <a:p>
            <a:pPr lvl="2"/>
            <a:r>
              <a:rPr lang="en-AU"/>
              <a:t>Passed 5/0/12</a:t>
            </a:r>
          </a:p>
          <a:p>
            <a:pPr lvl="2"/>
            <a:r>
              <a:rPr lang="en-AU"/>
              <a:t>Abstain comment from China NB</a:t>
            </a:r>
          </a:p>
          <a:p>
            <a:pPr lvl="1"/>
            <a:r>
              <a:rPr lang="en-AU"/>
              <a:t>Response was sent after July 2018 meeting (N16816)</a:t>
            </a:r>
          </a:p>
          <a:p>
            <a:pPr lvl="1"/>
            <a:r>
              <a:rPr lang="en-AU"/>
              <a:t>It has now been published as ISO/IEC/IEEE 8802-21:2018/Cor-1:2018</a:t>
            </a:r>
          </a:p>
          <a:p>
            <a:pPr lvl="2"/>
            <a:endParaRPr lang="en-AU"/>
          </a:p>
          <a:p>
            <a:pPr lvl="2"/>
            <a:endParaRPr lang="en-AU"/>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3676144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802.3bn D3.0 was liaised to SC6  in Feb 2016 to allow them to become familiar with it before submission for approval under the PSDO process</a:t>
            </a:r>
          </a:p>
          <a:p>
            <a:r>
              <a:rPr lang="en-US"/>
              <a:t>60-day</a:t>
            </a:r>
            <a:r>
              <a:rPr lang="en-AU"/>
              <a:t> pre-ballot: </a:t>
            </a:r>
            <a:r>
              <a:rPr lang="en-AU">
                <a:solidFill>
                  <a:srgbClr val="00B050"/>
                </a:solidFill>
              </a:rPr>
              <a:t>passed and response sent</a:t>
            </a:r>
            <a:endParaRPr lang="en-AU">
              <a:solidFill>
                <a:schemeClr val="accent2"/>
              </a:solidFill>
            </a:endParaRPr>
          </a:p>
          <a:p>
            <a:pPr lvl="1"/>
            <a:r>
              <a:rPr lang="en-AU"/>
              <a:t>802.3bn-2016 passed 60-day pre-ballot on 16 Apr 2017 (N16546)</a:t>
            </a:r>
          </a:p>
          <a:p>
            <a:pPr lvl="2"/>
            <a:r>
              <a:rPr lang="en-AU"/>
              <a:t>Need? 8/1/10</a:t>
            </a:r>
          </a:p>
          <a:p>
            <a:pPr lvl="2"/>
            <a:r>
              <a:rPr lang="en-AU"/>
              <a:t>Submission? 8/1/10</a:t>
            </a:r>
          </a:p>
          <a:p>
            <a:pPr lvl="1"/>
            <a:r>
              <a:rPr lang="en-AU"/>
              <a:t>China NB voted “no” and provided the usual comments</a:t>
            </a:r>
          </a:p>
          <a:p>
            <a:pPr lvl="2"/>
            <a:r>
              <a:rPr lang="en-AU"/>
              <a:t>A response was sent to SC6 on 7 June 2017 (6N16649)</a:t>
            </a:r>
          </a:p>
          <a:p>
            <a:r>
              <a:rPr lang="en-AU"/>
              <a:t>FDIS ballot: </a:t>
            </a:r>
            <a:r>
              <a:rPr lang="en-AU">
                <a:solidFill>
                  <a:srgbClr val="00B050"/>
                </a:solidFill>
              </a:rPr>
              <a:t>passed &amp; published</a:t>
            </a:r>
          </a:p>
          <a:p>
            <a:pPr lvl="1"/>
            <a:r>
              <a:rPr lang="en-AU"/>
              <a:t>FDIS ballot passed 11/0/7 on 3 September 2018 (N16853)</a:t>
            </a:r>
          </a:p>
          <a:p>
            <a:pPr lvl="1"/>
            <a:r>
              <a:rPr lang="en-AU"/>
              <a:t>Published as ISO/IEC/IEEE 8802-3:2017/</a:t>
            </a:r>
            <a:r>
              <a:rPr lang="en-AU" err="1"/>
              <a:t>Amd</a:t>
            </a:r>
            <a:r>
              <a:rPr lang="en-AU"/>
              <a:t> 6</a:t>
            </a:r>
            <a:endParaRPr lang="en-AU">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802.3bv D3.1 was liaised to SC6  in Oct 2016</a:t>
            </a:r>
          </a:p>
          <a:p>
            <a:r>
              <a:rPr lang="en-US"/>
              <a:t>60-day</a:t>
            </a:r>
            <a:r>
              <a:rPr lang="en-AU"/>
              <a:t> pre-ballot: </a:t>
            </a:r>
            <a:r>
              <a:rPr lang="en-AU">
                <a:solidFill>
                  <a:srgbClr val="00B050"/>
                </a:solidFill>
              </a:rPr>
              <a:t>passed</a:t>
            </a:r>
          </a:p>
          <a:p>
            <a:pPr lvl="1"/>
            <a:r>
              <a:rPr lang="en-AU"/>
              <a:t>Note: another ISO group is developing a standard to complement IEEE </a:t>
            </a:r>
            <a:r>
              <a:rPr lang="en-AU" err="1"/>
              <a:t>Std</a:t>
            </a:r>
            <a:r>
              <a:rPr lang="en-AU"/>
              <a:t> 802.3bv-2017 (ISO TC22 SC32) and may be interested in ensuring it is approved in SC6</a:t>
            </a:r>
          </a:p>
          <a:p>
            <a:pPr lvl="1"/>
            <a:r>
              <a:rPr lang="en-AU"/>
              <a:t>802.3bv passed 60-day pre-ballot on 18 August 2017 (N16694)</a:t>
            </a:r>
          </a:p>
          <a:p>
            <a:pPr lvl="2"/>
            <a:r>
              <a:rPr lang="en-AU"/>
              <a:t>Support need for IS: passed 8/0/13 </a:t>
            </a:r>
          </a:p>
          <a:p>
            <a:pPr lvl="2"/>
            <a:r>
              <a:rPr lang="en-AU"/>
              <a:t>Support submission for this IS: passed 8/0/13</a:t>
            </a:r>
          </a:p>
          <a:p>
            <a:r>
              <a:rPr lang="en-AU"/>
              <a:t>FDIS ballot: </a:t>
            </a:r>
            <a:r>
              <a:rPr lang="en-AU">
                <a:solidFill>
                  <a:srgbClr val="00B050"/>
                </a:solidFill>
              </a:rPr>
              <a:t>passed &amp; published</a:t>
            </a:r>
          </a:p>
          <a:p>
            <a:pPr lvl="1"/>
            <a:r>
              <a:rPr lang="en-AU"/>
              <a:t>FDIS ballot passed 11/0/7 on 3 September 2018 (N16851)</a:t>
            </a:r>
            <a:endParaRPr lang="en-AU">
              <a:solidFill>
                <a:schemeClr val="accent2"/>
              </a:solidFill>
            </a:endParaRPr>
          </a:p>
          <a:p>
            <a:pPr lvl="1"/>
            <a:r>
              <a:rPr lang="en-AU"/>
              <a:t>Published as ISO/IEC/IEEE 8802-3:2017/</a:t>
            </a:r>
            <a:r>
              <a:rPr lang="en-AU" err="1"/>
              <a:t>Amd</a:t>
            </a:r>
            <a:r>
              <a:rPr lang="en-AU"/>
              <a:t> 9</a:t>
            </a:r>
            <a:endParaRPr lang="en-AU">
              <a:solidFill>
                <a:srgbClr val="FF0000"/>
              </a:solidFill>
            </a:endParaRPr>
          </a:p>
          <a:p>
            <a:endParaRPr lang="en-AU"/>
          </a:p>
        </p:txBody>
      </p:sp>
    </p:spTree>
    <p:extLst>
      <p:ext uri="{BB962C8B-B14F-4D97-AF65-F5344CB8AC3E}">
        <p14:creationId xmlns:p14="http://schemas.microsoft.com/office/powerpoint/2010/main" val="394652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802.3bu D3.2 was liaised to SC6  in Oct 2016</a:t>
            </a:r>
          </a:p>
          <a:p>
            <a:r>
              <a:rPr lang="en-US"/>
              <a:t>60-day</a:t>
            </a:r>
            <a:r>
              <a:rPr lang="en-AU"/>
              <a:t> pre-ballot: </a:t>
            </a:r>
            <a:r>
              <a:rPr lang="en-AU">
                <a:solidFill>
                  <a:srgbClr val="00B050"/>
                </a:solidFill>
              </a:rPr>
              <a:t>passed</a:t>
            </a:r>
            <a:r>
              <a:rPr lang="en-AU">
                <a:solidFill>
                  <a:schemeClr val="accent2"/>
                </a:solidFill>
              </a:rPr>
              <a:t> </a:t>
            </a:r>
          </a:p>
          <a:p>
            <a:pPr lvl="1"/>
            <a:r>
              <a:rPr lang="en-AU"/>
              <a:t>802.3bu passed 60-day pre-ballot on 18 August 2017 (N16693)</a:t>
            </a:r>
          </a:p>
          <a:p>
            <a:pPr lvl="2"/>
            <a:r>
              <a:rPr lang="en-AU"/>
              <a:t>Support need for IS: passed 8/0/13 </a:t>
            </a:r>
          </a:p>
          <a:p>
            <a:pPr lvl="2"/>
            <a:r>
              <a:rPr lang="en-AU"/>
              <a:t>Support submission for this IS: passed 8/0/13</a:t>
            </a:r>
          </a:p>
          <a:p>
            <a:r>
              <a:rPr lang="en-AU"/>
              <a:t>FDIS ballot: </a:t>
            </a:r>
            <a:r>
              <a:rPr lang="en-AU">
                <a:solidFill>
                  <a:srgbClr val="00B050"/>
                </a:solidFill>
              </a:rPr>
              <a:t>passed &amp; published </a:t>
            </a:r>
          </a:p>
          <a:p>
            <a:pPr lvl="1"/>
            <a:r>
              <a:rPr lang="en-AU"/>
              <a:t>FDIS ballot passed 11/0/7 on 3 September 2018 (N16852)</a:t>
            </a:r>
          </a:p>
          <a:p>
            <a:pPr lvl="1"/>
            <a:r>
              <a:rPr lang="en-AU"/>
              <a:t>Published as ISO/IEC/IEEE 8802-3:2017/</a:t>
            </a:r>
            <a:r>
              <a:rPr lang="en-AU" err="1"/>
              <a:t>Amd</a:t>
            </a:r>
            <a:r>
              <a:rPr lang="en-AU"/>
              <a:t> 8</a:t>
            </a:r>
          </a:p>
        </p:txBody>
      </p:sp>
    </p:spTree>
    <p:extLst>
      <p:ext uri="{BB962C8B-B14F-4D97-AF65-F5344CB8AC3E}">
        <p14:creationId xmlns:p14="http://schemas.microsoft.com/office/powerpoint/2010/main" val="38760774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802.1AEcg D1.4 was liaised for information in Oct 2016 (N16484)</a:t>
            </a:r>
          </a:p>
          <a:p>
            <a:r>
              <a:rPr lang="en-US"/>
              <a:t>60-day</a:t>
            </a:r>
            <a:r>
              <a:rPr lang="en-AU"/>
              <a:t> pre-ballot: </a:t>
            </a:r>
            <a:r>
              <a:rPr lang="en-AU">
                <a:solidFill>
                  <a:srgbClr val="00B050"/>
                </a:solidFill>
              </a:rPr>
              <a:t>passed &amp; response sent</a:t>
            </a:r>
          </a:p>
          <a:p>
            <a:pPr lvl="1"/>
            <a:r>
              <a:rPr lang="en-AU"/>
              <a:t>802.1AEcg passed 60-day pre-ballot on 7 Sept 2017 (N16707)</a:t>
            </a:r>
          </a:p>
          <a:p>
            <a:pPr lvl="2"/>
            <a:r>
              <a:rPr lang="en-AU"/>
              <a:t>Passed 6/1/12 on need for ISO standard</a:t>
            </a:r>
          </a:p>
          <a:p>
            <a:pPr lvl="2"/>
            <a:r>
              <a:rPr lang="en-AU"/>
              <a:t>Passed 5/1/13 on support for submission to FDIS </a:t>
            </a:r>
          </a:p>
          <a:p>
            <a:pPr lvl="1"/>
            <a:r>
              <a:rPr lang="en-AU"/>
              <a:t>China NB voted “no” with one comment</a:t>
            </a:r>
          </a:p>
          <a:p>
            <a:pPr lvl="2"/>
            <a:r>
              <a:rPr lang="en-AU"/>
              <a:t>The response was sent in Dec 2017 (N16753)</a:t>
            </a:r>
          </a:p>
          <a:p>
            <a:r>
              <a:rPr lang="en-AU"/>
              <a:t>FDIS ballot: </a:t>
            </a:r>
            <a:r>
              <a:rPr lang="en-AU">
                <a:solidFill>
                  <a:srgbClr val="00B050"/>
                </a:solidFill>
              </a:rPr>
              <a:t>passed, response sent &amp; published</a:t>
            </a:r>
          </a:p>
          <a:p>
            <a:pPr lvl="1"/>
            <a:r>
              <a:rPr lang="en-AU"/>
              <a:t>802.1AEcg passed FDIS ballot on 28 Aug 2018 (N</a:t>
            </a:r>
            <a:r>
              <a:rPr lang="en-AU">
                <a:solidFill>
                  <a:srgbClr val="FF0000"/>
                </a:solidFill>
              </a:rPr>
              <a:t>??????</a:t>
            </a:r>
            <a:r>
              <a:rPr lang="en-AU"/>
              <a:t>)</a:t>
            </a:r>
          </a:p>
          <a:p>
            <a:pPr lvl="2"/>
            <a:r>
              <a:rPr lang="en-AU"/>
              <a:t>Passed 10/1/11, with China NB voting no </a:t>
            </a:r>
          </a:p>
          <a:p>
            <a:pPr lvl="1"/>
            <a:r>
              <a:rPr lang="en-AU"/>
              <a:t>Comment responses were sent in Jan 2019 (N16913)</a:t>
            </a:r>
          </a:p>
          <a:p>
            <a:pPr lvl="1"/>
            <a:r>
              <a:rPr lang="en-AU"/>
              <a:t>Published as ISO/IEC/IEEE 8802-1AE:2013/</a:t>
            </a:r>
            <a:r>
              <a:rPr lang="en-AU" err="1"/>
              <a:t>Amd</a:t>
            </a:r>
            <a:r>
              <a:rPr lang="en-AU"/>
              <a:t> 3:2018</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7708579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a:t>Drafts </a:t>
            </a:r>
            <a:r>
              <a:rPr lang="en-GB"/>
              <a:t>sent to SC6</a:t>
            </a:r>
            <a:r>
              <a:rPr lang="en-AU"/>
              <a:t>: </a:t>
            </a:r>
            <a:r>
              <a:rPr lang="en-AU">
                <a:solidFill>
                  <a:srgbClr val="00B050"/>
                </a:solidFill>
              </a:rPr>
              <a:t>sent</a:t>
            </a:r>
          </a:p>
          <a:p>
            <a:pPr lvl="1"/>
            <a:r>
              <a:rPr lang="en-AU"/>
              <a:t>IEEE 802.16-2017 was sent for information in Mar 2018 (N16785)</a:t>
            </a:r>
            <a:endParaRPr lang="en-GB"/>
          </a:p>
          <a:p>
            <a:r>
              <a:rPr lang="en-US"/>
              <a:t>60-day</a:t>
            </a:r>
            <a:r>
              <a:rPr lang="en-AU"/>
              <a:t> pre-ballot: </a:t>
            </a:r>
            <a:r>
              <a:rPr lang="en-AU">
                <a:solidFill>
                  <a:srgbClr val="00B050"/>
                </a:solidFill>
              </a:rPr>
              <a:t>passed </a:t>
            </a:r>
            <a:r>
              <a:rPr lang="en-AU">
                <a:solidFill>
                  <a:schemeClr val="accent2"/>
                </a:solidFill>
              </a:rPr>
              <a:t>but response required</a:t>
            </a:r>
          </a:p>
          <a:p>
            <a:pPr lvl="1"/>
            <a:r>
              <a:rPr lang="en-GB"/>
              <a:t>The 60-day </a:t>
            </a:r>
            <a:r>
              <a:rPr lang="en-AU"/>
              <a:t>(N16810) </a:t>
            </a:r>
            <a:r>
              <a:rPr lang="en-GB"/>
              <a:t>ballot passed (N16821) on </a:t>
            </a:r>
            <a:r>
              <a:rPr lang="en-AU"/>
              <a:t>30 July 2018</a:t>
            </a:r>
            <a:endParaRPr lang="en-GB"/>
          </a:p>
          <a:p>
            <a:pPr lvl="2"/>
            <a:r>
              <a:rPr lang="en-GB"/>
              <a:t>Need for IS on topic: 7/0/11</a:t>
            </a:r>
          </a:p>
          <a:p>
            <a:pPr lvl="2"/>
            <a:r>
              <a:rPr lang="en-GB"/>
              <a:t>Submission of this proposal as IS: 5/1/12, with “no” (with comments) from China</a:t>
            </a:r>
          </a:p>
          <a:p>
            <a:r>
              <a:rPr lang="en-AU"/>
              <a:t>FDIS ballot: </a:t>
            </a:r>
            <a:r>
              <a:rPr lang="en-AU">
                <a:solidFill>
                  <a:schemeClr val="accent2"/>
                </a:solidFill>
              </a:rPr>
              <a:t>cancelled</a:t>
            </a:r>
          </a:p>
          <a:p>
            <a:pPr lvl="1"/>
            <a:r>
              <a:rPr lang="en-AU"/>
              <a:t>The EC approved cancelling the PSDO process in Nov 2018, and the following was sent to SC6</a:t>
            </a:r>
          </a:p>
          <a:p>
            <a:pPr lvl="2"/>
            <a:r>
              <a:rPr lang="en-AU" i="1"/>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a:solidFill>
                <a:schemeClr val="accent2"/>
              </a:solidFill>
            </a:endParaRPr>
          </a:p>
          <a:p>
            <a:pPr lvl="1"/>
            <a:endParaRPr lang="en-AU">
              <a:solidFill>
                <a:srgbClr val="FF0000"/>
              </a:solidFill>
            </a:endParaRPr>
          </a:p>
          <a:p>
            <a:endParaRPr lang="en-AU">
              <a:solidFill>
                <a:schemeClr val="accent2"/>
              </a:solidFill>
            </a:endParaRPr>
          </a:p>
          <a:p>
            <a:pPr lvl="1"/>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22320007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802.1CB D2.6 was submitted in Sep 2016</a:t>
            </a:r>
          </a:p>
          <a:p>
            <a:r>
              <a:rPr lang="en-US"/>
              <a:t>60-day</a:t>
            </a:r>
            <a:r>
              <a:rPr lang="en-AU"/>
              <a:t> pre-ballot: </a:t>
            </a:r>
            <a:r>
              <a:rPr lang="en-AU">
                <a:solidFill>
                  <a:srgbClr val="00B050"/>
                </a:solidFill>
              </a:rPr>
              <a:t>passed</a:t>
            </a:r>
            <a:endParaRPr lang="en-AU">
              <a:solidFill>
                <a:schemeClr val="accent2"/>
              </a:solidFill>
            </a:endParaRPr>
          </a:p>
          <a:p>
            <a:pPr lvl="1"/>
            <a:r>
              <a:rPr lang="en-AU"/>
              <a:t>802.1CB was submitted in Nov 2017 (N16742)</a:t>
            </a:r>
          </a:p>
          <a:p>
            <a:pPr lvl="1"/>
            <a:r>
              <a:rPr lang="en-AU"/>
              <a:t>802.1CB passed 60-day pre-ballot on 18 Jan 2018 (N16761)</a:t>
            </a:r>
          </a:p>
          <a:p>
            <a:pPr lvl="2"/>
            <a:r>
              <a:rPr lang="en-AU"/>
              <a:t>Passed 9/0/13 on need for ISO standard</a:t>
            </a:r>
          </a:p>
          <a:p>
            <a:pPr lvl="2"/>
            <a:r>
              <a:rPr lang="en-AU"/>
              <a:t>Passed 8/0/14 on support for submission to FDIS </a:t>
            </a:r>
          </a:p>
          <a:p>
            <a:pPr lvl="1"/>
            <a:r>
              <a:rPr lang="en-AU"/>
              <a:t>There were no comments</a:t>
            </a:r>
          </a:p>
          <a:p>
            <a:r>
              <a:rPr lang="en-AU"/>
              <a:t>FDIS ballot: </a:t>
            </a:r>
            <a:r>
              <a:rPr lang="en-AU">
                <a:solidFill>
                  <a:srgbClr val="00B050"/>
                </a:solidFill>
              </a:rPr>
              <a:t>passed &amp; published</a:t>
            </a:r>
          </a:p>
          <a:p>
            <a:pPr lvl="1"/>
            <a:r>
              <a:rPr lang="en-AU"/>
              <a:t>FDIS ballot passed 10/0/9 on 26 Dec 2018 (</a:t>
            </a:r>
            <a:r>
              <a:rPr lang="en-AU">
                <a:solidFill>
                  <a:srgbClr val="FF0000"/>
                </a:solidFill>
              </a:rPr>
              <a:t>N??????</a:t>
            </a:r>
            <a:r>
              <a:rPr lang="en-AU"/>
              <a:t>)</a:t>
            </a:r>
            <a:endParaRPr lang="en-US"/>
          </a:p>
          <a:p>
            <a:pPr lvl="1"/>
            <a:r>
              <a:rPr lang="en-AU"/>
              <a:t>Published as ISO/IEC/IEEE 8802-1CB:2019</a:t>
            </a: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3405875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802.1Qci D2.0 was submitted in Oct 2016</a:t>
            </a:r>
          </a:p>
          <a:p>
            <a:r>
              <a:rPr lang="en-US"/>
              <a:t>60-day</a:t>
            </a:r>
            <a:r>
              <a:rPr lang="en-AU"/>
              <a:t> pre-ballot: </a:t>
            </a:r>
            <a:r>
              <a:rPr lang="en-AU">
                <a:solidFill>
                  <a:srgbClr val="00B050"/>
                </a:solidFill>
              </a:rPr>
              <a:t>passed &amp; response sent</a:t>
            </a:r>
          </a:p>
          <a:p>
            <a:pPr lvl="1"/>
            <a:r>
              <a:rPr lang="en-AU"/>
              <a:t>802.1Qci (6N16715) passed 60-day pre-ballot on 9 Dec 2017 (6N16760)</a:t>
            </a:r>
          </a:p>
          <a:p>
            <a:pPr lvl="2"/>
            <a:r>
              <a:rPr lang="en-AU"/>
              <a:t>Passed 8/0/13 on need for ISO standard</a:t>
            </a:r>
          </a:p>
          <a:p>
            <a:pPr lvl="2"/>
            <a:r>
              <a:rPr lang="en-AU"/>
              <a:t>Passed 6/1/14 on support for submission to FDIS </a:t>
            </a:r>
          </a:p>
          <a:p>
            <a:pPr lvl="1"/>
            <a:r>
              <a:rPr lang="en-AU"/>
              <a:t>China NB voted “no” with one comment</a:t>
            </a:r>
          </a:p>
          <a:p>
            <a:pPr lvl="2"/>
            <a:r>
              <a:rPr lang="en-AU"/>
              <a:t>A response was sent in Apr 2018 (N16796)</a:t>
            </a:r>
          </a:p>
          <a:p>
            <a:r>
              <a:rPr lang="en-AU"/>
              <a:t>FDIS ballot: </a:t>
            </a:r>
            <a:r>
              <a:rPr lang="en-AU">
                <a:solidFill>
                  <a:srgbClr val="00B050"/>
                </a:solidFill>
              </a:rPr>
              <a:t>passed &amp; published</a:t>
            </a:r>
          </a:p>
          <a:p>
            <a:pPr lvl="1"/>
            <a:r>
              <a:rPr lang="en-AU"/>
              <a:t>FDIS ballot passed 9/0/10 on 3 Jan 2019 (</a:t>
            </a:r>
            <a:r>
              <a:rPr lang="en-AU">
                <a:solidFill>
                  <a:srgbClr val="FF0000"/>
                </a:solidFill>
              </a:rPr>
              <a:t>N??????</a:t>
            </a:r>
            <a:r>
              <a:rPr lang="en-AU"/>
              <a:t>)</a:t>
            </a:r>
            <a:endParaRPr lang="en-US"/>
          </a:p>
          <a:p>
            <a:pPr lvl="1"/>
            <a:r>
              <a:rPr lang="en-AU"/>
              <a:t>Published as ISO/IEC/IEEE 8802-1Q/</a:t>
            </a:r>
            <a:r>
              <a:rPr lang="en-AU" err="1"/>
              <a:t>Amd</a:t>
            </a:r>
            <a:r>
              <a:rPr lang="en-AU"/>
              <a:t> 6</a:t>
            </a: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40066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 has sent 95 standards through the PSDO adoption process, with 47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50214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45</a:t>
                      </a:r>
                    </a:p>
                  </a:txBody>
                  <a:tcPr/>
                </a:tc>
                <a:tc>
                  <a:txBody>
                    <a:bodyPr/>
                    <a:lstStyle/>
                    <a:p>
                      <a:pPr algn="ctr"/>
                      <a:r>
                        <a:rPr lang="en-US"/>
                        <a:t>1</a:t>
                      </a:r>
                      <a:r>
                        <a:rPr lang="en-AU"/>
                        <a:t>3</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a:t>13</a:t>
                      </a:r>
                    </a:p>
                  </a:txBody>
                  <a:tcPr/>
                </a:tc>
                <a:tc>
                  <a:txBody>
                    <a:bodyPr/>
                    <a:lstStyle/>
                    <a:p>
                      <a:pPr algn="ctr"/>
                      <a:r>
                        <a:rPr lang="en-AU"/>
                        <a:t>9</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a:t>3</a:t>
                      </a:r>
                    </a:p>
                  </a:txBody>
                  <a:tcPr/>
                </a:tc>
                <a:tc>
                  <a:txBody>
                    <a:bodyPr/>
                    <a:lstStyle/>
                    <a:p>
                      <a:pPr algn="ctr"/>
                      <a:r>
                        <a:rPr lang="en-AU"/>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a:t>0</a:t>
                      </a:r>
                    </a:p>
                  </a:txBody>
                  <a:tcPr/>
                </a:tc>
                <a:tc>
                  <a:txBody>
                    <a:bodyPr/>
                    <a:lstStyle/>
                    <a:p>
                      <a:pPr algn="ctr"/>
                      <a:r>
                        <a:rPr lang="en-AU"/>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a:t>0</a:t>
                      </a:r>
                    </a:p>
                  </a:txBody>
                  <a:tcPr/>
                </a:tc>
                <a:tc>
                  <a:txBody>
                    <a:bodyPr/>
                    <a:lstStyle/>
                    <a:p>
                      <a:pPr algn="ctr"/>
                      <a:r>
                        <a:rPr lang="en-AU"/>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a:t>3</a:t>
                      </a:r>
                    </a:p>
                  </a:txBody>
                  <a:tcPr/>
                </a:tc>
                <a:tc>
                  <a:txBody>
                    <a:bodyPr/>
                    <a:lstStyle/>
                    <a:p>
                      <a:pPr algn="ctr"/>
                      <a:r>
                        <a:rPr lang="en-AU"/>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a:t>4</a:t>
                      </a:r>
                    </a:p>
                  </a:txBody>
                  <a:tcPr>
                    <a:lnB w="12700" cap="flat" cmpd="sng" algn="ctr">
                      <a:solidFill>
                        <a:schemeClr val="tx1"/>
                      </a:solidFill>
                      <a:prstDash val="solid"/>
                      <a:round/>
                      <a:headEnd type="none" w="med" len="med"/>
                      <a:tailEnd type="none" w="med" len="med"/>
                    </a:lnB>
                  </a:tcPr>
                </a:tc>
                <a:tc>
                  <a:txBody>
                    <a:bodyPr/>
                    <a:lstStyle/>
                    <a:p>
                      <a:pPr algn="ctr"/>
                      <a:r>
                        <a:rPr lang="en-AU"/>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802.1Qch D2.0 was submitted in Nov 2016</a:t>
            </a:r>
          </a:p>
          <a:p>
            <a:r>
              <a:rPr lang="en-US"/>
              <a:t>60-day</a:t>
            </a:r>
            <a:r>
              <a:rPr lang="en-AU"/>
              <a:t> pre-ballot: </a:t>
            </a:r>
            <a:r>
              <a:rPr lang="en-AU">
                <a:solidFill>
                  <a:srgbClr val="00B050"/>
                </a:solidFill>
              </a:rPr>
              <a:t>passed</a:t>
            </a:r>
            <a:endParaRPr lang="en-AU">
              <a:solidFill>
                <a:schemeClr val="accent2"/>
              </a:solidFill>
            </a:endParaRPr>
          </a:p>
          <a:p>
            <a:pPr lvl="1"/>
            <a:r>
              <a:rPr lang="en-AU"/>
              <a:t>802.1Qch was submitted in Nov 2017 (N16743)</a:t>
            </a:r>
          </a:p>
          <a:p>
            <a:pPr lvl="1"/>
            <a:r>
              <a:rPr lang="en-AU"/>
              <a:t>802.1Qch passed 60-day pre-ballot on 18 Jan 2018 (N16762)</a:t>
            </a:r>
          </a:p>
          <a:p>
            <a:pPr lvl="2"/>
            <a:r>
              <a:rPr lang="en-AU"/>
              <a:t>Passed 9/0/13 on need for ISO standard</a:t>
            </a:r>
          </a:p>
          <a:p>
            <a:pPr lvl="2"/>
            <a:r>
              <a:rPr lang="en-AU"/>
              <a:t>Passed 7/0/15 on support for submission to FDIS </a:t>
            </a:r>
          </a:p>
          <a:p>
            <a:pPr lvl="1"/>
            <a:r>
              <a:rPr lang="en-AU"/>
              <a:t>No comments were received</a:t>
            </a:r>
          </a:p>
          <a:p>
            <a:r>
              <a:rPr lang="en-AU"/>
              <a:t>FDIS ballot: </a:t>
            </a:r>
            <a:r>
              <a:rPr lang="en-AU">
                <a:solidFill>
                  <a:srgbClr val="00B050"/>
                </a:solidFill>
              </a:rPr>
              <a:t>passed &amp; published</a:t>
            </a:r>
          </a:p>
          <a:p>
            <a:pPr lvl="1"/>
            <a:r>
              <a:rPr lang="en-AU"/>
              <a:t>FDIS ballot passed 9/0/10 on 3 Jan 2019 (</a:t>
            </a:r>
            <a:r>
              <a:rPr lang="en-AU">
                <a:solidFill>
                  <a:srgbClr val="FF0000"/>
                </a:solidFill>
              </a:rPr>
              <a:t>N??????</a:t>
            </a:r>
            <a:r>
              <a:rPr lang="en-AU"/>
              <a:t>)</a:t>
            </a:r>
            <a:endParaRPr lang="en-US"/>
          </a:p>
          <a:p>
            <a:pPr lvl="1"/>
            <a:r>
              <a:rPr lang="en-AU"/>
              <a:t>Published as ISO/IEC/IEEE 8802-1Q:2016/</a:t>
            </a:r>
            <a:r>
              <a:rPr lang="en-AU" err="1"/>
              <a:t>Amd</a:t>
            </a:r>
            <a:r>
              <a:rPr lang="en-AU"/>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292585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802.3bs D3.0 was liaised in Feb 2017</a:t>
            </a:r>
          </a:p>
          <a:p>
            <a:r>
              <a:rPr lang="en-US"/>
              <a:t>60-day</a:t>
            </a:r>
            <a:r>
              <a:rPr lang="en-AU"/>
              <a:t> pre-ballot: </a:t>
            </a:r>
            <a:r>
              <a:rPr lang="en-AU">
                <a:solidFill>
                  <a:srgbClr val="00B050"/>
                </a:solidFill>
              </a:rPr>
              <a:t>passed</a:t>
            </a:r>
            <a:endParaRPr lang="en-AU">
              <a:solidFill>
                <a:schemeClr val="accent2"/>
              </a:solidFill>
            </a:endParaRPr>
          </a:p>
          <a:p>
            <a:pPr lvl="1"/>
            <a:r>
              <a:rPr lang="en-AU"/>
              <a:t>Passed on 12 Apr 218 (N16792)</a:t>
            </a:r>
          </a:p>
          <a:p>
            <a:pPr lvl="2"/>
            <a:r>
              <a:rPr lang="en-AU"/>
              <a:t>Support need for IS: passed 11/0/8</a:t>
            </a:r>
          </a:p>
          <a:p>
            <a:pPr lvl="2"/>
            <a:r>
              <a:rPr lang="en-AU"/>
              <a:t>Support this IS: passed 11/0/8</a:t>
            </a:r>
          </a:p>
          <a:p>
            <a:pPr lvl="2"/>
            <a:r>
              <a:rPr lang="en-AU"/>
              <a:t>No comments</a:t>
            </a:r>
          </a:p>
          <a:p>
            <a:r>
              <a:rPr lang="en-AU"/>
              <a:t>FDIS ballot: </a:t>
            </a:r>
            <a:r>
              <a:rPr lang="en-AU">
                <a:solidFill>
                  <a:srgbClr val="00B050"/>
                </a:solidFill>
              </a:rPr>
              <a:t>passed &amp; published</a:t>
            </a:r>
          </a:p>
          <a:p>
            <a:pPr lvl="1"/>
            <a:r>
              <a:rPr lang="en-AU"/>
              <a:t>FDIS ballot passed 9/0/10 on 26 Dec 2018 (</a:t>
            </a:r>
            <a:r>
              <a:rPr lang="en-AU">
                <a:solidFill>
                  <a:srgbClr val="FF0000"/>
                </a:solidFill>
              </a:rPr>
              <a:t>N??????</a:t>
            </a:r>
            <a:r>
              <a:rPr lang="en-AU"/>
              <a:t>)</a:t>
            </a:r>
            <a:endParaRPr lang="en-US"/>
          </a:p>
          <a:p>
            <a:pPr lvl="1"/>
            <a:r>
              <a:rPr lang="en-US"/>
              <a:t>Published as </a:t>
            </a:r>
            <a:r>
              <a:rPr lang="en-AU"/>
              <a:t>ISO/IEC/IEEE 8802-3:2017/</a:t>
            </a:r>
            <a:r>
              <a:rPr lang="en-AU" err="1"/>
              <a:t>Amd</a:t>
            </a:r>
            <a:r>
              <a:rPr lang="en-AU"/>
              <a:t> 10:2019</a:t>
            </a:r>
          </a:p>
        </p:txBody>
      </p:sp>
    </p:spTree>
    <p:extLst>
      <p:ext uri="{BB962C8B-B14F-4D97-AF65-F5344CB8AC3E}">
        <p14:creationId xmlns:p14="http://schemas.microsoft.com/office/powerpoint/2010/main" val="13945954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802.3cc D3.0 was liaised in June 2016 (when in SB)</a:t>
            </a:r>
          </a:p>
          <a:p>
            <a:r>
              <a:rPr lang="en-US"/>
              <a:t>60-day</a:t>
            </a:r>
            <a:r>
              <a:rPr lang="en-AU"/>
              <a:t> pre-ballot: </a:t>
            </a:r>
            <a:r>
              <a:rPr lang="en-AU">
                <a:solidFill>
                  <a:srgbClr val="00B050"/>
                </a:solidFill>
              </a:rPr>
              <a:t>passed</a:t>
            </a:r>
            <a:endParaRPr lang="en-AU">
              <a:solidFill>
                <a:schemeClr val="accent2"/>
              </a:solidFill>
            </a:endParaRPr>
          </a:p>
          <a:p>
            <a:pPr lvl="1"/>
            <a:r>
              <a:rPr lang="en-AU"/>
              <a:t>Passed on 12 Apr 218 (N16793)</a:t>
            </a:r>
          </a:p>
          <a:p>
            <a:pPr lvl="2"/>
            <a:r>
              <a:rPr lang="en-AU"/>
              <a:t>Support need for IS: passed 11/0/8</a:t>
            </a:r>
          </a:p>
          <a:p>
            <a:pPr lvl="2"/>
            <a:r>
              <a:rPr lang="en-AU"/>
              <a:t>Support this IS: passed 11/0/8</a:t>
            </a:r>
          </a:p>
          <a:p>
            <a:pPr lvl="2"/>
            <a:r>
              <a:rPr lang="en-AU"/>
              <a:t>No comments</a:t>
            </a:r>
          </a:p>
          <a:p>
            <a:r>
              <a:rPr lang="en-AU"/>
              <a:t>FDIS ballot: </a:t>
            </a:r>
            <a:r>
              <a:rPr lang="en-AU">
                <a:solidFill>
                  <a:srgbClr val="00B050"/>
                </a:solidFill>
              </a:rPr>
              <a:t>passed &amp; published </a:t>
            </a:r>
          </a:p>
          <a:p>
            <a:pPr lvl="1"/>
            <a:r>
              <a:rPr lang="en-AU"/>
              <a:t>FDIS ballot passed 9/0/10 on 26 Dec 2018 (</a:t>
            </a:r>
            <a:r>
              <a:rPr lang="en-AU">
                <a:solidFill>
                  <a:srgbClr val="FF0000"/>
                </a:solidFill>
              </a:rPr>
              <a:t>N??????</a:t>
            </a:r>
            <a:r>
              <a:rPr lang="en-AU"/>
              <a:t>)</a:t>
            </a:r>
            <a:endParaRPr lang="en-US"/>
          </a:p>
          <a:p>
            <a:pPr lvl="1"/>
            <a:r>
              <a:rPr lang="en-US"/>
              <a:t>Published as </a:t>
            </a:r>
            <a:r>
              <a:rPr lang="en-AU"/>
              <a:t>ISO/IEC/IEEE 8802-3:2017/</a:t>
            </a:r>
            <a:r>
              <a:rPr lang="en-AU" err="1"/>
              <a:t>Amd</a:t>
            </a:r>
            <a:r>
              <a:rPr lang="en-AU"/>
              <a:t> 11:2019</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153001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a:t>Drafts </a:t>
            </a:r>
            <a:r>
              <a:rPr lang="en-GB"/>
              <a:t>sent to SC6</a:t>
            </a:r>
            <a:r>
              <a:rPr lang="en-AU"/>
              <a:t>: </a:t>
            </a:r>
            <a:r>
              <a:rPr lang="en-AU">
                <a:solidFill>
                  <a:srgbClr val="00B050"/>
                </a:solidFill>
              </a:rPr>
              <a:t>sent</a:t>
            </a:r>
          </a:p>
          <a:p>
            <a:pPr lvl="1"/>
            <a:r>
              <a:rPr lang="en-GB"/>
              <a:t>802.11ai drafts were liaised for information </a:t>
            </a:r>
          </a:p>
          <a:p>
            <a:pPr lvl="2"/>
            <a:r>
              <a:rPr lang="en-GB"/>
              <a:t>D6.0 in Oct 2015,  D8.0 in Jul 2016,  D9.0 in Sep 2016</a:t>
            </a:r>
          </a:p>
          <a:p>
            <a:r>
              <a:rPr lang="en-US"/>
              <a:t>60-day</a:t>
            </a:r>
            <a:r>
              <a:rPr lang="en-AU"/>
              <a:t> pre-ballot: </a:t>
            </a:r>
            <a:r>
              <a:rPr lang="en-AU">
                <a:solidFill>
                  <a:srgbClr val="00B050"/>
                </a:solidFill>
              </a:rPr>
              <a:t>passed</a:t>
            </a:r>
          </a:p>
          <a:p>
            <a:pPr lvl="1"/>
            <a:r>
              <a:rPr lang="en-AU"/>
              <a:t>802.11ai-2016 passed 60-day pre-ballot (N16608) on 16 April 2017</a:t>
            </a:r>
          </a:p>
          <a:p>
            <a:pPr lvl="2"/>
            <a:r>
              <a:rPr lang="en-AU"/>
              <a:t>Need? 9/1/10</a:t>
            </a:r>
          </a:p>
          <a:p>
            <a:pPr lvl="2"/>
            <a:r>
              <a:rPr lang="en-AU"/>
              <a:t>Submission? 9/1/10</a:t>
            </a:r>
          </a:p>
          <a:p>
            <a:pPr lvl="1"/>
            <a:r>
              <a:rPr lang="en-AU"/>
              <a:t>China voted “no” with the usual security related comments, to which responses were developed</a:t>
            </a:r>
          </a:p>
          <a:p>
            <a:pPr lvl="2"/>
            <a:r>
              <a:rPr lang="en-AU"/>
              <a:t>See </a:t>
            </a:r>
            <a:r>
              <a:rPr lang="en-AU">
                <a:hlinkClick r:id="rId2"/>
              </a:rPr>
              <a:t>11-17-612-02</a:t>
            </a:r>
            <a:r>
              <a:rPr lang="en-AU"/>
              <a:t> – was sent on 10 June 2017 (N16656)</a:t>
            </a:r>
          </a:p>
          <a:p>
            <a:pPr lvl="1"/>
            <a:r>
              <a:rPr lang="en-AU"/>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1389489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713177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GB"/>
              <a:t>802c/D2.1 </a:t>
            </a:r>
            <a:r>
              <a:rPr lang="en-AU"/>
              <a:t>was liaised for information in Mar 2017 (N16598)</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and response sent</a:t>
            </a:r>
          </a:p>
          <a:p>
            <a:pPr lvl="1"/>
            <a:r>
              <a:rPr lang="en-AU"/>
              <a:t>802c 60-day ballot passed on 2 Feb 2018 (N16765)</a:t>
            </a:r>
          </a:p>
          <a:p>
            <a:pPr lvl="2"/>
            <a:r>
              <a:rPr lang="en-AU"/>
              <a:t>Passed 10/0/12 on need for ISO standard</a:t>
            </a:r>
          </a:p>
          <a:p>
            <a:pPr lvl="2"/>
            <a:r>
              <a:rPr lang="en-AU"/>
              <a:t>Passed 9/0/13 on support for submission to FDIS</a:t>
            </a:r>
          </a:p>
          <a:p>
            <a:pPr lvl="1"/>
            <a:r>
              <a:rPr lang="en-AU"/>
              <a:t>China NB and US NB provided comments</a:t>
            </a:r>
          </a:p>
          <a:p>
            <a:pPr lvl="2"/>
            <a:r>
              <a:rPr lang="en-AU"/>
              <a:t>A response was sent in Apr 2018 (N16797)</a:t>
            </a:r>
          </a:p>
          <a:p>
            <a:r>
              <a:rPr lang="en-AU"/>
              <a:t>FDIS ballot: </a:t>
            </a:r>
            <a:r>
              <a:rPr lang="en-AU">
                <a:solidFill>
                  <a:srgbClr val="00B050"/>
                </a:solidFill>
              </a:rPr>
              <a:t>passed &amp; published and response sent</a:t>
            </a:r>
          </a:p>
          <a:p>
            <a:pPr lvl="1"/>
            <a:r>
              <a:rPr lang="en-AU"/>
              <a:t>FDIS ballot passed 9/1/9 on 26 Dec 2018 (</a:t>
            </a:r>
            <a:r>
              <a:rPr lang="en-AU">
                <a:solidFill>
                  <a:srgbClr val="FF0000"/>
                </a:solidFill>
              </a:rPr>
              <a:t>N??????</a:t>
            </a:r>
            <a:r>
              <a:rPr lang="en-AU"/>
              <a:t>)</a:t>
            </a:r>
          </a:p>
          <a:p>
            <a:pPr lvl="1"/>
            <a:r>
              <a:rPr lang="en-AU"/>
              <a:t>China NB voted “no” &amp; provided comments</a:t>
            </a:r>
          </a:p>
          <a:p>
            <a:pPr lvl="2"/>
            <a:r>
              <a:rPr lang="en-AU"/>
              <a:t>A response was sent in Apr 2019 (N16944)</a:t>
            </a:r>
            <a:r>
              <a:rPr lang="en-AU">
                <a:solidFill>
                  <a:srgbClr val="FF0000"/>
                </a:solidFill>
              </a:rPr>
              <a:t> </a:t>
            </a:r>
          </a:p>
          <a:p>
            <a:pPr lvl="1"/>
            <a:r>
              <a:rPr lang="en-AU"/>
              <a:t>Published as ISO/IEC/IEEE 8802-A:2015/</a:t>
            </a:r>
            <a:r>
              <a:rPr lang="en-AU" err="1"/>
              <a:t>Amd</a:t>
            </a:r>
            <a:r>
              <a:rPr lang="en-AU"/>
              <a:t> 2:2019</a:t>
            </a:r>
          </a:p>
          <a:p>
            <a:pPr lvl="2"/>
            <a:r>
              <a:rPr lang="en-AU">
                <a:solidFill>
                  <a:srgbClr val="FF0000"/>
                </a:solidFill>
              </a:rPr>
              <a:t> </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4066224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a:t>Drafts </a:t>
            </a:r>
            <a:r>
              <a:rPr lang="en-GB"/>
              <a:t>sent to SC6</a:t>
            </a:r>
            <a:r>
              <a:rPr lang="en-AU"/>
              <a:t>: </a:t>
            </a:r>
            <a:r>
              <a:rPr lang="en-AU">
                <a:solidFill>
                  <a:srgbClr val="00B050"/>
                </a:solidFill>
              </a:rPr>
              <a:t>sent</a:t>
            </a:r>
          </a:p>
          <a:p>
            <a:pPr lvl="1"/>
            <a:r>
              <a:rPr lang="en-GB"/>
              <a:t>802.11ah drafts were liaised for information </a:t>
            </a:r>
          </a:p>
          <a:p>
            <a:pPr lvl="2"/>
            <a:r>
              <a:rPr lang="en-GB"/>
              <a:t>D5.0 in Oct 2015</a:t>
            </a:r>
          </a:p>
          <a:p>
            <a:pPr lvl="2"/>
            <a:r>
              <a:rPr lang="en-GB"/>
              <a:t>D9.0 in Sep 2016</a:t>
            </a:r>
          </a:p>
          <a:p>
            <a:r>
              <a:rPr lang="en-US"/>
              <a:t>60-day</a:t>
            </a:r>
            <a:r>
              <a:rPr lang="en-AU"/>
              <a:t> pre-ballot: </a:t>
            </a:r>
            <a:r>
              <a:rPr lang="en-AU">
                <a:solidFill>
                  <a:srgbClr val="00B050"/>
                </a:solidFill>
              </a:rPr>
              <a:t>passed</a:t>
            </a:r>
          </a:p>
          <a:p>
            <a:pPr lvl="1"/>
            <a:r>
              <a:rPr lang="en-AU"/>
              <a:t>802.11ah passed 60-day pre-ballot (N16685) on 20 July 2017</a:t>
            </a:r>
          </a:p>
          <a:p>
            <a:pPr lvl="2"/>
            <a:r>
              <a:rPr lang="en-AU"/>
              <a:t>Need? 10/0/10</a:t>
            </a:r>
          </a:p>
          <a:p>
            <a:pPr lvl="2"/>
            <a:r>
              <a:rPr lang="en-AU"/>
              <a:t>Submission? 9/0/11</a:t>
            </a:r>
          </a:p>
          <a:p>
            <a:r>
              <a:rPr lang="en-AU"/>
              <a:t>FDIS ballot: </a:t>
            </a:r>
            <a:r>
              <a:rPr lang="en-AU">
                <a:solidFill>
                  <a:srgbClr val="00B050"/>
                </a:solidFill>
              </a:rPr>
              <a:t>passed &amp; published</a:t>
            </a:r>
          </a:p>
          <a:p>
            <a:pPr lvl="1"/>
            <a:r>
              <a:rPr lang="en-AU"/>
              <a:t>802.11ah passed FDIS ballot (N16685) on 8 Feb 2019 (N16983)</a:t>
            </a:r>
          </a:p>
          <a:p>
            <a:pPr lvl="2"/>
            <a:r>
              <a:rPr lang="en-AU"/>
              <a:t>Passed 9/1/9</a:t>
            </a:r>
          </a:p>
          <a:p>
            <a:pPr lvl="1"/>
            <a:r>
              <a:rPr lang="en-AU"/>
              <a:t>There was a negative vote and comments from China NB</a:t>
            </a:r>
          </a:p>
          <a:p>
            <a:pPr lvl="2"/>
            <a:r>
              <a:rPr lang="en-AU"/>
              <a:t>Response sent in Mar 2019 (N16906)</a:t>
            </a:r>
          </a:p>
          <a:p>
            <a:pPr lvl="1"/>
            <a:r>
              <a:rPr lang="en-AU"/>
              <a:t>Standard published as ISO/IEC/IEEE 8802-11:2018/</a:t>
            </a:r>
            <a:r>
              <a:rPr lang="en-AU" err="1"/>
              <a:t>Amd</a:t>
            </a:r>
            <a:r>
              <a:rPr lang="en-AU"/>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87047836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D2.2 was liaised in Apr 2018 (WG1N124)</a:t>
            </a:r>
          </a:p>
          <a:p>
            <a:r>
              <a:rPr lang="en-US"/>
              <a:t>60-day</a:t>
            </a:r>
            <a:r>
              <a:rPr lang="en-AU"/>
              <a:t> pre-ballot: </a:t>
            </a:r>
            <a:r>
              <a:rPr lang="en-AU">
                <a:solidFill>
                  <a:srgbClr val="00B050"/>
                </a:solidFill>
              </a:rPr>
              <a:t>passed</a:t>
            </a:r>
            <a:endParaRPr lang="en-AU"/>
          </a:p>
          <a:p>
            <a:pPr lvl="1"/>
            <a:r>
              <a:rPr lang="en-AU"/>
              <a:t>802.</a:t>
            </a:r>
            <a:r>
              <a:rPr lang="en-AU">
                <a:cs typeface="Arial" panose="020B0604020202020204" pitchFamily="34" charset="0"/>
              </a:rPr>
              <a:t>1CM</a:t>
            </a:r>
            <a:r>
              <a:rPr lang="en-AU"/>
              <a:t> 60-day ballot passed on 14 Oct 2018 (N16859)</a:t>
            </a:r>
          </a:p>
          <a:p>
            <a:pPr lvl="2"/>
            <a:r>
              <a:rPr lang="en-AU"/>
              <a:t>Passed 7/0/11 on need for ISO standard</a:t>
            </a:r>
          </a:p>
          <a:p>
            <a:pPr lvl="2"/>
            <a:r>
              <a:rPr lang="en-AU"/>
              <a:t>Passed 5/0/13 on support for submission to FDIS</a:t>
            </a:r>
          </a:p>
          <a:p>
            <a:pPr lvl="1"/>
            <a:r>
              <a:rPr lang="en-AU"/>
              <a:t>No comments were submitted</a:t>
            </a:r>
          </a:p>
          <a:p>
            <a:r>
              <a:rPr lang="en-AU"/>
              <a:t>FDIS ballot: </a:t>
            </a:r>
            <a:r>
              <a:rPr lang="en-AU" kern="1200">
                <a:solidFill>
                  <a:srgbClr val="00B050"/>
                </a:solidFill>
              </a:rPr>
              <a:t>passed &amp; published</a:t>
            </a:r>
          </a:p>
          <a:p>
            <a:pPr lvl="1"/>
            <a:r>
              <a:rPr lang="en-AU"/>
              <a:t>802.</a:t>
            </a:r>
            <a:r>
              <a:rPr lang="en-AU">
                <a:cs typeface="Arial" panose="020B0604020202020204" pitchFamily="34" charset="0"/>
              </a:rPr>
              <a:t>1CM</a:t>
            </a:r>
            <a:r>
              <a:rPr lang="en-AU"/>
              <a:t> FDIS ballot passed on 27 Jun 2018</a:t>
            </a:r>
          </a:p>
          <a:p>
            <a:pPr lvl="2"/>
            <a:r>
              <a:rPr lang="en-AU" kern="1200"/>
              <a:t>Passed 10/10/10</a:t>
            </a:r>
          </a:p>
          <a:p>
            <a:pPr lvl="2"/>
            <a:r>
              <a:rPr lang="en-AU" kern="1200"/>
              <a:t>No comments</a:t>
            </a:r>
          </a:p>
          <a:p>
            <a:pPr lvl="1"/>
            <a:r>
              <a:rPr lang="en-AU"/>
              <a:t>Published as  ISO/IEC/IEEE 8802-1CM:2019</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5753137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a:t>Drafts </a:t>
            </a:r>
            <a:r>
              <a:rPr lang="en-GB"/>
              <a:t>sent to SC6</a:t>
            </a:r>
            <a:r>
              <a:rPr lang="en-AU"/>
              <a:t>: </a:t>
            </a:r>
            <a:r>
              <a:rPr lang="en-AU">
                <a:solidFill>
                  <a:srgbClr val="00B050"/>
                </a:solidFill>
              </a:rPr>
              <a:t>sent</a:t>
            </a:r>
          </a:p>
          <a:p>
            <a:pPr lvl="1"/>
            <a:r>
              <a:rPr lang="en-GB"/>
              <a:t>The 802.15.6 standard was supposed to be liaised in Apr 2016 for information but was eventually liaised in late July 2016</a:t>
            </a:r>
          </a:p>
          <a:p>
            <a:r>
              <a:rPr lang="en-US"/>
              <a:t>60-day</a:t>
            </a:r>
            <a:r>
              <a:rPr lang="en-AU"/>
              <a:t> pre-ballot: </a:t>
            </a:r>
            <a:r>
              <a:rPr lang="en-AU">
                <a:solidFill>
                  <a:srgbClr val="00B050"/>
                </a:solidFill>
              </a:rPr>
              <a:t>passed &amp; responses sent</a:t>
            </a:r>
            <a:endParaRPr lang="en-AU">
              <a:solidFill>
                <a:schemeClr val="accent2"/>
              </a:solidFill>
            </a:endParaRPr>
          </a:p>
          <a:p>
            <a:pPr lvl="1"/>
            <a:r>
              <a:rPr lang="en-GB"/>
              <a:t>The 60-day ballot passed on 23 Nov 2016</a:t>
            </a:r>
          </a:p>
          <a:p>
            <a:pPr lvl="2"/>
            <a:r>
              <a:rPr lang="en-GB"/>
              <a:t>Need for IS on topic: 9/0/10</a:t>
            </a:r>
          </a:p>
          <a:p>
            <a:pPr lvl="2"/>
            <a:r>
              <a:rPr lang="en-GB"/>
              <a:t>Submission of this proposal as IS: 6/3/10, with “no” from Germany, Japan &amp; UK</a:t>
            </a:r>
          </a:p>
          <a:p>
            <a:pPr lvl="1"/>
            <a:r>
              <a:rPr lang="en-AU"/>
              <a:t>Responses were sent in Feb 2017 (see 15-17-0107-02)</a:t>
            </a:r>
            <a:endParaRPr lang="en-GB"/>
          </a:p>
          <a:p>
            <a:r>
              <a:rPr lang="en-AU"/>
              <a:t>FDIS ballot: </a:t>
            </a:r>
            <a:r>
              <a:rPr lang="en-AU">
                <a:solidFill>
                  <a:srgbClr val="00B050"/>
                </a:solidFill>
              </a:rPr>
              <a:t>passed &amp; published</a:t>
            </a:r>
            <a:endParaRPr lang="en-AU">
              <a:solidFill>
                <a:schemeClr val="accent6"/>
              </a:solidFill>
            </a:endParaRPr>
          </a:p>
          <a:p>
            <a:pPr lvl="1"/>
            <a:r>
              <a:rPr lang="en-AU"/>
              <a:t>Passed on 7 Sep 17 by 12/2/14 (N16711)</a:t>
            </a:r>
          </a:p>
          <a:p>
            <a:pPr lvl="2"/>
            <a:r>
              <a:rPr lang="en-AU"/>
              <a:t>China NB and Japan NB voted “no” with comments</a:t>
            </a:r>
          </a:p>
          <a:p>
            <a:pPr lvl="2"/>
            <a:r>
              <a:rPr lang="en-AU"/>
              <a:t>Response finally sent after July 2019 meeting by e-mail but SC6 Secretary decided not to publish because so late</a:t>
            </a:r>
          </a:p>
          <a:p>
            <a:pPr lvl="1"/>
            <a:r>
              <a:rPr lang="en-AU"/>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236521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D2.0 was liaised in Apr 2018 (WG1N124) </a:t>
            </a:r>
          </a:p>
          <a:p>
            <a:r>
              <a:rPr lang="en-US"/>
              <a:t>60-day</a:t>
            </a:r>
            <a:r>
              <a:rPr lang="en-AU"/>
              <a:t> pre-ballot: </a:t>
            </a:r>
            <a:r>
              <a:rPr lang="en-AU">
                <a:solidFill>
                  <a:srgbClr val="00B050"/>
                </a:solidFill>
              </a:rPr>
              <a:t>passed &amp; responses sent</a:t>
            </a:r>
          </a:p>
          <a:p>
            <a:pPr lvl="1"/>
            <a:r>
              <a:rPr lang="en-AU"/>
              <a:t>802.1AR-Rev 60-day ballot passed on 14 Oct 2018 (N16858)</a:t>
            </a:r>
          </a:p>
          <a:p>
            <a:pPr lvl="2"/>
            <a:r>
              <a:rPr lang="en-AU"/>
              <a:t>Passed 8/0/10 on need for ISO standard</a:t>
            </a:r>
          </a:p>
          <a:p>
            <a:pPr lvl="2"/>
            <a:r>
              <a:rPr lang="en-AU"/>
              <a:t>Passed 5/1/12 on support for submission to FDIS</a:t>
            </a:r>
          </a:p>
          <a:p>
            <a:pPr lvl="1"/>
            <a:r>
              <a:rPr lang="en-AU"/>
              <a:t>Response to China NB sent in Jan 2019 (N16912)</a:t>
            </a:r>
          </a:p>
          <a:p>
            <a:r>
              <a:rPr lang="en-AU"/>
              <a:t>FDIS ballot: </a:t>
            </a:r>
            <a:r>
              <a:rPr lang="en-AU">
                <a:solidFill>
                  <a:srgbClr val="00B050"/>
                </a:solidFill>
              </a:rPr>
              <a:t>published</a:t>
            </a:r>
          </a:p>
          <a:p>
            <a:pPr lvl="1"/>
            <a:r>
              <a:rPr lang="en-AU"/>
              <a:t>802.1AR-Rev FDIS ballot passed on 14 Nov 2020</a:t>
            </a:r>
          </a:p>
          <a:p>
            <a:pPr lvl="2"/>
            <a:r>
              <a:rPr lang="en-AU"/>
              <a:t>Passed 10/1/7 (N07167)</a:t>
            </a:r>
          </a:p>
          <a:p>
            <a:pPr lvl="2"/>
            <a:r>
              <a:rPr lang="en-AU">
                <a:hlinkClick r:id="rId2"/>
              </a:rPr>
              <a:t>Response</a:t>
            </a:r>
            <a:r>
              <a:rPr lang="en-AU"/>
              <a:t> to China NB sent in Apr 2020 (N17167)</a:t>
            </a:r>
          </a:p>
          <a:p>
            <a:pPr lvl="1"/>
            <a:r>
              <a:rPr lang="en-AU"/>
              <a:t>Published as ISO/IEC/IEEE 8802-1AR </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8260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a:t>
                      </a:r>
                      <a:r>
                        <a:rPr lang="en-AU" sz="1600" b="0" baseline="0">
                          <a:solidFill>
                            <a:srgbClr val="00B050"/>
                          </a:solidFill>
                        </a:rPr>
                        <a:t>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a:t>Drafts </a:t>
            </a:r>
            <a:r>
              <a:rPr lang="en-GB"/>
              <a:t>sent to SC6</a:t>
            </a:r>
            <a:r>
              <a:rPr lang="en-AU"/>
              <a:t>: </a:t>
            </a:r>
            <a:r>
              <a:rPr lang="en-AU">
                <a:solidFill>
                  <a:srgbClr val="00B050"/>
                </a:solidFill>
              </a:rPr>
              <a:t>sent</a:t>
            </a:r>
          </a:p>
          <a:p>
            <a:pPr lvl="1"/>
            <a:r>
              <a:rPr lang="en-AU"/>
              <a:t>D2.0 was liaised in Apr 2018 (WG1N124)</a:t>
            </a:r>
          </a:p>
          <a:p>
            <a:r>
              <a:rPr lang="en-AU"/>
              <a:t>90-day ballot: </a:t>
            </a:r>
            <a:r>
              <a:rPr lang="en-AU">
                <a:solidFill>
                  <a:srgbClr val="00B050"/>
                </a:solidFill>
              </a:rPr>
              <a:t>published</a:t>
            </a:r>
            <a:endParaRPr lang="en-AU">
              <a:solidFill>
                <a:schemeClr val="accent2"/>
              </a:solidFill>
            </a:endParaRPr>
          </a:p>
          <a:p>
            <a:pPr lvl="1"/>
            <a:r>
              <a:rPr lang="en-AU"/>
              <a:t>802.</a:t>
            </a:r>
            <a:r>
              <a:rPr lang="en-AU">
                <a:cs typeface="Arial" panose="020B0604020202020204" pitchFamily="34" charset="0"/>
              </a:rPr>
              <a:t>1AC/Cor1</a:t>
            </a:r>
            <a:r>
              <a:rPr lang="en-AU"/>
              <a:t> 90-day FDIS ballot passed on 18 Mar 2019 (N16981)</a:t>
            </a:r>
          </a:p>
          <a:p>
            <a:pPr lvl="2"/>
            <a:r>
              <a:rPr lang="en-AU"/>
              <a:t>Passed 6/0/12 on need for ISO standard</a:t>
            </a:r>
          </a:p>
          <a:p>
            <a:pPr lvl="2"/>
            <a:r>
              <a:rPr lang="en-AU"/>
              <a:t>Passed 6/0/12 on approval</a:t>
            </a:r>
            <a:endParaRPr lang="en-AU">
              <a:solidFill>
                <a:srgbClr val="FF0000"/>
              </a:solidFill>
            </a:endParaRPr>
          </a:p>
          <a:p>
            <a:pPr lvl="1"/>
            <a:r>
              <a:rPr lang="en-AU"/>
              <a:t>IEEE 802.1AC/Cor 1 is published as ISO/IEC/IEEE 8802-1AC:2018/COR 1:2019</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5217684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a:t>Drafts </a:t>
            </a:r>
            <a:r>
              <a:rPr lang="en-GB"/>
              <a:t>sent to SC6</a:t>
            </a:r>
            <a:r>
              <a:rPr lang="en-AU"/>
              <a:t>: </a:t>
            </a:r>
            <a:r>
              <a:rPr lang="en-AU">
                <a:solidFill>
                  <a:srgbClr val="00B050"/>
                </a:solidFill>
              </a:rPr>
              <a:t>sent</a:t>
            </a:r>
          </a:p>
          <a:p>
            <a:pPr lvl="1"/>
            <a:r>
              <a:rPr lang="en-GB"/>
              <a:t>802.1Q-REV/D2.0 </a:t>
            </a:r>
            <a:r>
              <a:rPr lang="en-AU"/>
              <a:t>was liaised for information in Jul 2017 (N16688)</a:t>
            </a:r>
          </a:p>
          <a:p>
            <a:r>
              <a:rPr lang="en-US"/>
              <a:t>60-day</a:t>
            </a:r>
            <a:r>
              <a:rPr lang="en-AU"/>
              <a:t> pre-ballot: </a:t>
            </a:r>
            <a:r>
              <a:rPr lang="en-AU">
                <a:solidFill>
                  <a:srgbClr val="00B050"/>
                </a:solidFill>
              </a:rPr>
              <a:t>passed and response sent</a:t>
            </a:r>
          </a:p>
          <a:p>
            <a:pPr lvl="1"/>
            <a:r>
              <a:rPr lang="en-AU"/>
              <a:t>802.1Q-2018 60-day ballot passed on 11 March 2019 (N16985)</a:t>
            </a:r>
          </a:p>
          <a:p>
            <a:pPr lvl="2"/>
            <a:r>
              <a:rPr lang="en-AU"/>
              <a:t>Passed 10/0/8 on need for ISO standard</a:t>
            </a:r>
          </a:p>
          <a:p>
            <a:pPr lvl="2"/>
            <a:r>
              <a:rPr lang="en-AU"/>
              <a:t>Passed 8/1/9 on support for submission to FDIS</a:t>
            </a:r>
          </a:p>
          <a:p>
            <a:pPr lvl="1"/>
            <a:r>
              <a:rPr lang="en-AU"/>
              <a:t>China voted “no” with 1 comment</a:t>
            </a:r>
          </a:p>
          <a:p>
            <a:pPr lvl="2"/>
            <a:r>
              <a:rPr lang="en-AU"/>
              <a:t>A response was sent in Apr 2019 (N16943)</a:t>
            </a:r>
          </a:p>
          <a:p>
            <a:r>
              <a:rPr lang="en-AU"/>
              <a:t>FDIS ballot: </a:t>
            </a:r>
            <a:r>
              <a:rPr lang="en-AU">
                <a:solidFill>
                  <a:srgbClr val="00B050"/>
                </a:solidFill>
              </a:rPr>
              <a:t>passed &amp; response sent</a:t>
            </a:r>
          </a:p>
          <a:p>
            <a:pPr lvl="1"/>
            <a:r>
              <a:rPr lang="en-AU"/>
              <a:t>802.1Q-2018 FDIS ballot passed on 4 May 2020 (N17175)</a:t>
            </a:r>
          </a:p>
          <a:p>
            <a:pPr lvl="2"/>
            <a:r>
              <a:rPr lang="en-AU"/>
              <a:t>Passed 11/1 (China NB)/7 </a:t>
            </a:r>
          </a:p>
          <a:p>
            <a:pPr lvl="1"/>
            <a:r>
              <a:rPr lang="en-AU"/>
              <a:t>Response sent in Jun 2020 (N17185)</a:t>
            </a:r>
          </a:p>
          <a:p>
            <a:pPr lvl="1"/>
            <a:r>
              <a:rPr lang="en-AU"/>
              <a:t>IEEE 802.1Q-2018 has been published as ISO/IEC/IEEE 8802-1Q:2020</a:t>
            </a: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1514962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a:t>
            </a:r>
            <a:r>
              <a:rPr lang="en-AU">
                <a:cs typeface="Arial" panose="020B0604020202020204" pitchFamily="34" charset="0"/>
              </a:rPr>
              <a:t>1AE-Rev</a:t>
            </a:r>
            <a:r>
              <a:rPr lang="en-AU"/>
              <a:t> D1.1 was liaised in Apr 2018 (WG1N124)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802.</a:t>
            </a:r>
            <a:r>
              <a:rPr lang="en-AU">
                <a:cs typeface="Arial" panose="020B0604020202020204" pitchFamily="34" charset="0"/>
              </a:rPr>
              <a:t>1AE-Rev</a:t>
            </a:r>
            <a:r>
              <a:rPr lang="en-AU"/>
              <a:t> 60-day ballot passed on 11 March 2019 (N17080)</a:t>
            </a:r>
          </a:p>
          <a:p>
            <a:pPr lvl="2"/>
            <a:r>
              <a:rPr lang="en-AU"/>
              <a:t>Passed 10/0/8 on need for ISO standard</a:t>
            </a:r>
          </a:p>
          <a:p>
            <a:pPr lvl="2"/>
            <a:r>
              <a:rPr lang="en-AU"/>
              <a:t>Passed 8/1/9 on support for submission to FDIS</a:t>
            </a:r>
          </a:p>
          <a:p>
            <a:pPr lvl="1"/>
            <a:r>
              <a:rPr lang="en-AU"/>
              <a:t>China voted “no” with 6 comments</a:t>
            </a:r>
          </a:p>
          <a:p>
            <a:pPr lvl="2"/>
            <a:r>
              <a:rPr lang="en-AU"/>
              <a:t>Response was sent in Sept 2019 (N17059)</a:t>
            </a:r>
          </a:p>
          <a:p>
            <a:r>
              <a:rPr lang="en-AU"/>
              <a:t>FDIS ballot: </a:t>
            </a:r>
            <a:r>
              <a:rPr lang="en-AU">
                <a:solidFill>
                  <a:srgbClr val="00B050"/>
                </a:solidFill>
              </a:rPr>
              <a:t>passed &amp; response sent</a:t>
            </a:r>
          </a:p>
          <a:p>
            <a:pPr lvl="1"/>
            <a:r>
              <a:rPr lang="en-AU"/>
              <a:t>802.</a:t>
            </a:r>
            <a:r>
              <a:rPr lang="en-AU">
                <a:cs typeface="Arial" panose="020B0604020202020204" pitchFamily="34" charset="0"/>
              </a:rPr>
              <a:t>1AE-Rev</a:t>
            </a:r>
            <a:r>
              <a:rPr lang="en-AU"/>
              <a:t> FDIS ballot passed on 26 June 2020 (N17207)</a:t>
            </a:r>
          </a:p>
          <a:p>
            <a:pPr lvl="2"/>
            <a:r>
              <a:rPr lang="en-AU"/>
              <a:t>Passed 9/1/8 (China NB voted “no” with 5 comments)</a:t>
            </a:r>
          </a:p>
          <a:p>
            <a:pPr lvl="1"/>
            <a:r>
              <a:rPr lang="en-AU"/>
              <a:t>Response sent in Aug 2020 (N17266)</a:t>
            </a:r>
          </a:p>
          <a:p>
            <a:pPr lvl="1"/>
            <a:r>
              <a:rPr lang="en-AU"/>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749017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spcBef>
                <a:spcPts val="600"/>
              </a:spcBef>
            </a:pPr>
            <a:r>
              <a:rPr lang="en-GB"/>
              <a:t>802.11aj drafts were liaised for information </a:t>
            </a:r>
          </a:p>
          <a:p>
            <a:pPr lvl="2">
              <a:spcBef>
                <a:spcPts val="0"/>
              </a:spcBef>
            </a:pPr>
            <a:r>
              <a:rPr lang="en-GB"/>
              <a:t>D5.0 in Jun 2017</a:t>
            </a:r>
          </a:p>
          <a:p>
            <a:pPr lvl="2">
              <a:spcBef>
                <a:spcPts val="0"/>
              </a:spcBef>
            </a:pPr>
            <a:r>
              <a:rPr lang="en-AU"/>
              <a:t>Published version liaised in July 2018 (N16817)</a:t>
            </a:r>
          </a:p>
          <a:p>
            <a:pPr>
              <a:spcBef>
                <a:spcPts val="600"/>
              </a:spcBef>
            </a:pPr>
            <a:r>
              <a:rPr lang="en-US"/>
              <a:t>60-day</a:t>
            </a:r>
            <a:r>
              <a:rPr lang="en-AU"/>
              <a:t> pre-ballot: </a:t>
            </a:r>
            <a:r>
              <a:rPr lang="en-AU">
                <a:solidFill>
                  <a:srgbClr val="00B050"/>
                </a:solidFill>
              </a:rPr>
              <a:t>passed &amp; response sent</a:t>
            </a:r>
          </a:p>
          <a:p>
            <a:pPr lvl="1">
              <a:spcBef>
                <a:spcPts val="600"/>
              </a:spcBef>
            </a:pPr>
            <a:r>
              <a:rPr lang="en-AU"/>
              <a:t>802.11aj-2018 passed 60-day pre-ballot (N16897) on 10 Feb 2019</a:t>
            </a:r>
          </a:p>
          <a:p>
            <a:pPr lvl="2">
              <a:spcBef>
                <a:spcPts val="0"/>
              </a:spcBef>
            </a:pPr>
            <a:r>
              <a:rPr lang="en-AU"/>
              <a:t>Need? 7/0/12</a:t>
            </a:r>
          </a:p>
          <a:p>
            <a:pPr lvl="2">
              <a:spcBef>
                <a:spcPts val="0"/>
              </a:spcBef>
            </a:pPr>
            <a:r>
              <a:rPr lang="en-AU"/>
              <a:t>Submission? 6/0/13</a:t>
            </a:r>
          </a:p>
          <a:p>
            <a:pPr lvl="1">
              <a:spcBef>
                <a:spcPts val="600"/>
              </a:spcBef>
            </a:pPr>
            <a:r>
              <a:rPr lang="en-AU"/>
              <a:t>China NB voted “yes”/”abstain” but submitted two comments</a:t>
            </a:r>
          </a:p>
          <a:p>
            <a:pPr lvl="2">
              <a:spcBef>
                <a:spcPts val="0"/>
              </a:spcBef>
            </a:pPr>
            <a:r>
              <a:rPr lang="en-AU"/>
              <a:t>Response sent in July 2019 (11-19-1177-03)</a:t>
            </a:r>
          </a:p>
          <a:p>
            <a:pPr>
              <a:spcBef>
                <a:spcPts val="600"/>
              </a:spcBef>
            </a:pPr>
            <a:r>
              <a:rPr lang="en-AU"/>
              <a:t>FDIS ballot: </a:t>
            </a:r>
            <a:r>
              <a:rPr lang="en-AU">
                <a:solidFill>
                  <a:srgbClr val="00B050"/>
                </a:solidFill>
              </a:rPr>
              <a:t>passed &amp; response sent</a:t>
            </a:r>
          </a:p>
          <a:p>
            <a:pPr lvl="1">
              <a:spcBef>
                <a:spcPts val="600"/>
              </a:spcBef>
            </a:pPr>
            <a:r>
              <a:rPr lang="en-AU"/>
              <a:t>802.11aj-2018 passed FDIS ballot (N17204) on 26 June 2020</a:t>
            </a:r>
          </a:p>
          <a:p>
            <a:pPr lvl="2">
              <a:spcBef>
                <a:spcPts val="0"/>
              </a:spcBef>
            </a:pPr>
            <a:r>
              <a:rPr lang="en-AU"/>
              <a:t>Passed 11/0/7</a:t>
            </a:r>
          </a:p>
          <a:p>
            <a:pPr lvl="1">
              <a:spcBef>
                <a:spcPts val="600"/>
              </a:spcBef>
            </a:pPr>
            <a:r>
              <a:rPr lang="en-AU"/>
              <a:t>China NB voted “yes” but submitted two comments</a:t>
            </a:r>
          </a:p>
          <a:p>
            <a:pPr lvl="2">
              <a:spcBef>
                <a:spcPts val="0"/>
              </a:spcBef>
            </a:pPr>
            <a:r>
              <a:rPr lang="en-AU"/>
              <a:t>Response in </a:t>
            </a:r>
            <a:r>
              <a:rPr lang="en-AU" u="sng">
                <a:hlinkClick r:id="rId2"/>
              </a:rPr>
              <a:t>11-20-1024r1</a:t>
            </a:r>
            <a:r>
              <a:rPr lang="en-AU"/>
              <a:t>  sent in Jul 2020 (N17241)</a:t>
            </a:r>
          </a:p>
          <a:p>
            <a:pPr lvl="1">
              <a:spcBef>
                <a:spcPts val="600"/>
              </a:spcBef>
            </a:pPr>
            <a:r>
              <a:rPr lang="en-AU"/>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6329326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spcBef>
                <a:spcPts val="600"/>
              </a:spcBef>
            </a:pPr>
            <a:r>
              <a:rPr lang="en-GB"/>
              <a:t>802.11ak drafts were liaised for information </a:t>
            </a:r>
          </a:p>
          <a:p>
            <a:pPr lvl="2">
              <a:spcBef>
                <a:spcPts val="0"/>
              </a:spcBef>
            </a:pPr>
            <a:r>
              <a:rPr lang="en-GB"/>
              <a:t>D4.0 in Jun 2017</a:t>
            </a:r>
          </a:p>
          <a:p>
            <a:pPr lvl="2">
              <a:spcBef>
                <a:spcPts val="0"/>
              </a:spcBef>
            </a:pPr>
            <a:r>
              <a:rPr lang="en-AU"/>
              <a:t>Published version liaised in July 2018 (N16817)</a:t>
            </a:r>
            <a:endParaRPr lang="en-GB"/>
          </a:p>
          <a:p>
            <a:pPr>
              <a:spcBef>
                <a:spcPts val="600"/>
              </a:spcBef>
            </a:pPr>
            <a:r>
              <a:rPr lang="en-US"/>
              <a:t>60-day</a:t>
            </a:r>
            <a:r>
              <a:rPr lang="en-AU"/>
              <a:t> pre-ballot: </a:t>
            </a:r>
            <a:r>
              <a:rPr lang="en-AU">
                <a:solidFill>
                  <a:srgbClr val="00B050"/>
                </a:solidFill>
              </a:rPr>
              <a:t>passed &amp; response sent</a:t>
            </a:r>
          </a:p>
          <a:p>
            <a:pPr lvl="1">
              <a:spcBef>
                <a:spcPts val="600"/>
              </a:spcBef>
            </a:pPr>
            <a:r>
              <a:rPr lang="en-AU"/>
              <a:t>802.11ak-2018 passed 60-day pre-ballot (N16898) on 10 Feb 2019</a:t>
            </a:r>
          </a:p>
          <a:p>
            <a:pPr lvl="2">
              <a:spcBef>
                <a:spcPts val="0"/>
              </a:spcBef>
            </a:pPr>
            <a:r>
              <a:rPr lang="en-AU"/>
              <a:t>Need? 7/0/12</a:t>
            </a:r>
          </a:p>
          <a:p>
            <a:pPr lvl="2">
              <a:spcBef>
                <a:spcPts val="0"/>
              </a:spcBef>
            </a:pPr>
            <a:r>
              <a:rPr lang="en-AU"/>
              <a:t>Submission? 5/1/13</a:t>
            </a:r>
          </a:p>
          <a:p>
            <a:pPr lvl="1">
              <a:spcBef>
                <a:spcPts val="600"/>
              </a:spcBef>
            </a:pPr>
            <a:r>
              <a:rPr lang="en-AU"/>
              <a:t>China NB voted “no” and submitted a comment</a:t>
            </a:r>
          </a:p>
          <a:p>
            <a:pPr lvl="2"/>
            <a:r>
              <a:rPr lang="en-AU"/>
              <a:t>Response sent in March 2019 (N16907)</a:t>
            </a:r>
          </a:p>
          <a:p>
            <a:pPr>
              <a:spcBef>
                <a:spcPts val="600"/>
              </a:spcBef>
            </a:pPr>
            <a:r>
              <a:rPr lang="en-AU"/>
              <a:t>FDIS ballot </a:t>
            </a:r>
            <a:r>
              <a:rPr lang="en-AU">
                <a:solidFill>
                  <a:srgbClr val="00B050"/>
                </a:solidFill>
              </a:rPr>
              <a:t>passed &amp; response sent</a:t>
            </a:r>
            <a:endParaRPr lang="en-AU">
              <a:solidFill>
                <a:schemeClr val="accent2"/>
              </a:solidFill>
            </a:endParaRPr>
          </a:p>
          <a:p>
            <a:pPr lvl="1">
              <a:spcBef>
                <a:spcPts val="600"/>
              </a:spcBef>
            </a:pPr>
            <a:r>
              <a:rPr lang="en-AU"/>
              <a:t>802.11ak-2018 passed FDIS ballot (N17205) on 26 June 2020</a:t>
            </a:r>
          </a:p>
          <a:p>
            <a:pPr lvl="2">
              <a:spcBef>
                <a:spcPts val="0"/>
              </a:spcBef>
            </a:pPr>
            <a:r>
              <a:rPr lang="en-AU"/>
              <a:t>Passed 10/1/7</a:t>
            </a:r>
          </a:p>
          <a:p>
            <a:pPr lvl="1">
              <a:spcBef>
                <a:spcPts val="600"/>
              </a:spcBef>
            </a:pPr>
            <a:r>
              <a:rPr lang="en-AU"/>
              <a:t>China NB voted “no” and submitted one comment</a:t>
            </a:r>
          </a:p>
          <a:p>
            <a:pPr lvl="2">
              <a:spcBef>
                <a:spcPts val="0"/>
              </a:spcBef>
            </a:pPr>
            <a:r>
              <a:rPr lang="en-AU"/>
              <a:t>Response in </a:t>
            </a:r>
            <a:r>
              <a:rPr lang="en-AU" u="sng">
                <a:hlinkClick r:id="rId2"/>
              </a:rPr>
              <a:t>11-20-1025r1</a:t>
            </a:r>
            <a:r>
              <a:rPr lang="en-AU"/>
              <a:t>  sent in Jul 2020 (N17242)</a:t>
            </a:r>
          </a:p>
          <a:p>
            <a:pPr lvl="1">
              <a:spcBef>
                <a:spcPts val="600"/>
              </a:spcBef>
            </a:pPr>
            <a:r>
              <a:rPr lang="en-AU"/>
              <a:t>Has been published as ISO/IEC/IEEE 8802-11:2018/AMD 4:2020</a:t>
            </a:r>
          </a:p>
          <a:p>
            <a:pPr lvl="1"/>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2706522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Published version was liaised in Sept 2018 (N16854)</a:t>
            </a:r>
            <a:endParaRPr lang="en-GB">
              <a:solidFill>
                <a:srgbClr val="FF0000"/>
              </a:solidFill>
            </a:endParaRPr>
          </a:p>
          <a:p>
            <a:r>
              <a:rPr lang="en-US"/>
              <a:t>60-day</a:t>
            </a:r>
            <a:r>
              <a:rPr lang="en-AU"/>
              <a:t> pre-ballot: </a:t>
            </a:r>
            <a:r>
              <a:rPr lang="en-AU">
                <a:solidFill>
                  <a:srgbClr val="00B050"/>
                </a:solidFill>
              </a:rPr>
              <a:t>passed &amp; response sent</a:t>
            </a:r>
          </a:p>
          <a:p>
            <a:pPr lvl="1"/>
            <a:r>
              <a:rPr lang="en-AU"/>
              <a:t>802.11aq-2018 passed 60-day pre-ballot (N16899) on 10 Feb 2019</a:t>
            </a:r>
          </a:p>
          <a:p>
            <a:pPr lvl="2"/>
            <a:r>
              <a:rPr lang="en-AU"/>
              <a:t>Need? 7/0/12</a:t>
            </a:r>
          </a:p>
          <a:p>
            <a:pPr lvl="2"/>
            <a:r>
              <a:rPr lang="en-AU"/>
              <a:t>Submission? 5/1/13</a:t>
            </a:r>
          </a:p>
          <a:p>
            <a:pPr lvl="1"/>
            <a:r>
              <a:rPr lang="en-AU"/>
              <a:t>China NB voted “no” and submitted a comment</a:t>
            </a:r>
          </a:p>
          <a:p>
            <a:pPr lvl="2"/>
            <a:r>
              <a:rPr lang="en-AU"/>
              <a:t>Response sent in Mar 2019 (N16908)</a:t>
            </a:r>
          </a:p>
          <a:p>
            <a:r>
              <a:rPr lang="en-AU"/>
              <a:t>FDIS ballot </a:t>
            </a:r>
            <a:r>
              <a:rPr lang="en-AU">
                <a:solidFill>
                  <a:srgbClr val="00B050"/>
                </a:solidFill>
              </a:rPr>
              <a:t>passed &amp; response sent</a:t>
            </a:r>
            <a:endParaRPr lang="en-AU">
              <a:solidFill>
                <a:schemeClr val="accent2"/>
              </a:solidFill>
            </a:endParaRPr>
          </a:p>
          <a:p>
            <a:pPr lvl="1">
              <a:spcBef>
                <a:spcPts val="600"/>
              </a:spcBef>
            </a:pPr>
            <a:r>
              <a:rPr lang="en-AU"/>
              <a:t>802.11aq-2018 passed FDIS ballot (N17208) on 26 June 2020</a:t>
            </a:r>
          </a:p>
          <a:p>
            <a:pPr lvl="2">
              <a:spcBef>
                <a:spcPts val="0"/>
              </a:spcBef>
            </a:pPr>
            <a:r>
              <a:rPr lang="en-AU"/>
              <a:t>Passed 10/1/7</a:t>
            </a:r>
          </a:p>
          <a:p>
            <a:pPr lvl="1">
              <a:spcBef>
                <a:spcPts val="600"/>
              </a:spcBef>
            </a:pPr>
            <a:r>
              <a:rPr lang="en-AU"/>
              <a:t>China NB voted “no” and submitted one comment</a:t>
            </a:r>
          </a:p>
          <a:p>
            <a:pPr lvl="2">
              <a:spcBef>
                <a:spcPts val="0"/>
              </a:spcBef>
            </a:pPr>
            <a:r>
              <a:rPr lang="en-AU"/>
              <a:t>Response in </a:t>
            </a:r>
            <a:r>
              <a:rPr lang="en-AU" u="sng">
                <a:hlinkClick r:id="rId2"/>
              </a:rPr>
              <a:t>11-20-1026r0</a:t>
            </a:r>
            <a:r>
              <a:rPr lang="en-AU"/>
              <a:t>  sent in Jul 2020 (N17243)</a:t>
            </a:r>
          </a:p>
          <a:p>
            <a:pPr lvl="1"/>
            <a:r>
              <a:rPr lang="en-AU"/>
              <a:t>Has been published as ISO/IEC/IEEE 8802-11:2018/AMD 5:2020</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1455639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a:t>
            </a:r>
            <a:r>
              <a:rPr lang="en-AU">
                <a:cs typeface="Arial" panose="020B0604020202020204" pitchFamily="34" charset="0"/>
              </a:rPr>
              <a:t>1Xck</a:t>
            </a:r>
            <a:r>
              <a:rPr lang="en-AU"/>
              <a:t> D2.0 was liaised in Apr 2018 (WG1N124)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802.</a:t>
            </a:r>
            <a:r>
              <a:rPr lang="en-AU">
                <a:cs typeface="Arial" panose="020B0604020202020204" pitchFamily="34" charset="0"/>
              </a:rPr>
              <a:t>1Xck</a:t>
            </a:r>
            <a:r>
              <a:rPr lang="en-AU"/>
              <a:t> 60-day ballot passed on 11 March 2019 (N17081)</a:t>
            </a:r>
          </a:p>
          <a:p>
            <a:pPr lvl="2"/>
            <a:r>
              <a:rPr lang="en-AU"/>
              <a:t>Passed 10/0/8 on need for ISO standard</a:t>
            </a:r>
          </a:p>
          <a:p>
            <a:pPr lvl="2"/>
            <a:r>
              <a:rPr lang="en-AU"/>
              <a:t>Passed 8/1/9 on support for submission to FDIS</a:t>
            </a:r>
          </a:p>
          <a:p>
            <a:pPr lvl="2"/>
            <a:r>
              <a:rPr lang="en-AU"/>
              <a:t>China voted “no” with 2 comments; response was sent in Sept 2019 (N17060) </a:t>
            </a:r>
          </a:p>
          <a:p>
            <a:r>
              <a:rPr lang="en-AU"/>
              <a:t>FDIS ballot: </a:t>
            </a:r>
            <a:r>
              <a:rPr lang="en-AU">
                <a:solidFill>
                  <a:srgbClr val="00B050"/>
                </a:solidFill>
              </a:rPr>
              <a:t>passed &amp; response sent</a:t>
            </a:r>
            <a:endParaRPr lang="en-AU">
              <a:solidFill>
                <a:schemeClr val="accent2"/>
              </a:solidFill>
            </a:endParaRPr>
          </a:p>
          <a:p>
            <a:pPr lvl="1"/>
            <a:r>
              <a:rPr lang="en-AU"/>
              <a:t>IEEE 802.</a:t>
            </a:r>
            <a:r>
              <a:rPr lang="en-AU">
                <a:cs typeface="Arial" panose="020B0604020202020204" pitchFamily="34" charset="0"/>
              </a:rPr>
              <a:t>1Xck</a:t>
            </a:r>
            <a:r>
              <a:rPr lang="en-AU"/>
              <a:t> FDIS ballot passed on 26 June 2020 (N17203)</a:t>
            </a:r>
          </a:p>
          <a:p>
            <a:pPr lvl="2"/>
            <a:r>
              <a:rPr lang="en-AU"/>
              <a:t>Passed 9/1/8 </a:t>
            </a:r>
          </a:p>
          <a:p>
            <a:pPr lvl="2"/>
            <a:r>
              <a:rPr lang="en-AU"/>
              <a:t>China voted “no” with 1 comment; response sent in Aug 2020 (N17265)</a:t>
            </a:r>
          </a:p>
          <a:p>
            <a:pPr lvl="1"/>
            <a:r>
              <a:rPr lang="en-AU"/>
              <a:t>ISO/IEC/IEEE 8802-1X:2013/AMD2-2020 was published in Nov 2020</a:t>
            </a: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2048370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802.3 D3.0 (802.3cj) was liaised in Feb 2018</a:t>
            </a:r>
          </a:p>
          <a:p>
            <a:r>
              <a:rPr lang="en-US"/>
              <a:t>60-day</a:t>
            </a:r>
            <a:r>
              <a:rPr lang="en-AU"/>
              <a:t> pre-ballot: </a:t>
            </a:r>
            <a:r>
              <a:rPr lang="en-AU">
                <a:solidFill>
                  <a:srgbClr val="00B050"/>
                </a:solidFill>
              </a:rPr>
              <a:t>passed &amp; response sent</a:t>
            </a:r>
            <a:endParaRPr lang="en-AU">
              <a:solidFill>
                <a:schemeClr val="accent2"/>
              </a:solidFill>
            </a:endParaRPr>
          </a:p>
          <a:p>
            <a:pPr lvl="1"/>
            <a:r>
              <a:rPr lang="en-AU"/>
              <a:t>802.</a:t>
            </a:r>
            <a:r>
              <a:rPr lang="en-AU">
                <a:cs typeface="Arial" panose="020B0604020202020204" pitchFamily="34" charset="0"/>
              </a:rPr>
              <a:t>3-REV</a:t>
            </a:r>
            <a:r>
              <a:rPr lang="en-AU"/>
              <a:t> 60-day ballot passed on 14 April 2019 (N16917)</a:t>
            </a:r>
          </a:p>
          <a:p>
            <a:pPr lvl="2"/>
            <a:r>
              <a:rPr lang="en-AU"/>
              <a:t>Passed 7/0/11 on need for ISO standard</a:t>
            </a:r>
          </a:p>
          <a:p>
            <a:pPr lvl="2"/>
            <a:r>
              <a:rPr lang="en-AU"/>
              <a:t>Passed 5/1/12 on support for submission to FDIS</a:t>
            </a:r>
          </a:p>
          <a:p>
            <a:pPr lvl="2"/>
            <a:r>
              <a:rPr lang="en-AU"/>
              <a:t>China NB voted “no” with comments; response was sent in June 2019 (N16971)</a:t>
            </a:r>
          </a:p>
          <a:p>
            <a:r>
              <a:rPr lang="en-AU"/>
              <a:t>FDIS ballot: </a:t>
            </a:r>
            <a:r>
              <a:rPr lang="en-AU">
                <a:solidFill>
                  <a:srgbClr val="00B050"/>
                </a:solidFill>
              </a:rPr>
              <a:t>passed &amp; response liaised</a:t>
            </a:r>
          </a:p>
          <a:p>
            <a:pPr lvl="1"/>
            <a:r>
              <a:rPr lang="en-AU"/>
              <a:t>802.</a:t>
            </a:r>
            <a:r>
              <a:rPr lang="en-AU">
                <a:cs typeface="Arial" panose="020B0604020202020204" pitchFamily="34" charset="0"/>
              </a:rPr>
              <a:t>3-REV </a:t>
            </a:r>
            <a:r>
              <a:rPr lang="en-AU"/>
              <a:t>FDIS ballot passed on 22 July 2020 (N17223)</a:t>
            </a:r>
          </a:p>
          <a:p>
            <a:pPr lvl="2"/>
            <a:r>
              <a:rPr lang="en-AU"/>
              <a:t>Passed 10/1/9, with two comments from China NB</a:t>
            </a:r>
          </a:p>
          <a:p>
            <a:pPr lvl="1"/>
            <a:r>
              <a:rPr lang="en-AU"/>
              <a:t>A response to China NB was sent in Nov 2020 (N17388)</a:t>
            </a:r>
          </a:p>
          <a:p>
            <a:pPr lvl="1"/>
            <a:r>
              <a:rPr lang="en-AU"/>
              <a:t>Was published as ISO/IEC/IEEE 8802-3:2021</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49835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198</a:t>
            </a:fld>
            <a:endParaRPr lang="en-US"/>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802.1AE-2018/Cor1-2020 was liaised in Aug 2020 (N17252)</a:t>
            </a:r>
          </a:p>
          <a:p>
            <a:r>
              <a:rPr lang="en-US"/>
              <a:t>90-day</a:t>
            </a:r>
            <a:r>
              <a:rPr lang="en-AU"/>
              <a:t> FDIS: </a:t>
            </a:r>
            <a:r>
              <a:rPr lang="en-AU">
                <a:solidFill>
                  <a:srgbClr val="00B050"/>
                </a:solidFill>
              </a:rPr>
              <a:t>passed &amp; published</a:t>
            </a:r>
          </a:p>
          <a:p>
            <a:pPr lvl="1"/>
            <a:r>
              <a:rPr lang="en-AU"/>
              <a:t>IEEE 802.1AE-2018/Cor1-2020 90-day FDIS ballot (N17321) passed on 13 Jan 2021</a:t>
            </a:r>
          </a:p>
          <a:p>
            <a:pPr lvl="2"/>
            <a:r>
              <a:rPr lang="en-AU"/>
              <a:t>Passed 7/0/10 (N17471)</a:t>
            </a:r>
          </a:p>
          <a:p>
            <a:pPr lvl="1"/>
            <a:r>
              <a:rPr lang="en-AU"/>
              <a:t>Published as </a:t>
            </a:r>
            <a:r>
              <a:rPr lang="en-AU" sz="2000">
                <a:effectLst/>
                <a:latin typeface="Calibri" panose="020F0502020204030204" pitchFamily="34" charset="0"/>
                <a:ea typeface="Calibri" panose="020F0502020204030204" pitchFamily="34" charset="0"/>
              </a:rPr>
              <a:t>ISO/IEC/IEEE 8802-1AE:2020/COR 1:2021</a:t>
            </a:r>
            <a:r>
              <a:rPr lang="en-AU"/>
              <a:t> in June 2021</a:t>
            </a:r>
          </a:p>
          <a:p>
            <a:pPr lvl="2"/>
            <a:endParaRPr lang="en-AU">
              <a:solidFill>
                <a:schemeClr val="accent2"/>
              </a:solidFill>
            </a:endParaRPr>
          </a:p>
          <a:p>
            <a:pPr lvl="2"/>
            <a:endParaRPr lang="en-AU">
              <a:solidFill>
                <a:schemeClr val="accent2"/>
              </a:solidFill>
            </a:endParaRPr>
          </a:p>
          <a:p>
            <a:pPr lvl="1"/>
            <a:endParaRPr lang="en-AU">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802.1Qcx</a:t>
            </a:r>
            <a:r>
              <a:rPr lang="en-AU">
                <a:cs typeface="Arial" panose="020B0604020202020204" pitchFamily="34" charset="0"/>
              </a:rPr>
              <a:t> </a:t>
            </a:r>
            <a:r>
              <a:rPr lang="en-US"/>
              <a:t>D2.0 was liaised in Jan 2020 (N</a:t>
            </a:r>
            <a:r>
              <a:rPr lang="en-AU"/>
              <a:t>17095)</a:t>
            </a:r>
          </a:p>
          <a:p>
            <a:r>
              <a:rPr lang="en-US"/>
              <a:t>60-day</a:t>
            </a:r>
            <a:r>
              <a:rPr lang="en-AU"/>
              <a:t> pre-ballot: </a:t>
            </a:r>
            <a:r>
              <a:rPr lang="en-AU">
                <a:solidFill>
                  <a:schemeClr val="accent2"/>
                </a:solidFill>
              </a:rPr>
              <a:t>on hold</a:t>
            </a:r>
          </a:p>
          <a:p>
            <a:pPr lvl="1"/>
            <a:r>
              <a:rPr lang="en-AU"/>
              <a:t>(Jul 2020) Paul Congdon writes:</a:t>
            </a:r>
          </a:p>
          <a:p>
            <a:pPr lvl="2"/>
            <a:r>
              <a:rPr lang="en-AU" i="1"/>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1"/>
            <a:r>
              <a:rPr lang="en-AU"/>
              <a:t>(Sep 2021) Will remove 802.1Qcx from pipeline once IEEE 802.1Q-Revision liaised for information</a:t>
            </a:r>
          </a:p>
          <a:p>
            <a:r>
              <a:rPr lang="en-AU"/>
              <a:t>FDIS ballot: </a:t>
            </a:r>
            <a:r>
              <a:rPr lang="en-AU">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83270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a:t>This document will be used to provide information for any IEEE 802 JTC1 SC meetings in Mar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802.1Qcr D2.3 was liaised in Aug 2020 (N17269)</a:t>
            </a:r>
          </a:p>
          <a:p>
            <a:r>
              <a:rPr lang="en-US"/>
              <a:t>60-day</a:t>
            </a:r>
            <a:r>
              <a:rPr lang="en-AU"/>
              <a:t> pre-ballot: </a:t>
            </a:r>
            <a:r>
              <a:rPr lang="en-AU">
                <a:solidFill>
                  <a:schemeClr val="accent2"/>
                </a:solidFill>
              </a:rPr>
              <a:t>on hold</a:t>
            </a:r>
          </a:p>
          <a:p>
            <a:pPr lvl="1"/>
            <a:r>
              <a:rPr lang="en-AU"/>
              <a:t>(Nov 2020) May be part of 802.1Q-Rev</a:t>
            </a:r>
          </a:p>
          <a:p>
            <a:pPr lvl="1"/>
            <a:r>
              <a:rPr lang="en-AU"/>
              <a:t>(Sep 2021) Will remove 802.1Qcx from pipeline once IEEE 802.1Q-Revision liaised for information</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1147923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D2.6 liaised in Dec 2017 (WG1-N119)</a:t>
            </a:r>
          </a:p>
          <a:p>
            <a:pPr lvl="1"/>
            <a:r>
              <a:rPr lang="en-AU"/>
              <a:t>802.1Qcp was published in Sept 2018</a:t>
            </a:r>
          </a:p>
          <a:p>
            <a:r>
              <a:rPr lang="en-US"/>
              <a:t>60-day</a:t>
            </a:r>
            <a:r>
              <a:rPr lang="en-AU"/>
              <a:t> pre-ballot: </a:t>
            </a:r>
            <a:r>
              <a:rPr lang="en-AU">
                <a:solidFill>
                  <a:srgbClr val="00B050"/>
                </a:solidFill>
              </a:rPr>
              <a:t>passed</a:t>
            </a:r>
            <a:endParaRPr lang="en-AU">
              <a:solidFill>
                <a:schemeClr val="accent2"/>
              </a:solidFill>
            </a:endParaRPr>
          </a:p>
          <a:p>
            <a:pPr lvl="1"/>
            <a:r>
              <a:rPr lang="en-AU"/>
              <a:t>802.1Qcp-2018 60-day ballot passed on 16 July 2020 (N17245)</a:t>
            </a:r>
          </a:p>
          <a:p>
            <a:pPr lvl="2"/>
            <a:r>
              <a:rPr lang="en-AU"/>
              <a:t>Passed 8/0/10 on need for ISO standard</a:t>
            </a:r>
          </a:p>
          <a:p>
            <a:pPr lvl="2"/>
            <a:r>
              <a:rPr lang="en-AU"/>
              <a:t>Passed 6/0/12 on support for submission to FDIS</a:t>
            </a:r>
          </a:p>
          <a:p>
            <a:pPr lvl="2"/>
            <a:r>
              <a:rPr lang="en-AU"/>
              <a:t>There were no comments</a:t>
            </a:r>
          </a:p>
          <a:p>
            <a:r>
              <a:rPr lang="en-AU"/>
              <a:t>FDIS ballot: </a:t>
            </a:r>
            <a:r>
              <a:rPr lang="en-AU">
                <a:solidFill>
                  <a:srgbClr val="00B050"/>
                </a:solidFill>
              </a:rPr>
              <a:t>passed &amp; published</a:t>
            </a:r>
          </a:p>
          <a:p>
            <a:pPr lvl="1"/>
            <a:r>
              <a:rPr lang="en-AU"/>
              <a:t>IEEE 802.1Qcp-2018 FDIS ballot passed on 29 Jul 2021</a:t>
            </a:r>
          </a:p>
          <a:p>
            <a:pPr lvl="2"/>
            <a:r>
              <a:rPr lang="en-AU"/>
              <a:t>Passed 8/0/10 (N17612)</a:t>
            </a:r>
          </a:p>
          <a:p>
            <a:pPr lvl="1"/>
            <a:r>
              <a:rPr lang="en-AU"/>
              <a:t>Published as </a:t>
            </a:r>
            <a:r>
              <a:rPr lang="en-AU" sz="1800">
                <a:effectLst/>
                <a:latin typeface="+mj-lt"/>
                <a:ea typeface="Calibri" panose="020F0502020204030204" pitchFamily="34" charset="0"/>
              </a:rPr>
              <a:t>ISO/IEC/IEEE 8802-1Q:2020/AMD 2:2021 </a:t>
            </a:r>
            <a:r>
              <a:rPr lang="en-AU">
                <a:effectLst/>
                <a:latin typeface="+mj-lt"/>
                <a:ea typeface="Calibri" panose="020F0502020204030204" pitchFamily="34" charset="0"/>
              </a:rPr>
              <a:t>in Sep 2021</a:t>
            </a:r>
          </a:p>
          <a:p>
            <a:pPr marL="1588" lvl="1" indent="0">
              <a:buNone/>
            </a:pPr>
            <a:endParaRPr lang="en-AU" sz="1800">
              <a:effectLst/>
              <a:latin typeface="+mj-lt"/>
              <a:ea typeface="Calibri" panose="020F0502020204030204" pitchFamily="34" charset="0"/>
            </a:endParaRPr>
          </a:p>
          <a:p>
            <a:pPr lvl="1"/>
            <a:endParaRPr lang="en-AU">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7074230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a:t>Drafts </a:t>
            </a:r>
            <a:r>
              <a:rPr lang="en-GB"/>
              <a:t>sent to SC6</a:t>
            </a:r>
            <a:r>
              <a:rPr lang="en-AU"/>
              <a:t>: </a:t>
            </a:r>
            <a:r>
              <a:rPr lang="en-AU">
                <a:solidFill>
                  <a:srgbClr val="00B050"/>
                </a:solidFill>
              </a:rPr>
              <a:t>sent</a:t>
            </a:r>
          </a:p>
          <a:p>
            <a:pPr lvl="1"/>
            <a:r>
              <a:rPr lang="en-AU"/>
              <a:t>D2.1 was liaised in Apr 2018 (WG1N124)</a:t>
            </a:r>
          </a:p>
          <a:p>
            <a:r>
              <a:rPr lang="en-US"/>
              <a:t>60-day</a:t>
            </a:r>
            <a:r>
              <a:rPr lang="en-AU"/>
              <a:t> pre-ballot: </a:t>
            </a:r>
            <a:r>
              <a:rPr lang="en-AU">
                <a:solidFill>
                  <a:srgbClr val="00B050"/>
                </a:solidFill>
              </a:rPr>
              <a:t>passed</a:t>
            </a:r>
            <a:endParaRPr lang="en-AU">
              <a:solidFill>
                <a:schemeClr val="accent2"/>
              </a:solidFill>
            </a:endParaRPr>
          </a:p>
          <a:p>
            <a:pPr lvl="1"/>
            <a:r>
              <a:rPr lang="en-AU"/>
              <a:t>802.1Qcy-2019 60-day ballot passed on 16 July 2020 (N17246)</a:t>
            </a:r>
          </a:p>
          <a:p>
            <a:pPr lvl="2"/>
            <a:r>
              <a:rPr lang="en-AU"/>
              <a:t>Passed 8/0/10 on need for ISO standard</a:t>
            </a:r>
          </a:p>
          <a:p>
            <a:pPr lvl="2"/>
            <a:r>
              <a:rPr lang="en-AU"/>
              <a:t>Passed 6/0/12 on support for submission to FDIS</a:t>
            </a:r>
          </a:p>
          <a:p>
            <a:pPr lvl="2"/>
            <a:r>
              <a:rPr lang="en-AU"/>
              <a:t>There were no comments</a:t>
            </a:r>
          </a:p>
          <a:p>
            <a:r>
              <a:rPr lang="en-AU"/>
              <a:t>FDIS ballot: </a:t>
            </a:r>
            <a:r>
              <a:rPr lang="en-AU">
                <a:solidFill>
                  <a:srgbClr val="00B050"/>
                </a:solidFill>
              </a:rPr>
              <a:t>passed &amp; published</a:t>
            </a:r>
          </a:p>
          <a:p>
            <a:pPr lvl="1"/>
            <a:r>
              <a:rPr lang="en-AU"/>
              <a:t>IEEE 802.1Qcy-2019 FDIS ballot passed on 29 Jul 2021</a:t>
            </a:r>
          </a:p>
          <a:p>
            <a:pPr lvl="2"/>
            <a:r>
              <a:rPr lang="en-AU"/>
              <a:t>Passed 8/0/10 (N17553)</a:t>
            </a:r>
          </a:p>
          <a:p>
            <a:pPr lvl="1"/>
            <a:r>
              <a:rPr lang="en-AU"/>
              <a:t>Published as ISO/IEC/IEEE 8802-1Q:2020/AMD3 </a:t>
            </a:r>
            <a:r>
              <a:rPr lang="en-AU">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5280793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a:t>
            </a:r>
            <a:r>
              <a:rPr lang="en-AU">
                <a:cs typeface="Arial" panose="020B0604020202020204" pitchFamily="34" charset="0"/>
              </a:rPr>
              <a:t>1AX-Rev </a:t>
            </a:r>
            <a:r>
              <a:rPr lang="en-US"/>
              <a:t>D2.0 was liaised in Jul 2019 (N</a:t>
            </a:r>
            <a:r>
              <a:rPr lang="en-AU"/>
              <a:t>16984)</a:t>
            </a:r>
            <a:endParaRPr lang="en-US"/>
          </a:p>
          <a:p>
            <a:r>
              <a:rPr lang="en-US"/>
              <a:t>60-day</a:t>
            </a:r>
            <a:r>
              <a:rPr lang="en-AU"/>
              <a:t> pre-ballot: </a:t>
            </a:r>
            <a:r>
              <a:rPr lang="en-AU">
                <a:solidFill>
                  <a:srgbClr val="00B050"/>
                </a:solidFill>
              </a:rPr>
              <a:t>passed</a:t>
            </a:r>
            <a:endParaRPr lang="en-AU">
              <a:solidFill>
                <a:schemeClr val="accent2"/>
              </a:solidFill>
            </a:endParaRPr>
          </a:p>
          <a:p>
            <a:pPr lvl="1"/>
            <a:r>
              <a:rPr lang="en-AU"/>
              <a:t>A motion to submit was approved by IEEE 802 EC in Hawaii in Nov 2019</a:t>
            </a:r>
          </a:p>
          <a:p>
            <a:pPr lvl="1"/>
            <a:r>
              <a:rPr lang="en-AU"/>
              <a:t>802.</a:t>
            </a:r>
            <a:r>
              <a:rPr lang="en-AU">
                <a:cs typeface="Arial" panose="020B0604020202020204" pitchFamily="34" charset="0"/>
              </a:rPr>
              <a:t>1AX-Rev</a:t>
            </a:r>
            <a:r>
              <a:rPr lang="en-AU"/>
              <a:t> 60-day ballot passed on 22 August 2020 (N17267)</a:t>
            </a:r>
          </a:p>
          <a:p>
            <a:pPr lvl="2"/>
            <a:r>
              <a:rPr lang="en-AU"/>
              <a:t>Passed 9/0/9 on need for ISO standard</a:t>
            </a:r>
          </a:p>
          <a:p>
            <a:pPr lvl="2"/>
            <a:r>
              <a:rPr lang="en-AU"/>
              <a:t>Passed 7/0/11 on support for submission to FDIS</a:t>
            </a:r>
          </a:p>
          <a:p>
            <a:pPr lvl="2"/>
            <a:r>
              <a:rPr lang="en-AU"/>
              <a:t>There were no comments</a:t>
            </a:r>
          </a:p>
          <a:p>
            <a:r>
              <a:rPr lang="en-AU"/>
              <a:t>FDIS ballot: </a:t>
            </a:r>
            <a:r>
              <a:rPr lang="en-AU">
                <a:solidFill>
                  <a:srgbClr val="00B050"/>
                </a:solidFill>
              </a:rPr>
              <a:t>passed &amp; published</a:t>
            </a:r>
          </a:p>
          <a:p>
            <a:pPr lvl="1"/>
            <a:r>
              <a:rPr lang="en-AU"/>
              <a:t>802.</a:t>
            </a:r>
            <a:r>
              <a:rPr lang="en-AU">
                <a:cs typeface="Arial" panose="020B0604020202020204" pitchFamily="34" charset="0"/>
              </a:rPr>
              <a:t>1AX-Rev</a:t>
            </a:r>
            <a:r>
              <a:rPr lang="en-AU"/>
              <a:t> FDIS ballot passed on 29 Jul 2021</a:t>
            </a:r>
          </a:p>
          <a:p>
            <a:pPr lvl="2"/>
            <a:r>
              <a:rPr lang="en-AU"/>
              <a:t>Passed 8/0/10 (N17552)</a:t>
            </a:r>
          </a:p>
          <a:p>
            <a:pPr lvl="1"/>
            <a:r>
              <a:rPr lang="en-AU"/>
              <a:t>802.1AX was published as ISO/IEC/IEEE 8802-1AX:2021</a:t>
            </a:r>
            <a:r>
              <a:rPr lang="en-AU">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148318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D2.0 liaised in Dec 2017 (WG1-N119)</a:t>
            </a:r>
          </a:p>
          <a:p>
            <a:r>
              <a:rPr lang="en-US"/>
              <a:t>60-day</a:t>
            </a:r>
            <a:r>
              <a:rPr lang="en-AU"/>
              <a:t> pre-ballot: </a:t>
            </a:r>
            <a:r>
              <a:rPr lang="en-AU">
                <a:solidFill>
                  <a:srgbClr val="00B050"/>
                </a:solidFill>
              </a:rPr>
              <a:t>passed &amp; response sent</a:t>
            </a:r>
          </a:p>
          <a:p>
            <a:pPr lvl="1"/>
            <a:r>
              <a:rPr lang="en-AU"/>
              <a:t>IEEE 802.1Qcc 60-day ballot passed on 16 July 2020 (N17244)</a:t>
            </a:r>
          </a:p>
          <a:p>
            <a:pPr lvl="2"/>
            <a:r>
              <a:rPr lang="en-AU"/>
              <a:t>Passed 8/0/10 on need for ISO standard</a:t>
            </a:r>
          </a:p>
          <a:p>
            <a:pPr lvl="2"/>
            <a:r>
              <a:rPr lang="en-AU"/>
              <a:t>Passed 6/1/9 on support for submission to FDIS</a:t>
            </a:r>
          </a:p>
          <a:p>
            <a:pPr lvl="2"/>
            <a:r>
              <a:rPr lang="en-AU"/>
              <a:t>China voted “no” with 2 comments, with response sent Oct 2020 (N17443)</a:t>
            </a:r>
          </a:p>
          <a:p>
            <a:r>
              <a:rPr lang="en-AU"/>
              <a:t>FDIS ballot: </a:t>
            </a:r>
            <a:r>
              <a:rPr lang="en-AU">
                <a:solidFill>
                  <a:srgbClr val="00B050"/>
                </a:solidFill>
              </a:rPr>
              <a:t>passed &amp; published &amp; response sent</a:t>
            </a:r>
          </a:p>
          <a:p>
            <a:pPr lvl="1"/>
            <a:r>
              <a:rPr lang="en-AU"/>
              <a:t>IEEE 802.1Qcc FDIS ballot passed on 8 Sep 2021 (N17603)</a:t>
            </a:r>
          </a:p>
          <a:p>
            <a:pPr lvl="2"/>
            <a:r>
              <a:rPr lang="en-AU"/>
              <a:t>Passed 8/1/10</a:t>
            </a:r>
          </a:p>
          <a:p>
            <a:pPr lvl="2"/>
            <a:r>
              <a:rPr lang="en-AU"/>
              <a:t>China NB voted no with usual security related comments</a:t>
            </a:r>
          </a:p>
          <a:p>
            <a:pPr lvl="2"/>
            <a:r>
              <a:rPr lang="en-AU"/>
              <a:t>802.1 WG sent </a:t>
            </a:r>
            <a:r>
              <a:rPr lang="en-AU">
                <a:hlinkClick r:id="rId2"/>
              </a:rPr>
              <a:t>responses</a:t>
            </a:r>
            <a:r>
              <a:rPr lang="en-AU"/>
              <a:t> in Jan 2022 (N17662)</a:t>
            </a:r>
            <a:endParaRPr lang="en-US"/>
          </a:p>
          <a:p>
            <a:pPr lvl="1"/>
            <a:r>
              <a:rPr lang="en-AU">
                <a:latin typeface="+mj-lt"/>
              </a:rPr>
              <a:t>Published as </a:t>
            </a:r>
            <a:r>
              <a:rPr lang="en-AU" sz="180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7352956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a:t>
            </a:r>
            <a:r>
              <a:rPr lang="en-AU">
                <a:cs typeface="Arial" panose="020B0604020202020204" pitchFamily="34" charset="0"/>
              </a:rPr>
              <a:t>1AS-Rev </a:t>
            </a:r>
            <a:r>
              <a:rPr lang="en-US"/>
              <a:t>D8 was liaised in Mar 2019 (N17089 in Jan 2020)</a:t>
            </a:r>
            <a:endParaRPr lang="en-AU"/>
          </a:p>
          <a:p>
            <a:r>
              <a:rPr lang="en-US"/>
              <a:t>60-day</a:t>
            </a:r>
            <a:r>
              <a:rPr lang="en-AU"/>
              <a:t> pre-ballot: </a:t>
            </a:r>
            <a:r>
              <a:rPr lang="en-AU">
                <a:solidFill>
                  <a:srgbClr val="00B050"/>
                </a:solidFill>
              </a:rPr>
              <a:t>passed &amp; response sent</a:t>
            </a:r>
            <a:endParaRPr lang="en-AU">
              <a:solidFill>
                <a:schemeClr val="accent2"/>
              </a:solidFill>
            </a:endParaRPr>
          </a:p>
          <a:p>
            <a:pPr lvl="1"/>
            <a:r>
              <a:rPr lang="en-AU"/>
              <a:t>802.</a:t>
            </a:r>
            <a:r>
              <a:rPr lang="en-AU">
                <a:cs typeface="Arial" panose="020B0604020202020204" pitchFamily="34" charset="0"/>
              </a:rPr>
              <a:t>1AS-Rev</a:t>
            </a:r>
            <a:r>
              <a:rPr lang="en-AU"/>
              <a:t> 60-day ballot passed on 22 August 2020 (N17268)</a:t>
            </a:r>
          </a:p>
          <a:p>
            <a:pPr lvl="2"/>
            <a:r>
              <a:rPr lang="en-AU"/>
              <a:t>Passed 9/0/9 on need for ISO standard</a:t>
            </a:r>
          </a:p>
          <a:p>
            <a:pPr lvl="2"/>
            <a:r>
              <a:rPr lang="en-AU"/>
              <a:t>Passed 7/1/10 on support for submission to FDIS</a:t>
            </a:r>
          </a:p>
          <a:p>
            <a:pPr lvl="2"/>
            <a:r>
              <a:rPr lang="en-AU"/>
              <a:t>China voted “no” with one comment; response sent in Oct 2020 (N17442)</a:t>
            </a:r>
          </a:p>
          <a:p>
            <a:r>
              <a:rPr lang="en-AU"/>
              <a:t>FDIS ballot: </a:t>
            </a:r>
            <a:r>
              <a:rPr lang="en-AU">
                <a:solidFill>
                  <a:srgbClr val="00B050"/>
                </a:solidFill>
              </a:rPr>
              <a:t>passed, published</a:t>
            </a:r>
            <a:r>
              <a:rPr lang="en-AU">
                <a:solidFill>
                  <a:schemeClr val="accent2"/>
                </a:solidFill>
              </a:rPr>
              <a:t> </a:t>
            </a:r>
            <a:r>
              <a:rPr lang="en-AU">
                <a:solidFill>
                  <a:srgbClr val="00B050"/>
                </a:solidFill>
              </a:rPr>
              <a:t>&amp; response sent</a:t>
            </a:r>
          </a:p>
          <a:p>
            <a:pPr lvl="1"/>
            <a:r>
              <a:rPr lang="en-AU"/>
              <a:t>802.1AS-Rev FDIS ballot passed on 16 Sept 2021</a:t>
            </a:r>
          </a:p>
          <a:p>
            <a:pPr lvl="2"/>
            <a:r>
              <a:rPr lang="en-AU"/>
              <a:t>Passed 8/1/10, with usual security comment from China NB (N17611)</a:t>
            </a:r>
          </a:p>
          <a:p>
            <a:pPr lvl="2"/>
            <a:r>
              <a:rPr lang="en-AU"/>
              <a:t>802.1 WG sent </a:t>
            </a:r>
            <a:r>
              <a:rPr lang="en-AU">
                <a:solidFill>
                  <a:schemeClr val="accent6"/>
                </a:solidFill>
                <a:hlinkClick r:id="rId2">
                  <a:extLst>
                    <a:ext uri="{A12FA001-AC4F-418D-AE19-62706E023703}">
                      <ahyp:hlinkClr xmlns:ahyp="http://schemas.microsoft.com/office/drawing/2018/hyperlinkcolor" val="tx"/>
                    </a:ext>
                  </a:extLst>
                </a:hlinkClick>
              </a:rPr>
              <a:t>responses</a:t>
            </a:r>
            <a:r>
              <a:rPr lang="en-AU"/>
              <a:t> in Jan 2022 (N17663)</a:t>
            </a:r>
          </a:p>
          <a:p>
            <a:pPr lvl="1"/>
            <a:r>
              <a:rPr lang="en-AU"/>
              <a:t>Published as ISO/IEC/IEEE 8802-1AS:2021</a:t>
            </a:r>
          </a:p>
          <a:p>
            <a:pPr lvl="1"/>
            <a:endParaRPr lang="en-AU" sz="180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401948644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802.1CMde</a:t>
            </a:r>
            <a:r>
              <a:rPr lang="en-AU">
                <a:cs typeface="Arial" panose="020B0604020202020204" pitchFamily="34" charset="0"/>
              </a:rPr>
              <a:t> </a:t>
            </a:r>
            <a:r>
              <a:rPr lang="en-US"/>
              <a:t>D2.0 was liaised in Jan 2020 (</a:t>
            </a:r>
            <a:r>
              <a:rPr lang="en-AU"/>
              <a:t>N17094)</a:t>
            </a:r>
            <a:endParaRPr lang="en-US"/>
          </a:p>
          <a:p>
            <a:r>
              <a:rPr lang="en-US"/>
              <a:t>60-day</a:t>
            </a:r>
            <a:r>
              <a:rPr lang="en-AU"/>
              <a:t> pre-ballot: </a:t>
            </a:r>
            <a:r>
              <a:rPr lang="en-AU">
                <a:solidFill>
                  <a:srgbClr val="00B050"/>
                </a:solidFill>
              </a:rPr>
              <a:t>passed</a:t>
            </a:r>
          </a:p>
          <a:p>
            <a:pPr lvl="1"/>
            <a:r>
              <a:rPr lang="en-AU"/>
              <a:t>802.1CMde  60-day ballot passed on 22 Jan 2021 (N17470)</a:t>
            </a:r>
          </a:p>
          <a:p>
            <a:pPr lvl="2"/>
            <a:r>
              <a:rPr lang="en-AU"/>
              <a:t>Passed 8/0/9 on need for ISO standard</a:t>
            </a:r>
          </a:p>
          <a:p>
            <a:pPr lvl="2"/>
            <a:r>
              <a:rPr lang="en-AU"/>
              <a:t>Passed 7/0/10 on support for submission to FDIS</a:t>
            </a:r>
          </a:p>
          <a:p>
            <a:r>
              <a:rPr lang="en-AU"/>
              <a:t>FDIS ballot: </a:t>
            </a:r>
            <a:r>
              <a:rPr lang="en-AU">
                <a:solidFill>
                  <a:srgbClr val="00B050"/>
                </a:solidFill>
              </a:rPr>
              <a:t>passed,  published &amp; response sent</a:t>
            </a:r>
          </a:p>
          <a:p>
            <a:pPr lvl="1"/>
            <a:r>
              <a:rPr lang="en-AU"/>
              <a:t>802.1CMde FDIS ballot passed on 8 Sep 2021 (N17604)</a:t>
            </a:r>
          </a:p>
          <a:p>
            <a:pPr lvl="2"/>
            <a:r>
              <a:rPr lang="en-AU"/>
              <a:t>Passed 8/1/10</a:t>
            </a:r>
          </a:p>
          <a:p>
            <a:pPr lvl="2"/>
            <a:r>
              <a:rPr lang="en-AU"/>
              <a:t>China NB voted no with usual security related comments</a:t>
            </a:r>
          </a:p>
          <a:p>
            <a:pPr lvl="2"/>
            <a:r>
              <a:rPr lang="en-AU"/>
              <a:t>802.1 WG sent </a:t>
            </a:r>
            <a:r>
              <a:rPr lang="en-AU">
                <a:hlinkClick r:id="rId2"/>
              </a:rPr>
              <a:t>responses</a:t>
            </a:r>
            <a:r>
              <a:rPr lang="en-AU"/>
              <a:t> in Jan 2022 (N17661)</a:t>
            </a:r>
            <a:endParaRPr lang="en-US"/>
          </a:p>
          <a:p>
            <a:pPr lvl="1"/>
            <a:r>
              <a:rPr lang="en-AU">
                <a:latin typeface="+mj-lt"/>
              </a:rPr>
              <a:t>Published </a:t>
            </a:r>
            <a:r>
              <a:rPr lang="en-US">
                <a:latin typeface="+mj-lt"/>
              </a:rPr>
              <a:t>as ISO/IEC/IEEE 8802-1CM:2019/</a:t>
            </a:r>
            <a:r>
              <a:rPr lang="en-US" err="1">
                <a:latin typeface="+mj-lt"/>
              </a:rPr>
              <a:t>Amd</a:t>
            </a:r>
            <a:r>
              <a:rPr lang="en-US">
                <a:latin typeface="+mj-lt"/>
              </a:rPr>
              <a:t> 1:2021</a:t>
            </a:r>
            <a:endParaRPr lang="en-AU">
              <a:latin typeface="+mj-lt"/>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8643447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802.3cn D3.1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3cn-2019</a:t>
            </a:r>
            <a:r>
              <a:rPr lang="en-AU"/>
              <a:t> 60-day ballot passed on 14 Dec 2020 (N17447)</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p>
          <a:p>
            <a:pPr lvl="1"/>
            <a:r>
              <a:rPr lang="en-AU"/>
              <a:t>802.</a:t>
            </a:r>
            <a:r>
              <a:rPr lang="en-AU">
                <a:cs typeface="Arial" panose="020B0604020202020204" pitchFamily="34" charset="0"/>
              </a:rPr>
              <a:t>3cn-2019</a:t>
            </a:r>
            <a:r>
              <a:rPr lang="en-AU"/>
              <a:t> FDIS ballot passed on 8 Sep 2021 (N17606)</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US"/>
              <a:t>Published as ISO/IEC/IEEE 8802-3:2021/</a:t>
            </a:r>
            <a:r>
              <a:rPr lang="en-US" err="1"/>
              <a:t>Amd</a:t>
            </a:r>
            <a:r>
              <a:rPr lang="en-US"/>
              <a:t> 4:2021</a:t>
            </a:r>
            <a:endParaRPr lang="en-AU">
              <a:solidFill>
                <a:srgbClr val="FF0000"/>
              </a:solidFill>
            </a:endParaRPr>
          </a:p>
          <a:p>
            <a:pPr lvl="1"/>
            <a:endParaRPr lang="en-AU">
              <a:solidFill>
                <a:srgbClr val="FF0000"/>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20571891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802.3cq D3.2 was liaised for information in Dec 2019 (N17086)</a:t>
            </a:r>
          </a:p>
          <a:p>
            <a:pPr lvl="2"/>
            <a:r>
              <a:rPr lang="en-AU"/>
              <a:t>D3.1 was approved by EC but D3.2 was available and so was the version liaised</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3cq-2020</a:t>
            </a:r>
            <a:r>
              <a:rPr lang="en-AU"/>
              <a:t> 60-day ballot passed on 14 Dec 2020 (N17448)</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endParaRPr lang="en-AU">
              <a:solidFill>
                <a:schemeClr val="accent2"/>
              </a:solidFill>
            </a:endParaRPr>
          </a:p>
          <a:p>
            <a:pPr lvl="1"/>
            <a:r>
              <a:rPr lang="en-AU"/>
              <a:t>802.</a:t>
            </a:r>
            <a:r>
              <a:rPr lang="en-AU">
                <a:cs typeface="Arial" panose="020B0604020202020204" pitchFamily="34" charset="0"/>
              </a:rPr>
              <a:t>3cq-2020</a:t>
            </a:r>
            <a:r>
              <a:rPr lang="en-AU"/>
              <a:t> FDIS ballot passed on 8 Sep 2021 (N17607)</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t>
            </a:r>
            <a:r>
              <a:rPr lang="en-US"/>
              <a:t>as ISO/IEC/IEEE 8802-3:2021/</a:t>
            </a:r>
            <a:r>
              <a:rPr lang="en-US" err="1"/>
              <a:t>Amd</a:t>
            </a:r>
            <a:r>
              <a:rPr lang="en-US"/>
              <a:t> 6:2021</a:t>
            </a:r>
            <a:endParaRPr lang="en-US">
              <a:solidFill>
                <a:srgbClr val="FF0000"/>
              </a:solidFill>
            </a:endParaRPr>
          </a:p>
          <a:p>
            <a:pPr lvl="1"/>
            <a:endParaRPr lang="en-AU">
              <a:solidFill>
                <a:srgbClr val="FF0000"/>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498211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802.3cm D3.1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3cm-2020</a:t>
            </a:r>
            <a:r>
              <a:rPr lang="en-AU"/>
              <a:t> 60-day ballot passed on 14 Dec 2020 (N17449)</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endParaRPr lang="en-AU">
              <a:solidFill>
                <a:schemeClr val="accent2"/>
              </a:solidFill>
            </a:endParaRPr>
          </a:p>
          <a:p>
            <a:pPr lvl="1"/>
            <a:r>
              <a:rPr lang="en-AU"/>
              <a:t>802.</a:t>
            </a:r>
            <a:r>
              <a:rPr lang="en-AU">
                <a:cs typeface="Arial" panose="020B0604020202020204" pitchFamily="34" charset="0"/>
              </a:rPr>
              <a:t>3cm-2020</a:t>
            </a:r>
            <a:r>
              <a:rPr lang="en-AU"/>
              <a:t> FDIS ballot passed on 8 Sep 2021 (N17608)</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t>
            </a:r>
            <a:r>
              <a:rPr lang="en-US"/>
              <a:t>as ISO/IEC/IEEE 8802-3:2021/</a:t>
            </a:r>
            <a:r>
              <a:rPr lang="en-US" err="1"/>
              <a:t>Amd</a:t>
            </a:r>
            <a:r>
              <a:rPr lang="en-US"/>
              <a:t> 7:2021</a:t>
            </a:r>
            <a:endParaRPr lang="en-AU">
              <a:solidFill>
                <a:srgbClr val="FF0000"/>
              </a:solidFill>
            </a:endParaRPr>
          </a:p>
          <a:p>
            <a:pPr lvl="1"/>
            <a:endParaRPr lang="en-AU">
              <a:solidFill>
                <a:srgbClr val="FF0000"/>
              </a:solidFill>
            </a:endParaRPr>
          </a:p>
          <a:p>
            <a:endParaRPr lang="en-AU" b="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22248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a:t>
                      </a:r>
                      <a:r>
                        <a:rPr lang="en-AU" sz="1600" b="0" kern="1200" baseline="0">
                          <a:solidFill>
                            <a:srgbClr val="00B050"/>
                          </a:solidFill>
                          <a:latin typeface="+mn-lt"/>
                          <a:ea typeface="+mn-ea"/>
                          <a:cs typeface="+mn-cs"/>
                        </a:rPr>
                        <a:t> Mar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802.3ch D3.0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3ch-2020</a:t>
            </a:r>
            <a:r>
              <a:rPr lang="en-AU"/>
              <a:t> 60-day ballot passed on 14 Dec 2020 (N17446)</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response sent &amp; published</a:t>
            </a:r>
            <a:endParaRPr lang="en-AU">
              <a:solidFill>
                <a:schemeClr val="accent2"/>
              </a:solidFill>
            </a:endParaRPr>
          </a:p>
          <a:p>
            <a:pPr lvl="1"/>
            <a:r>
              <a:rPr lang="en-AU"/>
              <a:t>802.</a:t>
            </a:r>
            <a:r>
              <a:rPr lang="en-AU">
                <a:cs typeface="Arial" panose="020B0604020202020204" pitchFamily="34" charset="0"/>
              </a:rPr>
              <a:t>3ch-2020</a:t>
            </a:r>
            <a:r>
              <a:rPr lang="en-AU"/>
              <a:t> FDIS ballot passed on 8 Sep 2021 (N17605)</a:t>
            </a:r>
          </a:p>
          <a:p>
            <a:pPr lvl="2"/>
            <a:r>
              <a:rPr lang="en-AU"/>
              <a:t>Passed 9/1/9</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t>
            </a:r>
            <a:r>
              <a:rPr lang="en-US"/>
              <a:t>as ISO/IEC/IEEE 8802-3:2021/</a:t>
            </a:r>
            <a:r>
              <a:rPr lang="en-US" err="1"/>
              <a:t>Amd</a:t>
            </a:r>
            <a:r>
              <a:rPr lang="en-US"/>
              <a:t> 8:2021</a:t>
            </a:r>
            <a:endParaRPr lang="en-AU">
              <a:solidFill>
                <a:srgbClr val="FF0000"/>
              </a:solidFill>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46292715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a:t>Drafts </a:t>
            </a:r>
            <a:r>
              <a:rPr lang="en-GB"/>
              <a:t>sent to SC6</a:t>
            </a:r>
            <a:r>
              <a:rPr lang="en-AU"/>
              <a:t>: </a:t>
            </a:r>
            <a:r>
              <a:rPr lang="en-AU">
                <a:solidFill>
                  <a:srgbClr val="00B050"/>
                </a:solidFill>
              </a:rPr>
              <a:t>sent</a:t>
            </a:r>
          </a:p>
          <a:p>
            <a:pPr lvl="1"/>
            <a:r>
              <a:rPr lang="en-AU"/>
              <a:t>802.3.2 D3.0 was liaised for information in Feb 2019 (N16893)</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3.2-2019</a:t>
            </a:r>
            <a:r>
              <a:rPr lang="en-AU"/>
              <a:t> 60-day ballot passed on 14 Dec 2020 (N17451)</a:t>
            </a:r>
          </a:p>
          <a:p>
            <a:pPr lvl="2"/>
            <a:r>
              <a:rPr lang="en-AU"/>
              <a:t>Passed 8/1/9 on need for ISO standard</a:t>
            </a:r>
          </a:p>
          <a:p>
            <a:pPr lvl="2"/>
            <a:r>
              <a:rPr lang="en-AU"/>
              <a:t>Passed 8/1/9 on support for submission to FDIS</a:t>
            </a:r>
          </a:p>
          <a:p>
            <a:pPr lvl="1"/>
            <a:r>
              <a:rPr lang="en-AU"/>
              <a:t>China NB voted “no” with two comments</a:t>
            </a:r>
          </a:p>
          <a:p>
            <a:pPr lvl="2"/>
            <a:r>
              <a:rPr lang="en-AU"/>
              <a:t>Response sent in Feb 2021 (N17474)</a:t>
            </a:r>
          </a:p>
          <a:p>
            <a:r>
              <a:rPr lang="en-AU"/>
              <a:t>FDIS ballot: </a:t>
            </a:r>
            <a:r>
              <a:rPr lang="en-AU">
                <a:solidFill>
                  <a:srgbClr val="00B050"/>
                </a:solidFill>
              </a:rPr>
              <a:t>passed, response sent &amp; published</a:t>
            </a:r>
            <a:r>
              <a:rPr lang="en-AU"/>
              <a:t> </a:t>
            </a:r>
            <a:endParaRPr lang="en-AU">
              <a:solidFill>
                <a:schemeClr val="accent2"/>
              </a:solidFill>
            </a:endParaRPr>
          </a:p>
          <a:p>
            <a:pPr lvl="1"/>
            <a:r>
              <a:rPr lang="en-AU"/>
              <a:t>802.</a:t>
            </a:r>
            <a:r>
              <a:rPr lang="en-AU">
                <a:cs typeface="Arial" panose="020B0604020202020204" pitchFamily="34" charset="0"/>
              </a:rPr>
              <a:t>3.2-2019 </a:t>
            </a:r>
            <a:r>
              <a:rPr lang="en-AU"/>
              <a:t>FDIS ballot passed on 8 Sep 2021 (N17644)</a:t>
            </a:r>
          </a:p>
          <a:p>
            <a:pPr lvl="2"/>
            <a:r>
              <a:rPr lang="en-AU"/>
              <a:t>Passed 8/0/11</a:t>
            </a:r>
          </a:p>
          <a:p>
            <a:pPr lvl="2"/>
            <a:r>
              <a:rPr lang="en-AU"/>
              <a:t>China NB voted yes, but with the usual demand that 802.3 include security</a:t>
            </a:r>
          </a:p>
          <a:p>
            <a:pPr lvl="2"/>
            <a:r>
              <a:rPr lang="en-AU"/>
              <a:t>(27 Nov 2021) </a:t>
            </a:r>
            <a:r>
              <a:rPr lang="en-AU">
                <a:hlinkClick r:id="rId2"/>
              </a:rPr>
              <a:t>multi-ballot response</a:t>
            </a:r>
            <a:r>
              <a:rPr lang="en-AU"/>
              <a:t> sent (N17645)</a:t>
            </a:r>
          </a:p>
          <a:p>
            <a:pPr lvl="1"/>
            <a:r>
              <a:rPr lang="en-AU">
                <a:latin typeface="+mj-lt"/>
              </a:rPr>
              <a:t>Published as ISO/IEC/IEEE 8802-3-2:2021</a:t>
            </a:r>
          </a:p>
          <a:p>
            <a:endParaRPr lang="en-AU" b="0">
              <a:solidFill>
                <a:schemeClr val="accent2"/>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7294402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a:t>Drafts </a:t>
            </a:r>
            <a:r>
              <a:rPr lang="en-GB"/>
              <a:t>sent to SC6</a:t>
            </a:r>
            <a:r>
              <a:rPr lang="en-AU"/>
              <a:t>: </a:t>
            </a:r>
            <a:r>
              <a:rPr lang="en-AU">
                <a:solidFill>
                  <a:srgbClr val="00B050"/>
                </a:solidFill>
              </a:rPr>
              <a:t>sent</a:t>
            </a:r>
          </a:p>
          <a:p>
            <a:pPr lvl="1"/>
            <a:r>
              <a:rPr lang="en-AU"/>
              <a:t>802.3cb D3.0 was liaised in June 2017</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3cb-2018</a:t>
            </a:r>
            <a:r>
              <a:rPr lang="en-AU"/>
              <a:t> 60-day ballot passed on 8 April 2019 (N16914)</a:t>
            </a:r>
          </a:p>
          <a:p>
            <a:pPr lvl="2"/>
            <a:r>
              <a:rPr lang="en-AU"/>
              <a:t>Passed 8/0/9 on need for ISO standard</a:t>
            </a:r>
          </a:p>
          <a:p>
            <a:pPr lvl="2"/>
            <a:r>
              <a:rPr lang="en-AU"/>
              <a:t>Passed 6/1/10 on support for submission to FDIS</a:t>
            </a:r>
          </a:p>
          <a:p>
            <a:pPr lvl="2"/>
            <a:r>
              <a:rPr lang="en-AU"/>
              <a:t>China NB voted “no” with comments; response was sent in June 2019 (N16971)</a:t>
            </a:r>
          </a:p>
          <a:p>
            <a:r>
              <a:rPr lang="en-AU"/>
              <a:t>FDIS ballot: </a:t>
            </a:r>
            <a:r>
              <a:rPr lang="en-AU">
                <a:solidFill>
                  <a:srgbClr val="00B050"/>
                </a:solidFill>
              </a:rPr>
              <a:t>passed, published &amp; response sent</a:t>
            </a:r>
          </a:p>
          <a:p>
            <a:pPr lvl="1"/>
            <a:r>
              <a:rPr lang="en-AU"/>
              <a:t>IEEE 802.3cb-2018 FDIS ballot passed on 11 Nov 2021 (N17638)</a:t>
            </a:r>
          </a:p>
          <a:p>
            <a:pPr lvl="2"/>
            <a:r>
              <a:rPr lang="en-AU"/>
              <a:t>Passed 8/1/10</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1:2021</a:t>
            </a:r>
            <a:endParaRPr lang="en-AU"/>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003847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802.3bt D3.2 was liaised in Feb 2018</a:t>
            </a:r>
          </a:p>
          <a:p>
            <a:r>
              <a:rPr lang="en-US"/>
              <a:t>60-day</a:t>
            </a:r>
            <a:r>
              <a:rPr lang="en-AU"/>
              <a:t> pre-ballot: </a:t>
            </a:r>
            <a:r>
              <a:rPr lang="en-AU">
                <a:solidFill>
                  <a:srgbClr val="00B050"/>
                </a:solidFill>
              </a:rPr>
              <a:t>passed</a:t>
            </a:r>
          </a:p>
          <a:p>
            <a:pPr lvl="1"/>
            <a:r>
              <a:rPr lang="en-AU"/>
              <a:t>802.</a:t>
            </a:r>
            <a:r>
              <a:rPr lang="en-AU">
                <a:cs typeface="Arial" panose="020B0604020202020204" pitchFamily="34" charset="0"/>
              </a:rPr>
              <a:t>3cd-2018</a:t>
            </a:r>
            <a:r>
              <a:rPr lang="en-AU"/>
              <a:t> 60-day ballot passed on 17 Oct 2020 (N17340)</a:t>
            </a:r>
          </a:p>
          <a:p>
            <a:pPr lvl="2"/>
            <a:r>
              <a:rPr lang="en-AU"/>
              <a:t>Passed 7/0/10 on need for ISO standard</a:t>
            </a:r>
          </a:p>
          <a:p>
            <a:pPr lvl="2"/>
            <a:r>
              <a:rPr lang="en-AU"/>
              <a:t>Passed 6/0/11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IEEE 802.3bt-2018 FDIS ballot passed on 11 Nov 2021 (N17639)</a:t>
            </a:r>
          </a:p>
          <a:p>
            <a:pPr lvl="2"/>
            <a:r>
              <a:rPr lang="en-AU"/>
              <a:t>Passed 9/1/9</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2:2021</a:t>
            </a:r>
            <a:endParaRPr lang="en-AU"/>
          </a:p>
          <a:p>
            <a:endParaRPr lang="en-AU">
              <a:solidFill>
                <a:schemeClr val="accent2"/>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54734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802.3cd D3.0 was liaised in Feb 2018</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3bt-2018</a:t>
            </a:r>
            <a:r>
              <a:rPr lang="en-AU"/>
              <a:t> 60-day ballot passed on 17 Oct 2020 (N17339)</a:t>
            </a:r>
          </a:p>
          <a:p>
            <a:pPr lvl="2"/>
            <a:r>
              <a:rPr lang="en-AU"/>
              <a:t>Passed 7/0/10 on need for ISO standard</a:t>
            </a:r>
          </a:p>
          <a:p>
            <a:pPr lvl="2"/>
            <a:r>
              <a:rPr lang="en-AU"/>
              <a:t>Passed 6/0/11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IEEE 802.3cd-2018 FDIS ballot passed on 11 Nov 2021 (N17640)</a:t>
            </a:r>
          </a:p>
          <a:p>
            <a:pPr lvl="2"/>
            <a:r>
              <a:rPr lang="en-AU"/>
              <a:t>Passed 9/1/9</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3:2021</a:t>
            </a:r>
            <a:endParaRPr lang="en-AU">
              <a:solidFill>
                <a:srgbClr val="FF0000"/>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0960923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802.3cg D3.1 was liaised for information in Jun 2019 (N16973)</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3cg-2019</a:t>
            </a:r>
            <a:r>
              <a:rPr lang="en-AU"/>
              <a:t> 60-day ballot passed on 14 Dec 2020 (N17444)</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IEEE 802.3cg-2019 FDIS ballot passed on 17 Nov 2021 (N17641)</a:t>
            </a:r>
          </a:p>
          <a:p>
            <a:pPr lvl="2"/>
            <a:r>
              <a:rPr lang="en-AU"/>
              <a:t>Passed 10/1/11</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5:2021</a:t>
            </a:r>
            <a:endParaRPr lang="en-AU">
              <a:solidFill>
                <a:srgbClr val="FF0000"/>
              </a:solidFill>
            </a:endParaRPr>
          </a:p>
          <a:p>
            <a:endParaRPr lang="en-AU">
              <a:solidFill>
                <a:schemeClr val="accent2"/>
              </a:solidFill>
            </a:endParaRPr>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99963472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802.3ca D3.0 was liaised for information in Dec 2019 (N17086)</a:t>
            </a:r>
          </a:p>
          <a:p>
            <a:r>
              <a:rPr lang="en-US"/>
              <a:t>60-day</a:t>
            </a:r>
            <a:r>
              <a:rPr lang="en-AU"/>
              <a:t> pre-ballot: </a:t>
            </a:r>
            <a:r>
              <a:rPr lang="en-AU">
                <a:solidFill>
                  <a:srgbClr val="00B050"/>
                </a:solidFill>
              </a:rPr>
              <a:t>passed</a:t>
            </a:r>
            <a:endParaRPr lang="en-AU">
              <a:solidFill>
                <a:schemeClr val="accent2"/>
              </a:solidFill>
            </a:endParaRPr>
          </a:p>
          <a:p>
            <a:pPr lvl="1"/>
            <a:r>
              <a:rPr lang="en-AU"/>
              <a:t>802.</a:t>
            </a:r>
            <a:r>
              <a:rPr lang="en-AU">
                <a:cs typeface="Arial" panose="020B0604020202020204" pitchFamily="34" charset="0"/>
              </a:rPr>
              <a:t>3ca-2020</a:t>
            </a:r>
            <a:r>
              <a:rPr lang="en-AU"/>
              <a:t> 60-day ballot passed on 14 Dec 2020 (N17445)</a:t>
            </a:r>
          </a:p>
          <a:p>
            <a:pPr lvl="2"/>
            <a:r>
              <a:rPr lang="en-AU"/>
              <a:t>Passed 9/0/9 on need for ISO standard</a:t>
            </a:r>
          </a:p>
          <a:p>
            <a:pPr lvl="2"/>
            <a:r>
              <a:rPr lang="en-AU"/>
              <a:t>Passed 9/0/9 on support for submission to FDIS</a:t>
            </a:r>
          </a:p>
          <a:p>
            <a:r>
              <a:rPr lang="en-AU"/>
              <a:t>FDIS ballot: </a:t>
            </a:r>
            <a:r>
              <a:rPr lang="en-AU">
                <a:solidFill>
                  <a:srgbClr val="00B050"/>
                </a:solidFill>
              </a:rPr>
              <a:t>passed, published &amp; response sent</a:t>
            </a:r>
            <a:endParaRPr lang="en-AU">
              <a:solidFill>
                <a:schemeClr val="accent2"/>
              </a:solidFill>
            </a:endParaRPr>
          </a:p>
          <a:p>
            <a:pPr lvl="1"/>
            <a:r>
              <a:rPr lang="en-AU"/>
              <a:t>802.</a:t>
            </a:r>
            <a:r>
              <a:rPr lang="en-AU">
                <a:cs typeface="Arial" panose="020B0604020202020204" pitchFamily="34" charset="0"/>
              </a:rPr>
              <a:t>3ca-2020</a:t>
            </a:r>
            <a:r>
              <a:rPr lang="en-AU"/>
              <a:t> FDIS ballot passed on 17 Nov 2021 (N17642)</a:t>
            </a:r>
          </a:p>
          <a:p>
            <a:pPr lvl="2"/>
            <a:r>
              <a:rPr lang="en-AU"/>
              <a:t>Passed 9/1/9</a:t>
            </a:r>
          </a:p>
          <a:p>
            <a:pPr lvl="2"/>
            <a:r>
              <a:rPr lang="en-AU"/>
              <a:t>China NB voted no with the usual demand that 802.3 include security</a:t>
            </a:r>
          </a:p>
          <a:p>
            <a:pPr lvl="3"/>
            <a:r>
              <a:rPr lang="en-US"/>
              <a:t>(Feb 2022) Responses were sent (N17669)</a:t>
            </a:r>
          </a:p>
          <a:p>
            <a:pPr lvl="1"/>
            <a:r>
              <a:rPr lang="en-US"/>
              <a:t>Published as ISO/IEC/IEEE 8802-3:2021/</a:t>
            </a:r>
            <a:r>
              <a:rPr lang="en-US" err="1"/>
              <a:t>Amd</a:t>
            </a:r>
            <a:r>
              <a:rPr lang="en-US"/>
              <a:t> 9:2021</a:t>
            </a:r>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924383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a:t>Drafts </a:t>
            </a:r>
            <a:r>
              <a:rPr lang="en-GB"/>
              <a:t>sent to SC6</a:t>
            </a:r>
            <a:r>
              <a:rPr lang="en-AU"/>
              <a:t>: </a:t>
            </a:r>
            <a:r>
              <a:rPr lang="en-AU">
                <a:solidFill>
                  <a:srgbClr val="00B050"/>
                </a:solidFill>
              </a:rPr>
              <a:t>sent</a:t>
            </a:r>
          </a:p>
          <a:p>
            <a:pPr lvl="1"/>
            <a:r>
              <a:rPr lang="en-AU"/>
              <a:t>802.1X-2020 was liaised for information in Aug 2020 (N17251)</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1X-2020</a:t>
            </a:r>
            <a:r>
              <a:rPr lang="en-AU"/>
              <a:t> 60-day ballot passed on 14 Dec 2020 (N17450)</a:t>
            </a:r>
          </a:p>
          <a:p>
            <a:pPr lvl="2"/>
            <a:r>
              <a:rPr lang="en-AU"/>
              <a:t>Passed 9/0/9 on need for ISO standard</a:t>
            </a:r>
          </a:p>
          <a:p>
            <a:pPr lvl="2"/>
            <a:r>
              <a:rPr lang="en-AU"/>
              <a:t>Passed 8/1/9 on support for submission to FDIS (China NB voted no)</a:t>
            </a:r>
          </a:p>
          <a:p>
            <a:pPr lvl="2"/>
            <a:r>
              <a:rPr lang="en-AU">
                <a:latin typeface="+mj-lt"/>
              </a:rPr>
              <a:t>Response (N17493) was approved in Mar 2021 &amp; sent in Apr 2021</a:t>
            </a:r>
          </a:p>
          <a:p>
            <a:r>
              <a:rPr lang="en-AU">
                <a:latin typeface="+mj-lt"/>
              </a:rPr>
              <a:t>FDIS ballot: </a:t>
            </a:r>
            <a:r>
              <a:rPr lang="en-AU">
                <a:solidFill>
                  <a:srgbClr val="00B050"/>
                </a:solidFill>
              </a:rPr>
              <a:t>passed, published</a:t>
            </a:r>
            <a:r>
              <a:rPr lang="en-AU">
                <a:solidFill>
                  <a:schemeClr val="accent2"/>
                </a:solidFill>
              </a:rPr>
              <a:t> </a:t>
            </a:r>
            <a:r>
              <a:rPr lang="en-AU">
                <a:solidFill>
                  <a:srgbClr val="00B050"/>
                </a:solidFill>
              </a:rPr>
              <a:t>&amp; response sent</a:t>
            </a:r>
          </a:p>
          <a:p>
            <a:pPr lvl="1"/>
            <a:r>
              <a:rPr lang="en-AU"/>
              <a:t>802.</a:t>
            </a:r>
            <a:r>
              <a:rPr lang="en-AU">
                <a:cs typeface="Arial" panose="020B0604020202020204" pitchFamily="34" charset="0"/>
              </a:rPr>
              <a:t>1X-2020</a:t>
            </a:r>
            <a:r>
              <a:rPr lang="en-AU"/>
              <a:t> FDIS ballot passed on 17 Nov 2021</a:t>
            </a:r>
          </a:p>
          <a:p>
            <a:pPr lvl="2"/>
            <a:r>
              <a:rPr lang="en-AU"/>
              <a:t>Passed 9/1/9, with the usual security comments from China NB (N17643)</a:t>
            </a:r>
          </a:p>
          <a:p>
            <a:pPr lvl="2"/>
            <a:r>
              <a:rPr lang="en-AU"/>
              <a:t>A </a:t>
            </a:r>
            <a:r>
              <a:rPr lang="en-AU">
                <a:hlinkClick r:id="rId2"/>
              </a:rPr>
              <a:t>response</a:t>
            </a:r>
            <a:r>
              <a:rPr lang="en-AU"/>
              <a:t> was sent in Mar 2022 (N17741)</a:t>
            </a:r>
          </a:p>
          <a:p>
            <a:pPr lvl="1"/>
            <a:r>
              <a:rPr lang="en-AU">
                <a:latin typeface="+mj-lt"/>
              </a:rPr>
              <a:t>Published as </a:t>
            </a:r>
            <a:r>
              <a:rPr lang="en-AU">
                <a:latin typeface="+mj-lt"/>
                <a:ea typeface="Calibri" panose="020F0502020204030204" pitchFamily="34" charset="0"/>
              </a:rPr>
              <a:t>ISO/IEC/IEEE 8802-1X:2021</a:t>
            </a:r>
          </a:p>
          <a:p>
            <a:endParaRPr lang="en-AU">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55252743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802.1CS D3.0 was liaised in Aug 2020 (N17269)</a:t>
            </a:r>
          </a:p>
          <a:p>
            <a:r>
              <a:rPr lang="en-US"/>
              <a:t>60-day</a:t>
            </a:r>
            <a:r>
              <a:rPr lang="en-AU"/>
              <a:t> pre-ballot: </a:t>
            </a:r>
            <a:r>
              <a:rPr lang="en-AU">
                <a:solidFill>
                  <a:srgbClr val="00B050"/>
                </a:solidFill>
              </a:rPr>
              <a:t>passed</a:t>
            </a:r>
          </a:p>
          <a:p>
            <a:pPr lvl="1"/>
            <a:r>
              <a:rPr lang="en-AU"/>
              <a:t>802.1CS 60-day ballot passed on 31 Jul 2021 (N17554)</a:t>
            </a:r>
          </a:p>
          <a:p>
            <a:pPr lvl="2"/>
            <a:r>
              <a:rPr lang="en-AU"/>
              <a:t>Passed 8/0/9 on need for ISO standard</a:t>
            </a:r>
          </a:p>
          <a:p>
            <a:pPr lvl="2"/>
            <a:r>
              <a:rPr lang="en-AU"/>
              <a:t>Passed 7/0/10 on support for submission to FDIS</a:t>
            </a:r>
          </a:p>
          <a:p>
            <a:r>
              <a:rPr lang="en-AU"/>
              <a:t>FDIS ballot: </a:t>
            </a:r>
            <a:r>
              <a:rPr lang="en-AU">
                <a:solidFill>
                  <a:srgbClr val="00B050"/>
                </a:solidFill>
              </a:rPr>
              <a:t>passed &amp; published</a:t>
            </a:r>
          </a:p>
          <a:p>
            <a:pPr lvl="1"/>
            <a:r>
              <a:rPr lang="en-AU"/>
              <a:t>802.</a:t>
            </a:r>
            <a:r>
              <a:rPr lang="en-AU">
                <a:cs typeface="Arial" panose="020B0604020202020204" pitchFamily="34" charset="0"/>
              </a:rPr>
              <a:t>1CS</a:t>
            </a:r>
            <a:r>
              <a:rPr lang="en-AU"/>
              <a:t> FDIS ballot passed on 4 Jun 2022</a:t>
            </a:r>
          </a:p>
          <a:p>
            <a:pPr lvl="2"/>
            <a:r>
              <a:rPr lang="en-AU"/>
              <a:t>Passed 9/0/10</a:t>
            </a:r>
          </a:p>
          <a:p>
            <a:pPr lvl="1"/>
            <a:r>
              <a:rPr lang="en-AU"/>
              <a:t>Published as </a:t>
            </a:r>
            <a:r>
              <a:rPr lang="en-AU" sz="1800">
                <a:effectLst/>
                <a:latin typeface="Calibri" panose="020F0502020204030204" pitchFamily="34" charset="0"/>
                <a:ea typeface="Calibri" panose="020F0502020204030204" pitchFamily="34" charset="0"/>
              </a:rPr>
              <a:t>ISO/IEC/IEEE 8802-1CS:2022</a:t>
            </a:r>
            <a:endParaRPr lang="en-AU">
              <a:solidFill>
                <a:srgbClr val="FF0000"/>
              </a:solidFill>
            </a:endParaRPr>
          </a:p>
          <a:p>
            <a:pPr lvl="1"/>
            <a:endParaRPr lang="en-AU"/>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01100134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802.3cr D3.1 was liaised in Oct 2020 (N17346)</a:t>
            </a:r>
          </a:p>
          <a:p>
            <a:r>
              <a:rPr lang="en-US"/>
              <a:t>60-day</a:t>
            </a:r>
            <a:r>
              <a:rPr lang="en-AU"/>
              <a:t> pre-ballot: </a:t>
            </a:r>
            <a:r>
              <a:rPr lang="en-AU">
                <a:solidFill>
                  <a:srgbClr val="00B050"/>
                </a:solidFill>
              </a:rPr>
              <a:t>passed</a:t>
            </a:r>
          </a:p>
          <a:p>
            <a:pPr lvl="1"/>
            <a:r>
              <a:rPr lang="en-AU"/>
              <a:t>IEEE 802.3cr 60-day ballot passed on 11 Jun 2021 (N17517)</a:t>
            </a:r>
          </a:p>
          <a:p>
            <a:pPr lvl="2"/>
            <a:r>
              <a:rPr lang="en-AU"/>
              <a:t>Passed 9/0/10 on need for ISO standard</a:t>
            </a:r>
          </a:p>
          <a:p>
            <a:pPr lvl="2"/>
            <a:r>
              <a:rPr lang="en-AU"/>
              <a:t>Passed 8/0/11 on support for submission to FDIS</a:t>
            </a:r>
          </a:p>
          <a:p>
            <a:r>
              <a:rPr lang="en-AU"/>
              <a:t>FDIS ballot: </a:t>
            </a:r>
            <a:r>
              <a:rPr lang="en-AU">
                <a:solidFill>
                  <a:srgbClr val="00B050"/>
                </a:solidFill>
              </a:rPr>
              <a:t>passed &amp; published</a:t>
            </a:r>
          </a:p>
          <a:p>
            <a:pPr lvl="1"/>
            <a:r>
              <a:rPr lang="en-AU"/>
              <a:t>IEEE 802.3cr FDIS ballot passed on 4 Jun 2022</a:t>
            </a:r>
          </a:p>
          <a:p>
            <a:pPr lvl="2"/>
            <a:r>
              <a:rPr lang="en-AU"/>
              <a:t>Passed 9/0/10</a:t>
            </a:r>
            <a:endParaRPr lang="en-US"/>
          </a:p>
          <a:p>
            <a:pPr lvl="1"/>
            <a:r>
              <a:rPr lang="en-US"/>
              <a:t>Published as ISO/IEC/IEEE 8802-3:2021/</a:t>
            </a:r>
            <a:r>
              <a:rPr lang="en-US" err="1"/>
              <a:t>Amd</a:t>
            </a:r>
            <a:r>
              <a:rPr lang="en-US"/>
              <a:t> 10:2022</a:t>
            </a:r>
            <a:endParaRPr lang="en-AU">
              <a:solidFill>
                <a:schemeClr val="accent2"/>
              </a:solidFill>
            </a:endParaRPr>
          </a:p>
          <a:p>
            <a:pPr lvl="1"/>
            <a:endParaRPr lang="en-AU"/>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42973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45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611446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2022</a:t>
                      </a:r>
                      <a:endParaRPr lang="en-AU" sz="1600" b="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048775855"/>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IEEE 802.3cu D3.0 was liaised in Oct 2020 (N17346)</a:t>
            </a:r>
          </a:p>
          <a:p>
            <a:r>
              <a:rPr lang="en-US"/>
              <a:t>60-day</a:t>
            </a:r>
            <a:r>
              <a:rPr lang="en-AU"/>
              <a:t> pre-ballot: </a:t>
            </a:r>
            <a:r>
              <a:rPr lang="en-AU">
                <a:solidFill>
                  <a:srgbClr val="00B050"/>
                </a:solidFill>
              </a:rPr>
              <a:t>passed</a:t>
            </a:r>
            <a:endParaRPr lang="en-AU">
              <a:solidFill>
                <a:schemeClr val="accent2"/>
              </a:solidFill>
            </a:endParaRPr>
          </a:p>
          <a:p>
            <a:pPr lvl="1"/>
            <a:r>
              <a:rPr lang="en-AU"/>
              <a:t>IEEE 802.3cu 60-day ballot passed on 11 Jun 2021 (N17515)</a:t>
            </a:r>
          </a:p>
          <a:p>
            <a:pPr lvl="2"/>
            <a:r>
              <a:rPr lang="en-AU"/>
              <a:t>Passed 9/0/10 on need for ISO standard</a:t>
            </a:r>
          </a:p>
          <a:p>
            <a:pPr lvl="2"/>
            <a:r>
              <a:rPr lang="en-AU"/>
              <a:t>Passed 8/0/11 on support for submission to FDIS</a:t>
            </a:r>
          </a:p>
          <a:p>
            <a:r>
              <a:rPr lang="en-AU"/>
              <a:t>FDIS ballot: </a:t>
            </a:r>
            <a:r>
              <a:rPr lang="en-AU">
                <a:solidFill>
                  <a:srgbClr val="00B050"/>
                </a:solidFill>
              </a:rPr>
              <a:t>passed &amp; published</a:t>
            </a:r>
          </a:p>
          <a:p>
            <a:pPr lvl="1"/>
            <a:r>
              <a:rPr lang="en-AU"/>
              <a:t>IEEE 802.3cu FDIS ballot passed on 4 Jun 2022</a:t>
            </a:r>
          </a:p>
          <a:p>
            <a:pPr lvl="2"/>
            <a:r>
              <a:rPr lang="en-AU"/>
              <a:t>Passed 9/0/10 </a:t>
            </a:r>
          </a:p>
          <a:p>
            <a:pPr lvl="1"/>
            <a:r>
              <a:rPr lang="en-US"/>
              <a:t>Published as ISO/IEC/IEEE 8802-3:2021/</a:t>
            </a:r>
            <a:r>
              <a:rPr lang="en-US" err="1"/>
              <a:t>Amd</a:t>
            </a:r>
            <a:r>
              <a:rPr lang="en-US"/>
              <a:t> 11:2022</a:t>
            </a:r>
            <a:endParaRPr lang="en-AU">
              <a:solidFill>
                <a:schemeClr val="accent2"/>
              </a:solidFill>
            </a:endParaRPr>
          </a:p>
          <a:p>
            <a:pPr lvl="1"/>
            <a:endParaRPr lang="en-AU"/>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83338930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a:t>Drafts </a:t>
            </a:r>
            <a:r>
              <a:rPr lang="en-GB"/>
              <a:t>sent to SC6</a:t>
            </a:r>
            <a:r>
              <a:rPr lang="en-AU"/>
              <a:t>: </a:t>
            </a:r>
            <a:r>
              <a:rPr lang="en-AU">
                <a:solidFill>
                  <a:srgbClr val="00B050"/>
                </a:solidFill>
              </a:rPr>
              <a:t>sent</a:t>
            </a:r>
          </a:p>
          <a:p>
            <a:pPr lvl="1"/>
            <a:r>
              <a:rPr lang="en-AU"/>
              <a:t>D8.0 sent in Nov 2019 (N17064)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IEEE 802.22-2019 passed on 16 Oct 2020 (N17342)</a:t>
            </a:r>
          </a:p>
          <a:p>
            <a:pPr lvl="2"/>
            <a:r>
              <a:rPr lang="en-AU"/>
              <a:t>Passed 6/0/11 on need for ISO standard</a:t>
            </a:r>
          </a:p>
          <a:p>
            <a:pPr lvl="2"/>
            <a:r>
              <a:rPr lang="en-AU"/>
              <a:t>Passed 5/1/11 on support for submission to FDIS</a:t>
            </a:r>
          </a:p>
          <a:p>
            <a:pPr lvl="2"/>
            <a:r>
              <a:rPr lang="en-AU"/>
              <a:t>China NB voted “no” with comments</a:t>
            </a:r>
          </a:p>
          <a:p>
            <a:pPr lvl="3"/>
            <a:r>
              <a:rPr lang="en-AU"/>
              <a:t>Comment resolution was sent in late Dec 2020 (N17405)</a:t>
            </a:r>
          </a:p>
          <a:p>
            <a:r>
              <a:rPr lang="en-AU"/>
              <a:t>FDIS ballot: </a:t>
            </a:r>
            <a:r>
              <a:rPr lang="en-AU">
                <a:solidFill>
                  <a:srgbClr val="00B050"/>
                </a:solidFill>
              </a:rPr>
              <a:t>passed &amp; published &amp; response sent</a:t>
            </a:r>
          </a:p>
          <a:p>
            <a:pPr lvl="1"/>
            <a:r>
              <a:rPr lang="en-AU"/>
              <a:t>IEEE 802.22-2019 FDIS ballot passed on 18 Mar 2022 (</a:t>
            </a:r>
            <a:r>
              <a:rPr lang="en-AU">
                <a:latin typeface="+mj-lt"/>
              </a:rPr>
              <a:t>N</a:t>
            </a:r>
            <a:r>
              <a:rPr lang="en-AU" sz="1800">
                <a:effectLst/>
                <a:latin typeface="+mj-lt"/>
                <a:ea typeface="Calibri" panose="020F0502020204030204" pitchFamily="34" charset="0"/>
              </a:rPr>
              <a:t>17685</a:t>
            </a:r>
            <a:r>
              <a:rPr lang="en-AU" sz="1800">
                <a:solidFill>
                  <a:srgbClr val="222222"/>
                </a:solidFill>
                <a:effectLst/>
                <a:latin typeface="Arial" panose="020B0604020202020204" pitchFamily="34" charset="0"/>
                <a:ea typeface="Calibri" panose="020F0502020204030204" pitchFamily="34" charset="0"/>
              </a:rPr>
              <a:t>)</a:t>
            </a:r>
            <a:endParaRPr lang="en-AU"/>
          </a:p>
          <a:p>
            <a:pPr lvl="2"/>
            <a:r>
              <a:rPr lang="en-AU"/>
              <a:t>Passed 9/1/9</a:t>
            </a:r>
          </a:p>
          <a:p>
            <a:pPr lvl="2"/>
            <a:r>
              <a:rPr lang="en-AU"/>
              <a:t>China NB voted “no” with a repeat of the previous comment</a:t>
            </a:r>
          </a:p>
          <a:p>
            <a:pPr lvl="2"/>
            <a:r>
              <a:rPr lang="en-AU"/>
              <a:t>A proposed response was liaised in Aug 2022 (see </a:t>
            </a:r>
            <a:r>
              <a:rPr lang="en-AU">
                <a:effectLst/>
                <a:latin typeface="+mj-lt"/>
                <a:ea typeface="Calibri" panose="020F0502020204030204" pitchFamily="34" charset="0"/>
                <a:hlinkClick r:id="rId2"/>
              </a:rPr>
              <a:t>11-22-0806-02</a:t>
            </a:r>
            <a:r>
              <a:rPr lang="en-AU">
                <a:effectLst/>
                <a:latin typeface="+mj-lt"/>
                <a:ea typeface="Calibri" panose="020F0502020204030204" pitchFamily="34" charset="0"/>
              </a:rPr>
              <a:t>) (N</a:t>
            </a:r>
            <a:r>
              <a:rPr lang="en-AU">
                <a:latin typeface="+mj-lt"/>
                <a:ea typeface="Calibri" panose="020F0502020204030204" pitchFamily="34" charset="0"/>
              </a:rPr>
              <a:t>17855</a:t>
            </a:r>
            <a:r>
              <a:rPr lang="en-AU">
                <a:effectLst/>
                <a:latin typeface="+mj-lt"/>
                <a:ea typeface="Calibri" panose="020F0502020204030204" pitchFamily="34" charset="0"/>
              </a:rPr>
              <a:t>)</a:t>
            </a:r>
            <a:endParaRPr lang="en-AU"/>
          </a:p>
          <a:p>
            <a:pPr lvl="1"/>
            <a:r>
              <a:rPr lang="en-US"/>
              <a:t>Published as ISO/IEC/IEEE 8802-22:2022</a:t>
            </a:r>
            <a:endParaRPr lang="en-AU"/>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11692637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 Drafts </a:t>
            </a:r>
            <a:r>
              <a:rPr lang="en-GB"/>
              <a:t>sent to SC6</a:t>
            </a:r>
            <a:r>
              <a:rPr lang="en-AU"/>
              <a:t>: </a:t>
            </a:r>
            <a:r>
              <a:rPr lang="en-AU">
                <a:solidFill>
                  <a:srgbClr val="00B050"/>
                </a:solidFill>
              </a:rPr>
              <a:t>no need</a:t>
            </a:r>
          </a:p>
          <a:p>
            <a:pPr lvl="1"/>
            <a:r>
              <a:rPr lang="en-AU"/>
              <a:t>(Sep 2022) It was suggested that 802.15.10 (and 10a) be submitted into PSDO process – however, it is a recommended practice, which is not covered by PSDO agreement</a:t>
            </a:r>
          </a:p>
          <a:p>
            <a:r>
              <a:rPr lang="en-US"/>
              <a:t>60-day</a:t>
            </a:r>
            <a:r>
              <a:rPr lang="en-AU"/>
              <a:t> pre-ballot: </a:t>
            </a:r>
            <a:r>
              <a:rPr lang="en-AU">
                <a:solidFill>
                  <a:srgbClr val="00B050"/>
                </a:solidFill>
              </a:rPr>
              <a:t>no need</a:t>
            </a:r>
          </a:p>
          <a:p>
            <a:r>
              <a:rPr lang="en-AU"/>
              <a:t>FDIS ballot: </a:t>
            </a:r>
            <a:r>
              <a:rPr lang="en-AU">
                <a:solidFill>
                  <a:srgbClr val="00B050"/>
                </a:solidFill>
              </a:rPr>
              <a:t>no need</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424994543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a:t>Drafts </a:t>
            </a:r>
            <a:r>
              <a:rPr lang="en-GB"/>
              <a:t>sent to SC6</a:t>
            </a:r>
            <a:r>
              <a:rPr lang="en-AU"/>
              <a:t>: </a:t>
            </a:r>
            <a:r>
              <a:rPr lang="en-AU">
                <a:solidFill>
                  <a:srgbClr val="00B050"/>
                </a:solidFill>
              </a:rPr>
              <a:t>sent</a:t>
            </a:r>
          </a:p>
          <a:p>
            <a:pPr lvl="1"/>
            <a:r>
              <a:rPr lang="en-AU"/>
              <a:t>802.11md D3.0 was liaised for information in Jan 2020 (N17082)</a:t>
            </a:r>
          </a:p>
          <a:p>
            <a:r>
              <a:rPr lang="en-US"/>
              <a:t>60-day</a:t>
            </a:r>
            <a:r>
              <a:rPr lang="en-AU"/>
              <a:t> pre-ballot: </a:t>
            </a:r>
            <a:r>
              <a:rPr lang="en-AU">
                <a:solidFill>
                  <a:srgbClr val="00B050"/>
                </a:solidFill>
              </a:rPr>
              <a:t>passed &amp; response sent</a:t>
            </a:r>
          </a:p>
          <a:p>
            <a:pPr lvl="1"/>
            <a:r>
              <a:rPr lang="en-AU"/>
              <a:t>802.</a:t>
            </a:r>
            <a:r>
              <a:rPr lang="en-AU">
                <a:cs typeface="Arial" panose="020B0604020202020204" pitchFamily="34" charset="0"/>
              </a:rPr>
              <a:t>11-2020 </a:t>
            </a:r>
            <a:r>
              <a:rPr lang="en-AU"/>
              <a:t>60-day ballot passed on 1 Jun 2021 (N17516)</a:t>
            </a:r>
          </a:p>
          <a:p>
            <a:pPr lvl="2"/>
            <a:r>
              <a:rPr lang="en-AU"/>
              <a:t>Passed 9/0/10 on need for ISO standard</a:t>
            </a:r>
          </a:p>
          <a:p>
            <a:pPr lvl="2"/>
            <a:r>
              <a:rPr lang="en-AU"/>
              <a:t>Passed 8/1/10 on support for submission to FDIS</a:t>
            </a:r>
          </a:p>
          <a:p>
            <a:pPr lvl="1"/>
            <a:r>
              <a:rPr lang="en-AU"/>
              <a:t>The China NB voted “no” with 18 comments</a:t>
            </a:r>
          </a:p>
          <a:p>
            <a:pPr lvl="2"/>
            <a:r>
              <a:rPr lang="en-AU">
                <a:latin typeface="+mj-lt"/>
              </a:rPr>
              <a:t>Response liaised in Aug 2021 (N17600)</a:t>
            </a:r>
            <a:endParaRPr lang="en-AU"/>
          </a:p>
          <a:p>
            <a:r>
              <a:rPr lang="en-AU"/>
              <a:t>FDIS ballot: </a:t>
            </a:r>
            <a:r>
              <a:rPr lang="en-AU">
                <a:solidFill>
                  <a:srgbClr val="00B050"/>
                </a:solidFill>
              </a:rPr>
              <a:t>passed, response sent &amp; published</a:t>
            </a:r>
          </a:p>
          <a:p>
            <a:pPr lvl="1"/>
            <a:r>
              <a:rPr lang="en-AU"/>
              <a:t> </a:t>
            </a:r>
            <a:r>
              <a:rPr lang="en-AU">
                <a:cs typeface="Arial" panose="020B0604020202020204" pitchFamily="34" charset="0"/>
              </a:rPr>
              <a:t>802.11-2020</a:t>
            </a:r>
            <a:r>
              <a:rPr lang="en-AU"/>
              <a:t> FDIS ballot passed on 23 Jun 2022 (N17748)</a:t>
            </a:r>
          </a:p>
          <a:p>
            <a:pPr lvl="2"/>
            <a:r>
              <a:rPr lang="en-AU"/>
              <a:t>Passed 8/2/8, negative votes from Japan NB &amp; China NB</a:t>
            </a:r>
          </a:p>
          <a:p>
            <a:pPr lvl="2"/>
            <a:r>
              <a:rPr lang="en-AU"/>
              <a:t>Technical responses were </a:t>
            </a:r>
            <a:r>
              <a:rPr lang="en-AU">
                <a:latin typeface="+mj-lt"/>
              </a:rPr>
              <a:t>liaised (N17853) in Jul 2022</a:t>
            </a:r>
          </a:p>
          <a:p>
            <a:pPr lvl="2"/>
            <a:r>
              <a:rPr lang="en-AU"/>
              <a:t>Japan NB’s IPR related, non tech comments need to be dealt with by ISO staff</a:t>
            </a:r>
          </a:p>
          <a:p>
            <a:pPr lvl="1"/>
            <a:r>
              <a:rPr lang="en-AU"/>
              <a:t>It has been published as ISO/IEC/IEEE 802-11:2022 (July 2022)</a:t>
            </a:r>
          </a:p>
          <a:p>
            <a:endParaRPr lang="en-AU"/>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39449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a:t>Registration is not required for the IEEE 802 JTC1 SC session in Mar 2023</a:t>
            </a:r>
            <a:endParaRPr lang="en-AU"/>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Mar 2022</a:t>
                      </a:r>
                      <a:endParaRPr lang="en-AU" sz="1600" b="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This “international” stamp was certainly useful in the WAPI case because we could argue that 802.11 could not be excluded from the Chinese market under WTO rules</a:t>
            </a:r>
          </a:p>
          <a:p>
            <a:pPr lvl="2"/>
            <a:r>
              <a:rPr lang="en-AU"/>
              <a:t>… although Wi-Fi was partially excluded in practice for a while</a:t>
            </a:r>
          </a:p>
          <a:p>
            <a:pPr lvl="1"/>
            <a:r>
              <a:rPr lang="en-AU"/>
              <a:t>We discussed examples in Sep 2022 where it is useful in other situations</a:t>
            </a:r>
          </a:p>
          <a:p>
            <a:pPr lvl="2"/>
            <a:r>
              <a:rPr lang="en-AU"/>
              <a:t>Some European regulations suggest a preference for “international” standards (</a:t>
            </a:r>
            <a:r>
              <a:rPr lang="en-AU" err="1"/>
              <a:t>ie</a:t>
            </a:r>
            <a:r>
              <a:rPr lang="en-AU"/>
              <a:t> not IEEE) – see next page</a:t>
            </a:r>
          </a:p>
          <a:p>
            <a:pPr lvl="2"/>
            <a:r>
              <a:rPr lang="en-AU"/>
              <a:t>The Australian Govt sometimes requires references to “international” standards</a:t>
            </a:r>
          </a:p>
          <a:p>
            <a:pPr lvl="2"/>
            <a:r>
              <a:rPr lang="en-AU"/>
              <a:t>ITU-T prefers references to “international” standards (</a:t>
            </a:r>
            <a:r>
              <a:rPr lang="en-AU" i="1"/>
              <a:t>i.e.</a:t>
            </a:r>
            <a:r>
              <a:rPr lang="en-AU"/>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The EU Standardisation Regulation (an EU Regulation is a law that applies to all member states) is </a:t>
            </a:r>
            <a:r>
              <a:rPr lang="en-AU" sz="1600">
                <a:hlinkClick r:id="rId2"/>
              </a:rPr>
              <a:t>1025/2012</a:t>
            </a:r>
            <a:endParaRPr lang="en-AU" sz="1600"/>
          </a:p>
          <a:p>
            <a:pPr lvl="1"/>
            <a:r>
              <a:rPr lang="en-AU" sz="1600"/>
              <a:t>The definitions in article 2 of 1025/2012 include the following:</a:t>
            </a:r>
          </a:p>
          <a:p>
            <a:pPr lvl="2"/>
            <a:r>
              <a:rPr lang="en-AU" sz="1400"/>
              <a:t>(1) 'standard' means a technical specification, adopted by a recognised standardisation body, for repeated or continuous application, with which compliance is not compulsory, and which is one of the following:</a:t>
            </a:r>
          </a:p>
          <a:p>
            <a:pPr lvl="3"/>
            <a:r>
              <a:rPr lang="en-AU" sz="1200"/>
              <a:t>(a) 'international standard' means a standard adopted by an international standardisation body;</a:t>
            </a:r>
          </a:p>
          <a:p>
            <a:pPr lvl="3"/>
            <a:r>
              <a:rPr lang="en-AU" sz="1200"/>
              <a:t>(b) 'European standard' means a standard adopted by a European standardisation organisation;</a:t>
            </a:r>
          </a:p>
          <a:p>
            <a:pPr lvl="3"/>
            <a:r>
              <a:rPr lang="en-AU" sz="1200"/>
              <a:t>(c) 'harmonised standard' means a European standard adopted on the basis of a request made by the Commission for the application of Union harmonisation legislation;</a:t>
            </a:r>
          </a:p>
          <a:p>
            <a:pPr lvl="3"/>
            <a:r>
              <a:rPr lang="en-AU" sz="1200"/>
              <a:t>(d) 'national standard' means a standard adopted by a national standardisation body;</a:t>
            </a:r>
            <a:endParaRPr lang="en-AU" sz="1600"/>
          </a:p>
          <a:p>
            <a:pPr lvl="2"/>
            <a:r>
              <a:rPr lang="en-AU" sz="1400"/>
              <a:t>(9) 'international standardisation body' means the International Organisation for Standardisation (ISO), the International Electrotechnical Commission (IEC) and the International Telecommunication Union (ITU)".</a:t>
            </a:r>
          </a:p>
          <a:p>
            <a:pPr lvl="2"/>
            <a:r>
              <a:rPr lang="en-AU" sz="1400"/>
              <a:t>(10) 'national standardisation body' means a body notified to the Commission by a Member State in accordance with Article 27 of this Regulation.</a:t>
            </a:r>
          </a:p>
          <a:p>
            <a:pPr lvl="1"/>
            <a:r>
              <a:rPr lang="en-AU" sz="1600"/>
              <a:t>…</a:t>
            </a:r>
          </a:p>
          <a:p>
            <a:pPr lvl="2"/>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a:t>Unfortunately, however, as you will see from the list of identified Technical Specification available </a:t>
            </a:r>
            <a:r>
              <a:rPr lang="en-AU" sz="1600">
                <a:hlinkClick r:id="rId2"/>
              </a:rPr>
              <a:t>here</a:t>
            </a:r>
            <a:r>
              <a:rPr lang="en-AU" sz="1600"/>
              <a:t>, none have been added since 2017, and as you will see from the </a:t>
            </a:r>
            <a:r>
              <a:rPr lang="en-AU" sz="1600">
                <a:hlinkClick r:id="rId3"/>
              </a:rPr>
              <a:t>minutes</a:t>
            </a:r>
            <a:r>
              <a:rPr lang="en-AU" sz="1600"/>
              <a:t> of the 29th Meeting of the European Multi-Stakeholder Platform on ICT Standardisation held on 18 June 2020 - action item 24.7, progressing identifications are 'On hold’.</a:t>
            </a:r>
          </a:p>
          <a:p>
            <a:pPr lvl="1"/>
            <a:r>
              <a:rPr lang="en-AU" sz="1600"/>
              <a:t>…</a:t>
            </a:r>
          </a:p>
          <a:p>
            <a:pPr lvl="1"/>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In summary, in my opinion, ISO/IEC/IEEE standardisation is useful as it permits direct referencing of these standards in EU public procurement (although it is not known how important this is in practice). </a:t>
            </a:r>
          </a:p>
          <a:p>
            <a:pPr lvl="1"/>
            <a:r>
              <a:rPr lang="en-AU" sz="1600"/>
              <a:t>If IEEE 802 standard were not adopted as ISO/IEC/IEEE 8802 standard, the other method to enable direct referencing would be the identification process, but as noted above, this process appears to be permanently on hold. </a:t>
            </a:r>
          </a:p>
          <a:p>
            <a:pPr lvl="1"/>
            <a:r>
              <a:rPr lang="en-AU" sz="1600"/>
              <a:t>ISO/IEC/IEEE standardisation is also a useful fallback in situations where an individual or organisation choose to rigidly follow the 1025/2012 regulation and won't acknowledge that IEEE 802 standards are "standards</a:t>
            </a:r>
            <a:r>
              <a:rPr lang="en-AU"/>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 has 13 standards in the pipeline for adoption under the PSDO</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60678703"/>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1</a:t>
                      </a:r>
                      <a:r>
                        <a:rPr lang="en-AU" sz="1600" b="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chemeClr val="tx1"/>
                          </a:solidFill>
                        </a:rPr>
                        <a:t>16 Jan 23</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22</a:t>
                      </a:r>
                      <a:endParaRPr lang="en-AU" sz="1600" b="0">
                        <a:solidFill>
                          <a:srgbClr val="00B050"/>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22</a:t>
                      </a:r>
                      <a:endParaRPr lang="en-AU" sz="1600" b="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B050"/>
                          </a:solidFill>
                          <a:latin typeface="+mn-lt"/>
                          <a:ea typeface="+mn-ea"/>
                          <a:cs typeface="+mn-cs"/>
                        </a:rPr>
                        <a:t>J</a:t>
                      </a:r>
                      <a:r>
                        <a:rPr lang="en-AU" sz="1600" b="0" kern="1200" err="1">
                          <a:solidFill>
                            <a:srgbClr val="00B050"/>
                          </a:solidFill>
                          <a:latin typeface="+mn-lt"/>
                          <a:ea typeface="+mn-ea"/>
                          <a:cs typeface="+mn-cs"/>
                        </a:rPr>
                        <a:t>ul</a:t>
                      </a:r>
                      <a:r>
                        <a:rPr lang="en-AU" sz="1600" b="0" kern="1200">
                          <a:solidFill>
                            <a:srgbClr val="00B050"/>
                          </a:solidFill>
                          <a:latin typeface="+mn-lt"/>
                          <a:ea typeface="+mn-ea"/>
                          <a:cs typeface="+mn-cs"/>
                        </a:rPr>
                        <a:t> 22</a:t>
                      </a:r>
                      <a:endParaRPr lang="en-AU" sz="1600" b="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41</a:t>
            </a:fld>
            <a:endParaRPr lang="en-US" dirty="0"/>
          </a:p>
        </p:txBody>
      </p:sp>
    </p:spTree>
    <p:extLst>
      <p:ext uri="{BB962C8B-B14F-4D97-AF65-F5344CB8AC3E}">
        <p14:creationId xmlns:p14="http://schemas.microsoft.com/office/powerpoint/2010/main" val="4127399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has been submitted to the PSDO process</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closes 26 Mar 2023</a:t>
            </a:r>
          </a:p>
          <a:p>
            <a:pPr lvl="1"/>
            <a:r>
              <a:rPr lang="en-AU" dirty="0"/>
              <a:t>(</a:t>
            </a:r>
            <a:r>
              <a:rPr lang="en-AU" b="0" dirty="0"/>
              <a:t>N17955</a:t>
            </a:r>
            <a:r>
              <a:rPr lang="en-AU" dirty="0"/>
              <a:t>)</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close 21 June 2023</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t>(24 Oct 2022) It is likely to open on 22 Nov 2022 </a:t>
            </a:r>
          </a:p>
          <a:p>
            <a:pPr lvl="2"/>
            <a:r>
              <a:rPr lang="en-AU" dirty="0"/>
              <a:t>(5 Dec 2022) Did not happen – staff are following up</a:t>
            </a:r>
          </a:p>
          <a:p>
            <a:pPr lvl="2"/>
            <a:r>
              <a:rPr lang="en-AU" dirty="0"/>
              <a:t>(Jan 2023) It appears the FDIS ballot is queued</a:t>
            </a: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Frame Replication &amp; Elimination for Reliability: Extended Stream Identification Functions</a:t>
            </a:r>
            <a:br>
              <a:rPr lang="en-AU" sz="1600"/>
            </a:br>
            <a:r>
              <a:rPr lang="en-AU"/>
              <a:t>IEEE 802.1CBdb passed FDIS ballot &amp; is waiting for publication</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802.1CBdb D2.0 </a:t>
            </a:r>
            <a:r>
              <a:rPr lang="en-US"/>
              <a:t>was liaised for information on 23 Sep 2021 (N17614)</a:t>
            </a:r>
          </a:p>
          <a:p>
            <a:r>
              <a:rPr lang="en-US"/>
              <a:t>60-day</a:t>
            </a:r>
            <a:r>
              <a:rPr lang="en-AU"/>
              <a:t> pre-ballot: </a:t>
            </a:r>
            <a:r>
              <a:rPr lang="en-AU">
                <a:solidFill>
                  <a:srgbClr val="00B050"/>
                </a:solidFill>
              </a:rPr>
              <a:t>passed</a:t>
            </a:r>
          </a:p>
          <a:p>
            <a:pPr lvl="1"/>
            <a:r>
              <a:rPr lang="en-AU"/>
              <a:t> 802.1CBdb 60-day ballot passed on 14 Jun 2022 (N17750)</a:t>
            </a:r>
          </a:p>
          <a:p>
            <a:pPr lvl="2"/>
            <a:r>
              <a:rPr lang="en-AU"/>
              <a:t>Passed 8/0/10 on need for ISO standard</a:t>
            </a:r>
          </a:p>
          <a:p>
            <a:pPr lvl="2"/>
            <a:r>
              <a:rPr lang="en-AU"/>
              <a:t>Passed 8/0/10 on support for submission to FDIS</a:t>
            </a:r>
            <a:endParaRPr lang="en-AU">
              <a:solidFill>
                <a:schemeClr val="accent2"/>
              </a:solidFill>
            </a:endParaRPr>
          </a:p>
          <a:p>
            <a:r>
              <a:rPr lang="en-AU"/>
              <a:t>FDIS ballot: </a:t>
            </a:r>
            <a:r>
              <a:rPr lang="en-AU">
                <a:solidFill>
                  <a:srgbClr val="00B050"/>
                </a:solidFill>
              </a:rPr>
              <a:t>passed, </a:t>
            </a:r>
            <a:r>
              <a:rPr lang="en-AU">
                <a:solidFill>
                  <a:schemeClr val="accent6"/>
                </a:solidFill>
              </a:rPr>
              <a:t>waiting for publication</a:t>
            </a:r>
          </a:p>
          <a:p>
            <a:pPr lvl="1"/>
            <a:r>
              <a:rPr lang="en-AU"/>
              <a:t>802.1CBdb FDIS ballot passed on 16 Jan 23 (N17949)</a:t>
            </a:r>
          </a:p>
          <a:p>
            <a:pPr lvl="2"/>
            <a:r>
              <a:rPr lang="en-AU"/>
              <a:t>Passed 9/0/10</a:t>
            </a:r>
          </a:p>
          <a:p>
            <a:pPr lvl="2"/>
            <a:r>
              <a:rPr lang="en-AU"/>
              <a:t>No comments</a:t>
            </a:r>
            <a:endParaRPr lang="en-US" b="1"/>
          </a:p>
          <a:p>
            <a:pPr lvl="1"/>
            <a:r>
              <a:rPr lang="en-US" b="0"/>
              <a:t>Will be published as ISO/IEC/IEEE 8802-1CB:2019/</a:t>
            </a:r>
            <a:r>
              <a:rPr lang="en-US" b="0" err="1"/>
              <a:t>Amd</a:t>
            </a:r>
            <a:r>
              <a:rPr lang="en-US" b="0"/>
              <a:t> 2:2023</a:t>
            </a:r>
            <a:endParaRPr lang="en-AU" b="0">
              <a:solidFill>
                <a:schemeClr val="accent2"/>
              </a:solidFill>
            </a:endParaRPr>
          </a:p>
          <a:p>
            <a:pPr>
              <a:buFont typeface="Arial" panose="020B0604020202020204" pitchFamily="34" charset="0"/>
              <a:buChar char="•"/>
            </a:pPr>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Information model, YANG data model, &amp; management information base module</a:t>
            </a:r>
            <a:br>
              <a:rPr lang="en-US"/>
            </a:br>
            <a:r>
              <a:rPr lang="en-AU"/>
              <a:t>IEEE 802.1CBcv passed FDIS ballot &amp; is waiting for publication</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802.1CBcv D2.0 </a:t>
            </a:r>
            <a:r>
              <a:rPr lang="en-US"/>
              <a:t>was liaised for information on 23 Sep 2021 (N17614)</a:t>
            </a:r>
          </a:p>
          <a:p>
            <a:r>
              <a:rPr lang="en-US"/>
              <a:t>60-day</a:t>
            </a:r>
            <a:r>
              <a:rPr lang="en-AU"/>
              <a:t> pre-ballot: </a:t>
            </a:r>
            <a:r>
              <a:rPr lang="en-AU">
                <a:solidFill>
                  <a:srgbClr val="00B050"/>
                </a:solidFill>
              </a:rPr>
              <a:t>passed</a:t>
            </a:r>
          </a:p>
          <a:p>
            <a:pPr lvl="1"/>
            <a:r>
              <a:rPr lang="en-AU"/>
              <a:t> 802.1CBcv 60-day ballot passed on 14 Jun 22 (N17749)</a:t>
            </a:r>
          </a:p>
          <a:p>
            <a:pPr lvl="2"/>
            <a:r>
              <a:rPr lang="en-AU"/>
              <a:t>Passed 8/0/10 on need for ISO standard</a:t>
            </a:r>
          </a:p>
          <a:p>
            <a:pPr lvl="2"/>
            <a:r>
              <a:rPr lang="en-AU"/>
              <a:t>Passed 8/0/10 on support for submission to FDIS</a:t>
            </a:r>
            <a:endParaRPr lang="en-AU">
              <a:solidFill>
                <a:schemeClr val="accent2"/>
              </a:solidFill>
            </a:endParaRPr>
          </a:p>
          <a:p>
            <a:r>
              <a:rPr lang="en-AU"/>
              <a:t>FDIS ballot: </a:t>
            </a:r>
            <a:r>
              <a:rPr lang="en-AU">
                <a:solidFill>
                  <a:srgbClr val="00B050"/>
                </a:solidFill>
              </a:rPr>
              <a:t>passed, </a:t>
            </a:r>
            <a:r>
              <a:rPr lang="en-AU">
                <a:solidFill>
                  <a:schemeClr val="accent6"/>
                </a:solidFill>
              </a:rPr>
              <a:t>waiting for publication</a:t>
            </a:r>
          </a:p>
          <a:p>
            <a:pPr lvl="1"/>
            <a:r>
              <a:rPr lang="en-AU"/>
              <a:t>802.1CBcv FDIS ballot passed on 16 Jan 20 (N17950)</a:t>
            </a:r>
          </a:p>
          <a:p>
            <a:pPr lvl="2"/>
            <a:r>
              <a:rPr lang="en-AU"/>
              <a:t>Passed 9/0/10</a:t>
            </a:r>
          </a:p>
          <a:p>
            <a:pPr lvl="2"/>
            <a:r>
              <a:rPr lang="en-AU"/>
              <a:t>No comments</a:t>
            </a:r>
            <a:endParaRPr lang="en-US"/>
          </a:p>
          <a:p>
            <a:pPr lvl="1"/>
            <a:r>
              <a:rPr lang="en-US"/>
              <a:t>Will be published as ISO/IEC/IEEE 8802-1CB:2019/</a:t>
            </a:r>
            <a:r>
              <a:rPr lang="en-US" err="1"/>
              <a:t>Amd</a:t>
            </a:r>
            <a:r>
              <a:rPr lang="en-US"/>
              <a:t> 1:2023</a:t>
            </a:r>
            <a:endParaRPr lang="en-AU">
              <a:solidFill>
                <a:schemeClr val="accent2"/>
              </a:solidFill>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Support for Multi-frame Protocol Data Units</a:t>
            </a:r>
            <a:br>
              <a:rPr lang="en-AU"/>
            </a:br>
            <a:r>
              <a:rPr lang="en-AU"/>
              <a:t>IEEE 802.1ABdh FDIS ballot closes in June 2023</a:t>
            </a: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rgbClr val="00B050"/>
                </a:solidFill>
              </a:rPr>
              <a:t>sent</a:t>
            </a:r>
          </a:p>
          <a:p>
            <a:pPr lvl="1"/>
            <a:r>
              <a:rPr lang="en-AU"/>
              <a:t>802.1ABdh D2.0 </a:t>
            </a:r>
            <a:r>
              <a:rPr lang="en-US"/>
              <a:t>was liaised for information on 23 Sep 2021 (N17614)</a:t>
            </a:r>
          </a:p>
          <a:p>
            <a:r>
              <a:rPr lang="en-US"/>
              <a:t>60-day</a:t>
            </a:r>
            <a:r>
              <a:rPr lang="en-AU"/>
              <a:t> pre-ballot: </a:t>
            </a:r>
            <a:r>
              <a:rPr lang="en-AU">
                <a:solidFill>
                  <a:srgbClr val="00B050"/>
                </a:solidFill>
              </a:rPr>
              <a:t>passed</a:t>
            </a:r>
          </a:p>
          <a:p>
            <a:pPr lvl="1"/>
            <a:r>
              <a:rPr lang="en-AU"/>
              <a:t>802.1ABdh 60-day ballot passed on 22 Jul 2022 (N17848)</a:t>
            </a:r>
          </a:p>
          <a:p>
            <a:pPr lvl="2"/>
            <a:r>
              <a:rPr lang="en-AU"/>
              <a:t>Passed 7/0/12 on need for ISO standard</a:t>
            </a:r>
          </a:p>
          <a:p>
            <a:pPr lvl="2"/>
            <a:r>
              <a:rPr lang="en-AU"/>
              <a:t>Passed 7/0/12 on support for submission to FDIS </a:t>
            </a:r>
            <a:endParaRPr lang="en-AU">
              <a:solidFill>
                <a:schemeClr val="accent2"/>
              </a:solidFill>
            </a:endParaRPr>
          </a:p>
          <a:p>
            <a:r>
              <a:rPr lang="en-AU"/>
              <a:t>FDIS ballot: </a:t>
            </a:r>
            <a:r>
              <a:rPr lang="en-AU">
                <a:solidFill>
                  <a:schemeClr val="accent2"/>
                </a:solidFill>
              </a:rPr>
              <a:t>closes 21 June 2023</a:t>
            </a:r>
          </a:p>
          <a:p>
            <a:pPr lvl="1"/>
            <a:r>
              <a:rPr lang="en-US"/>
              <a:t>Will be published as ISO/IEC/IEEE 8802-1AB:2017/</a:t>
            </a:r>
            <a:r>
              <a:rPr lang="en-US" err="1"/>
              <a:t>Amd</a:t>
            </a:r>
            <a:r>
              <a:rPr lang="en-US"/>
              <a:t> 2:2023</a:t>
            </a:r>
          </a:p>
          <a:p>
            <a:pPr lvl="1"/>
            <a:r>
              <a:rPr lang="en-AU"/>
              <a:t>(24 Oct 2022) It is likely to open on 22 Nov 2022 </a:t>
            </a:r>
          </a:p>
          <a:p>
            <a:pPr lvl="2"/>
            <a:r>
              <a:rPr lang="en-AU"/>
              <a:t>(5 Dec 2022) Did not happen – staff are following up</a:t>
            </a:r>
          </a:p>
          <a:p>
            <a:pPr lvl="2"/>
            <a:r>
              <a:rPr lang="en-AU"/>
              <a:t>(Jan 2023) It appears the FDIS ballot is queued</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Timing &amp; Synchronization for Time-Sensitive Applications: Technical &amp; Editorial Corrections</a:t>
            </a:r>
            <a:br>
              <a:rPr lang="en-AU" sz="1600"/>
            </a:br>
            <a:r>
              <a:rPr lang="en-AU"/>
              <a:t>IEEE 802.1AS-2020/Cor 1 90-day FDIS ballot passed and a response sent, waiting for </a:t>
            </a:r>
            <a:r>
              <a:rPr lang="en-AU">
                <a:solidFill>
                  <a:schemeClr val="accent2"/>
                </a:solidFill>
              </a:rPr>
              <a:t>publication</a:t>
            </a:r>
            <a:endParaRPr lang="en-AU"/>
          </a:p>
        </p:txBody>
      </p:sp>
      <p:sp>
        <p:nvSpPr>
          <p:cNvPr id="10" name="Content Placeholder 9"/>
          <p:cNvSpPr>
            <a:spLocks noGrp="1"/>
          </p:cNvSpPr>
          <p:nvPr>
            <p:ph idx="1"/>
          </p:nvPr>
        </p:nvSpPr>
        <p:spPr>
          <a:xfrm>
            <a:off x="685800" y="2209800"/>
            <a:ext cx="7772400" cy="3886200"/>
          </a:xfrm>
        </p:spPr>
        <p:txBody>
          <a:bodyPr/>
          <a:lstStyle/>
          <a:p>
            <a:r>
              <a:rPr lang="en-AU"/>
              <a:t>Drafts </a:t>
            </a:r>
            <a:r>
              <a:rPr lang="en-GB"/>
              <a:t>sent to SC6</a:t>
            </a:r>
            <a:r>
              <a:rPr lang="en-AU"/>
              <a:t>: </a:t>
            </a:r>
            <a:r>
              <a:rPr lang="en-AU">
                <a:solidFill>
                  <a:srgbClr val="00B050"/>
                </a:solidFill>
              </a:rPr>
              <a:t>sent</a:t>
            </a:r>
          </a:p>
          <a:p>
            <a:pPr lvl="1"/>
            <a:r>
              <a:rPr lang="en-AU"/>
              <a:t>IEEE 802.1AS-2020/Cor 1 D3.0 </a:t>
            </a:r>
            <a:r>
              <a:rPr lang="en-US"/>
              <a:t>was liaised for information on 23 Sep 2021 (N17614)</a:t>
            </a:r>
          </a:p>
          <a:p>
            <a:r>
              <a:rPr lang="en-US"/>
              <a:t>90-day</a:t>
            </a:r>
            <a:r>
              <a:rPr lang="en-AU"/>
              <a:t> FDIS ballot: </a:t>
            </a:r>
            <a:r>
              <a:rPr lang="en-AU">
                <a:solidFill>
                  <a:srgbClr val="00B050"/>
                </a:solidFill>
              </a:rPr>
              <a:t>passed, response sent, </a:t>
            </a:r>
            <a:r>
              <a:rPr lang="en-AU">
                <a:solidFill>
                  <a:schemeClr val="accent2"/>
                </a:solidFill>
              </a:rPr>
              <a:t>waiting for publication</a:t>
            </a:r>
          </a:p>
          <a:p>
            <a:pPr lvl="1"/>
            <a:r>
              <a:rPr lang="en-AU"/>
              <a:t>802.1AS-2020/Cor 1 FDIS ballot passed on 23 Aug 2022 (N17841/N17877)</a:t>
            </a:r>
          </a:p>
          <a:p>
            <a:pPr lvl="2"/>
            <a:r>
              <a:rPr lang="en-US" i="0">
                <a:solidFill>
                  <a:srgbClr val="000000"/>
                </a:solidFill>
                <a:effectLst/>
                <a:latin typeface="Arial" panose="020B0604020202020204" pitchFamily="34" charset="0"/>
              </a:rPr>
              <a:t>“Do you approve the draft for publication?”: passed 8/0/11</a:t>
            </a:r>
          </a:p>
          <a:p>
            <a:pPr lvl="1"/>
            <a:r>
              <a:rPr lang="en-US">
                <a:solidFill>
                  <a:srgbClr val="000000"/>
                </a:solidFill>
                <a:latin typeface="Arial" panose="020B0604020202020204" pitchFamily="34" charset="0"/>
              </a:rPr>
              <a:t>One comment from China NB with the usual security complaint</a:t>
            </a:r>
          </a:p>
          <a:p>
            <a:pPr lvl="2"/>
            <a:r>
              <a:rPr lang="en-US">
                <a:solidFill>
                  <a:srgbClr val="000000"/>
                </a:solidFill>
                <a:latin typeface="Arial" panose="020B0604020202020204" pitchFamily="34" charset="0"/>
              </a:rPr>
              <a:t>It may not need a substantive response given the China NB voted “yes” (although, weirdly, the comment suggests a “no” vote)</a:t>
            </a:r>
          </a:p>
          <a:p>
            <a:pPr lvl="2"/>
            <a:r>
              <a:rPr lang="en-AU">
                <a:latin typeface="Arial" panose="020B0604020202020204" pitchFamily="34" charset="0"/>
              </a:rPr>
              <a:t>Response sent (N17932)</a:t>
            </a:r>
            <a:endParaRPr lang="en-AU"/>
          </a:p>
          <a:p>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effectLst/>
                <a:ea typeface="Calibri" panose="020F0502020204030204" pitchFamily="34" charset="0"/>
              </a:rPr>
              <a:t>Audio Video Bridging (AVB) Systems</a:t>
            </a:r>
            <a:br>
              <a:rPr lang="en-US" sz="1600">
                <a:effectLst/>
                <a:latin typeface="Calibri" panose="020F0502020204030204" pitchFamily="34" charset="0"/>
                <a:ea typeface="Calibri" panose="020F0502020204030204" pitchFamily="34" charset="0"/>
              </a:rPr>
            </a:br>
            <a:r>
              <a:rPr lang="en-AU"/>
              <a:t>IEEE 802.1BA-Rev FDIS ballot closes in Mar 2023</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802.1BA-Rev D2.0 </a:t>
            </a:r>
            <a:r>
              <a:rPr lang="en-US"/>
              <a:t>was liaised for information on 23 Sep 2021 (N17614)</a:t>
            </a:r>
          </a:p>
          <a:p>
            <a:r>
              <a:rPr lang="en-US"/>
              <a:t>60-day</a:t>
            </a:r>
            <a:r>
              <a:rPr lang="en-AU"/>
              <a:t> pre-ballot: </a:t>
            </a:r>
            <a:r>
              <a:rPr lang="en-AU">
                <a:solidFill>
                  <a:srgbClr val="00B050"/>
                </a:solidFill>
              </a:rPr>
              <a:t>passed</a:t>
            </a:r>
            <a:r>
              <a:rPr lang="en-AU">
                <a:solidFill>
                  <a:schemeClr val="accent2"/>
                </a:solidFill>
              </a:rPr>
              <a:t> </a:t>
            </a:r>
            <a:r>
              <a:rPr lang="en-AU">
                <a:solidFill>
                  <a:srgbClr val="00B050"/>
                </a:solidFill>
              </a:rPr>
              <a:t>&amp; response sent</a:t>
            </a:r>
          </a:p>
          <a:p>
            <a:pPr lvl="1"/>
            <a:r>
              <a:rPr lang="en-AU"/>
              <a:t>802.1BA 60-day ballot passed on 24 Jun 2022 (N17847)</a:t>
            </a:r>
          </a:p>
          <a:p>
            <a:pPr lvl="2"/>
            <a:r>
              <a:rPr lang="en-AU"/>
              <a:t>Passed 8/0/11 on need for ISO standard</a:t>
            </a:r>
          </a:p>
          <a:p>
            <a:pPr lvl="2"/>
            <a:r>
              <a:rPr lang="en-AU"/>
              <a:t>Passed 7/1/10 on support for submission to FDIS</a:t>
            </a:r>
          </a:p>
          <a:p>
            <a:pPr lvl="1"/>
            <a:r>
              <a:rPr lang="en-AU"/>
              <a:t>China NB voted “no: with usual security related comments</a:t>
            </a:r>
          </a:p>
          <a:p>
            <a:pPr lvl="2"/>
            <a:r>
              <a:rPr lang="en-AU"/>
              <a:t>A response was sent in Jul 2022 (N17852)</a:t>
            </a:r>
          </a:p>
          <a:p>
            <a:r>
              <a:rPr lang="en-AU"/>
              <a:t>FDIS ballot: </a:t>
            </a:r>
            <a:r>
              <a:rPr lang="en-AU">
                <a:solidFill>
                  <a:schemeClr val="accent2"/>
                </a:solidFill>
              </a:rPr>
              <a:t>closes 24 Mar 2023</a:t>
            </a:r>
          </a:p>
          <a:p>
            <a:pPr lvl="1"/>
            <a:r>
              <a:rPr lang="en-US" b="0"/>
              <a:t>Will be published as ISO/IEC/IEEE 8802-1BA:202X</a:t>
            </a:r>
            <a:endParaRPr lang="en-AU" b="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effectLst/>
                <a:ea typeface="Calibri" panose="020F0502020204030204" pitchFamily="34" charset="0"/>
              </a:rPr>
              <a:t>MAC Service Definition: Support for IEEE Std 802.15.3</a:t>
            </a:r>
            <a:br>
              <a:rPr lang="en-AU"/>
            </a:br>
            <a:r>
              <a:rPr lang="en-AU"/>
              <a:t>IEEE 802.1ACct FDIS ballot closes in Mar 2023</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802.1ACct D2.0 </a:t>
            </a:r>
            <a:r>
              <a:rPr lang="en-US"/>
              <a:t>was liaised for information on 23 Sep 2021 (N17614)</a:t>
            </a:r>
          </a:p>
          <a:p>
            <a:r>
              <a:rPr lang="en-US"/>
              <a:t>60-day</a:t>
            </a:r>
            <a:r>
              <a:rPr lang="en-AU"/>
              <a:t> pre-ballot: </a:t>
            </a:r>
            <a:r>
              <a:rPr lang="en-AU">
                <a:solidFill>
                  <a:srgbClr val="00B050"/>
                </a:solidFill>
              </a:rPr>
              <a:t>passed &amp; response sent</a:t>
            </a:r>
          </a:p>
          <a:p>
            <a:pPr lvl="1"/>
            <a:r>
              <a:rPr lang="en-AU"/>
              <a:t>802.1ACct 60-day ballot passed on 10 Apr 2022 (N17703)</a:t>
            </a:r>
          </a:p>
          <a:p>
            <a:pPr lvl="2"/>
            <a:r>
              <a:rPr lang="en-AU"/>
              <a:t>Passed 8/0/11 on need for ISO standard</a:t>
            </a:r>
          </a:p>
          <a:p>
            <a:pPr lvl="2"/>
            <a:r>
              <a:rPr lang="en-AU"/>
              <a:t>Passed 7/1/11 on support for submission to FDIS </a:t>
            </a:r>
          </a:p>
          <a:p>
            <a:pPr lvl="1"/>
            <a:r>
              <a:rPr lang="en-AU"/>
              <a:t>China NB had usual comments that needed a response</a:t>
            </a:r>
          </a:p>
          <a:p>
            <a:pPr lvl="2"/>
            <a:r>
              <a:rPr lang="en-AU"/>
              <a:t>A response was sent in Jul 2022 (N17856)</a:t>
            </a:r>
          </a:p>
          <a:p>
            <a:r>
              <a:rPr lang="en-AU"/>
              <a:t>FDIS ballot: </a:t>
            </a:r>
            <a:r>
              <a:rPr lang="en-AU">
                <a:solidFill>
                  <a:schemeClr val="accent2"/>
                </a:solidFill>
              </a:rPr>
              <a:t>closes 24 Mar 2023</a:t>
            </a:r>
          </a:p>
          <a:p>
            <a:pPr lvl="1"/>
            <a:r>
              <a:rPr lang="en-US" b="0"/>
              <a:t>Will be published as ISO/IEC/IEEE 8802-1AC:2018/</a:t>
            </a:r>
            <a:r>
              <a:rPr lang="en-US" b="0" err="1"/>
              <a:t>Amd</a:t>
            </a:r>
            <a:r>
              <a:rPr lang="en-US" b="0"/>
              <a:t> 1:202X</a:t>
            </a:r>
            <a:endParaRPr lang="en-AU" b="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MAC Privacy Protection</a:t>
            </a:r>
            <a:br>
              <a:rPr lang="en-AU">
                <a:solidFill>
                  <a:schemeClr val="accent2"/>
                </a:solidFill>
              </a:rPr>
            </a:br>
            <a:r>
              <a:rPr lang="en-AU"/>
              <a:t>IEEE 802.1AEdk D2.1 liaised for information in Sep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endParaRPr lang="en-AU">
              <a:solidFill>
                <a:schemeClr val="accent2"/>
              </a:solidFill>
            </a:endParaRPr>
          </a:p>
          <a:p>
            <a:pPr lvl="1"/>
            <a:r>
              <a:rPr lang="en-AU"/>
              <a:t>IEEE 802.1AEdk D2.1 was liaised for information in Sep 2022 (N17883)</a:t>
            </a:r>
          </a:p>
          <a:p>
            <a:pPr lvl="1"/>
            <a:r>
              <a:rPr lang="en-AU"/>
              <a:t>(Nov 2022) </a:t>
            </a:r>
            <a:r>
              <a:rPr lang="en-GB" sz="1800">
                <a:effectLst/>
                <a:latin typeface="Arial" panose="020B0604020202020204" pitchFamily="34" charset="0"/>
                <a:ea typeface="Times New Roman" panose="02020603050405020304" pitchFamily="18" charset="0"/>
              </a:rPr>
              <a:t>802.1AEdk will probably be submitted for balloting in Jan 2023</a:t>
            </a:r>
            <a:endParaRPr lang="en-AU"/>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195263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15 Feb 2023</a:t>
            </a:r>
          </a:p>
          <a:p>
            <a:pPr lvl="1"/>
            <a:r>
              <a:rPr lang="en-AU"/>
              <a:t>(Nov 2022) </a:t>
            </a:r>
            <a:r>
              <a:rPr lang="en-GB" sz="180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a:latin typeface="Arial" panose="020B0604020202020204" pitchFamily="34" charset="0"/>
              </a:rPr>
              <a:t>(Jan 2023) </a:t>
            </a:r>
            <a:r>
              <a:rPr lang="en-US">
                <a:latin typeface="Arial" panose="020B0604020202020204" pitchFamily="34" charset="0"/>
              </a:rPr>
              <a:t>IEEE 802f will start SA ballot soon hopefully</a:t>
            </a:r>
          </a:p>
          <a:p>
            <a:pPr lvl="2"/>
            <a:r>
              <a:rPr lang="en-US">
                <a:latin typeface="Arial" panose="020B0604020202020204" pitchFamily="34" charset="0"/>
              </a:rPr>
              <a:t>(Feb 2023) Submission: N17968</a:t>
            </a:r>
            <a:endParaRPr lang="en-AU"/>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73841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US">
                <a:latin typeface="+mj-lt"/>
              </a:rPr>
              <a:t>(Dec 2022) D2.0 was liaised for information (N</a:t>
            </a:r>
            <a:r>
              <a:rPr lang="en-US">
                <a:solidFill>
                  <a:srgbClr val="FF0000"/>
                </a:solidFill>
                <a:latin typeface="+mj-lt"/>
              </a:rPr>
              <a:t>?????</a:t>
            </a:r>
            <a:r>
              <a:rPr lang="en-US">
                <a:latin typeface="+mj-lt"/>
              </a:rPr>
              <a:t>)</a:t>
            </a:r>
            <a:endParaRPr lang="en-AU"/>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471756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latin typeface="+mj-lt"/>
              </a:rPr>
              <a:t>(Nov 2022) </a:t>
            </a:r>
            <a:r>
              <a:rPr lang="en-US" sz="1800">
                <a:effectLst/>
                <a:latin typeface="+mj-lt"/>
                <a:ea typeface="Calibri" panose="020F0502020204030204" pitchFamily="34" charset="0"/>
              </a:rPr>
              <a:t>IEEE 802.1 is planning to have a motion at this plenary to send IEEE P802.1Qcj to SC6 for information when the SA ballot starts</a:t>
            </a:r>
          </a:p>
          <a:p>
            <a:pPr lvl="1"/>
            <a:r>
              <a:rPr lang="en-US">
                <a:latin typeface="+mj-lt"/>
              </a:rPr>
              <a:t>(Dec 2022) D2.0 liaised for information (N17933)</a:t>
            </a:r>
            <a:endParaRPr lang="en-AU">
              <a:latin typeface="+mj-lt"/>
            </a:endParaRPr>
          </a:p>
          <a:p>
            <a:r>
              <a:rPr lang="en-US"/>
              <a:t>60-day</a:t>
            </a:r>
            <a:r>
              <a:rPr lang="en-AU"/>
              <a:t> pre-ballot: </a:t>
            </a:r>
            <a:r>
              <a:rPr lang="en-AU">
                <a:solidFill>
                  <a:schemeClr val="accent2"/>
                </a:solidFill>
              </a:rPr>
              <a:t>waiting</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74976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802.3cv D3.0 was liaised in Jan 2021 (N17453)</a:t>
            </a:r>
          </a:p>
          <a:p>
            <a:r>
              <a:rPr lang="en-US"/>
              <a:t>60-day</a:t>
            </a:r>
            <a:r>
              <a:rPr lang="en-AU"/>
              <a:t> pre-ballot: </a:t>
            </a:r>
            <a:r>
              <a:rPr lang="en-AU">
                <a:solidFill>
                  <a:srgbClr val="00B050"/>
                </a:solidFill>
              </a:rPr>
              <a:t>passed &amp; response sent</a:t>
            </a:r>
          </a:p>
          <a:p>
            <a:pPr lvl="1"/>
            <a:r>
              <a:rPr lang="en-AU"/>
              <a:t>IEEE 802.3cv 60-day ballot passed on 9 Oct 2021 (N17627)</a:t>
            </a:r>
          </a:p>
          <a:p>
            <a:pPr lvl="2"/>
            <a:r>
              <a:rPr lang="en-AU"/>
              <a:t>Passed 8/0/11 on need for ISO standard</a:t>
            </a:r>
          </a:p>
          <a:p>
            <a:pPr lvl="2"/>
            <a:r>
              <a:rPr lang="en-AU"/>
              <a:t>Passed 7/1/11 on support for submission to FDIS</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r>
              <a:rPr lang="en-AU"/>
              <a:t>FDIS ballot: </a:t>
            </a:r>
            <a:r>
              <a:rPr lang="en-AU">
                <a:solidFill>
                  <a:srgbClr val="00B050"/>
                </a:solidFill>
              </a:rPr>
              <a:t>passed, response sent, published</a:t>
            </a:r>
          </a:p>
          <a:p>
            <a:pPr lvl="1"/>
            <a:r>
              <a:rPr lang="en-AU"/>
              <a:t> </a:t>
            </a:r>
            <a:r>
              <a:rPr lang="en-AU">
                <a:cs typeface="Arial" panose="020B0604020202020204" pitchFamily="34" charset="0"/>
              </a:rPr>
              <a:t>802.3cv</a:t>
            </a:r>
            <a:r>
              <a:rPr lang="en-AU"/>
              <a:t> FDIS ballot passed on 1 Sep 2022 (N17849)</a:t>
            </a:r>
          </a:p>
          <a:p>
            <a:pPr lvl="2"/>
            <a:r>
              <a:rPr lang="en-AU"/>
              <a:t>Passed 10/1/8, negative vote China NB (same security comments)</a:t>
            </a:r>
          </a:p>
          <a:p>
            <a:pPr lvl="2"/>
            <a:r>
              <a:rPr lang="en-AU">
                <a:hlinkClick r:id="rId3"/>
              </a:rPr>
              <a:t>Response</a:t>
            </a:r>
            <a:r>
              <a:rPr lang="en-AU"/>
              <a:t> sent (N17935)</a:t>
            </a:r>
          </a:p>
          <a:p>
            <a:pPr lvl="1"/>
            <a:r>
              <a:rPr lang="en-US"/>
              <a:t>Published as ISO/IEC/IEEE 8802-3:2021/</a:t>
            </a:r>
            <a:r>
              <a:rPr lang="en-US" err="1"/>
              <a:t>Amd</a:t>
            </a:r>
            <a:r>
              <a:rPr lang="en-US"/>
              <a:t> 12:2022</a:t>
            </a:r>
            <a:endParaRPr lang="en-AU">
              <a:solidFill>
                <a:schemeClr val="accent2"/>
              </a:solidFill>
            </a:endParaRP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254873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802.3ct D3.1 was liaised in Jan 2021 (N17453)</a:t>
            </a:r>
          </a:p>
          <a:p>
            <a:r>
              <a:rPr lang="en-US"/>
              <a:t>60-day</a:t>
            </a:r>
            <a:r>
              <a:rPr lang="en-AU"/>
              <a:t> pre-ballot: </a:t>
            </a:r>
            <a:r>
              <a:rPr lang="en-AU">
                <a:solidFill>
                  <a:srgbClr val="00B050"/>
                </a:solidFill>
              </a:rPr>
              <a:t>passed &amp; response sent</a:t>
            </a:r>
          </a:p>
          <a:p>
            <a:pPr lvl="1"/>
            <a:r>
              <a:rPr lang="en-AU"/>
              <a:t>IEEE 802.3ct 60-day ballot passed on 9 Oct 2021 (N17626)</a:t>
            </a:r>
          </a:p>
          <a:p>
            <a:pPr lvl="2"/>
            <a:r>
              <a:rPr lang="en-AU"/>
              <a:t>Passed 8/0/11 on need for ISO standard</a:t>
            </a:r>
          </a:p>
          <a:p>
            <a:pPr lvl="2"/>
            <a:r>
              <a:rPr lang="en-AU"/>
              <a:t>Passed 7/1/11 on support for submission to FDIS</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r>
              <a:rPr lang="en-AU"/>
              <a:t>FDIS ballot: </a:t>
            </a:r>
            <a:r>
              <a:rPr lang="en-AU">
                <a:solidFill>
                  <a:srgbClr val="00B050"/>
                </a:solidFill>
              </a:rPr>
              <a:t>passed, response sent, published</a:t>
            </a:r>
          </a:p>
          <a:p>
            <a:pPr lvl="1"/>
            <a:r>
              <a:rPr lang="en-AU"/>
              <a:t> </a:t>
            </a:r>
            <a:r>
              <a:rPr lang="en-AU">
                <a:cs typeface="Arial" panose="020B0604020202020204" pitchFamily="34" charset="0"/>
              </a:rPr>
              <a:t>802.3ct</a:t>
            </a:r>
            <a:r>
              <a:rPr lang="en-AU"/>
              <a:t> FDIS ballot passed on 2 Sep 2022 (N17844)</a:t>
            </a:r>
          </a:p>
          <a:p>
            <a:pPr lvl="2"/>
            <a:r>
              <a:rPr lang="en-AU"/>
              <a:t>Passed 10/1/8, negative vote China NB (same security comments as 802.3cv/cp, even incorrectly references 802.3cp)</a:t>
            </a:r>
          </a:p>
          <a:p>
            <a:pPr lvl="2"/>
            <a:r>
              <a:rPr lang="en-AU">
                <a:hlinkClick r:id="rId3"/>
              </a:rPr>
              <a:t>Response</a:t>
            </a:r>
            <a:r>
              <a:rPr lang="en-AU"/>
              <a:t> sent (N17935)</a:t>
            </a:r>
          </a:p>
          <a:p>
            <a:pPr lvl="1"/>
            <a:r>
              <a:rPr lang="en-US"/>
              <a:t>Published as ISO/IEC/IEEE 8802-3:2021/</a:t>
            </a:r>
            <a:r>
              <a:rPr lang="en-US" err="1"/>
              <a:t>Amd</a:t>
            </a:r>
            <a:r>
              <a:rPr lang="en-US"/>
              <a:t> 13:2022</a:t>
            </a:r>
            <a:endParaRPr lang="en-AU">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99883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Bidirectional 10 Gb/s, 25 Gb/s, and 50 Gb/s Optical Access PHYs</a:t>
            </a:r>
            <a:br>
              <a:rPr lang="en-US"/>
            </a:br>
            <a:r>
              <a:rPr lang="en-AU"/>
              <a:t>IEEE 802.3cp published as </a:t>
            </a:r>
            <a:r>
              <a:rPr lang="en-US"/>
              <a:t>ISO/IEC/IEEE 8802-3:2021/</a:t>
            </a:r>
            <a:r>
              <a:rPr lang="en-US" err="1"/>
              <a:t>Amd</a:t>
            </a:r>
            <a:r>
              <a:rPr lang="en-US"/>
              <a:t> 14:2022</a:t>
            </a: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a:t>Drafts </a:t>
            </a:r>
            <a:r>
              <a:rPr lang="en-GB"/>
              <a:t>sent to SC6</a:t>
            </a:r>
            <a:r>
              <a:rPr lang="en-AU"/>
              <a:t>: </a:t>
            </a:r>
            <a:r>
              <a:rPr lang="en-AU">
                <a:solidFill>
                  <a:srgbClr val="00B050"/>
                </a:solidFill>
              </a:rPr>
              <a:t>sent</a:t>
            </a:r>
          </a:p>
          <a:p>
            <a:pPr lvl="1"/>
            <a:r>
              <a:rPr lang="en-AU"/>
              <a:t>IEEE 802.3cp D3.0 was liaised in Feb 2021 (N17475)</a:t>
            </a:r>
          </a:p>
          <a:p>
            <a:r>
              <a:rPr lang="en-US"/>
              <a:t>60-day</a:t>
            </a:r>
            <a:r>
              <a:rPr lang="en-AU"/>
              <a:t> pre-ballot: </a:t>
            </a:r>
            <a:r>
              <a:rPr lang="en-AU">
                <a:solidFill>
                  <a:srgbClr val="00B050"/>
                </a:solidFill>
              </a:rPr>
              <a:t>passed &amp; response sent</a:t>
            </a:r>
          </a:p>
          <a:p>
            <a:pPr lvl="1"/>
            <a:r>
              <a:rPr lang="en-AU"/>
              <a:t>IEEE 802.3cp 60-day ballot passed on 9 Oct 2021 (N17629)</a:t>
            </a:r>
          </a:p>
          <a:p>
            <a:pPr lvl="2"/>
            <a:r>
              <a:rPr lang="en-AU"/>
              <a:t>Passed 8/0/11 on need for ISO standard</a:t>
            </a:r>
          </a:p>
          <a:p>
            <a:pPr lvl="2"/>
            <a:r>
              <a:rPr lang="en-AU"/>
              <a:t>Passed 7/1/11 on support for submission to FDIS</a:t>
            </a:r>
          </a:p>
          <a:p>
            <a:pPr lvl="2"/>
            <a:r>
              <a:rPr lang="en-AU"/>
              <a:t>China NB voted no with the usual demand that 802.3 include security</a:t>
            </a:r>
          </a:p>
          <a:p>
            <a:pPr lvl="2"/>
            <a:r>
              <a:rPr lang="en-AU"/>
              <a:t>(27 Nov 2021) </a:t>
            </a:r>
            <a:r>
              <a:rPr lang="en-AU">
                <a:hlinkClick r:id="rId2"/>
              </a:rPr>
              <a:t>multi-ballot response</a:t>
            </a:r>
            <a:r>
              <a:rPr lang="en-AU"/>
              <a:t> sent (N17645)</a:t>
            </a:r>
          </a:p>
          <a:p>
            <a:r>
              <a:rPr lang="en-AU"/>
              <a:t>FDIS ballot: </a:t>
            </a:r>
            <a:r>
              <a:rPr lang="en-AU">
                <a:solidFill>
                  <a:srgbClr val="00B050"/>
                </a:solidFill>
              </a:rPr>
              <a:t>passed, response sent, published</a:t>
            </a:r>
          </a:p>
          <a:p>
            <a:pPr lvl="1"/>
            <a:r>
              <a:rPr lang="en-AU"/>
              <a:t> </a:t>
            </a:r>
            <a:r>
              <a:rPr lang="en-AU">
                <a:cs typeface="Arial" panose="020B0604020202020204" pitchFamily="34" charset="0"/>
              </a:rPr>
              <a:t>802.3cp</a:t>
            </a:r>
            <a:r>
              <a:rPr lang="en-AU"/>
              <a:t> FDIS ballot passed on 2 Sep 2022 (N17846)</a:t>
            </a:r>
          </a:p>
          <a:p>
            <a:pPr lvl="2"/>
            <a:r>
              <a:rPr lang="en-AU"/>
              <a:t>Passed 10/1/8, negative vote China NB (same security comments as 802.3cv)</a:t>
            </a:r>
          </a:p>
          <a:p>
            <a:pPr lvl="2"/>
            <a:r>
              <a:rPr lang="en-AU">
                <a:hlinkClick r:id="rId3"/>
              </a:rPr>
              <a:t>Response</a:t>
            </a:r>
            <a:r>
              <a:rPr lang="en-AU"/>
              <a:t> sent (N17935)</a:t>
            </a:r>
          </a:p>
          <a:p>
            <a:pPr lvl="1"/>
            <a:r>
              <a:rPr lang="en-US"/>
              <a:t>Published as ISO/IEC/IEEE 8802-3:2021/</a:t>
            </a:r>
            <a:r>
              <a:rPr lang="en-US" err="1"/>
              <a:t>Amd</a:t>
            </a:r>
            <a:r>
              <a:rPr lang="en-US"/>
              <a:t> 14:2022</a:t>
            </a:r>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5340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will be submitted into the PSDO process in Feb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a:t>
            </a:r>
            <a:r>
              <a:rPr lang="en-AU"/>
              <a:t>IEEE 802.3-REV was liaised for information (N17882)</a:t>
            </a:r>
          </a:p>
          <a:p>
            <a:pPr lvl="1"/>
            <a:r>
              <a:rPr lang="en-AU"/>
              <a:t>(Nov 2022) has the EC approved submission to PSDO</a:t>
            </a:r>
          </a:p>
          <a:p>
            <a:pPr lvl="2"/>
            <a:r>
              <a:rPr lang="en-AU"/>
              <a:t>(Dec 2022) Staff suggests it be submitted for balloting on 12 Feb 2023</a:t>
            </a: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 </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302682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024561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525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(Nov 2022) EC approved for liaising for information</a:t>
            </a:r>
          </a:p>
          <a:p>
            <a:pPr lvl="2"/>
            <a:r>
              <a:rPr lang="en-AU">
                <a:latin typeface="+mj-lt"/>
                <a:ea typeface="Calibri" panose="020F0502020204030204" pitchFamily="34" charset="0"/>
              </a:rPr>
              <a:t>(Jan 2023) Staff suggests liaising held off until IEEE 802.3-2022 has completed PSDO process</a:t>
            </a:r>
          </a:p>
          <a:p>
            <a:pPr lvl="3"/>
            <a:r>
              <a:rPr lang="en-AU">
                <a:solidFill>
                  <a:srgbClr val="FF0000"/>
                </a:solidFill>
                <a:effectLst/>
                <a:latin typeface="+mj-lt"/>
                <a:ea typeface="Calibri" panose="020F0502020204030204" pitchFamily="34" charset="0"/>
              </a:rPr>
              <a:t>Do we want d</a:t>
            </a:r>
            <a:r>
              <a:rPr lang="en-AU">
                <a:solidFill>
                  <a:srgbClr val="FF0000"/>
                </a:solidFill>
                <a:latin typeface="+mj-lt"/>
                <a:ea typeface="Calibri" panose="020F0502020204030204" pitchFamily="34" charset="0"/>
              </a:rPr>
              <a:t>o wait until ISO version approved?</a:t>
            </a:r>
            <a:endParaRPr lang="en-AU">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007960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(Jan 2023) EC approval for liaising for information likely in about March 2023</a:t>
            </a:r>
          </a:p>
          <a:p>
            <a:pPr lvl="2"/>
            <a:r>
              <a:rPr lang="en-AU">
                <a:solidFill>
                  <a:srgbClr val="FF0000"/>
                </a:solidFill>
                <a:effectLst/>
                <a:latin typeface="+mj-lt"/>
                <a:ea typeface="Calibri" panose="020F0502020204030204" pitchFamily="34" charset="0"/>
              </a:rPr>
              <a:t>Should liaising be held off until </a:t>
            </a:r>
            <a:r>
              <a:rPr lang="en-AU">
                <a:solidFill>
                  <a:srgbClr val="FF0000"/>
                </a:solidFill>
                <a:latin typeface="+mj-lt"/>
                <a:ea typeface="Calibri" panose="020F0502020204030204" pitchFamily="34" charset="0"/>
              </a:rPr>
              <a:t>ISO version of </a:t>
            </a:r>
            <a:r>
              <a:rPr lang="en-US">
                <a:solidFill>
                  <a:srgbClr val="FF0000"/>
                </a:solidFill>
                <a:effectLst/>
                <a:latin typeface="+mj-lt"/>
                <a:ea typeface="Calibri" panose="020F0502020204030204" pitchFamily="34" charset="0"/>
              </a:rPr>
              <a:t>IEEE 802.3-2022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3128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(Jan 2023) EC approval for liaising for information likely in about March 2023</a:t>
            </a:r>
          </a:p>
          <a:p>
            <a:pPr lvl="2"/>
            <a:r>
              <a:rPr lang="en-AU">
                <a:solidFill>
                  <a:srgbClr val="FF0000"/>
                </a:solidFill>
                <a:effectLst/>
                <a:latin typeface="+mj-lt"/>
                <a:ea typeface="Calibri" panose="020F0502020204030204" pitchFamily="34" charset="0"/>
              </a:rPr>
              <a:t>Should liaising be held off until </a:t>
            </a:r>
            <a:r>
              <a:rPr lang="en-AU">
                <a:solidFill>
                  <a:srgbClr val="FF0000"/>
                </a:solidFill>
                <a:latin typeface="+mj-lt"/>
                <a:ea typeface="Calibri" panose="020F0502020204030204" pitchFamily="34" charset="0"/>
              </a:rPr>
              <a:t>ISO version of </a:t>
            </a:r>
            <a:r>
              <a:rPr lang="en-US">
                <a:solidFill>
                  <a:srgbClr val="FF0000"/>
                </a:solidFill>
                <a:effectLst/>
                <a:latin typeface="+mj-lt"/>
                <a:ea typeface="Calibri" panose="020F0502020204030204" pitchFamily="34" charset="0"/>
              </a:rPr>
              <a:t>IEEE 802.3-2022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a:p>
            <a:endParaRPr lang="en-AU">
              <a:solidFill>
                <a:schemeClr val="accent2"/>
              </a:solidFill>
            </a:endParaRP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565199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a:t>Drafts </a:t>
            </a:r>
            <a:r>
              <a:rPr lang="en-GB"/>
              <a:t>sent to SC6</a:t>
            </a:r>
            <a:r>
              <a:rPr lang="en-AU"/>
              <a:t>: </a:t>
            </a:r>
            <a:r>
              <a:rPr lang="en-AU">
                <a:solidFill>
                  <a:schemeClr val="accent2"/>
                </a:solidFill>
              </a:rPr>
              <a:t>waiting</a:t>
            </a:r>
            <a:endParaRPr lang="en-AU">
              <a:solidFill>
                <a:srgbClr val="00B050"/>
              </a:solidFill>
            </a:endParaRPr>
          </a:p>
          <a:p>
            <a:pPr lvl="1"/>
            <a:r>
              <a:rPr lang="en-AU">
                <a:latin typeface="+mj-lt"/>
                <a:ea typeface="Calibri" panose="020F0502020204030204" pitchFamily="34" charset="0"/>
              </a:rPr>
              <a:t>(Jan 2023) EC approval for liaising for information likely in about March 2023</a:t>
            </a:r>
          </a:p>
          <a:p>
            <a:pPr lvl="2"/>
            <a:r>
              <a:rPr lang="en-AU">
                <a:solidFill>
                  <a:srgbClr val="FF0000"/>
                </a:solidFill>
                <a:effectLst/>
                <a:latin typeface="+mj-lt"/>
                <a:ea typeface="Calibri" panose="020F0502020204030204" pitchFamily="34" charset="0"/>
              </a:rPr>
              <a:t>Should liaising be held off until </a:t>
            </a:r>
            <a:r>
              <a:rPr lang="en-AU">
                <a:solidFill>
                  <a:srgbClr val="FF0000"/>
                </a:solidFill>
                <a:latin typeface="+mj-lt"/>
                <a:ea typeface="Calibri" panose="020F0502020204030204" pitchFamily="34" charset="0"/>
              </a:rPr>
              <a:t>ISO version of </a:t>
            </a:r>
            <a:r>
              <a:rPr lang="en-US">
                <a:solidFill>
                  <a:srgbClr val="FF0000"/>
                </a:solidFill>
                <a:effectLst/>
                <a:latin typeface="+mj-lt"/>
                <a:ea typeface="Calibri" panose="020F0502020204030204" pitchFamily="34" charset="0"/>
              </a:rPr>
              <a:t>IEEE 802.3-2022 approved?</a:t>
            </a:r>
            <a:endParaRPr lang="en-AU">
              <a:solidFill>
                <a:srgbClr val="FF0000"/>
              </a:solidFill>
              <a:effectLst/>
              <a:latin typeface="+mj-lt"/>
              <a:ea typeface="Calibri" panose="020F0502020204030204" pitchFamily="34" charset="0"/>
            </a:endParaRP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487849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a:t>.11 Cor 1 </a:t>
                      </a:r>
                      <a:endParaRPr lang="en-GB" sz="1600" b="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Liaised D4.0 out of March 2019 meeting (N16974)</a:t>
            </a:r>
          </a:p>
          <a:p>
            <a:pPr lvl="1"/>
            <a:r>
              <a:rPr lang="en-AU"/>
              <a:t>Liaised D6.0 out of Jan 2020 meeting (N17096)</a:t>
            </a:r>
          </a:p>
          <a:p>
            <a:r>
              <a:rPr lang="en-US"/>
              <a:t>60-day</a:t>
            </a:r>
            <a:r>
              <a:rPr lang="en-AU"/>
              <a:t> pre-ballot: </a:t>
            </a:r>
            <a:r>
              <a:rPr lang="en-AU">
                <a:solidFill>
                  <a:srgbClr val="00B050"/>
                </a:solidFill>
              </a:rPr>
              <a:t>passed</a:t>
            </a:r>
            <a:r>
              <a:rPr lang="en-AU">
                <a:solidFill>
                  <a:schemeClr val="accent2"/>
                </a:solidFill>
              </a:rPr>
              <a:t> with responses sent </a:t>
            </a:r>
            <a:r>
              <a:rPr lang="en-AU">
                <a:solidFill>
                  <a:srgbClr val="FA661C"/>
                </a:solidFill>
              </a:rPr>
              <a:t>but </a:t>
            </a:r>
            <a:r>
              <a:rPr lang="en-AU" sz="1800" kern="1200">
                <a:solidFill>
                  <a:srgbClr val="FA661C"/>
                </a:solidFill>
                <a:latin typeface="+mn-lt"/>
                <a:ea typeface="+mn-ea"/>
                <a:cs typeface="+mn-cs"/>
              </a:rPr>
              <a:t>on hold</a:t>
            </a:r>
            <a:endParaRPr lang="en-AU">
              <a:solidFill>
                <a:srgbClr val="FA661C"/>
              </a:solidFill>
            </a:endParaRPr>
          </a:p>
          <a:p>
            <a:pPr lvl="1"/>
            <a:r>
              <a:rPr lang="en-AU"/>
              <a:t>IEEE 802.11ax 60-day ballot passed on 10 Aug 2021 (N17599)</a:t>
            </a:r>
          </a:p>
          <a:p>
            <a:pPr lvl="2"/>
            <a:r>
              <a:rPr lang="en-AU"/>
              <a:t>Passed 10/0/9 on need for ISO standard</a:t>
            </a:r>
          </a:p>
          <a:p>
            <a:pPr lvl="2"/>
            <a:r>
              <a:rPr lang="en-AU"/>
              <a:t>Passed 6/4/9 on support for submission to FDIS</a:t>
            </a:r>
          </a:p>
          <a:p>
            <a:pPr lvl="2"/>
            <a:r>
              <a:rPr lang="en-AU"/>
              <a:t>With negative comments from China (usual security comments)</a:t>
            </a:r>
          </a:p>
          <a:p>
            <a:pPr lvl="2"/>
            <a:r>
              <a:rPr lang="en-AU"/>
              <a:t>With negative comments from Sweden, Finland, Germany &amp; a positive comment from Japan (in relation to negative </a:t>
            </a:r>
            <a:r>
              <a:rPr lang="en-AU" err="1"/>
              <a:t>LoAs</a:t>
            </a:r>
            <a:r>
              <a:rPr lang="en-AU"/>
              <a:t>)</a:t>
            </a:r>
          </a:p>
          <a:p>
            <a:pPr lvl="2"/>
            <a:r>
              <a:rPr lang="en-AU"/>
              <a:t>A response was sent – awaiting resolution</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a:t>Latest news (Nov 2021)</a:t>
            </a:r>
          </a:p>
          <a:p>
            <a:pPr lvl="1"/>
            <a:r>
              <a:rPr lang="en-AU"/>
              <a:t>Ultimately the IEEE SA directed IEEE 802 that:</a:t>
            </a:r>
          </a:p>
          <a:p>
            <a:pPr lvl="2"/>
            <a:r>
              <a:rPr lang="en-AU"/>
              <a:t>The IEEE SA President would respond to ISO on the IPR related issues, based on content that had been developed by IEEE 802 (see </a:t>
            </a:r>
            <a:r>
              <a:rPr lang="en-AU">
                <a:hlinkClick r:id="rId2"/>
              </a:rPr>
              <a:t>11-21-1400-05</a:t>
            </a:r>
            <a:r>
              <a:rPr lang="en-AU"/>
              <a:t>) </a:t>
            </a:r>
          </a:p>
          <a:p>
            <a:pPr lvl="3"/>
            <a:r>
              <a:rPr lang="en-AU"/>
              <a:t>Sent on 8 Nov 2021 (see following slides for update)</a:t>
            </a:r>
          </a:p>
          <a:p>
            <a:pPr lvl="2"/>
            <a:r>
              <a:rPr lang="en-AU"/>
              <a:t>IEEE 802 respond to the China NB technical comments to SC6 (see </a:t>
            </a:r>
            <a:r>
              <a:rPr lang="en-AU">
                <a:hlinkClick r:id="rId3"/>
              </a:rPr>
              <a:t>11-21-1400-08</a:t>
            </a:r>
            <a:r>
              <a:rPr lang="en-AU"/>
              <a:t>)</a:t>
            </a:r>
          </a:p>
          <a:p>
            <a:pPr lvl="3"/>
            <a:r>
              <a:rPr lang="en-AU"/>
              <a:t>IEEE 802 EC approval occurred on 5 Nov 2021</a:t>
            </a:r>
          </a:p>
          <a:p>
            <a:pPr lvl="3"/>
            <a:r>
              <a:rPr lang="en-AU"/>
              <a:t>IEEE SA staff liaised on 8 Nov 2021 (N17646)</a:t>
            </a:r>
          </a:p>
          <a:p>
            <a:pPr lvl="1"/>
            <a:r>
              <a:rPr lang="en-AU"/>
              <a:t>This approach had a number of benefits:</a:t>
            </a:r>
          </a:p>
          <a:p>
            <a:pPr lvl="2"/>
            <a:r>
              <a:rPr lang="en-AU"/>
              <a:t>It avoided the IEEE 802 EC arguing about whether it should respond to the non-technical IPR related comments</a:t>
            </a:r>
          </a:p>
          <a:p>
            <a:pPr lvl="2"/>
            <a:r>
              <a:rPr lang="en-AU"/>
              <a:t>It highlighted the importance of the issue to IEEE SA</a:t>
            </a:r>
          </a:p>
          <a:p>
            <a:pPr lvl="2"/>
            <a:r>
              <a:rPr lang="en-AU"/>
              <a:t>It meant responses were sent to SC6 &amp; ISO quickly so that ISO/IEEE SA staff discussions could commence</a:t>
            </a:r>
          </a:p>
          <a:p>
            <a:pPr marL="1588" lvl="1" indent="0">
              <a:buNone/>
            </a:pPr>
            <a:endParaRPr lang="en-AU"/>
          </a:p>
          <a:p>
            <a:pPr marL="1588" lvl="1" indent="0">
              <a:buNone/>
            </a:pPr>
            <a:endParaRPr lang="en-AU"/>
          </a:p>
          <a:p>
            <a:pPr lvl="2"/>
            <a:endParaRPr lang="en-AU"/>
          </a:p>
          <a:p>
            <a:endParaRPr lang="en-AU"/>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a:t>Latest news (Jan 2023)</a:t>
            </a:r>
          </a:p>
          <a:p>
            <a:pPr lvl="1"/>
            <a:r>
              <a:rPr lang="en-AU"/>
              <a:t>There have lots of discussions between various stakeholders over the  last year or so … with limited progress so far</a:t>
            </a:r>
          </a:p>
          <a:p>
            <a:pPr lvl="1"/>
            <a:r>
              <a:rPr lang="en-AU"/>
              <a:t>It is now understood that the 802.11ax IPR related issue is still being discussed … and so hopefully good news can be reported in the future</a:t>
            </a:r>
          </a:p>
          <a:p>
            <a:pPr lvl="2"/>
            <a:endParaRPr lang="en-AU" i="1">
              <a:latin typeface="+mj-lt"/>
            </a:endParaRPr>
          </a:p>
          <a:p>
            <a:pPr marL="184150" lvl="2" indent="0">
              <a:buNone/>
            </a:pPr>
            <a:endParaRPr lang="en-AU"/>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a:t>Drafts </a:t>
            </a:r>
            <a:r>
              <a:rPr lang="en-GB"/>
              <a:t>sent to SC6</a:t>
            </a:r>
            <a:r>
              <a:rPr lang="en-AU"/>
              <a:t>: </a:t>
            </a:r>
            <a:r>
              <a:rPr lang="en-AU">
                <a:solidFill>
                  <a:srgbClr val="00B050"/>
                </a:solidFill>
              </a:rPr>
              <a:t>sent</a:t>
            </a:r>
          </a:p>
          <a:p>
            <a:pPr lvl="1"/>
            <a:r>
              <a:rPr lang="en-AU"/>
              <a:t>Liaised D3.0 out of March 2019 meeting (N16974)</a:t>
            </a:r>
          </a:p>
          <a:p>
            <a:pPr lvl="1"/>
            <a:r>
              <a:rPr lang="en-AU"/>
              <a:t>Liaised D5.0 out of Jan 2020 meeting (N17096)</a:t>
            </a:r>
          </a:p>
          <a:p>
            <a:pPr lvl="1"/>
            <a:r>
              <a:rPr lang="en-AU"/>
              <a:t>Liaised D7.0 out of Jan 2021 meeting (N17479)</a:t>
            </a:r>
          </a:p>
          <a:p>
            <a:r>
              <a:rPr lang="en-US"/>
              <a:t>60-day</a:t>
            </a:r>
            <a:r>
              <a:rPr lang="en-AU"/>
              <a:t> pre-ballot: </a:t>
            </a:r>
            <a:r>
              <a:rPr lang="en-AU">
                <a:solidFill>
                  <a:srgbClr val="FF0000"/>
                </a:solidFill>
              </a:rPr>
              <a:t>failed</a:t>
            </a:r>
          </a:p>
          <a:p>
            <a:pPr lvl="1"/>
            <a:r>
              <a:rPr lang="en-AU"/>
              <a:t>802.</a:t>
            </a:r>
            <a:r>
              <a:rPr lang="en-AU">
                <a:cs typeface="Arial" panose="020B0604020202020204" pitchFamily="34" charset="0"/>
              </a:rPr>
              <a:t>11ay</a:t>
            </a:r>
            <a:r>
              <a:rPr lang="en-AU"/>
              <a:t> 60-day ballot failed on 9 Oct 2021 (N17628)</a:t>
            </a:r>
          </a:p>
          <a:p>
            <a:pPr lvl="2"/>
            <a:r>
              <a:rPr lang="en-AU"/>
              <a:t>Passed 10/1/8 (Belgium) on need for ISO standard</a:t>
            </a:r>
          </a:p>
          <a:p>
            <a:pPr lvl="2"/>
            <a:r>
              <a:rPr lang="en-AU"/>
              <a:t>Failed 6/6/7 (Belgium, Canada, China, Finland, Netherlands, Sweden) on support for submission to FDIS</a:t>
            </a:r>
          </a:p>
          <a:p>
            <a:pPr lvl="3"/>
            <a:r>
              <a:rPr lang="en-AU"/>
              <a:t>Note: Germany voted yes, unlike for 802.11ax</a:t>
            </a:r>
          </a:p>
          <a:p>
            <a:pPr lvl="3"/>
            <a:r>
              <a:rPr lang="en-AU"/>
              <a:t>Note: Japan also commented, while voting yes</a:t>
            </a:r>
          </a:p>
          <a:p>
            <a:pPr lvl="3"/>
            <a:r>
              <a:rPr lang="en-AU"/>
              <a:t>Note that three blanket negative LOAs and one explicit negative LOA on 802.11ay caused a similar problem to the 802.11ax problem</a:t>
            </a:r>
          </a:p>
          <a:p>
            <a:pPr lvl="2"/>
            <a:r>
              <a:rPr lang="en-AU"/>
              <a:t>The failure means the process will need to restart – after the IPR issue is sorted</a:t>
            </a:r>
          </a:p>
          <a:p>
            <a:r>
              <a:rPr lang="en-AU"/>
              <a:t>FDIS ballot: </a:t>
            </a:r>
            <a:r>
              <a:rPr lang="en-AU">
                <a:solidFill>
                  <a:schemeClr val="accent6"/>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802.11az D4.0 was liaised for information on 8 Apr 2022 (N17742)</a:t>
            </a:r>
          </a:p>
          <a:p>
            <a:pPr lvl="1"/>
            <a:r>
              <a:rPr lang="en-AU"/>
              <a:t>(Nov 2022) Approved for submission to PSDO (after publication)</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a:t>Wake up radio</a:t>
            </a:r>
            <a:br>
              <a:rPr lang="en-AU"/>
            </a:br>
            <a:r>
              <a:rPr lang="en-AU"/>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Liaised D6.0 in March 2020 (N17157)</a:t>
            </a:r>
          </a:p>
          <a:p>
            <a:pPr lvl="1"/>
            <a:r>
              <a:rPr lang="en-AU"/>
              <a:t>Liaised D8.0 in Feb 2021 (N17479)</a:t>
            </a:r>
          </a:p>
          <a:p>
            <a:r>
              <a:rPr lang="en-US"/>
              <a:t>60-day</a:t>
            </a:r>
            <a:r>
              <a:rPr lang="en-AU"/>
              <a:t> pre-ballot: </a:t>
            </a:r>
            <a:r>
              <a:rPr lang="en-AU">
                <a:solidFill>
                  <a:srgbClr val="FA661C"/>
                </a:solidFill>
              </a:rPr>
              <a:t>on hold</a:t>
            </a:r>
          </a:p>
          <a:p>
            <a:pPr lvl="1"/>
            <a:r>
              <a:rPr lang="en-AU"/>
              <a:t>WG motion to enter PSDO process approved in May 2021</a:t>
            </a:r>
          </a:p>
          <a:p>
            <a:pPr lvl="2"/>
            <a:r>
              <a:rPr lang="en-AU"/>
              <a:t>(Jul 2021) EC approved, for submission after publication</a:t>
            </a:r>
          </a:p>
          <a:p>
            <a:pPr lvl="1"/>
            <a:r>
              <a:rPr lang="en-AU"/>
              <a:t>(Nov 2021) The ballot has not yet started but it may run into the same IPR related issue as 802.11ay (and 802.11ax) because there are explicit negative </a:t>
            </a:r>
            <a:r>
              <a:rPr lang="en-AU" err="1"/>
              <a:t>LoAs</a:t>
            </a:r>
            <a:r>
              <a:rPr lang="en-AU"/>
              <a:t> associated with 802.11ba – and so it will not be progressed by IEEE 802 until the IPR related issues are resolved</a:t>
            </a:r>
          </a:p>
          <a:p>
            <a:r>
              <a:rPr lang="en-AU"/>
              <a:t>FDIS ballot: </a:t>
            </a:r>
            <a:r>
              <a:rPr lang="en-AU">
                <a:solidFill>
                  <a:schemeClr val="accent2"/>
                </a:solidFill>
              </a:rPr>
              <a:t>waiting</a:t>
            </a:r>
          </a:p>
          <a:p>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(Dec 2022) D4.0 liaised for information</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(Dec 2022) D4.0 liaised for information</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sent</a:t>
            </a:r>
          </a:p>
          <a:p>
            <a:pPr lvl="1"/>
            <a:r>
              <a:rPr lang="en-AU"/>
              <a:t>802.11bd D4.0 was liaised in June 2022 (N17743)</a:t>
            </a:r>
          </a:p>
          <a:p>
            <a:r>
              <a:rPr lang="en-US"/>
              <a:t>60-day</a:t>
            </a:r>
            <a:r>
              <a:rPr lang="en-AU"/>
              <a:t> pre-ballot: </a:t>
            </a:r>
            <a:r>
              <a:rPr lang="en-AU">
                <a:solidFill>
                  <a:schemeClr val="accent2"/>
                </a:solidFill>
              </a:rPr>
              <a:t>waiting</a:t>
            </a:r>
          </a:p>
          <a:p>
            <a:pPr lvl="1"/>
            <a:r>
              <a:rPr lang="en-AU"/>
              <a:t>(Nov 2022) Approved for submission to PSDO (after publication)</a:t>
            </a:r>
          </a:p>
          <a:p>
            <a:pPr lvl="2"/>
            <a:r>
              <a:rPr lang="en-AU">
                <a:solidFill>
                  <a:srgbClr val="FF0000"/>
                </a:solidFill>
              </a:rPr>
              <a:t>Has it happened yet?</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(Oct 2022) No approved draft yet</a:t>
            </a:r>
          </a:p>
          <a:p>
            <a:r>
              <a:rPr lang="en-US"/>
              <a:t>60-day</a:t>
            </a:r>
            <a:r>
              <a:rPr lang="en-AU"/>
              <a:t> pre-ballot: </a:t>
            </a:r>
            <a:r>
              <a:rPr lang="en-AU">
                <a:solidFill>
                  <a:schemeClr val="accent2"/>
                </a:solidFill>
              </a:rPr>
              <a:t>waiting</a:t>
            </a:r>
            <a:endParaRPr lang="en-AU"/>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Probably only makes sense to liaise or submit after the 802.11ay IPR related issue is resolved</a:t>
            </a:r>
          </a:p>
          <a:p>
            <a:r>
              <a:rPr lang="en-US"/>
              <a:t>60-day </a:t>
            </a:r>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752145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WG 1 Convenor’s Proposal for actions on Patent statement and licensing declaration issues involved in the IEEE Proposals via ISO/IEEE PSDO process)</a:t>
            </a:r>
            <a:endParaRPr lang="en-AU"/>
          </a:p>
        </p:txBody>
      </p:sp>
      <p:sp>
        <p:nvSpPr>
          <p:cNvPr id="10" name="Content Placeholder 9"/>
          <p:cNvSpPr>
            <a:spLocks noGrp="1"/>
          </p:cNvSpPr>
          <p:nvPr>
            <p:ph idx="1"/>
          </p:nvPr>
        </p:nvSpPr>
        <p:spPr/>
        <p:txBody>
          <a:bodyPr/>
          <a:lstStyle/>
          <a:p>
            <a:pPr marL="0" indent="0"/>
            <a:r>
              <a:rPr lang="en-US"/>
              <a:t>The convenor of SC 6/WG 1 has submitted N17949, which notes the lack of progress in resolving IPR issues that have affected IEEE 802.11ax, IEEE 802.11ay, and IEEE 802.11ba directly. He requests SC 6 consider the following:</a:t>
            </a:r>
          </a:p>
          <a:p>
            <a:pPr marL="285750" indent="-285750">
              <a:buFont typeface="Arial" panose="020B0604020202020204" pitchFamily="34" charset="0"/>
              <a:buChar char="•"/>
            </a:pPr>
            <a:r>
              <a:rPr lang="en-US" b="0"/>
              <a:t>Generate a list of already published ISO/IEC/IEEE standards that have negative LOAs</a:t>
            </a:r>
          </a:p>
          <a:p>
            <a:pPr marL="285750" indent="-285750">
              <a:buFont typeface="Arial" panose="020B0604020202020204" pitchFamily="34" charset="0"/>
              <a:buChar char="•"/>
            </a:pPr>
            <a:r>
              <a:rPr lang="en-US" b="0"/>
              <a:t>Request IEEE propose a solution to such problems</a:t>
            </a:r>
          </a:p>
          <a:p>
            <a:pPr marL="285750" indent="-285750">
              <a:buFont typeface="Arial" panose="020B0604020202020204" pitchFamily="34" charset="0"/>
              <a:buChar char="•"/>
            </a:pPr>
            <a:r>
              <a:rPr lang="en-US" b="0"/>
              <a:t>Suspend FDIS initiations under the PSDO agreement until the issues are resolved</a:t>
            </a:r>
          </a:p>
          <a:p>
            <a:pPr marL="285750" indent="-285750">
              <a:buFont typeface="Arial" panose="020B0604020202020204" pitchFamily="34" charset="0"/>
              <a:buChar char="•"/>
            </a:pPr>
            <a:r>
              <a:rPr lang="en-US" b="0"/>
              <a:t>Report the problem to the JTC 1 and ISO council along with SC 6 recommendations for PSDO agreement revisions</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940934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221969"/>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66612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are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closed 4 Mar 2023</a:t>
            </a:r>
          </a:p>
          <a:p>
            <a:pPr lvl="2"/>
            <a:r>
              <a:rPr lang="en-US" dirty="0"/>
              <a:t>Vote: 6/0/0/0/15/0 (Confirm/Revise/Withdraw/Abst1/Abst2/Stabilize)</a:t>
            </a:r>
          </a:p>
          <a:p>
            <a:pPr lvl="1"/>
            <a:r>
              <a:rPr lang="it-IT" dirty="0"/>
              <a:t>ISO/IEC/IEEE 8802-15-4:2018 – </a:t>
            </a:r>
            <a:r>
              <a:rPr lang="en-US" dirty="0"/>
              <a:t>closes </a:t>
            </a:r>
            <a:r>
              <a:rPr lang="it-IT" dirty="0"/>
              <a:t>4 </a:t>
            </a:r>
            <a:r>
              <a:rPr lang="it-IT" dirty="0" err="1"/>
              <a:t>Jun</a:t>
            </a:r>
            <a:r>
              <a:rPr lang="it-IT" dirty="0"/>
              <a:t>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836664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5808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5059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1836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88786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44869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 data rate wireless multi-media networks</a:t>
            </a:r>
            <a:br>
              <a:rPr lang="en-AU">
                <a:solidFill>
                  <a:schemeClr val="accent6"/>
                </a:solidFill>
              </a:rPr>
            </a:br>
            <a:r>
              <a:rPr lang="en-AU">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rgbClr val="00B050"/>
                </a:solidFill>
              </a:rPr>
              <a:t>no need</a:t>
            </a:r>
          </a:p>
          <a:p>
            <a:pPr lvl="1"/>
            <a:r>
              <a:rPr lang="en-US"/>
              <a:t>(Sep 2022) Discovered that IEEE 802.15.3-2016 already ratified as ISO/IEC 8802-15-3: 2017 (via JTC1/SC31, but now returned to SC6); the new plan is to submit amendments (d/e/f) ASAP for information … and then PSDO submission in early 2023</a:t>
            </a:r>
          </a:p>
          <a:p>
            <a:pPr lvl="1"/>
            <a:r>
              <a:rPr lang="en-US"/>
              <a:t>(Dec 2022) A LS was sent specifying plan (N17926)</a:t>
            </a:r>
          </a:p>
          <a:p>
            <a:pPr lvl="2"/>
            <a:r>
              <a:rPr lang="en-US">
                <a:solidFill>
                  <a:srgbClr val="FF0000"/>
                </a:solidFill>
              </a:rPr>
              <a:t>It states that 802.15.3-2016 will be submitted for approval; is that necessary given it is already an ISO standard?</a:t>
            </a:r>
          </a:p>
          <a:p>
            <a:pPr lvl="2"/>
            <a:r>
              <a:rPr lang="en-US">
                <a:solidFill>
                  <a:srgbClr val="FF0000"/>
                </a:solidFill>
              </a:rPr>
              <a:t>It states that the revision will be submitted for approval in the future; it is unclear in whether the amendments (d/e/f) will be submitted for approval; or just information to assist the revision process</a:t>
            </a:r>
          </a:p>
          <a:p>
            <a:r>
              <a:rPr lang="en-US"/>
              <a:t>60-day</a:t>
            </a:r>
            <a:r>
              <a:rPr lang="en-AU"/>
              <a:t> pre-ballot: </a:t>
            </a:r>
            <a:r>
              <a:rPr lang="en-AU">
                <a:solidFill>
                  <a:srgbClr val="00B050"/>
                </a:solidFill>
              </a:rPr>
              <a:t>no need</a:t>
            </a:r>
          </a:p>
          <a:p>
            <a:r>
              <a:rPr lang="en-AU"/>
              <a:t>FDIS ballot: </a:t>
            </a:r>
            <a:r>
              <a:rPr lang="en-AU">
                <a:solidFill>
                  <a:srgbClr val="00B050"/>
                </a:solidFill>
              </a:rPr>
              <a:t>no need</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6526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69546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60637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3710365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Short-range optical wireless communications </a:t>
            </a:r>
            <a:br>
              <a:rPr lang="en-AU" sz="1600">
                <a:solidFill>
                  <a:schemeClr val="accent6"/>
                </a:solidFill>
              </a:rPr>
            </a:br>
            <a:r>
              <a:rPr lang="en-AU">
                <a:solidFill>
                  <a:schemeClr val="accent6"/>
                </a:solidFill>
              </a:rPr>
              <a:t>IEEE 802.15.7-2018 will be submitted into the PSDO process soon</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(Sept 2022) Plan is to submit to PSDO ASAP</a:t>
            </a:r>
          </a:p>
          <a:p>
            <a:pPr lvl="2"/>
            <a:r>
              <a:rPr lang="en-US"/>
              <a:t>(Dec 2022) A LS was sent specifying plan (N17929)</a:t>
            </a:r>
            <a:endParaRPr lang="en-AU"/>
          </a:p>
          <a:p>
            <a:pPr lvl="2"/>
            <a:r>
              <a:rPr lang="en-AU">
                <a:solidFill>
                  <a:srgbClr val="FF0000"/>
                </a:solidFill>
              </a:rPr>
              <a:t>(Nov 2022) Do we have EC approval for information &amp; submission?</a:t>
            </a:r>
          </a:p>
          <a:p>
            <a:pPr lvl="2"/>
            <a:r>
              <a:rPr lang="en-AU">
                <a:solidFill>
                  <a:srgbClr val="FF0000"/>
                </a:solidFill>
              </a:rPr>
              <a:t>(Jan 2023) Staff noted that she could not find EC motion</a:t>
            </a: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Drafts </a:t>
            </a:r>
            <a:r>
              <a:rPr lang="en-GB"/>
              <a:t>sent to SC6</a:t>
            </a:r>
            <a:r>
              <a:rPr lang="en-AU"/>
              <a:t>: </a:t>
            </a:r>
            <a:r>
              <a:rPr lang="en-AU">
                <a:solidFill>
                  <a:schemeClr val="accent2"/>
                </a:solidFill>
              </a:rPr>
              <a:t>waiting</a:t>
            </a:r>
          </a:p>
          <a:p>
            <a:pPr lvl="1"/>
            <a:r>
              <a:rPr lang="en-AU"/>
              <a:t>(Sept 2022) 802.15.7a LB starts soon so is not ready for submission</a:t>
            </a:r>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2"/>
            <a:r>
              <a:rPr lang="en-US" dirty="0"/>
              <a:t>(Jan 2023) Staff is sending information version soon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a:t> Drafts </a:t>
            </a:r>
            <a:r>
              <a:rPr lang="en-GB"/>
              <a:t>sent to SC6</a:t>
            </a:r>
            <a:r>
              <a:rPr lang="en-AU"/>
              <a:t>: </a:t>
            </a:r>
            <a:r>
              <a:rPr lang="en-AU">
                <a:solidFill>
                  <a:schemeClr val="accent2"/>
                </a:solidFill>
              </a:rPr>
              <a:t>waiting</a:t>
            </a:r>
          </a:p>
          <a:p>
            <a:pPr lvl="1"/>
            <a:r>
              <a:rPr lang="en-AU"/>
              <a:t>(Sep 2022) In SA ballot now – </a:t>
            </a:r>
            <a:r>
              <a:rPr lang="en-GB" sz="180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a:p>
          <a:p>
            <a:r>
              <a:rPr lang="en-US"/>
              <a:t>60-day</a:t>
            </a:r>
            <a:r>
              <a:rPr lang="en-AU"/>
              <a:t> pre-ballot: </a:t>
            </a:r>
            <a:r>
              <a:rPr lang="en-AU">
                <a:solidFill>
                  <a:schemeClr val="accent2"/>
                </a:solidFill>
              </a:rPr>
              <a:t>waiting</a:t>
            </a:r>
            <a:endParaRPr lang="en-AU">
              <a:solidFill>
                <a:srgbClr val="00B050"/>
              </a:solidFill>
            </a:endParaRPr>
          </a:p>
          <a:p>
            <a:r>
              <a:rPr lang="en-AU"/>
              <a:t>FDIS ballot: </a:t>
            </a:r>
            <a:r>
              <a:rPr lang="en-AU">
                <a:solidFill>
                  <a:schemeClr val="accent2"/>
                </a:solidFill>
              </a:rPr>
              <a:t>waiting</a:t>
            </a:r>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93565566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23668</Words>
  <Application>Microsoft Macintosh PowerPoint</Application>
  <PresentationFormat>On-screen Show (4:3)</PresentationFormat>
  <Paragraphs>3254</Paragraphs>
  <Slides>223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223</vt:i4>
      </vt:variant>
    </vt:vector>
  </HeadingPairs>
  <TitlesOfParts>
    <vt:vector size="228" baseType="lpstr">
      <vt:lpstr>Arial</vt:lpstr>
      <vt:lpstr>Calibri</vt:lpstr>
      <vt:lpstr>Times New Roman</vt:lpstr>
      <vt:lpstr>802-11-Submission</vt:lpstr>
      <vt:lpstr>Acrobat Document</vt:lpstr>
      <vt:lpstr>IEEE 802 JTC1 Standing Committee Mar 2023 agenda (hybrid)</vt:lpstr>
      <vt:lpstr>This document will be used to provide information for any IEEE 802 JTC1 SC meetings in Mar 2023</vt:lpstr>
      <vt:lpstr>Registration is not required for the IEEE 802 JTC1 SC session in Mar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14 March 2023 in the PM2 slot in Atlanta</vt:lpstr>
      <vt:lpstr>The IEEE 802 JTC1 SC regular meeting has a high-level list of agenda items to be considered</vt:lpstr>
      <vt:lpstr>The IEEE 802 JTC1 SC will consider approving its agenda</vt:lpstr>
      <vt:lpstr>The IEEE 802 JTC1 SC will consider approval of the minutes of its Jan 2023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95 standards through the PSDO adoption process, with 47 in-process</vt:lpstr>
      <vt:lpstr>IEEE 802.1 WG has sent 45 standards completely through the PSDO adoption process</vt:lpstr>
      <vt:lpstr>IEEE 802.1 WG has sent 45 standards completely through the PSDO adoption process</vt:lpstr>
      <vt:lpstr>IEEE 802.1 WG has sent 45 standards completely through the PSDO adoption process</vt:lpstr>
      <vt:lpstr>IEEE 802.1 WG has sent 45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802.1Q-REV-2022 has been submitted to the PSDO process</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passed FDIS ballot &amp; is waiting for publication</vt:lpstr>
      <vt:lpstr>Information model, YANG data model, &amp; management information base module IEEE 802.1CBcv passed FDIS ballot &amp; is waiting for publication</vt:lpstr>
      <vt:lpstr>Support for Multi-frame Protocol Data Units IEEE 802.1ABdh FDIS ballot closes in June 2023</vt:lpstr>
      <vt:lpstr>Timing &amp; Synchronization for Time-Sensitive Applications: Technical &amp; Editorial Corrections IEEE 802.1AS-2020/Cor 1 90-day FDIS ballot passed and a response sent, waiting for publication</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IEEE 802.3 has 8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will be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WG 1 Convenor’s Proposal for actions on Patent statement and licensing declaration issues involved in the IEEE Proposals via ISO/IEEE PSDO process)</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are undergoing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had a number of regular participants in IEEE 802 JTC1 SC activities</vt:lpstr>
      <vt:lpstr>SC 6 has scheduled a plenary meeting in March 2023 in Austria</vt:lpstr>
      <vt:lpstr>The JTC1 SC chair will develop a liaison report for the SC 6 plenary meeting in March 2023</vt:lpstr>
      <vt:lpstr>The AG4 convenor sent IEEE 802 a request in relation to MCS issues in Ethernet</vt:lpstr>
      <vt:lpstr>The LS sent in response to the HK NB submission WG1 N289 was discussed by SC6/WG1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ISO/IEC JTC 1/SC 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 6/WG 1</vt:lpstr>
      <vt:lpstr>Various people who often participate in IEEE 802 work have been added as NB experts to SC6/WG1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2023-03-05T23:01:08Z</dcterms:modified>
</cp:coreProperties>
</file>