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38"/>
  </p:notesMasterIdLst>
  <p:handoutMasterIdLst>
    <p:handoutMasterId r:id="rId39"/>
  </p:handoutMasterIdLst>
  <p:sldIdLst>
    <p:sldId id="256" r:id="rId5"/>
    <p:sldId id="257" r:id="rId6"/>
    <p:sldId id="284" r:id="rId7"/>
    <p:sldId id="2350" r:id="rId8"/>
    <p:sldId id="2384" r:id="rId9"/>
    <p:sldId id="259" r:id="rId10"/>
    <p:sldId id="262" r:id="rId11"/>
    <p:sldId id="287" r:id="rId12"/>
    <p:sldId id="274" r:id="rId13"/>
    <p:sldId id="2388" r:id="rId14"/>
    <p:sldId id="1722" r:id="rId15"/>
    <p:sldId id="1574" r:id="rId16"/>
    <p:sldId id="258" r:id="rId17"/>
    <p:sldId id="283" r:id="rId18"/>
    <p:sldId id="302" r:id="rId19"/>
    <p:sldId id="301" r:id="rId20"/>
    <p:sldId id="2358" r:id="rId21"/>
    <p:sldId id="2387" r:id="rId22"/>
    <p:sldId id="288" r:id="rId23"/>
    <p:sldId id="289" r:id="rId24"/>
    <p:sldId id="293" r:id="rId25"/>
    <p:sldId id="294" r:id="rId26"/>
    <p:sldId id="2360" r:id="rId27"/>
    <p:sldId id="2385" r:id="rId28"/>
    <p:sldId id="2362" r:id="rId29"/>
    <p:sldId id="2363" r:id="rId30"/>
    <p:sldId id="2364" r:id="rId31"/>
    <p:sldId id="2365" r:id="rId32"/>
    <p:sldId id="2381" r:id="rId33"/>
    <p:sldId id="2382" r:id="rId34"/>
    <p:sldId id="1578" r:id="rId35"/>
    <p:sldId id="1573" r:id="rId36"/>
    <p:sldId id="261" r:id="rId3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92" d="100"/>
          <a:sy n="92" d="100"/>
        </p:scale>
        <p:origin x="106" y="19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P802.11bf D1.0 CR Status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294623498792468"/>
          <c:y val="0.16645970674947"/>
          <c:w val="0.86251844759057739"/>
          <c:h val="0.641670577739288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Received</c:v>
                </c:pt>
              </c:strCache>
            </c:strRef>
          </c:tx>
          <c:spPr>
            <a:solidFill>
              <a:srgbClr val="C00000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Technical</c:v>
                </c:pt>
                <c:pt idx="1">
                  <c:v>General</c:v>
                </c:pt>
                <c:pt idx="2">
                  <c:v>Editorial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815</c:v>
                </c:pt>
                <c:pt idx="1">
                  <c:v>28</c:v>
                </c:pt>
                <c:pt idx="2">
                  <c:v>459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DA-4C11-A3E1-0B160159F83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Resolved</c:v>
                </c:pt>
              </c:strCache>
            </c:strRef>
          </c:tx>
          <c:spPr>
            <a:solidFill>
              <a:srgbClr val="00B050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Technical</c:v>
                </c:pt>
                <c:pt idx="1">
                  <c:v>General</c:v>
                </c:pt>
                <c:pt idx="2">
                  <c:v>Editorial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DDA-4C11-A3E1-0B160159F83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-895012864"/>
        <c:axId val="-895011776"/>
      </c:barChart>
      <c:catAx>
        <c:axId val="-895012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95011776"/>
        <c:crosses val="autoZero"/>
        <c:auto val="1"/>
        <c:lblAlgn val="ctr"/>
        <c:lblOffset val="100"/>
        <c:noMultiLvlLbl val="0"/>
      </c:catAx>
      <c:valAx>
        <c:axId val="-89501177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-8950128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3487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9039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638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  <a:cs typeface="MS PGothic" charset="0"/>
              </a:rPr>
              <a:t>Draft may be ready by February 3</a:t>
            </a:r>
            <a:r>
              <a:rPr lang="en-US" altLang="zh-CN" sz="1200" kern="1200" baseline="30000" dirty="0"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  <a:cs typeface="MS PGothic" charset="0"/>
              </a:rPr>
              <a:t>rd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  <a:cs typeface="MS PGothic" charset="0"/>
              </a:rPr>
              <a:t> (that is, 2 weeks after the interim closes).  </a:t>
            </a: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  <a:cs typeface="MS PGothic" charset="0"/>
              </a:rPr>
              <a:t>Given that Dorothy may need a day or two to open the ballot, let’s say that the ballot opens on February 6</a:t>
            </a:r>
            <a:r>
              <a:rPr lang="en-US" altLang="zh-CN" sz="1200" kern="1200" baseline="30000" dirty="0"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  <a:cs typeface="MS PGothic" charset="0"/>
              </a:rPr>
              <a:t>th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  <a:cs typeface="MS PGothic" charset="0"/>
              </a:rPr>
              <a:t>.  </a:t>
            </a: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  <a:cs typeface="MS PGothic" charset="0"/>
              </a:rPr>
              <a:t>30 days later means that the ballot would around March 10</a:t>
            </a:r>
            <a:r>
              <a:rPr lang="en-US" altLang="zh-CN" sz="1200" kern="1200" baseline="30000" dirty="0"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  <a:cs typeface="MS PGothic" charset="0"/>
              </a:rPr>
              <a:t>th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  <a:cs typeface="MS PGothic" charset="0"/>
              </a:rPr>
              <a:t> – which is the week before the March plenary.</a:t>
            </a:r>
            <a:endParaRPr lang="zh-CN" altLang="zh-CN" sz="1200" kern="1200" dirty="0">
              <a:solidFill>
                <a:schemeClr val="tx1"/>
              </a:solidFill>
              <a:effectLst/>
              <a:latin typeface="Times New Roman" pitchFamily="18" charset="0"/>
              <a:ea typeface="MS PGothic" pitchFamily="34" charset="-128"/>
              <a:cs typeface="MS PGothic" charset="0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031364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748967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400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7055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2599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2599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2382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3625" y="536575"/>
            <a:ext cx="470535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/>
              <a:t>March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73962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3625" y="536575"/>
            <a:ext cx="470535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/>
              <a:t>March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55392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802.11-16/0222r2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/>
              <a:t>March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(HPE)</a:t>
            </a: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6286719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848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802.11-23/0253r0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March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9165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A0316E4E-9467-F658-E2F8-FDD2E4A6A6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802.11-08/1455r0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727DC58B-0AD4-9385-1ED5-E2FC12C2AEE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Jan 2009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C0F7BCDB-B44F-D1BD-E4BE-EED865C6BA8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23821599-2418-8E63-AEC8-C977C053C4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03A83B2F-9E2C-4DE3-B48D-241AB7E3333A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1C362020-B58F-82C5-129E-BA88D7284C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0A840F7C-222D-CD07-413D-7FE493F35A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31556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531D5E9C-8508-4AA8-B0B2-5152880D38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802.11-07/0547r0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04147BA-2DF6-4A39-BC13-5568E64F4B1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2008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201424C8-98EF-4D9E-85AA-34F9E0A9794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DC8224F6-0F60-4005-9D65-DE70930288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Page </a:t>
            </a:r>
            <a:fld id="{1B3F440B-0484-4FE3-B860-DE40816D92C9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67692396-9051-4115-926E-D0800F7C8D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E53F7D09-ECD2-4CB4-9294-4F16CA848D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7922106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492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802.11-23/0203r0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269-01-00be-jan-mar-tgbe-teleconference-agenda.docx" TargetMode="External"/><Relationship Id="rId2" Type="http://schemas.openxmlformats.org/officeDocument/2006/relationships/hyperlink" Target="https://mentor.ieee.org/802.11/dcn/23/11-23-0269-03-00be-jan-mar-tgbe-teleconference-agenda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0653-00-0000-2022-march-wba-whitepaper-re-device-identification.pdf" TargetMode="External"/><Relationship Id="rId3" Type="http://schemas.openxmlformats.org/officeDocument/2006/relationships/hyperlink" Target="https://mentor.ieee.org/802.11/dcn/23/11-23-0180-01-00bh-agenda-tgbh-2023-mar-plenary.pptx" TargetMode="External"/><Relationship Id="rId7" Type="http://schemas.openxmlformats.org/officeDocument/2006/relationships/hyperlink" Target="https://mentor.ieee.org/802.11/dcn/22/11-22-0668-00-0000-liaison-statement-from-wba-re-wi-fi-devices-identification-group.pdf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41-00-00bh-excerpts-of-wba-document-wi-fi-id-scope.pptx" TargetMode="External"/><Relationship Id="rId5" Type="http://schemas.openxmlformats.org/officeDocument/2006/relationships/hyperlink" Target="https://mentor.ieee.org/802.11/dcn/21/11-21-0703-00-0000-2021-april-liaison-from-wba.docx" TargetMode="External"/><Relationship Id="rId4" Type="http://schemas.openxmlformats.org/officeDocument/2006/relationships/hyperlink" Target="https://mentor.ieee.org/802.11/dcn/22/11-22-0973-15-00bh-cc41-comments-against-d0-2.xlsx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193&amp;is_year=2023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094-00-0uhr-uhr-sg-jan-2022-meeting-minutes.docx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0192-01-0uhr-uhr-sg-jan-feb-2023-teleconference-minutes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196-01-0amp-amp-802-11-amp-tig-tc-minutes-for-feb-2023.docx" TargetMode="External"/><Relationship Id="rId2" Type="http://schemas.openxmlformats.org/officeDocument/2006/relationships/hyperlink" Target="https://mentor.ieee.org/802.11/dcn/23/11-23-0114-01-0amp-802-11-amp-tig-session-minutes-for-january-2023-ieee-interim.docx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265-00-0itu-proposed-modifications-to-itu-r-m-1450-5-for-may-2023-wp5a-meeting.docx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itu.int/events/eventdetails.asp?eventid=20096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179-01-0arc-arc-sc-agenda-mar-2023.ppt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174-00-0arc-epd-and-lpd-terminology-misalignment-in-ieee-std-802-1-and-802-11.ppt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9/11-19-0106-00-000m-sta-and-ap.doc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eee802.org/1/files/public/docs2023/dx-draft-CSD-0123-v01.pdf" TargetMode="External"/><Relationship Id="rId3" Type="http://schemas.openxmlformats.org/officeDocument/2006/relationships/hyperlink" Target="https://www.ieee802.org/1/files/public/docs2023/dm-draft-PAR-modification-0123-v01.pdf" TargetMode="External"/><Relationship Id="rId7" Type="http://schemas.openxmlformats.org/officeDocument/2006/relationships/hyperlink" Target="https://www.ieee802.org/1/files/public/docs2023/dx-draft-PAR-0123-v01.pdf" TargetMode="External"/><Relationship Id="rId12" Type="http://schemas.openxmlformats.org/officeDocument/2006/relationships/hyperlink" Target="https://mentor.ieee.org/802.15/dcn/23/15-23-0041-02-0017-draft-csd.docx" TargetMode="External"/><Relationship Id="rId2" Type="http://schemas.openxmlformats.org/officeDocument/2006/relationships/hyperlink" Target="https://protect2.fireeye.com/v1/url?k=31323334-501d5122-313273af-454445555731-5b71d938202925cb&amp;q=1&amp;e=3ce7bd91-7b15-445d-bcbf-04d2367d3f9b&amp;u=https%3A%2F%2Fwww.ieee802.org%2F1%2Ffiles%2Fpublic%2Fdocs2023%2Fmaint-draft-cs-2020-cor1-PAR-modification-0123-v02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eee802.org/1/files/public/docs2023/dt-draft-CSD-modification-0123-v01.pdf" TargetMode="External"/><Relationship Id="rId11" Type="http://schemas.openxmlformats.org/officeDocument/2006/relationships/hyperlink" Target="https://mentor.ieee.org/802.15/dcn/23/15-23-0040-00-0017-propsed-par-for-task-group-privacy.pdf" TargetMode="External"/><Relationship Id="rId5" Type="http://schemas.openxmlformats.org/officeDocument/2006/relationships/hyperlink" Target="https://www.ieee802.org/1/files/public/docs2023/dt-draft-PAR-modification-0123-v01.pdf" TargetMode="External"/><Relationship Id="rId10" Type="http://schemas.openxmlformats.org/officeDocument/2006/relationships/hyperlink" Target="https://www.ieee802.org/1/files/public/docs2023/du-draft-CSD-0123-v01.pdf" TargetMode="External"/><Relationship Id="rId4" Type="http://schemas.openxmlformats.org/officeDocument/2006/relationships/hyperlink" Target="https://www.ieee802.org/1/files/public/docs2023/dm-draft-CSD-modification-0123-v01.pdf" TargetMode="External"/><Relationship Id="rId9" Type="http://schemas.openxmlformats.org/officeDocument/2006/relationships/hyperlink" Target="https://www.ieee802.org/1/files/public/docs2023/du-draft-PAR-0123-v01.pd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098-00-0wng-wng-meeting-minutes-2023-jan-baltimore-meeting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WG11 Opening Report Snapshot Slides March 2023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 2023-03-12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539535" progId="Word.Document.8">
                  <p:embed/>
                </p:oleObj>
              </mc:Choice>
              <mc:Fallback>
                <p:oleObj name="Document" r:id="rId3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3DAD193-1A9F-65A4-F520-0C79696142B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3DB0DD-37DD-C2B1-BEBA-DAE56416273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Stacey, Intel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2635CD-AEE2-7E23-FBA9-54D95C7CA14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>
            <a:extLst>
              <a:ext uri="{FF2B5EF4-FFF2-40B4-BE49-F238E27FC236}">
                <a16:creationId xmlns:a16="http://schemas.microsoft.com/office/drawing/2014/main" id="{AD760D47-1541-450F-A9F4-3EE3A4E58EF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74888" y="687388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en-US" dirty="0"/>
              <a:t>IEEE 802 JTC1 SC will meet once on </a:t>
            </a:r>
            <a:r>
              <a:rPr lang="en-AU" altLang="en-US" dirty="0"/>
              <a:t>Tue, 14 Mar 2023 @ 4pm ET</a:t>
            </a:r>
            <a:endParaRPr lang="en-US" altLang="en-US" dirty="0"/>
          </a:p>
        </p:txBody>
      </p:sp>
      <p:sp>
        <p:nvSpPr>
          <p:cNvPr id="3078" name="Content Placeholder 2">
            <a:extLst>
              <a:ext uri="{FF2B5EF4-FFF2-40B4-BE49-F238E27FC236}">
                <a16:creationId xmlns:a16="http://schemas.microsoft.com/office/drawing/2014/main" id="{627ED99F-55AC-42D4-9A6E-D9C9BEC370F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09800" y="1981200"/>
            <a:ext cx="7696200" cy="43434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/>
              <a:t>Agenda items (11-23-0211) will include “the usual”:</a:t>
            </a:r>
          </a:p>
          <a:p>
            <a:pPr marL="0" indent="0">
              <a:defRPr/>
            </a:pPr>
            <a:endParaRPr lang="en-AU" altLang="en-US" dirty="0"/>
          </a:p>
          <a:p>
            <a:pPr>
              <a:defRPr/>
            </a:pPr>
            <a:r>
              <a:rPr lang="en-AU" dirty="0"/>
              <a:t>Review of status of PSDO process</a:t>
            </a:r>
          </a:p>
          <a:p>
            <a:pPr lvl="1">
              <a:defRPr/>
            </a:pPr>
            <a:r>
              <a:rPr lang="en-AU" dirty="0"/>
              <a:t>Review liaisons &amp; notifications of projects to SC6</a:t>
            </a:r>
          </a:p>
          <a:p>
            <a:pPr lvl="1">
              <a:defRPr/>
            </a:pPr>
            <a:r>
              <a:rPr lang="en-AU" dirty="0"/>
              <a:t>Review status of ballots</a:t>
            </a:r>
          </a:p>
          <a:p>
            <a:pPr lvl="1">
              <a:defRPr/>
            </a:pPr>
            <a:endParaRPr lang="en-AU" dirty="0"/>
          </a:p>
          <a:p>
            <a:pPr>
              <a:defRPr/>
            </a:pPr>
            <a:r>
              <a:rPr lang="en-AU" dirty="0"/>
              <a:t>Review of recent SC6 activities</a:t>
            </a:r>
          </a:p>
          <a:p>
            <a:pPr lvl="1">
              <a:defRPr/>
            </a:pPr>
            <a:r>
              <a:rPr lang="en-AU" dirty="0"/>
              <a:t>Prepare for upcoming SC6 meeting</a:t>
            </a:r>
          </a:p>
          <a:p>
            <a:pPr lvl="1">
              <a:defRPr/>
            </a:pPr>
            <a:r>
              <a:rPr lang="en-AU" dirty="0"/>
              <a:t>Discuss request from AG 4 related to MCS</a:t>
            </a:r>
          </a:p>
          <a:p>
            <a:pPr lvl="1">
              <a:defRPr/>
            </a:pPr>
            <a:endParaRPr lang="en-AU" dirty="0"/>
          </a:p>
          <a:p>
            <a:pPr lvl="1">
              <a:defRPr/>
            </a:pPr>
            <a:endParaRPr lang="en-AU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5085E43-388E-4803-A321-9F98AC739BE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Peter Yee, AKAYLA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FABEE65-A9DA-442B-AB47-10A29FDA67E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27A81D-A8E7-4454-8CB7-C1B81E8EFB0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18676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9A690F96-F50F-4421-ACF9-7FBC8ADE5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 large number of IEEE 802 submissions are in the PSDO balloting &amp; publication process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8AAE4E-8AF8-40F8-8964-DA947F0E55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auto">
          <a:xfrm>
            <a:off x="10058400" y="6475413"/>
            <a:ext cx="13306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9pPr>
          </a:lstStyle>
          <a:p>
            <a:r>
              <a:rPr lang="en-US" dirty="0"/>
              <a:t>Peter Yee, AKAYLA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DA748F-CF18-45CB-85CB-027D10EC06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5812368" y="6446838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44ABE54-771A-0D47-C3B3-21618112F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1981200"/>
            <a:ext cx="2590800" cy="4114800"/>
          </a:xfrm>
        </p:spPr>
        <p:txBody>
          <a:bodyPr/>
          <a:lstStyle/>
          <a:p>
            <a:pPr lvl="2">
              <a:defRPr/>
            </a:pPr>
            <a:endParaRPr lang="en-AU" dirty="0"/>
          </a:p>
          <a:p>
            <a:pPr lvl="2">
              <a:defRPr/>
            </a:pPr>
            <a:endParaRPr lang="en-AU" dirty="0">
              <a:solidFill>
                <a:srgbClr val="FF0000"/>
              </a:solidFill>
            </a:endParaRPr>
          </a:p>
          <a:p>
            <a:pPr marL="182563" indent="-182563">
              <a:spcBef>
                <a:spcPts val="400"/>
              </a:spcBef>
              <a:defRPr/>
            </a:pPr>
            <a:endParaRPr lang="en-AU" sz="2000" b="0" dirty="0"/>
          </a:p>
          <a:p>
            <a:pPr>
              <a:defRPr/>
            </a:pPr>
            <a:endParaRPr lang="en-AU" sz="2000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44F97B6-ADE0-D1AE-DEAA-548D8AEE0E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1981200"/>
            <a:ext cx="2590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182563" indent="-1825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82563" indent="-1809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65125" indent="-180975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11200" indent="-344488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69963" indent="-1651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4271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8843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3415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987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/>
            <a:endParaRPr lang="en-AU" altLang="en-US" sz="1600"/>
          </a:p>
          <a:p>
            <a:endParaRPr lang="en-AU" alt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C247F2E-3D47-A937-B139-69199601BFF9}"/>
              </a:ext>
            </a:extLst>
          </p:cNvPr>
          <p:cNvSpPr/>
          <p:nvPr/>
        </p:nvSpPr>
        <p:spPr bwMode="auto">
          <a:xfrm>
            <a:off x="2498726" y="5668963"/>
            <a:ext cx="1260475" cy="354012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algn="ctr">
              <a:defRPr/>
            </a:pPr>
            <a:r>
              <a:rPr lang="en-AU" sz="1600" dirty="0">
                <a:solidFill>
                  <a:srgbClr val="FF0000"/>
                </a:solidFill>
                <a:latin typeface="+mj-lt"/>
              </a:rPr>
              <a:t>IPR issues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F4F6614-02B8-E0B1-DDC6-CDD68EEA13E6}"/>
              </a:ext>
            </a:extLst>
          </p:cNvPr>
          <p:cNvSpPr txBox="1">
            <a:spLocks/>
          </p:cNvSpPr>
          <p:nvPr/>
        </p:nvSpPr>
        <p:spPr bwMode="auto">
          <a:xfrm>
            <a:off x="4876800" y="2219325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800" kern="0" dirty="0"/>
              <a:t>In 60-day ballot 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802.1Q-REV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802.1ACct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802.1BA-REV</a:t>
            </a:r>
          </a:p>
          <a:p>
            <a:pPr lvl="1">
              <a:spcBef>
                <a:spcPts val="200"/>
              </a:spcBef>
              <a:defRPr/>
            </a:pPr>
            <a:endParaRPr lang="en-AU" sz="1800" kern="0" dirty="0"/>
          </a:p>
          <a:p>
            <a:pPr lvl="1">
              <a:spcBef>
                <a:spcPts val="200"/>
              </a:spcBef>
              <a:defRPr/>
            </a:pPr>
            <a:r>
              <a:rPr lang="en-AU" sz="1800" kern="0" dirty="0"/>
              <a:t>Passed 60-day ballot</a:t>
            </a:r>
            <a:br>
              <a:rPr lang="en-AU" sz="1800" kern="0" dirty="0"/>
            </a:br>
            <a:r>
              <a:rPr lang="en-AU" sz="1800" dirty="0"/>
              <a:t>(resolutions req)</a:t>
            </a:r>
            <a:endParaRPr lang="en-AU" sz="1800" kern="0" dirty="0"/>
          </a:p>
          <a:p>
            <a:pPr lvl="2">
              <a:spcBef>
                <a:spcPts val="200"/>
              </a:spcBef>
              <a:defRPr/>
            </a:pPr>
            <a:r>
              <a:rPr lang="en-AU" kern="0" dirty="0">
                <a:solidFill>
                  <a:srgbClr val="FF0000"/>
                </a:solidFill>
              </a:rPr>
              <a:t>802.11ax</a:t>
            </a:r>
            <a:endParaRPr lang="en-AU" sz="1800" kern="0" dirty="0"/>
          </a:p>
          <a:p>
            <a:pPr lvl="1">
              <a:spcBef>
                <a:spcPts val="200"/>
              </a:spcBef>
              <a:defRPr/>
            </a:pPr>
            <a:r>
              <a:rPr lang="en-AU" sz="1800" kern="0" dirty="0"/>
              <a:t>Failed 60-day ballot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>
                <a:solidFill>
                  <a:srgbClr val="FF0000"/>
                </a:solidFill>
              </a:rPr>
              <a:t>802.11ay</a:t>
            </a:r>
          </a:p>
          <a:p>
            <a:pPr lvl="1">
              <a:defRPr/>
            </a:pPr>
            <a:r>
              <a:rPr lang="en-AU" sz="1800" kern="0" dirty="0"/>
              <a:t>Waiting for FDIS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DBBEF5C-4EC7-D96F-D833-FBE4AD31620E}"/>
              </a:ext>
            </a:extLst>
          </p:cNvPr>
          <p:cNvSpPr txBox="1">
            <a:spLocks/>
          </p:cNvSpPr>
          <p:nvPr/>
        </p:nvSpPr>
        <p:spPr bwMode="auto">
          <a:xfrm>
            <a:off x="7391400" y="2209800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800" kern="0" dirty="0"/>
              <a:t>In FDIS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802.1ABcu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802.1ABdh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802.1BA-REV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802.1ACct</a:t>
            </a:r>
            <a:endParaRPr lang="en-AU" sz="1800" kern="0" dirty="0"/>
          </a:p>
          <a:p>
            <a:pPr lvl="1">
              <a:defRPr/>
            </a:pPr>
            <a:r>
              <a:rPr lang="en-AU" sz="1800" kern="0" dirty="0"/>
              <a:t>Passed FDIS ballot</a:t>
            </a:r>
            <a:br>
              <a:rPr lang="en-AU" sz="1800" kern="0" dirty="0"/>
            </a:br>
            <a:r>
              <a:rPr lang="en-AU" sz="1800" dirty="0"/>
              <a:t>(resolutions req)</a:t>
            </a:r>
          </a:p>
          <a:p>
            <a:pPr lvl="2">
              <a:defRPr/>
            </a:pPr>
            <a:endParaRPr lang="en-AU" sz="1800" kern="0" dirty="0"/>
          </a:p>
          <a:p>
            <a:pPr lvl="1">
              <a:defRPr/>
            </a:pPr>
            <a:r>
              <a:rPr lang="en-AU" sz="1800" kern="0" dirty="0"/>
              <a:t>Waiting for publication</a:t>
            </a:r>
          </a:p>
          <a:p>
            <a:pPr lvl="1">
              <a:defRPr/>
            </a:pPr>
            <a:r>
              <a:rPr lang="en-AU" sz="1800" kern="0" dirty="0"/>
              <a:t>Published</a:t>
            </a:r>
          </a:p>
          <a:p>
            <a:pPr lvl="2">
              <a:defRPr/>
            </a:pPr>
            <a:r>
              <a:rPr lang="en-AU" kern="0" dirty="0"/>
              <a:t>802.1AS/cor1</a:t>
            </a:r>
          </a:p>
          <a:p>
            <a:pPr lvl="1">
              <a:defRPr/>
            </a:pPr>
            <a:endParaRPr lang="en-AU" sz="1800" kern="0" dirty="0"/>
          </a:p>
          <a:p>
            <a:pPr lvl="2">
              <a:spcBef>
                <a:spcPts val="200"/>
              </a:spcBef>
              <a:defRPr/>
            </a:pPr>
            <a:endParaRPr lang="en-AU" kern="0" dirty="0"/>
          </a:p>
          <a:p>
            <a:pPr lvl="2">
              <a:spcBef>
                <a:spcPts val="200"/>
              </a:spcBef>
              <a:defRPr/>
            </a:pPr>
            <a:endParaRPr lang="en-AU" kern="0" dirty="0"/>
          </a:p>
          <a:p>
            <a:pPr>
              <a:defRPr/>
            </a:pPr>
            <a:endParaRPr lang="en-AU" kern="0" dirty="0"/>
          </a:p>
          <a:p>
            <a:pPr lvl="2">
              <a:defRPr/>
            </a:pPr>
            <a:endParaRPr lang="en-AU" kern="0" dirty="0"/>
          </a:p>
          <a:p>
            <a:pPr lvl="2">
              <a:defRPr/>
            </a:pPr>
            <a:endParaRPr lang="en-AU" kern="0" dirty="0"/>
          </a:p>
          <a:p>
            <a:pPr lvl="2">
              <a:defRPr/>
            </a:pPr>
            <a:endParaRPr lang="en-AU" kern="0" dirty="0"/>
          </a:p>
          <a:p>
            <a:pPr lvl="2">
              <a:defRPr/>
            </a:pPr>
            <a:endParaRPr lang="en-AU" kern="0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44E6D47F-3504-94A9-F942-33D843422342}"/>
              </a:ext>
            </a:extLst>
          </p:cNvPr>
          <p:cNvSpPr txBox="1">
            <a:spLocks/>
          </p:cNvSpPr>
          <p:nvPr/>
        </p:nvSpPr>
        <p:spPr bwMode="auto">
          <a:xfrm>
            <a:off x="2276613" y="2083904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800" kern="0" dirty="0"/>
              <a:t>Waiting for 60-day ballot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>
                <a:solidFill>
                  <a:srgbClr val="FF0000"/>
                </a:solidFill>
              </a:rPr>
              <a:t>802.11ba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802.1AEdk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802.3-REV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802.15.4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802.15.4w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802.15.4z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802.15.4aa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802.15.3d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803.15.3e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803.15.3f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802.15.9</a:t>
            </a:r>
            <a:endParaRPr lang="en-AU" kern="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1645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D18B70FE-940C-4EEC-BB97-1F3A9B31AB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altLang="en-US" dirty="0"/>
              <a:t>IEEE 802 has 141 standards in or through the PSDO pipeline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B07AD77-9601-44FA-8B94-195C6F7D8C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Yee, AKAYLA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D8F4DBD-4D71-40C0-A900-8E1088C291E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E0F133-A080-40C0-B680-182E280BDD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F91E72E4-ABDD-0713-354E-7E5BF6044CA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124200" y="2133600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97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44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3222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REVme</a:t>
            </a:r>
            <a:r>
              <a:rPr lang="en-US" altLang="en-US"/>
              <a:t> (Maintenance) Summary 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556792"/>
            <a:ext cx="10361084" cy="4615407"/>
          </a:xfrm>
          <a:ln/>
        </p:spPr>
        <p:txBody>
          <a:bodyPr/>
          <a:lstStyle/>
          <a:p>
            <a:pPr>
              <a:buFontTx/>
              <a:buNone/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Status: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Continue to work towards completing comment resolution on LB 270: </a:t>
            </a:r>
            <a:endParaRPr lang="en-US" altLang="en-US" sz="1400" dirty="0">
              <a:ea typeface="ＭＳ Ｐゴシック" panose="020B0600070205080204" pitchFamily="34" charset="-128"/>
            </a:endParaRPr>
          </a:p>
          <a:p>
            <a:pPr marL="0" indent="0">
              <a:buFontTx/>
              <a:buNone/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Objectives: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Complete comment resolution on LB270 in this meeting cycle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Approve recirculation LB on D3.0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Update TG timelines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Discuss NIST communication on SHA-1 transition</a:t>
            </a:r>
          </a:p>
          <a:p>
            <a:pPr marL="0" indent="0">
              <a:buFontTx/>
              <a:buNone/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Sessions: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Monday March 13, 4-6pm ET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Tuesday March 14, 8-10am ET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Tuesday March 14, 4-6pm ET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Wednesday March 15, 10:30-12:30pm ET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Wednesday March 15, 4-6pm ET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Thursday March 16, 4-6 pm ET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8707CBB-C539-67B5-7287-12206A0D08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Mike Montemurro, Huawei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3D4D374-C5F6-F1A6-4752-FDF13BEE013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A16172-6D7E-B929-4907-4F4516A1B9F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91709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562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TGbb</a:t>
            </a:r>
            <a:r>
              <a:rPr lang="en-GB" dirty="0"/>
              <a:t> – Light communications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12776"/>
            <a:ext cx="10361084" cy="468164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Progress since January 2023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D6.0 SA ballot completed with over 95% approval rate and comments received </a:t>
            </a:r>
          </a:p>
          <a:p>
            <a:pPr marL="400050" algn="just">
              <a:buFont typeface="Arial" panose="020B0604020202020204" pitchFamily="34" charset="0"/>
              <a:buChar char="•"/>
            </a:pPr>
            <a:endParaRPr lang="en-GB" altLang="en-US" sz="2000" dirty="0"/>
          </a:p>
          <a:p>
            <a:pPr marL="400050" algn="just">
              <a:buFont typeface="Arial" panose="020B0604020202020204" pitchFamily="34" charset="0"/>
              <a:buChar char="•"/>
            </a:pPr>
            <a:r>
              <a:rPr lang="en-GB" altLang="en-US" sz="2000" dirty="0"/>
              <a:t>Goals for March 2023 meeting (agenda in doc. 11-23/0185)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Review and resolve comments against D7.0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en-US" sz="1800" dirty="0"/>
              <a:t>Approve EC report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en-US" sz="1800" dirty="0"/>
              <a:t>802.11 WG approval motion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endParaRPr lang="en-GB" altLang="en-US" sz="1800" dirty="0"/>
          </a:p>
          <a:p>
            <a:pPr marL="400050" algn="just">
              <a:buFont typeface="Arial" panose="020B0604020202020204" pitchFamily="34" charset="0"/>
              <a:buChar char="•"/>
            </a:pPr>
            <a:r>
              <a:rPr lang="en-GB" altLang="en-US" sz="2200" dirty="0"/>
              <a:t>Meeting slots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Mon., AM1 ; 			Wed., AM2 ;			Thur., AM1</a:t>
            </a:r>
          </a:p>
          <a:p>
            <a:pPr marL="514350" lvl="1" indent="0" algn="just"/>
            <a:endParaRPr lang="en-GB" altLang="en-US" sz="1800" dirty="0"/>
          </a:p>
          <a:p>
            <a:pPr marL="800100" lvl="1" algn="just">
              <a:buFont typeface="Arial" panose="020B0604020202020204" pitchFamily="34" charset="0"/>
              <a:buChar char="•"/>
            </a:pPr>
            <a:endParaRPr lang="en-GB" altLang="en-US" sz="16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57E99DD-DEB8-2DC6-2A8C-063699238C4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6737C73-D275-BCC3-F056-D7C9F576666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2F865D-4AE8-AF99-6EFC-DA9706F167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55578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908720"/>
            <a:ext cx="10361084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124099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Progress since last meeting: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SAB on D6.0 completed</a:t>
            </a: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Ballot closed with 100% approval rate</a:t>
            </a: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Resolved all comments</a:t>
            </a: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Required changes to the draft to accommodate one technical change</a:t>
            </a: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Produced D7.0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Started SAB on D7.0</a:t>
            </a: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Ballot will close on Monday, March 13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>
              <a:buFont typeface="Arial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Goal for this meeting: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Resolve all comments from SAB on D7.0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Start SA recirculation ballot on D7.0-unchanged if required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Approve Report to EC to forward D7.0 for publication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0326F8B-91AA-7BA6-C76F-750EFEEFF23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Koden-TI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6D61E04-2E2C-746C-D251-8193C04F02A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80738ABC-1346-E95A-9522-8498BC2171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31115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836712"/>
            <a:ext cx="10361084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124099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Slots this week:  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 16:00 – 18:00h (PM2)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Thu 16:00 – 18:00h (PM2)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Agenda: 11-23/0148</a:t>
            </a:r>
          </a:p>
          <a:p>
            <a:pPr>
              <a:buFont typeface="Arial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Note – </a:t>
            </a:r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Telco Schedule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Weekly 1-hour </a:t>
            </a:r>
            <a:r>
              <a:rPr lang="en-US" dirty="0" err="1">
                <a:solidFill>
                  <a:schemeClr val="tx1"/>
                </a:solidFill>
              </a:rPr>
              <a:t>telcos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Tuesdays 10:00h – 11:00h ET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Will be announced with 10-day notice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F6205A-5E05-2DE9-0D12-79E1664DCF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Koden-TI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4A365D-2C15-61DD-2F4D-FED5509AD9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CD682854-69DE-7314-8ACE-E8205AD973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66557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E040B57-1D93-4ECB-AF79-BC87E3270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(Extremely High Throughput)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0D889CA-1380-4761-BDD5-F60F94A58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735335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Since the January interim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Delivered IEEE802.11be D3.0,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Draft is available in the members area and available for purchase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Completed a WG letter ballot (LB271) on TGbe D3.0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Passed with ~80% approval rate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Received a total of 3343 comments, of which 349 PHY, 2659 MAC and 335 Joint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Held 2 teleconferences between January and March (</a:t>
            </a:r>
            <a:r>
              <a:rPr lang="en-US" sz="1600" dirty="0">
                <a:hlinkClick r:id="rId2"/>
              </a:rPr>
              <a:t>11-23/269</a:t>
            </a:r>
            <a:r>
              <a:rPr lang="en-US" sz="1600" dirty="0"/>
              <a:t>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1 Joint, and 1 MAC/PHY telcos, during which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Completed comment assignments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Targets for March plenary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Initiate comment resolution for LB271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Discuss any technical presentations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Agenda is available in </a:t>
            </a:r>
            <a:r>
              <a:rPr lang="en-US" sz="1800" dirty="0">
                <a:hlinkClick r:id="rId3"/>
              </a:rPr>
              <a:t>11-23/269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Schedule is provided in the next slide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DE90360-D941-43D1-853B-3415B3A0ED7E}"/>
              </a:ext>
            </a:extLst>
          </p:cNvPr>
          <p:cNvGrpSpPr/>
          <p:nvPr/>
        </p:nvGrpSpPr>
        <p:grpSpPr>
          <a:xfrm>
            <a:off x="8686799" y="5181755"/>
            <a:ext cx="3188501" cy="1043858"/>
            <a:chOff x="9314474" y="5383231"/>
            <a:chExt cx="2634469" cy="1006577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24DBDADD-EFD5-4EBD-8722-F83530F3A109}"/>
                </a:ext>
              </a:extLst>
            </p:cNvPr>
            <p:cNvSpPr/>
            <p:nvPr/>
          </p:nvSpPr>
          <p:spPr bwMode="auto">
            <a:xfrm>
              <a:off x="9372599" y="5578368"/>
              <a:ext cx="2514601" cy="49688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1036C4B-10F5-4228-BB94-1D0325C95929}"/>
                </a:ext>
              </a:extLst>
            </p:cNvPr>
            <p:cNvSpPr txBox="1"/>
            <p:nvPr/>
          </p:nvSpPr>
          <p:spPr>
            <a:xfrm>
              <a:off x="9663399" y="6093023"/>
              <a:ext cx="1711475" cy="2967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 CID Distribution (~3340)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CABFFB5-EB33-496A-8B11-9F178DE319A0}"/>
                </a:ext>
              </a:extLst>
            </p:cNvPr>
            <p:cNvSpPr/>
            <p:nvPr/>
          </p:nvSpPr>
          <p:spPr bwMode="auto">
            <a:xfrm>
              <a:off x="9370964" y="5578368"/>
              <a:ext cx="327666" cy="496886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0C08FBFF-CEAD-49D5-BC69-DCF68E787267}"/>
                </a:ext>
              </a:extLst>
            </p:cNvPr>
            <p:cNvSpPr/>
            <p:nvPr/>
          </p:nvSpPr>
          <p:spPr bwMode="auto">
            <a:xfrm>
              <a:off x="9698630" y="5578368"/>
              <a:ext cx="1861863" cy="496886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FE48AD9-9D43-4965-A380-828DB24EF4E0}"/>
                </a:ext>
              </a:extLst>
            </p:cNvPr>
            <p:cNvSpPr/>
            <p:nvPr/>
          </p:nvSpPr>
          <p:spPr bwMode="auto">
            <a:xfrm>
              <a:off x="11573022" y="5578368"/>
              <a:ext cx="314175" cy="496886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3AC7F5B-8E05-46E5-8A8C-8CA361E79753}"/>
                </a:ext>
              </a:extLst>
            </p:cNvPr>
            <p:cNvSpPr txBox="1"/>
            <p:nvPr/>
          </p:nvSpPr>
          <p:spPr>
            <a:xfrm>
              <a:off x="11532795" y="5388508"/>
              <a:ext cx="416148" cy="2448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~10%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50D181A5-EDC2-4175-8345-CCC7A324853D}"/>
                </a:ext>
              </a:extLst>
            </p:cNvPr>
            <p:cNvSpPr txBox="1"/>
            <p:nvPr/>
          </p:nvSpPr>
          <p:spPr>
            <a:xfrm>
              <a:off x="10421491" y="5388507"/>
              <a:ext cx="416148" cy="2448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~80%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AA1AB56-3428-4FAA-B81A-51FE57AE3119}"/>
                </a:ext>
              </a:extLst>
            </p:cNvPr>
            <p:cNvSpPr txBox="1"/>
            <p:nvPr/>
          </p:nvSpPr>
          <p:spPr>
            <a:xfrm>
              <a:off x="9314474" y="5383231"/>
              <a:ext cx="416148" cy="2448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~10%</a:t>
              </a: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E1139043-43E5-B97C-4B52-0CD55CF29C3C}"/>
              </a:ext>
            </a:extLst>
          </p:cNvPr>
          <p:cNvSpPr txBox="1"/>
          <p:nvPr/>
        </p:nvSpPr>
        <p:spPr>
          <a:xfrm>
            <a:off x="8668921" y="5501759"/>
            <a:ext cx="4828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</a:rPr>
              <a:t>PHY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911947-3F10-DC44-B977-0E11C4E945ED}"/>
              </a:ext>
            </a:extLst>
          </p:cNvPr>
          <p:cNvSpPr txBox="1"/>
          <p:nvPr/>
        </p:nvSpPr>
        <p:spPr>
          <a:xfrm>
            <a:off x="9994236" y="5510553"/>
            <a:ext cx="652456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</a:rPr>
              <a:t>MAC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2CAA85B-14A2-2477-3BED-CFDE4FF457CE}"/>
              </a:ext>
            </a:extLst>
          </p:cNvPr>
          <p:cNvSpPr txBox="1"/>
          <p:nvPr/>
        </p:nvSpPr>
        <p:spPr>
          <a:xfrm>
            <a:off x="11290648" y="5510553"/>
            <a:ext cx="652456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</a:rPr>
              <a:t>JOINT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83FD043-FE1D-BD1E-83B5-0C5777DAF4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49951" y="1877448"/>
            <a:ext cx="3942049" cy="2956537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F65353-A8B3-3425-5497-4E160D7FD4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</a:t>
            </a:r>
            <a:endParaRPr lang="en-GB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2CEC8C7F-0BE5-A6B4-C2A6-B8CBB9FF2F2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15" name="Date Placeholder 14">
            <a:extLst>
              <a:ext uri="{FF2B5EF4-FFF2-40B4-BE49-F238E27FC236}">
                <a16:creationId xmlns:a16="http://schemas.microsoft.com/office/drawing/2014/main" id="{7C92F761-B3A4-3179-0E33-080711F050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93941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1ACE5-785B-EC0B-5471-23CDEFFFF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TGbe March F2F Schedule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B8CA66-86DA-05EB-EB6B-9BC93D9868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179797-7615-CA7E-6F4C-A0F46B025B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A7F4497-54AA-9267-216A-4E769A190EA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AF071A8-FA8B-0ECC-60C5-276D0F87251A}"/>
              </a:ext>
            </a:extLst>
          </p:cNvPr>
          <p:cNvGraphicFramePr>
            <a:graphicFrameLocks noGrp="1"/>
          </p:cNvGraphicFramePr>
          <p:nvPr/>
        </p:nvGraphicFramePr>
        <p:xfrm>
          <a:off x="2637272" y="2133600"/>
          <a:ext cx="7016939" cy="3017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495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18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18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18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418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42846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Thursday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451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AM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strike="noStrike" dirty="0">
                          <a:solidFill>
                            <a:schemeClr val="tx1"/>
                          </a:solidFill>
                        </a:rPr>
                        <a:t>TGbe 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Ad-Hoc</a:t>
                      </a:r>
                    </a:p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[MAC]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AM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TGbe Ad-Hoc</a:t>
                      </a:r>
                    </a:p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[MAC/PHY]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TGbe Ad-Hoc</a:t>
                      </a:r>
                    </a:p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[MAC]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PM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TGbe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TGbe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/>
                        <a:t>TGbe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PM</a:t>
                      </a:r>
                      <a:r>
                        <a:rPr lang="en-US" b="1" baseline="0" dirty="0"/>
                        <a:t> 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TGbe Ad-Hoc</a:t>
                      </a:r>
                    </a:p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[MAC/PHY]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noProof="0" dirty="0">
                          <a:solidFill>
                            <a:schemeClr val="tx1"/>
                          </a:solidFill>
                        </a:rPr>
                        <a:t>TGbe Ad-Hoc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noProof="0" dirty="0">
                          <a:solidFill>
                            <a:schemeClr val="tx1"/>
                          </a:solidFill>
                        </a:rPr>
                        <a:t>[MAC/PHY]</a:t>
                      </a:r>
                      <a:endParaRPr lang="en-US" sz="1800" b="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TGbe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405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08175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TGbf</a:t>
            </a:r>
            <a:r>
              <a:rPr lang="en-US" altLang="zh-CN" dirty="0"/>
              <a:t> (WLAN Sensing) </a:t>
            </a:r>
            <a:r>
              <a:rPr lang="en-US" dirty="0"/>
              <a:t>–</a:t>
            </a:r>
            <a:r>
              <a:rPr lang="en-US" altLang="zh-CN" dirty="0"/>
              <a:t> </a:t>
            </a:r>
            <a:r>
              <a:rPr lang="en-US" altLang="zh-CN" dirty="0">
                <a:solidFill>
                  <a:srgbClr val="0000FF"/>
                </a:solidFill>
              </a:rPr>
              <a:t>March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524000"/>
            <a:ext cx="6476999" cy="4800600"/>
          </a:xfrm>
          <a:ln/>
        </p:spPr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Progress since </a:t>
            </a:r>
            <a:r>
              <a:rPr lang="en-US" altLang="zh-CN" sz="1600" dirty="0">
                <a:solidFill>
                  <a:srgbClr val="0000FF"/>
                </a:solidFill>
              </a:rPr>
              <a:t>January </a:t>
            </a:r>
            <a:r>
              <a:rPr lang="en-US" altLang="zh-CN" sz="1600" dirty="0"/>
              <a:t>2023 session</a:t>
            </a:r>
            <a:endParaRPr lang="en-US" sz="1600" dirty="0"/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sz="1400" dirty="0">
                <a:solidFill>
                  <a:srgbClr val="0000FF"/>
                </a:solidFill>
              </a:rPr>
              <a:t>2</a:t>
            </a:r>
            <a:r>
              <a:rPr lang="en-US" sz="1400" dirty="0"/>
              <a:t> teleconference calls were held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sz="1400" dirty="0"/>
              <a:t>Initial Working Group Letter Ballot (LB272) on forwarding P802.11bf D1.0 to Standards Association ballot </a:t>
            </a:r>
          </a:p>
          <a:p>
            <a:pPr marL="982663" lvl="2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Opened Tuesday January 31, 2023 at 23:59 Eastern Time USA (11:59 PM) </a:t>
            </a:r>
          </a:p>
          <a:p>
            <a:pPr marL="982663" lvl="2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chemeClr val="tx1"/>
                </a:solidFill>
              </a:rPr>
              <a:t>C</a:t>
            </a:r>
            <a:r>
              <a:rPr lang="en-US" sz="1200" dirty="0">
                <a:solidFill>
                  <a:schemeClr val="tx1"/>
                </a:solidFill>
              </a:rPr>
              <a:t>losed 30 days later on Thursday March 2, 2023 at 23:59 Eastern Time USA (11:59 PM)</a:t>
            </a:r>
          </a:p>
          <a:p>
            <a:pPr marL="982663" lvl="2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The ballot passed with an approval rate of </a:t>
            </a:r>
            <a:r>
              <a:rPr lang="en-US" sz="1200" dirty="0">
                <a:solidFill>
                  <a:srgbClr val="0000FF"/>
                </a:solidFill>
              </a:rPr>
              <a:t>77.71%</a:t>
            </a:r>
            <a:r>
              <a:rPr lang="en-US" sz="1200" dirty="0">
                <a:solidFill>
                  <a:schemeClr val="tx1"/>
                </a:solidFill>
              </a:rPr>
              <a:t>.</a:t>
            </a:r>
          </a:p>
          <a:p>
            <a:pPr marL="982663" lvl="2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FF"/>
                </a:solidFill>
              </a:rPr>
              <a:t>1302</a:t>
            </a:r>
            <a:r>
              <a:rPr lang="en-US" sz="1200" dirty="0">
                <a:solidFill>
                  <a:schemeClr val="tx1"/>
                </a:solidFill>
              </a:rPr>
              <a:t> comments were received.</a:t>
            </a:r>
          </a:p>
          <a:p>
            <a:pPr marL="982663" lvl="2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</a:endParaRPr>
          </a:p>
          <a:p>
            <a:pPr marL="165735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100" dirty="0"/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Goals for </a:t>
            </a:r>
            <a:r>
              <a:rPr lang="en-US" altLang="zh-CN" sz="1600" dirty="0">
                <a:solidFill>
                  <a:srgbClr val="0000FF"/>
                </a:solidFill>
              </a:rPr>
              <a:t>March </a:t>
            </a:r>
            <a:r>
              <a:rPr lang="en-US" altLang="zh-CN" sz="1600" dirty="0"/>
              <a:t>2023 session</a:t>
            </a:r>
            <a:endParaRPr lang="en-US" sz="1600" dirty="0"/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sz="1400" dirty="0">
                <a:solidFill>
                  <a:srgbClr val="0000FF"/>
                </a:solidFill>
              </a:rPr>
              <a:t>5</a:t>
            </a:r>
            <a:r>
              <a:rPr lang="en-US" sz="1400" dirty="0"/>
              <a:t> teleconference calls scheduled for </a:t>
            </a:r>
            <a:r>
              <a:rPr lang="en-US" sz="1400" dirty="0" err="1"/>
              <a:t>TGbf</a:t>
            </a:r>
            <a:r>
              <a:rPr lang="en-US" sz="1400" dirty="0"/>
              <a:t> (</a:t>
            </a:r>
            <a:r>
              <a:rPr lang="en-US" altLang="zh-CN" sz="1400" dirty="0">
                <a:solidFill>
                  <a:srgbClr val="0000FF"/>
                </a:solidFill>
              </a:rPr>
              <a:t>March 14 AM1, 15 AM1 &amp; AM2, 16 AM1 &amp; AM2</a:t>
            </a:r>
            <a:r>
              <a:rPr lang="en-US" sz="1400" dirty="0"/>
              <a:t>)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sz="1400" dirty="0"/>
              <a:t>Assign the comments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sz="1400" dirty="0"/>
              <a:t>Start to resolve the </a:t>
            </a:r>
            <a:r>
              <a:rPr lang="en-US" altLang="zh-CN" sz="1400" dirty="0"/>
              <a:t>Comment </a:t>
            </a:r>
            <a:r>
              <a:rPr lang="en-US" sz="1400" dirty="0"/>
              <a:t>and </a:t>
            </a:r>
            <a:r>
              <a:rPr lang="en-US" altLang="zh-CN" sz="1400" dirty="0"/>
              <a:t>developing the </a:t>
            </a:r>
            <a:r>
              <a:rPr lang="en-US" altLang="zh-CN" sz="1400" dirty="0">
                <a:solidFill>
                  <a:srgbClr val="0000FF"/>
                </a:solidFill>
              </a:rPr>
              <a:t>Draft</a:t>
            </a:r>
            <a:r>
              <a:rPr lang="en-US" altLang="zh-CN" sz="1400" dirty="0"/>
              <a:t> (Requested </a:t>
            </a:r>
            <a:r>
              <a:rPr lang="en-US" altLang="zh-CN" sz="1400" dirty="0">
                <a:solidFill>
                  <a:srgbClr val="0000FF"/>
                </a:solidFill>
              </a:rPr>
              <a:t>2</a:t>
            </a:r>
            <a:r>
              <a:rPr lang="en-US" altLang="zh-CN" sz="1400" dirty="0"/>
              <a:t> calls per week)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C0807CB6-20C1-45B5-8F67-26150D5481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02601743"/>
              </p:ext>
            </p:extLst>
          </p:nvPr>
        </p:nvGraphicFramePr>
        <p:xfrm>
          <a:off x="8001000" y="1981200"/>
          <a:ext cx="4007768" cy="3441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DF92AD-9C72-918D-1D66-DEF9DBD8366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Tony Xiao Han, Huawei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EA1104-6B51-5229-74FD-7FA0C8C9D2F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AF9E6764-5058-063D-529C-1076F4E5DA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27588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2286000"/>
            <a:ext cx="10361084" cy="4189413"/>
          </a:xfrm>
          <a:ln/>
        </p:spPr>
        <p:txBody>
          <a:bodyPr numCol="2"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Editors Meeting
ANA
ARC SC (Architecture)
</a:t>
            </a:r>
            <a:r>
              <a:rPr lang="en-US" altLang="en-US" dirty="0" err="1"/>
              <a:t>Coex</a:t>
            </a:r>
            <a:r>
              <a:rPr lang="en-US" altLang="en-US" dirty="0"/>
              <a:t> SC
PAR Review SC
WNG SC (Wireless Next Generation)
JTC1 802 SC
</a:t>
            </a:r>
            <a:r>
              <a:rPr lang="en-US" altLang="en-US" dirty="0" err="1"/>
              <a:t>TGme</a:t>
            </a:r>
            <a:r>
              <a:rPr lang="en-US" altLang="en-US" dirty="0"/>
              <a:t> (Maintenance)
</a:t>
            </a:r>
            <a:r>
              <a:rPr lang="en-US" altLang="en-US" dirty="0" err="1"/>
              <a:t>TGbb</a:t>
            </a:r>
            <a:r>
              <a:rPr lang="en-US" altLang="en-US" dirty="0"/>
              <a:t> (Light Communication)
</a:t>
            </a:r>
            <a:r>
              <a:rPr lang="en-US" altLang="en-US" dirty="0" err="1"/>
              <a:t>TGbc</a:t>
            </a:r>
            <a:r>
              <a:rPr lang="en-US" altLang="en-US" dirty="0"/>
              <a:t> (Broadcast Services)
</a:t>
            </a:r>
            <a:r>
              <a:rPr lang="en-US" altLang="en-US" dirty="0" err="1"/>
              <a:t>TGbe</a:t>
            </a:r>
            <a:r>
              <a:rPr lang="en-US" altLang="en-US" dirty="0"/>
              <a:t> (Extremely High Throughput)
</a:t>
            </a:r>
            <a:r>
              <a:rPr lang="en-US" altLang="en-US" dirty="0" err="1"/>
              <a:t>TGbf</a:t>
            </a:r>
            <a:r>
              <a:rPr lang="en-US" altLang="en-US" dirty="0"/>
              <a:t> (WLAN Sensing)
</a:t>
            </a:r>
            <a:r>
              <a:rPr lang="en-US" altLang="en-US" dirty="0" err="1"/>
              <a:t>TGbh</a:t>
            </a:r>
            <a:r>
              <a:rPr lang="en-US" altLang="en-US" dirty="0"/>
              <a:t> (Random and Changing MAC Addresses)
</a:t>
            </a:r>
            <a:r>
              <a:rPr lang="en-US" altLang="en-US" dirty="0" err="1"/>
              <a:t>TGbi</a:t>
            </a:r>
            <a:r>
              <a:rPr lang="en-US" altLang="en-US" dirty="0"/>
              <a:t> (Enhanced Data Privacy)
</a:t>
            </a:r>
            <a:r>
              <a:rPr lang="en-US" altLang="en-US" dirty="0" err="1"/>
              <a:t>TGbk</a:t>
            </a:r>
            <a:r>
              <a:rPr lang="en-US" altLang="en-US" dirty="0"/>
              <a:t> (320 MHz Positioning)
UHR SG (Ultra High Reliability)
AIML TIG (AI and ML)
AMP TIG (Ambient power IoT devices)
ITU AHG (ITU Liaison)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29217" y="1524000"/>
            <a:ext cx="10346268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altLang="en-US" kern="0" dirty="0"/>
              <a:t>This presentation contains the IEEE 802.11 WG snapshot slides for the March 2023 session: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6391A6-262B-D293-427C-855C5A93F4E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3FFB39-D568-8590-4C75-7A7CC7F24F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47B75B-808F-94EA-945D-E0A933D7F2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218" y="853201"/>
            <a:ext cx="4645181" cy="457199"/>
          </a:xfrm>
        </p:spPr>
        <p:txBody>
          <a:bodyPr/>
          <a:lstStyle/>
          <a:p>
            <a:r>
              <a:rPr lang="en-US" altLang="zh-CN" sz="2400" dirty="0" err="1">
                <a:solidFill>
                  <a:schemeClr val="tx1"/>
                </a:solidFill>
              </a:rPr>
              <a:t>TGbf</a:t>
            </a:r>
            <a:r>
              <a:rPr lang="en-US" altLang="zh-CN" sz="2400" dirty="0">
                <a:solidFill>
                  <a:schemeClr val="tx1"/>
                </a:solidFill>
              </a:rPr>
              <a:t> Timeline (Updated)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1" y="1485900"/>
            <a:ext cx="5638799" cy="491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PAR approved			Sep 2020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First TG meeting		Oct 2020</a:t>
            </a:r>
          </a:p>
          <a:p>
            <a:pPr marL="212725" lvl="1" indent="-212725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微软雅黑" panose="020B0503020204020204" pitchFamily="34" charset="-122"/>
              <a:buChar char="–"/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Comment Collection (D0.1)	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Jan 2022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Mar 2022</a:t>
            </a:r>
          </a:p>
          <a:p>
            <a:pPr marL="0" lvl="1" indent="0" algn="just" defTabSz="685800" eaLnBrk="1" fontAlgn="auto" hangingPunct="1">
              <a:spcBef>
                <a:spcPts val="200"/>
              </a:spcBef>
              <a:spcAft>
                <a:spcPts val="600"/>
              </a:spcAft>
              <a:buNone/>
              <a:defRPr/>
            </a:pPr>
            <a:r>
              <a:rPr lang="en-US" altLang="zh-CN" sz="1400" i="1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				 </a:t>
            </a:r>
            <a:r>
              <a:rPr lang="en-US" altLang="zh-CN" sz="1400" i="1" kern="0" dirty="0">
                <a:solidFill>
                  <a:srgbClr val="00B050"/>
                </a:solidFill>
                <a:sym typeface="Wingdings" panose="05000000000000000000" pitchFamily="2" charset="2"/>
              </a:rPr>
              <a:t> April 2022</a:t>
            </a:r>
            <a:endParaRPr lang="en-US" altLang="zh-CN" sz="1400" i="1" kern="0" dirty="0">
              <a:solidFill>
                <a:srgbClr val="00B050"/>
              </a:solidFill>
            </a:endParaRPr>
          </a:p>
          <a:p>
            <a:pPr marL="212725" lvl="1" indent="-212725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Initial Letter Ballot (D1.0)</a:t>
            </a:r>
            <a:r>
              <a:rPr lang="en-US" altLang="zh-CN" sz="1400" kern="0" dirty="0">
                <a:solidFill>
                  <a:srgbClr val="FF0000"/>
                </a:solidFill>
              </a:rPr>
              <a:t>	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Jul 2022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 Sep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 2022</a:t>
            </a:r>
          </a:p>
          <a:p>
            <a:pPr marL="0" lvl="1" indent="0" algn="just" defTabSz="685800" eaLnBrk="1" fontAlgn="auto" hangingPunct="1">
              <a:spcBef>
                <a:spcPts val="200"/>
              </a:spcBef>
              <a:spcAft>
                <a:spcPts val="600"/>
              </a:spcAft>
              <a:buNone/>
              <a:defRPr/>
            </a:pPr>
            <a:r>
              <a:rPr lang="en-US" altLang="zh-CN" sz="1400" i="1" kern="0" dirty="0">
                <a:solidFill>
                  <a:schemeClr val="bg1">
                    <a:lumMod val="50000"/>
                  </a:schemeClr>
                </a:solidFill>
              </a:rPr>
              <a:t>				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 Nov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 2022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</a:t>
            </a:r>
          </a:p>
          <a:p>
            <a:pPr marL="0" lvl="1" indent="0" algn="just" defTabSz="685800" eaLnBrk="1" fontAlgn="auto" hangingPunct="1">
              <a:spcBef>
                <a:spcPts val="200"/>
              </a:spcBef>
              <a:spcAft>
                <a:spcPts val="600"/>
              </a:spcAft>
              <a:buNone/>
              <a:defRPr/>
            </a:pPr>
            <a:r>
              <a:rPr lang="en-US" altLang="zh-CN" sz="1400" i="1" kern="0" dirty="0">
                <a:solidFill>
                  <a:srgbClr val="FF0000"/>
                </a:solidFill>
              </a:rPr>
              <a:t>				</a:t>
            </a:r>
            <a:r>
              <a:rPr lang="en-US" altLang="zh-CN" sz="1400" i="1" kern="0" dirty="0">
                <a:solidFill>
                  <a:srgbClr val="00B050"/>
                </a:solidFill>
                <a:sym typeface="Wingdings" panose="05000000000000000000" pitchFamily="2" charset="2"/>
              </a:rPr>
              <a:t> Jan </a:t>
            </a:r>
            <a:r>
              <a:rPr lang="en-US" altLang="zh-CN" sz="1400" i="1" kern="0" dirty="0">
                <a:solidFill>
                  <a:srgbClr val="00B050"/>
                </a:solidFill>
              </a:rPr>
              <a:t>2023</a:t>
            </a:r>
          </a:p>
          <a:p>
            <a:pPr marL="212725" lvl="1" indent="-212725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400" kern="0" dirty="0">
                <a:solidFill>
                  <a:srgbClr val="FF0000"/>
                </a:solidFill>
              </a:rPr>
              <a:t>Recirculation LB (D2.0)		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Jan 2023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 March 2023</a:t>
            </a:r>
            <a:r>
              <a:rPr lang="en-US" altLang="zh-CN" sz="1400" i="1" dirty="0">
                <a:solidFill>
                  <a:srgbClr val="FF000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FF0000"/>
                </a:solidFill>
                <a:ea typeface="宋体" panose="02010600030101010101" pitchFamily="2" charset="-122"/>
              </a:rPr>
              <a:t> July 2023</a:t>
            </a:r>
            <a:endParaRPr lang="en-US" altLang="zh-CN" sz="1400" i="1" kern="0" dirty="0">
              <a:solidFill>
                <a:srgbClr val="FF0000"/>
              </a:solidFill>
            </a:endParaRP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Recirculation LB (D3.0)		</a:t>
            </a:r>
            <a:r>
              <a:rPr lang="en-US" altLang="zh-CN" sz="1400" i="1" kern="0" dirty="0"/>
              <a:t>May 2023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Nov 2023</a:t>
            </a:r>
            <a:endParaRPr lang="en-US" altLang="zh-CN" sz="1400" i="1" kern="0" dirty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Recirculation LB (D4.0)	 	</a:t>
            </a:r>
            <a:r>
              <a:rPr lang="en-US" altLang="zh-CN" sz="1400" i="1" kern="0" dirty="0"/>
              <a:t>July 2023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Jan 2024</a:t>
            </a:r>
            <a:endParaRPr lang="en-US" altLang="zh-CN" sz="1400" i="1" kern="0" dirty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Initial SA Ballot (D4.0)	 	Sep 2023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March 2024</a:t>
            </a:r>
            <a:endParaRPr lang="en-US" altLang="zh-CN" sz="1400" kern="0" dirty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Final 802.11 WG approval	</a:t>
            </a:r>
            <a:r>
              <a:rPr lang="en-US" altLang="zh-CN" sz="1400" i="1" kern="0" dirty="0"/>
              <a:t>July 2024 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Jan 2025</a:t>
            </a:r>
            <a:endParaRPr lang="en-US" altLang="zh-CN" sz="1400" i="1" kern="0" dirty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802 EC approval		</a:t>
            </a:r>
            <a:r>
              <a:rPr lang="en-US" altLang="zh-CN" sz="1400" i="1" kern="0" dirty="0"/>
              <a:t>July 2024 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Jan 2025</a:t>
            </a:r>
            <a:endParaRPr lang="en-US" altLang="zh-CN" sz="1400" i="1" kern="0" dirty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 err="1"/>
              <a:t>RevCom</a:t>
            </a:r>
            <a:r>
              <a:rPr lang="en-US" altLang="zh-CN" sz="1400" kern="0" dirty="0"/>
              <a:t> and SASB approval 	Sep 2024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March 2025</a:t>
            </a:r>
            <a:endParaRPr lang="en-US" altLang="zh-CN" sz="1400" kern="0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504782" y="861167"/>
            <a:ext cx="5534818" cy="411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685800" eaLnBrk="1" fontAlgn="auto" hangingPunct="1">
              <a:spcAft>
                <a:spcPts val="0"/>
              </a:spcAft>
              <a:buNone/>
              <a:defRPr/>
            </a:pPr>
            <a:r>
              <a:rPr lang="en-US" altLang="zh-CN" kern="0" dirty="0">
                <a:solidFill>
                  <a:srgbClr val="000000"/>
                </a:solidFill>
              </a:rPr>
              <a:t>Timeline (Comment resolution for D1.0)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227762" y="1600200"/>
            <a:ext cx="5735638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0">
              <a:buFont typeface="Times New Roman" pitchFamily="16" charset="0"/>
              <a:buChar char="•"/>
            </a:pP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January 20, 2023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802.11 Working group Motion passes</a:t>
            </a:r>
            <a:r>
              <a:rPr lang="zh-CN" altLang="en-US" sz="14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：</a:t>
            </a: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802.11bf (WLAN Sensing) Draft 1.0 and Initial Letter Ballot</a:t>
            </a:r>
          </a:p>
          <a:p>
            <a:pPr>
              <a:buFont typeface="Times New Roman" pitchFamily="16" charset="0"/>
              <a:buChar char="•"/>
            </a:pPr>
            <a:endParaRPr lang="en-US" altLang="zh-CN" sz="1800" kern="0" dirty="0">
              <a:solidFill>
                <a:srgbClr val="000000"/>
              </a:solidFill>
              <a:latin typeface="Times New Roman"/>
            </a:endParaRPr>
          </a:p>
          <a:p>
            <a:pPr>
              <a:buFont typeface="Times New Roman" pitchFamily="16" charset="0"/>
              <a:buChar char="•"/>
            </a:pPr>
            <a:endParaRPr lang="en-US" altLang="zh-CN" sz="1800" kern="0" dirty="0">
              <a:solidFill>
                <a:srgbClr val="000000"/>
              </a:solidFill>
              <a:latin typeface="Times New Roman"/>
            </a:endParaRPr>
          </a:p>
          <a:p>
            <a:pPr>
              <a:buFont typeface="Times New Roman" pitchFamily="16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latin typeface="Times New Roman"/>
              </a:rPr>
              <a:t>Tuesday </a:t>
            </a:r>
            <a:r>
              <a:rPr lang="en-US" altLang="zh-CN" sz="1800" kern="0" dirty="0">
                <a:solidFill>
                  <a:srgbClr val="FF0000"/>
                </a:solidFill>
                <a:latin typeface="Times New Roman"/>
              </a:rPr>
              <a:t>January 31</a:t>
            </a:r>
            <a:r>
              <a:rPr lang="en-US" altLang="zh-CN" sz="1800" kern="0" dirty="0">
                <a:solidFill>
                  <a:srgbClr val="000000"/>
                </a:solidFill>
                <a:latin typeface="Times New Roman"/>
              </a:rPr>
              <a:t>, 2023 at 23:59 Eastern Time USA (11:59 PM)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400" dirty="0"/>
              <a:t>Initial LB start for D1.0</a:t>
            </a:r>
          </a:p>
          <a:p>
            <a:pPr lvl="1">
              <a:buFont typeface="Times New Roman" pitchFamily="16" charset="0"/>
              <a:buChar char="•"/>
            </a:pPr>
            <a:endParaRPr lang="en-US" altLang="zh-CN" sz="1400" kern="0" dirty="0">
              <a:solidFill>
                <a:srgbClr val="000000"/>
              </a:solidFill>
              <a:latin typeface="Times New Roman"/>
            </a:endParaRPr>
          </a:p>
          <a:p>
            <a:pPr>
              <a:buFont typeface="Times New Roman" pitchFamily="16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latin typeface="Times New Roman"/>
              </a:rPr>
              <a:t>Thursday </a:t>
            </a:r>
            <a:r>
              <a:rPr lang="en-US" altLang="zh-CN" sz="1800" kern="0" dirty="0">
                <a:solidFill>
                  <a:srgbClr val="FF0000"/>
                </a:solidFill>
                <a:latin typeface="Times New Roman"/>
              </a:rPr>
              <a:t>March 2</a:t>
            </a:r>
            <a:r>
              <a:rPr lang="en-US" altLang="zh-CN" sz="1800" kern="0" dirty="0">
                <a:solidFill>
                  <a:srgbClr val="000000"/>
                </a:solidFill>
                <a:latin typeface="Times New Roman"/>
              </a:rPr>
              <a:t>, 2023 at 23:59 Eastern Time USA (11:59 PM)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400" dirty="0"/>
              <a:t>Initial LB end for D1.0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400" dirty="0"/>
              <a:t>Assign the comments</a:t>
            </a:r>
            <a:endParaRPr lang="en-US" altLang="zh-CN" sz="1400" kern="0" dirty="0">
              <a:solidFill>
                <a:srgbClr val="000000"/>
              </a:solidFill>
              <a:latin typeface="Times New Roman"/>
            </a:endParaRPr>
          </a:p>
          <a:p>
            <a:pPr lvl="1">
              <a:buFont typeface="Times New Roman" pitchFamily="16" charset="0"/>
              <a:buChar char="•"/>
            </a:pPr>
            <a:endParaRPr lang="en-US" altLang="zh-CN" sz="1400" kern="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左大括号 3"/>
          <p:cNvSpPr/>
          <p:nvPr/>
        </p:nvSpPr>
        <p:spPr bwMode="auto">
          <a:xfrm>
            <a:off x="6019800" y="1600200"/>
            <a:ext cx="207962" cy="4572000"/>
          </a:xfrm>
          <a:prstGeom prst="leftBrace">
            <a:avLst>
              <a:gd name="adj1" fmla="val 8333"/>
              <a:gd name="adj2" fmla="val 48681"/>
            </a:avLst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>
              <a:buClr>
                <a:srgbClr val="000000"/>
              </a:buClr>
              <a:buSzPct val="100000"/>
            </a:pPr>
            <a:endParaRPr lang="zh-CN" altLang="en-US" sz="18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37D170-5885-1C03-33BD-D4E189C0E22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Tony Xiao Han, Huawei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C78DE4-C916-A264-54C8-1E3CBFE322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71570EE-19AF-6B9F-F1F7-E236A553460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04098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 txBox="1">
            <a:spLocks noChangeArrowheads="1"/>
          </p:cNvSpPr>
          <p:nvPr/>
        </p:nvSpPr>
        <p:spPr bwMode="auto">
          <a:xfrm>
            <a:off x="2209800" y="533400"/>
            <a:ext cx="7772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3200" dirty="0"/>
              <a:t>Teleconference Times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28600" y="990600"/>
            <a:ext cx="63246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1" indent="-22860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1600" b="1" dirty="0">
                <a:cs typeface="Times New Roman" panose="02020603050405020304" pitchFamily="18" charset="0"/>
              </a:rPr>
              <a:t>Confirmed:</a:t>
            </a:r>
            <a:endParaRPr lang="en-US" altLang="zh-CN" sz="1200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January	23	(Monday),	09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00 - 11:00 ET  </a:t>
            </a:r>
            <a:r>
              <a:rPr lang="en-US" altLang="zh-CN" sz="1100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(Holidays)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January	24	(Tuesday),	09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January	26	(Thursday),	22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00 - 00:00 ET – 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January	30	(Monday),	09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00 - 11:00 ET</a:t>
            </a:r>
            <a:r>
              <a:rPr lang="en-US" altLang="zh-CN" sz="1100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 (1 calls/week for the first 3 weeks)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January	31	(Tuesday),	09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February	2	(Thursday),	09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February	6	(Monday),	09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00 - 11:00 ET</a:t>
            </a:r>
            <a:r>
              <a:rPr lang="en-US" altLang="zh-CN" sz="1100" dirty="0">
                <a:solidFill>
                  <a:srgbClr val="FF0000"/>
                </a:solidFill>
                <a:cs typeface="Times New Roman" panose="02020603050405020304" pitchFamily="18" charset="0"/>
              </a:rPr>
              <a:t> --CAC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February 	7	(Tuesday),	09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February	9	(Thursday),	22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00 - 00:00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February 	13	(Monday),	09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00 - 11:00 ET (2 calls/week after the first 3 weeks)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February 	14	(Tuesday),	09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February 	16	(Thursday),	22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00 - 00:00 ET</a:t>
            </a:r>
          </a:p>
          <a:p>
            <a:pPr marL="400050" lvl="2" indent="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None/>
              <a:defRPr/>
            </a:pPr>
            <a:endParaRPr lang="en-US" altLang="zh-CN" sz="1100" strike="sngStrike" dirty="0">
              <a:solidFill>
                <a:schemeClr val="bg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February 	20	(Monday),	09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February 	21	(Tuesday),	09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February 	23	(Thursday),	22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00 - 00:00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February 	27	(Monday),	09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00 - 11:00 ET  </a:t>
            </a:r>
            <a:r>
              <a:rPr lang="en-US" altLang="zh-CN" sz="1100" dirty="0">
                <a:solidFill>
                  <a:srgbClr val="FF0000"/>
                </a:solidFill>
                <a:cs typeface="Times New Roman" panose="02020603050405020304" pitchFamily="18" charset="0"/>
              </a:rPr>
              <a:t>-- CAC</a:t>
            </a:r>
            <a:endParaRPr lang="en-US" altLang="zh-CN" sz="11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February 	28	(Tuesday),	09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March	2	(Thursday),	22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00 - 00:00 ET</a:t>
            </a:r>
          </a:p>
          <a:p>
            <a:pPr marL="400050" lvl="2" indent="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None/>
              <a:defRPr/>
            </a:pPr>
            <a:endParaRPr lang="en-US" altLang="zh-CN" sz="1100" strike="sngStrike" dirty="0">
              <a:solidFill>
                <a:schemeClr val="bg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March 	6	(Monday),	09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March 	7	(Tuesday),	09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00 - 11:00 ET 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March	9	(Thursday),	22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00 - 00:00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altLang="zh-CN" sz="1100" dirty="0"/>
              <a:t>12 Mar 2023 - </a:t>
            </a:r>
            <a:r>
              <a:rPr lang="en-US" altLang="zh-CN" sz="1100" dirty="0">
                <a:solidFill>
                  <a:srgbClr val="FF0000"/>
                </a:solidFill>
              </a:rPr>
              <a:t>Daylight Saving Time Starts</a:t>
            </a:r>
          </a:p>
          <a:p>
            <a:pPr>
              <a:spcBef>
                <a:spcPts val="0"/>
              </a:spcBef>
            </a:pPr>
            <a:r>
              <a:rPr lang="en-US" altLang="zh-CN" sz="1100" b="0" dirty="0"/>
              <a:t>Sunday, 12 March 2023, </a:t>
            </a:r>
            <a:r>
              <a:rPr lang="en-US" altLang="zh-CN" sz="1100" dirty="0"/>
              <a:t>02:00:00</a:t>
            </a:r>
            <a:r>
              <a:rPr lang="en-US" altLang="zh-CN" sz="1100" b="0" dirty="0"/>
              <a:t> clocks are turned </a:t>
            </a:r>
            <a:r>
              <a:rPr lang="en-US" altLang="zh-CN" sz="1100" dirty="0"/>
              <a:t>forward</a:t>
            </a:r>
            <a:r>
              <a:rPr lang="en-US" altLang="zh-CN" sz="1100" b="0" dirty="0"/>
              <a:t> 1 hour to</a:t>
            </a:r>
            <a:br>
              <a:rPr lang="en-US" altLang="zh-CN" sz="1100" b="0" dirty="0"/>
            </a:br>
            <a:r>
              <a:rPr lang="en-US" altLang="zh-CN" sz="1100" b="0" dirty="0"/>
              <a:t>Sunday, 12 March 2023, </a:t>
            </a:r>
            <a:r>
              <a:rPr lang="en-US" altLang="zh-CN" sz="1100" dirty="0"/>
              <a:t>03:00:00</a:t>
            </a:r>
            <a:r>
              <a:rPr lang="en-US" altLang="zh-CN" sz="1100" b="0" dirty="0"/>
              <a:t> local daylight time instead.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6553200" y="3752215"/>
          <a:ext cx="5486400" cy="1505585"/>
        </p:xfrm>
        <a:graphic>
          <a:graphicData uri="http://schemas.openxmlformats.org/drawingml/2006/table">
            <a:tbl>
              <a:tblPr firstRow="1" firstCol="1" bandRow="1"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628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Atlanta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Beijing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Time Central  Europe</a:t>
                      </a:r>
                      <a:endParaRPr lang="zh-CN" alt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Israel</a:t>
                      </a:r>
                      <a:endParaRPr lang="zh-CN" altLang="zh-CN" sz="1050" kern="1200" dirty="0">
                        <a:solidFill>
                          <a:srgbClr val="1F497D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Eastern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Pacific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AM1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08:00-10:00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20:00-22:00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13:00-15:00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14:00-16:00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07:00-09:00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05:00-07:00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08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AM2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10:30-12:30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22:30-00:30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15:30-17:30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16:30-18:30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09:30-11:30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07:30-09:30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7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PM1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13:30-15:30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01:30-03:30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18:30-20:30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19:30-21:30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12:30-14:30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10:30-12:30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PM2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16:00-18:00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04:00-06:00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21:00-23:00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22:00-00:00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15:00-17:00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13:00-15:00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382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 </a:t>
                      </a:r>
                      <a:endParaRPr lang="zh-CN" sz="900" kern="120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Evening 1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19:30-21:30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07:30-09:30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00:30-02:30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01:30-03:30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18:30-20:30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16:30-18:30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400800" y="1069759"/>
            <a:ext cx="5791200" cy="5181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61950" marR="0" lvl="1" indent="-3619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Confirmed: </a:t>
            </a:r>
          </a:p>
          <a:p>
            <a:pPr marL="361950" marR="0" lvl="1" indent="-3619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zh-CN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  <a:p>
            <a:pPr marL="361950" marR="0" lvl="1" indent="-3619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March Plenary 2023 (March 12-17) </a:t>
            </a:r>
            <a:r>
              <a:rPr kumimoji="0" lang="en-US" altLang="zh-CN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	</a:t>
            </a:r>
            <a:endParaRPr kumimoji="0" lang="en-US" altLang="zh-CN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200" b="0" i="0" u="none" strike="sng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March 13    (Monday EV 1),		19:30-21:30 Atlanta time –Tutorial? </a:t>
            </a:r>
            <a:endParaRPr kumimoji="0" lang="en-US" altLang="zh-CN" sz="1200" b="0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endParaRPr kumimoji="0" lang="en-US" altLang="zh-CN" sz="1200" b="0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March 14    (Tuesday AM 1),		08:00-10:00 Atlanta time</a:t>
            </a: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200" b="0" i="0" u="none" strike="sng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March 14    (Tuesday EV 1),		19:30-21:30 Atlanta time</a:t>
            </a: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endParaRPr kumimoji="0" lang="en-US" altLang="zh-CN" sz="12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endParaRPr kumimoji="0" lang="en-US" altLang="zh-CN" sz="12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200" b="0" i="0" u="none" strike="sng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March 15    (Wednesday AM 1),		08:00-10:00 Atlanta time</a:t>
            </a: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- cancel?</a:t>
            </a: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March 15    (Wednesday AM 2),		10:30-12:30 Atlanta time </a:t>
            </a:r>
          </a:p>
          <a:p>
            <a:pPr marL="400050" marR="0" lvl="2" indent="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200" b="0" i="0" u="none" strike="sng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March 16    (Thursday AM 1),		08:00-10:00 Atlanta time</a:t>
            </a: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200" b="0" i="0" u="none" strike="sng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March 16    (Thursday AM 2),		10:30-12:30 Atlanta time</a:t>
            </a: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- cancel?</a:t>
            </a: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endParaRPr kumimoji="0" lang="en-US" altLang="zh-CN" sz="1200" b="0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endParaRPr kumimoji="0" lang="en-US" altLang="zh-CN" sz="1200" b="0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endParaRPr kumimoji="0" lang="en-US" altLang="zh-CN" sz="12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endParaRPr kumimoji="0" lang="en-US" altLang="zh-CN" sz="1200" b="0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Times New Roman"/>
              <a:ea typeface="宋体" panose="02010600030101010101" pitchFamily="2" charset="-122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endParaRPr kumimoji="0" lang="en-US" altLang="zh-CN" sz="1200" b="0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Times New Roman"/>
              <a:ea typeface="宋体" panose="02010600030101010101" pitchFamily="2" charset="-122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endParaRPr kumimoji="0" lang="en-US" altLang="zh-CN" sz="1200" b="0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Times New Roman"/>
              <a:ea typeface="宋体" panose="02010600030101010101" pitchFamily="2" charset="-122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endParaRPr kumimoji="0" lang="en-US" altLang="zh-CN" sz="1200" b="0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Times New Roman"/>
              <a:ea typeface="宋体" panose="02010600030101010101" pitchFamily="2" charset="-122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endParaRPr kumimoji="0" lang="en-US" altLang="zh-CN" sz="1200" b="0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endParaRPr kumimoji="0" lang="en-US" altLang="zh-CN" sz="1200" b="0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0" marR="0" lvl="1" indent="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0" marR="0" lvl="1" indent="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** Note: </a:t>
            </a:r>
          </a:p>
          <a:p>
            <a:pPr marL="228600" marR="0" lvl="1" indent="-22860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zh-CN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when conflict with CAC, the call may be changed </a:t>
            </a:r>
          </a:p>
          <a:p>
            <a:pPr marL="0" marR="0" lvl="1" indent="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(Jan2023 – Mar 2023 CAC calls: </a:t>
            </a:r>
            <a:r>
              <a:rPr kumimoji="0" lang="en-US" altLang="zh-CN" sz="9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February 6, 27, and March 12</a:t>
            </a:r>
            <a:r>
              <a:rPr kumimoji="0" lang="en-US" altLang="zh-CN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)</a:t>
            </a:r>
          </a:p>
          <a:p>
            <a:pPr marL="0" marR="0" lvl="1" indent="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2. </a:t>
            </a:r>
            <a:r>
              <a:rPr kumimoji="0" lang="en-US" altLang="zh-CN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Thursday </a:t>
            </a:r>
            <a:r>
              <a:rPr kumimoji="0" lang="en-US" altLang="zh-CN" sz="9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22:00 - 00:00am ET </a:t>
            </a:r>
            <a:r>
              <a:rPr kumimoji="0" lang="en-US" altLang="zh-CN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(Thursday 19</a:t>
            </a:r>
            <a:r>
              <a:rPr kumimoji="0" lang="zh-CN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：</a:t>
            </a:r>
            <a:r>
              <a:rPr kumimoji="0" lang="en-US" altLang="zh-CN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00  – 21:00 PT, Friday 11am-13:00 in China, Friday 5am-7am in Israel, Friday 4am – 6am in Central Europe), and </a:t>
            </a:r>
            <a:r>
              <a:rPr kumimoji="0" lang="en-US" altLang="zh-CN" sz="9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Sang Kim </a:t>
            </a:r>
            <a:r>
              <a:rPr kumimoji="0" lang="en-US" altLang="zh-CN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will help to take the minutes for these slots.</a:t>
            </a:r>
            <a:endParaRPr kumimoji="0" lang="zh-CN" altLang="en-US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DC15723-529A-2690-E383-949E48C4EAB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Tony Xiao Han, Huawei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52E8339-8AA8-DD75-1693-08E6E439CA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F7C81E-CAB9-2DD0-87CF-BD9E3A97952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57638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 txBox="1">
            <a:spLocks noChangeArrowheads="1"/>
          </p:cNvSpPr>
          <p:nvPr/>
        </p:nvSpPr>
        <p:spPr bwMode="auto">
          <a:xfrm>
            <a:off x="2209800" y="533400"/>
            <a:ext cx="7772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3200" dirty="0"/>
              <a:t>Teleconference Times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45165" y="917359"/>
            <a:ext cx="6155635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1" indent="-22860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1600" b="1" dirty="0">
                <a:cs typeface="Times New Roman" panose="02020603050405020304" pitchFamily="18" charset="0"/>
              </a:rPr>
              <a:t>To be Confirmed:</a:t>
            </a:r>
            <a:endParaRPr lang="en-US" altLang="zh-CN" sz="1200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March	20	(Monday),	10</a:t>
            </a:r>
            <a:r>
              <a:rPr lang="zh-CN" altLang="en-US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00 - 12:00 ET</a:t>
            </a:r>
            <a:r>
              <a:rPr lang="en-US" altLang="zh-CN" sz="1100" dirty="0">
                <a:solidFill>
                  <a:schemeClr val="bg2"/>
                </a:solidFill>
                <a:cs typeface="Times New Roman" panose="02020603050405020304" pitchFamily="18" charset="0"/>
              </a:rPr>
              <a:t> – Too close to March plenary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March 	21	(Tuesday),	10</a:t>
            </a:r>
            <a:r>
              <a:rPr lang="zh-CN" altLang="en-US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March 	23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chemeClr val="bg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March	27	(Monday),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March 	28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March 	30	(Thursday),	23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April	3	(Monday),	10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00 - 12:00 ET 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April 	4	(Tuesday),	10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00 - 12:00 ET- 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holiday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April 	6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April	10	(Monday),	10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00 - 12:00 ET</a:t>
            </a:r>
            <a:r>
              <a:rPr lang="en-US" altLang="zh-CN" sz="1100" strike="sngStrike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zh-CN" sz="1100" dirty="0">
                <a:solidFill>
                  <a:srgbClr val="FF0000"/>
                </a:solidFill>
                <a:cs typeface="Times New Roman" panose="02020603050405020304" pitchFamily="18" charset="0"/>
              </a:rPr>
              <a:t>--CAC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April 	11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April 	13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April 	17	(Monday),	10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April 	18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April 	20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chemeClr val="bg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April 	24	(Monday),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April 	25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April 	27	(Thursday),	23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May 	1	(Monday),	10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00 - 12:00 ET  </a:t>
            </a:r>
            <a:r>
              <a:rPr lang="en-US" altLang="zh-CN" sz="1100" dirty="0">
                <a:solidFill>
                  <a:srgbClr val="FF0000"/>
                </a:solidFill>
                <a:cs typeface="Times New Roman" panose="02020603050405020304" pitchFamily="18" charset="0"/>
              </a:rPr>
              <a:t>-- CAC</a:t>
            </a:r>
            <a:endParaRPr lang="en-US" altLang="zh-CN" sz="11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May 	2	(Tuesday),	10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00 - 12:00 ET 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- holiday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May	4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400050" lvl="2" indent="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None/>
              <a:defRPr/>
            </a:pPr>
            <a:endParaRPr lang="en-US" altLang="zh-CN" sz="1100" dirty="0">
              <a:solidFill>
                <a:schemeClr val="bg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May 	8	(Monday),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May 	9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 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May	11	(Thursday),	23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6553200" y="3752215"/>
          <a:ext cx="5486400" cy="1505585"/>
        </p:xfrm>
        <a:graphic>
          <a:graphicData uri="http://schemas.openxmlformats.org/drawingml/2006/table">
            <a:tbl>
              <a:tblPr firstRow="1" firstCol="1" bandRow="1"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628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Orlando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Beijing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Time Central  Europe</a:t>
                      </a:r>
                      <a:endParaRPr lang="zh-CN" alt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Israel</a:t>
                      </a:r>
                      <a:endParaRPr lang="zh-CN" altLang="zh-CN" sz="1050" kern="1200" dirty="0">
                        <a:solidFill>
                          <a:srgbClr val="1F497D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Eastern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Pacific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AM1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08:00-10:00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20:00-22:00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14:00-16:00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15:00-17:00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08:00-10:00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05:00-07:00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08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AM2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10:30-12:30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22:30-00:30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16:30-18:30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17:30-19:30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10:30-12:30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07:30-09:30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7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PM1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13:30-15:30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01:30-03:30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19:30-21:30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20:30-22:30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13:30-15:30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10:30-12:30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PM2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16:00-18:00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04:00-06:00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22:00-24:00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23:00-01:00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16:00-18:00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13:00-15:00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382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 </a:t>
                      </a:r>
                      <a:endParaRPr lang="zh-CN" sz="900" kern="120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Evening 1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19:30-21:30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07:30-09:30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01:30-03:30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02:30-04:30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19:30-21:30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16:30-18:30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400800" y="1069759"/>
            <a:ext cx="5791200" cy="5181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61950" marR="0" lvl="1" indent="-3619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To be Confirmed: </a:t>
            </a:r>
          </a:p>
          <a:p>
            <a:pPr marL="361950" marR="0" lvl="1" indent="-3619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zh-CN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  <a:p>
            <a:pPr marL="361950" marR="0" lvl="1" indent="-3619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May Interim 2023 (May 14-19) </a:t>
            </a:r>
            <a:r>
              <a:rPr kumimoji="0" lang="en-US" altLang="zh-CN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	</a:t>
            </a:r>
            <a:endParaRPr kumimoji="0" lang="en-US" altLang="zh-CN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May 15    (Monday PM 2),		 16:00-18:00 Orlando time</a:t>
            </a:r>
            <a:endParaRPr kumimoji="0" lang="en-US" altLang="zh-CN" sz="1200" b="0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endParaRPr kumimoji="0" lang="en-US" altLang="zh-CN" sz="1200" b="0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May 16    (Tuesday AM 1),		 08:00-10:00 Orlando time</a:t>
            </a: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May 16    (Tuesday AM 2),		 10:30-12:30 Orlando time </a:t>
            </a:r>
            <a:endParaRPr kumimoji="0" lang="en-US" altLang="zh-CN" sz="12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endParaRPr kumimoji="0" lang="en-US" altLang="zh-CN" sz="12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May 17    (Wednesday AM 1),		 08:00-10:00 Orlando time</a:t>
            </a: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May 17    (Wednesday AM 2),		 10:30-12:30 Orlando time </a:t>
            </a:r>
          </a:p>
          <a:p>
            <a:pPr marL="400050" marR="0" lvl="2" indent="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200" b="0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May 18    (Thursday AM 1),		 08:00-10:00 Orlando time</a:t>
            </a: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May 18    (Thursday AM 2),		</a:t>
            </a: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10:30-12:30</a:t>
            </a: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Orlando time</a:t>
            </a: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endParaRPr kumimoji="0" lang="en-US" altLang="zh-CN" sz="1200" b="0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endParaRPr kumimoji="0" lang="en-US" altLang="zh-CN" sz="1200" b="0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endParaRPr kumimoji="0" lang="en-US" altLang="zh-CN" sz="12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endParaRPr kumimoji="0" lang="en-US" altLang="zh-CN" sz="1200" b="0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Times New Roman"/>
              <a:ea typeface="宋体" panose="02010600030101010101" pitchFamily="2" charset="-122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endParaRPr kumimoji="0" lang="en-US" altLang="zh-CN" sz="1200" b="0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Times New Roman"/>
              <a:ea typeface="宋体" panose="02010600030101010101" pitchFamily="2" charset="-122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endParaRPr kumimoji="0" lang="en-US" altLang="zh-CN" sz="1200" b="0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Times New Roman"/>
              <a:ea typeface="宋体" panose="02010600030101010101" pitchFamily="2" charset="-122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endParaRPr kumimoji="0" lang="en-US" altLang="zh-CN" sz="1200" b="0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Times New Roman"/>
              <a:ea typeface="宋体" panose="02010600030101010101" pitchFamily="2" charset="-122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endParaRPr kumimoji="0" lang="en-US" altLang="zh-CN" sz="1200" b="0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endParaRPr kumimoji="0" lang="en-US" altLang="zh-CN" sz="1200" b="0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0" marR="0" lvl="1" indent="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0" marR="0" lvl="1" indent="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** Note: </a:t>
            </a:r>
          </a:p>
          <a:p>
            <a:pPr marL="228600" marR="0" lvl="1" indent="-22860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zh-CN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when conflict with CAC, the call may be changed </a:t>
            </a:r>
          </a:p>
          <a:p>
            <a:pPr marL="0" marR="0" lvl="1" indent="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(April 2023 – May 2023 CAC calls: </a:t>
            </a:r>
            <a:r>
              <a:rPr kumimoji="0" lang="en-US" altLang="zh-CN" sz="9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April 10, and May 1,</a:t>
            </a:r>
            <a:r>
              <a:rPr kumimoji="0" lang="zh-CN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altLang="zh-CN" sz="9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14</a:t>
            </a:r>
            <a:r>
              <a:rPr kumimoji="0" lang="en-US" altLang="zh-CN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)</a:t>
            </a:r>
          </a:p>
          <a:p>
            <a:pPr marL="0" marR="0" lvl="1" indent="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2. </a:t>
            </a:r>
            <a:r>
              <a:rPr kumimoji="0" lang="en-US" altLang="zh-CN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Thursday </a:t>
            </a:r>
            <a:r>
              <a:rPr kumimoji="0" lang="en-US" altLang="zh-CN" sz="9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23:00 - 01:00am ET </a:t>
            </a:r>
            <a:r>
              <a:rPr kumimoji="0" lang="en-US" altLang="zh-CN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(Thursday 20</a:t>
            </a:r>
            <a:r>
              <a:rPr kumimoji="0" lang="zh-CN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：</a:t>
            </a:r>
            <a:r>
              <a:rPr kumimoji="0" lang="en-US" altLang="zh-CN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00  – 22:00 PT, Friday 11am-13:00 in China, Friday 6am-8am in Israel, Friday 5am – 7am in Central Europe), and </a:t>
            </a:r>
            <a:r>
              <a:rPr kumimoji="0" lang="en-US" altLang="zh-CN" sz="9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Sang Kim </a:t>
            </a:r>
            <a:r>
              <a:rPr kumimoji="0" lang="en-US" altLang="zh-CN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will help to take the minutes for these slots.</a:t>
            </a:r>
            <a:endParaRPr kumimoji="0" lang="zh-CN" altLang="en-US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DE721E8-D4CE-B1B0-5D56-11821A14CE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Tony Xiao Han, Huawei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829F20C-47B8-5538-FDDC-2C97D2529D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D6CD87-6C8E-EA07-D24D-99FBB2F5C71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38747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1"/>
            <a:ext cx="10896600" cy="533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TGbh (Random and Changing MAC Addresses) – Mar 2023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889000" y="1219200"/>
            <a:ext cx="10500784" cy="5256214"/>
          </a:xfrm>
          <a:ln/>
        </p:spPr>
        <p:txBody>
          <a:bodyPr/>
          <a:lstStyle/>
          <a:p>
            <a:pPr marL="342900" lvl="2" indent="-342900">
              <a:spcBef>
                <a:spcPts val="12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Status reminder: D0.2 posted, and Comment Collection 41 held</a:t>
            </a:r>
          </a:p>
          <a:p>
            <a:pPr marL="342900" lvl="2" indent="-342900">
              <a:spcBef>
                <a:spcPts val="12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Five teleconferences since Jan</a:t>
            </a:r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Considered additional solutions to be added to D0.2, held down-select straw polls</a:t>
            </a:r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General comment resolution on existing D0.2 material</a:t>
            </a:r>
          </a:p>
          <a:p>
            <a:pPr marL="342900" lvl="2" indent="-342900">
              <a:spcBef>
                <a:spcPts val="12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Will have four meetings this session: Monday 8:00 ET (pre-meeting), Tuesday 13:30 ET, Wednesday 8:00 ET, Thursday 8:00 ET</a:t>
            </a:r>
          </a:p>
          <a:p>
            <a:pPr marL="342900" lvl="2" indent="-342900">
              <a:spcBef>
                <a:spcPts val="12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Agenda topics (agenda is in </a:t>
            </a:r>
            <a:r>
              <a:rPr lang="en-US" altLang="en-US" sz="2400" b="1" dirty="0">
                <a:hlinkClick r:id="rId3"/>
              </a:rPr>
              <a:t>11-23/0180r1</a:t>
            </a:r>
            <a:r>
              <a:rPr lang="en-US" altLang="en-US" sz="2400" b="1" dirty="0"/>
              <a:t>):</a:t>
            </a:r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Continue r</a:t>
            </a:r>
            <a:r>
              <a:rPr lang="en-US" altLang="en-US" sz="2200" b="1" dirty="0"/>
              <a:t>eview of comment resolutions on CC41:</a:t>
            </a:r>
            <a:r>
              <a:rPr lang="en-US" sz="2400" b="1" dirty="0"/>
              <a:t> </a:t>
            </a:r>
            <a:r>
              <a:rPr lang="en-US" sz="2400" b="0" dirty="0">
                <a:hlinkClick r:id="rId4"/>
              </a:rPr>
              <a:t>11-22/0973r15</a:t>
            </a:r>
            <a:r>
              <a:rPr lang="en-US" sz="2400" b="0" dirty="0"/>
              <a:t> </a:t>
            </a:r>
            <a:endParaRPr lang="en-US" altLang="en-US" sz="2200" dirty="0"/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Agree on final content for D1.0, for WGLB</a:t>
            </a:r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Respond to liaisons from WBA </a:t>
            </a:r>
            <a:r>
              <a:rPr lang="en-US" sz="2400" u="sng" dirty="0">
                <a:hlinkClick r:id="rId5"/>
              </a:rPr>
              <a:t>11-21/0703r0</a:t>
            </a:r>
            <a:r>
              <a:rPr lang="en-US" sz="2400" dirty="0"/>
              <a:t>, </a:t>
            </a:r>
            <a:r>
              <a:rPr lang="en-US" sz="2400" u="sng" dirty="0">
                <a:hlinkClick r:id="rId6"/>
              </a:rPr>
              <a:t>11-21/1141r0</a:t>
            </a:r>
            <a:r>
              <a:rPr lang="en-US" sz="2400" u="sng" dirty="0"/>
              <a:t>, </a:t>
            </a:r>
            <a:r>
              <a:rPr lang="en-US" sz="2400" dirty="0">
                <a:hlinkClick r:id="rId7"/>
              </a:rPr>
              <a:t>11-22/0668r0</a:t>
            </a:r>
            <a:r>
              <a:rPr lang="en-US" sz="2400" dirty="0"/>
              <a:t>, </a:t>
            </a:r>
            <a:r>
              <a:rPr lang="en-US" sz="2400" dirty="0">
                <a:hlinkClick r:id="rId8"/>
              </a:rPr>
              <a:t>11-22/0653r0</a:t>
            </a:r>
            <a:endParaRPr lang="en-US" altLang="en-US" sz="24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47FA43A-2B8F-108A-0D06-2B8A3F36D98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Mark Hamilton, Ruckus/CommScope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F9F97ED-7D04-6C5E-AEDC-08C0CE35F4C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70910D-B2A6-5B86-91A3-E424581BBE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50830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Date Placeholder 1"/>
          <p:cNvSpPr txBox="1"/>
          <p:nvPr/>
        </p:nvSpPr>
        <p:spPr>
          <a:xfrm>
            <a:off x="914399" y="227827"/>
            <a:ext cx="1817691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lang="en-US" dirty="0"/>
              <a:t>March </a:t>
            </a:r>
            <a:r>
              <a:rPr dirty="0"/>
              <a:t>202</a:t>
            </a:r>
            <a:r>
              <a:rPr lang="en-US" dirty="0"/>
              <a:t>3</a:t>
            </a:r>
            <a:endParaRPr dirty="0"/>
          </a:p>
        </p:txBody>
      </p:sp>
      <p:sp>
        <p:nvSpPr>
          <p:cNvPr id="80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6063192" y="6475414"/>
            <a:ext cx="165101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defRPr>
            </a:lvl1pPr>
            <a:lvl2pPr marL="0" marR="0" indent="45720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defRPr>
            </a:lvl2pPr>
            <a:lvl3pPr marL="0" marR="0" indent="91440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defRPr>
            </a:lvl3pPr>
            <a:lvl4pPr marL="0" marR="0" indent="137160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defRPr>
            </a:lvl4pPr>
            <a:lvl5pPr marL="0" marR="0" indent="182880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defRPr>
            </a:lvl5pPr>
            <a:lvl6pPr marL="0" marR="0" indent="228600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defRPr>
            </a:lvl6pPr>
            <a:lvl7pPr marL="0" marR="0" indent="274320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defRPr>
            </a:lvl7pPr>
            <a:lvl8pPr marL="0" marR="0" indent="320040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defRPr>
            </a:lvl8pPr>
            <a:lvl9pPr marL="0" marR="0" indent="365760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defRPr>
            </a:lvl9pPr>
          </a:lstStyle>
          <a:p>
            <a:fld id="{86CB4B4D-7CA3-9044-876B-883B54F8677D}" type="slidenum">
              <a:rPr lang="en-US" smtClean="0"/>
              <a:pPr/>
              <a:t>24</a:t>
            </a:fld>
            <a:endParaRPr/>
          </a:p>
        </p:txBody>
      </p:sp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dirty="0"/>
              <a:t>IEEE 802.11 </a:t>
            </a:r>
            <a:r>
              <a:rPr lang="en-US" dirty="0" err="1"/>
              <a:t>TGbi</a:t>
            </a:r>
            <a:r>
              <a:rPr lang="en-US" dirty="0"/>
              <a:t> </a:t>
            </a:r>
            <a:r>
              <a:rPr dirty="0"/>
              <a:t>–</a:t>
            </a:r>
            <a:r>
              <a:rPr lang="en-US" dirty="0"/>
              <a:t> March 2023</a:t>
            </a:r>
            <a:endParaRPr dirty="0"/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1103843" y="1397876"/>
            <a:ext cx="10210800" cy="4887831"/>
          </a:xfrm>
          <a:prstGeom prst="rect">
            <a:avLst/>
          </a:prstGeom>
        </p:spPr>
        <p:txBody>
          <a:bodyPr lIns="45719" tIns="45719" rIns="45719" bIns="45719">
            <a:normAutofit/>
          </a:bodyPr>
          <a:lstStyle/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TGbi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working on feature definition based on the approved requirements and text for those features.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need more submissions making technical proposals to address some of the more challenging requirements.</a:t>
            </a:r>
          </a:p>
          <a:p>
            <a:pPr marL="0" indent="0">
              <a:buClr>
                <a:srgbClr val="000000"/>
              </a:buClr>
              <a:buSzPct val="100000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3619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currently sessions in the March Plenary for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TGbi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922338" lvl="3" indent="-461963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Monday		PM1</a:t>
            </a:r>
          </a:p>
          <a:p>
            <a:pPr marL="922338" lvl="3" indent="-461963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Tuesday		AM1</a:t>
            </a:r>
          </a:p>
          <a:p>
            <a:pPr marL="922338" lvl="3" indent="-461963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Wednesday		AM2     	</a:t>
            </a:r>
          </a:p>
          <a:p>
            <a:pPr marL="922338" lvl="3" indent="-461963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Thursday	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	PM1   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Clr>
                <a:srgbClr val="000000"/>
              </a:buClr>
              <a:buSzPct val="100000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will discuss a timeline update in the Thursday session.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agenda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available as 802.11-2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3/189r1.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658191-6AAC-8177-4B77-46129A3BCF5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2FCBCA-23C5-A92E-0928-53224E2D9C8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Carol Ansley, Cox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TGbk</a:t>
            </a:r>
            <a:r>
              <a:rPr lang="en-GB" dirty="0"/>
              <a:t> 320MHz Positioning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191344" y="1701804"/>
            <a:ext cx="11198440" cy="2158767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TG is charted to extend the Fine Timing Measurement (FTM) procedure to the 320MHz 802.11be waveforms and channelization.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Light project targeted at completing within the 11be timeframe.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Published Draft 0.1 of the Spec Framework Document for protocol description agreed on during the January meeting.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Targeted to initiate draft amendment text consideration </a:t>
            </a:r>
            <a:r>
              <a:rPr lang="en-US" b="0"/>
              <a:t>during this week.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Targets for this meeting: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Review technical submissions for protocol considerations.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Review submissions towards SFD text.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Review</a:t>
            </a:r>
            <a:r>
              <a:rPr lang="en-US" dirty="0"/>
              <a:t> submission toward Draft Amendment Text.</a:t>
            </a:r>
            <a:endParaRPr lang="en-US" b="0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5FE091D-0B95-690D-08B8-E59514FDB31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335B24-8133-7F8B-E6F0-FD7EB5DF3A2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D82A7B-7D57-D87B-258C-F3679E9DD1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37701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10951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TGbk</a:t>
            </a:r>
            <a:r>
              <a:rPr lang="en-GB" dirty="0"/>
              <a:t> 320MHz Ranging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479376" y="1484784"/>
            <a:ext cx="11161240" cy="4609631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2000" b="0" dirty="0"/>
              <a:t>TG scheduled to meet for 3 meeting slots during the IEEE meeting week: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/>
              <a:t>March 	13</a:t>
            </a:r>
            <a:r>
              <a:rPr lang="en-US" altLang="en-US" sz="1800" baseline="30000" dirty="0"/>
              <a:t>th</a:t>
            </a:r>
            <a:r>
              <a:rPr lang="en-US" altLang="en-US" sz="1800" dirty="0"/>
              <a:t>		Mon. 	PM1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/>
              <a:t>March		14</a:t>
            </a:r>
            <a:r>
              <a:rPr lang="en-US" altLang="en-US" sz="1800" baseline="30000" dirty="0"/>
              <a:t>th</a:t>
            </a:r>
            <a:r>
              <a:rPr lang="en-US" altLang="en-US" sz="1800" dirty="0"/>
              <a:t> 		Tue.		PM1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/>
              <a:t>March 	15</a:t>
            </a:r>
            <a:r>
              <a:rPr lang="en-US" altLang="en-US" sz="1800" baseline="30000" dirty="0"/>
              <a:t>th</a:t>
            </a:r>
            <a:r>
              <a:rPr lang="en-US" altLang="en-US" sz="1800" dirty="0"/>
              <a:t>		Wed		PM2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/>
              <a:t>March		16</a:t>
            </a:r>
            <a:r>
              <a:rPr lang="en-US" altLang="en-US" sz="1800" baseline="30000" dirty="0"/>
              <a:t>th</a:t>
            </a:r>
            <a:r>
              <a:rPr lang="en-US" altLang="en-US" sz="1800" dirty="0"/>
              <a:t>		Thu.		PM1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en-US" sz="600" b="0" dirty="0"/>
          </a:p>
          <a:p>
            <a:pPr>
              <a:buFont typeface="Times New Roman" pitchFamily="16" charset="0"/>
              <a:buChar char="•"/>
            </a:pPr>
            <a:r>
              <a:rPr lang="en-US" sz="2000" b="0" dirty="0"/>
              <a:t>Agenda document is submission: 11-23/193, for latest revision use </a:t>
            </a:r>
            <a:r>
              <a:rPr lang="en-US" sz="2000" b="0" dirty="0">
                <a:hlinkClick r:id="rId3"/>
              </a:rPr>
              <a:t>link</a:t>
            </a:r>
            <a:r>
              <a:rPr lang="en-US" sz="2000" b="0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75D0218-4959-A9C6-55D7-0A6E83AA28B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BB515BD-EFFC-2497-F801-E12CC0F3C0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44BE4C-88B3-6767-1A35-335A4466946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82215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Snapshot for Ultra High Reliability UHR SG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767408" y="1916832"/>
            <a:ext cx="10622376" cy="4319484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Status and Work completed since Jan. meeting: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2 Conference calls: 9 contributions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Minutes: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January plenary: </a:t>
            </a:r>
            <a:r>
              <a:rPr lang="en-US" sz="16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https://mentor.ieee.org/802.11/dcn/23/11-23-0094-00-0uhr-uhr-sg-jan-2023-meeting-minutes.docx</a:t>
            </a: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Teleconferences January-February: </a:t>
            </a:r>
            <a:r>
              <a:rPr lang="en-US" sz="16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https://mentor.ieee.org/802.11/dcn/23/11-23-0192-01-0uhr-uhr-sg-jan-feb-2023-teleconference-minutes.docx</a:t>
            </a:r>
            <a:endParaRPr lang="en-US" sz="1600" u="sng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0" lvl="2" indent="0"/>
            <a:endParaRPr lang="en-US" sz="16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Goal for March meeting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Decision for inclusion of </a:t>
            </a:r>
            <a:r>
              <a:rPr lang="en-US" sz="1800" dirty="0" err="1"/>
              <a:t>mmWave</a:t>
            </a:r>
            <a:r>
              <a:rPr lang="en-US" sz="1800" dirty="0"/>
              <a:t> in UHR scope</a:t>
            </a:r>
            <a:endParaRPr lang="en-US" sz="1800" kern="0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Finalize PAR and CSD documents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/>
              <a:t>Continue with presentations on the different SG goals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kern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547394E-B1FF-A804-BC5D-79DCC7851F6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5DDC8B5-BA15-1E41-1B87-4F140C62B25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4A2004-99AC-A2A4-7527-87B671EAFBC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83510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973833"/>
            <a:ext cx="10361084" cy="510951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Snapshot for Ultra High Reliability UHR SG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7721"/>
            <a:ext cx="10726215" cy="4033567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b="0" dirty="0"/>
              <a:t>SG scheduled to meet for 3 meeting slots during the week: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Mar. 13</a:t>
            </a:r>
            <a:r>
              <a:rPr lang="en-US" altLang="en-US" baseline="30000" dirty="0"/>
              <a:t>th</a:t>
            </a:r>
            <a:r>
              <a:rPr lang="en-US" altLang="en-US" dirty="0"/>
              <a:t> 		Mon. 	PM2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Mar. 15</a:t>
            </a:r>
            <a:r>
              <a:rPr lang="en-US" altLang="en-US" baseline="30000" dirty="0"/>
              <a:t>th</a:t>
            </a:r>
            <a:r>
              <a:rPr lang="en-US" altLang="en-US" dirty="0"/>
              <a:t> 		Wed.	AM1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Mar. 16</a:t>
            </a:r>
            <a:r>
              <a:rPr lang="en-US" altLang="en-US" baseline="30000" dirty="0"/>
              <a:t>th</a:t>
            </a:r>
            <a:r>
              <a:rPr lang="en-US" altLang="en-US" dirty="0"/>
              <a:t> 		Thu.	AM2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en-US" sz="700" b="0" dirty="0"/>
          </a:p>
          <a:p>
            <a:pPr>
              <a:buFont typeface="Times New Roman" pitchFamily="16" charset="0"/>
              <a:buChar char="•"/>
            </a:pPr>
            <a:r>
              <a:rPr lang="en-US" b="0" dirty="0"/>
              <a:t>Agenda: 11-23/0186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352AC54-54CC-F51F-D5BA-56D199BF66A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B9A5A88-1CAF-C106-EAEC-A84B07C59CA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18AF23-26E0-9364-ACB1-731EE68475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77645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7772400" cy="1295400"/>
          </a:xfrm>
        </p:spPr>
        <p:txBody>
          <a:bodyPr/>
          <a:lstStyle/>
          <a:p>
            <a:r>
              <a:rPr lang="en-US" dirty="0"/>
              <a:t>IEEE 802.11 AIML TIG </a:t>
            </a:r>
            <a:r>
              <a:rPr lang="en-US" altLang="ja-JP" dirty="0"/>
              <a:t>– March 2023</a:t>
            </a:r>
            <a:br>
              <a:rPr lang="en-US" dirty="0"/>
            </a:br>
            <a:r>
              <a:rPr lang="en-US" b="0" dirty="0"/>
              <a:t>Artificial Intelligence and Machine Learning</a:t>
            </a:r>
            <a:br>
              <a:rPr lang="en-US" dirty="0"/>
            </a:b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866900" y="1828800"/>
            <a:ext cx="8534400" cy="4191000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2800" dirty="0"/>
              <a:t>Activities since January 2023:</a:t>
            </a:r>
          </a:p>
          <a:p>
            <a:pPr lvl="1">
              <a:buFont typeface="Arial"/>
              <a:buChar char="•"/>
            </a:pPr>
            <a:r>
              <a:rPr lang="en-US" dirty="0"/>
              <a:t>Two teleconferences were held</a:t>
            </a:r>
          </a:p>
          <a:p>
            <a:pPr lvl="2">
              <a:buFont typeface="Arial"/>
              <a:buChar char="•"/>
            </a:pPr>
            <a:r>
              <a:rPr lang="en-US" dirty="0"/>
              <a:t>Feb 13, 2023</a:t>
            </a:r>
          </a:p>
          <a:p>
            <a:pPr lvl="2">
              <a:buFont typeface="Arial"/>
              <a:buChar char="•"/>
            </a:pPr>
            <a:r>
              <a:rPr lang="en-US" dirty="0"/>
              <a:t>Feb 27, 2023</a:t>
            </a:r>
          </a:p>
          <a:p>
            <a:pPr lvl="3">
              <a:buFont typeface="Arial"/>
              <a:buChar char="•"/>
            </a:pPr>
            <a:r>
              <a:rPr lang="en-US" dirty="0"/>
              <a:t>Minutes 11-23/0237r0</a:t>
            </a:r>
          </a:p>
          <a:p>
            <a:pPr lvl="1">
              <a:buFont typeface="Arial"/>
              <a:buChar char="•"/>
            </a:pPr>
            <a:r>
              <a:rPr lang="en-US" dirty="0"/>
              <a:t>Minutes for January 2023 Plenary: 11-23/163r0</a:t>
            </a:r>
          </a:p>
          <a:p>
            <a:pPr>
              <a:buFont typeface="Arial"/>
              <a:buChar char="•"/>
            </a:pPr>
            <a:r>
              <a:rPr lang="en-US" sz="2800" dirty="0"/>
              <a:t>March 2023 meeting:</a:t>
            </a:r>
          </a:p>
          <a:p>
            <a:pPr lvl="1">
              <a:buFont typeface="Arial"/>
              <a:buChar char="•"/>
            </a:pPr>
            <a:r>
              <a:rPr lang="en-US" dirty="0"/>
              <a:t>Decide way forward for the AIML TIG</a:t>
            </a:r>
          </a:p>
          <a:p>
            <a:pPr lvl="1">
              <a:buFont typeface="Arial"/>
              <a:buChar char="•"/>
            </a:pPr>
            <a:r>
              <a:rPr lang="en-US" dirty="0"/>
              <a:t>Goals:</a:t>
            </a:r>
          </a:p>
          <a:p>
            <a:pPr lvl="2">
              <a:buFont typeface="Arial"/>
              <a:buChar char="•"/>
            </a:pPr>
            <a:r>
              <a:rPr lang="en-US" sz="2000" dirty="0"/>
              <a:t>Technical submissions and discussions:</a:t>
            </a:r>
          </a:p>
          <a:p>
            <a:pPr lvl="3">
              <a:buFont typeface="Arial"/>
              <a:buChar char="•"/>
            </a:pPr>
            <a:r>
              <a:rPr lang="en-US" sz="1800" dirty="0"/>
              <a:t>Use Cases for AIML</a:t>
            </a:r>
          </a:p>
          <a:p>
            <a:pPr lvl="3">
              <a:buFont typeface="Arial"/>
              <a:buChar char="•"/>
            </a:pPr>
            <a:r>
              <a:rPr lang="en-US" sz="1800" dirty="0"/>
              <a:t>Technical report text</a:t>
            </a:r>
          </a:p>
          <a:p>
            <a:pPr marL="0" indent="0"/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6E95C4B-6F69-E784-9779-F026A02C29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Xiaofei Wang, InterDigital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37A112-B906-9B27-4A10-E87C201D1A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2FF6DE-F4A3-C25C-11AA-9A84D1A3C45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2792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Editors meeting - agenda for 2023-03-14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Brief status report</a:t>
            </a:r>
          </a:p>
          <a:p>
            <a:r>
              <a:rPr lang="en-US" dirty="0"/>
              <a:t>Draft Numbering</a:t>
            </a:r>
          </a:p>
          <a:p>
            <a:r>
              <a:rPr lang="en-US" dirty="0"/>
              <a:t>Update on various topics:</a:t>
            </a:r>
          </a:p>
          <a:p>
            <a:r>
              <a:rPr lang="en-US" dirty="0"/>
              <a:t>	Clause 6 rewrite, searchable definitions, that/which in style guide, field vs subfield</a:t>
            </a:r>
          </a:p>
          <a:p>
            <a:r>
              <a:rPr lang="en-US" dirty="0"/>
              <a:t>WG Style Guide for 802.11 draft </a:t>
            </a:r>
            <a:r>
              <a:rPr lang="en-US" dirty="0">
                <a:solidFill>
                  <a:schemeClr val="tx1"/>
                </a:solidFill>
              </a:rPr>
              <a:t>09/1034r20</a:t>
            </a:r>
          </a:p>
          <a:p>
            <a:r>
              <a:rPr lang="en-US" dirty="0"/>
              <a:t>Draft and Amendment alignments</a:t>
            </a:r>
          </a:p>
          <a:p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924BE58-2EF0-07F1-C225-F7712E0B7A4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Eccelsine, Cisco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590D08F-2CB4-6B35-A7DA-35319C2D18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07D0BCB2-0B5A-8374-5BBD-EA2D0B17E5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43903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7772400" cy="1295400"/>
          </a:xfrm>
        </p:spPr>
        <p:txBody>
          <a:bodyPr/>
          <a:lstStyle/>
          <a:p>
            <a:r>
              <a:rPr lang="en-US" dirty="0"/>
              <a:t>IEEE 802.11 AIML TIG </a:t>
            </a:r>
            <a:r>
              <a:rPr lang="en-US" altLang="ja-JP" dirty="0"/>
              <a:t>– March 2023</a:t>
            </a:r>
            <a:br>
              <a:rPr lang="en-US" dirty="0"/>
            </a:br>
            <a:r>
              <a:rPr lang="en-US" b="0" dirty="0"/>
              <a:t>Artificial Intelligence and Machine Learning</a:t>
            </a:r>
            <a:br>
              <a:rPr lang="en-US" dirty="0"/>
            </a:b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866900" y="1828800"/>
            <a:ext cx="8534400" cy="4416426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2800" dirty="0"/>
              <a:t>March meeting:</a:t>
            </a:r>
            <a:endParaRPr lang="en-US" altLang="en-US" dirty="0"/>
          </a:p>
          <a:p>
            <a:pPr marL="800100" lvl="1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3 slots: operating in ET</a:t>
            </a:r>
          </a:p>
          <a:p>
            <a:pPr marL="1200150" lvl="2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Monday PM1</a:t>
            </a:r>
          </a:p>
          <a:p>
            <a:pPr marL="1200150" lvl="2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Tuesday AM1</a:t>
            </a:r>
          </a:p>
          <a:p>
            <a:pPr marL="1200150" lvl="2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Thursday AM1</a:t>
            </a:r>
            <a:endParaRPr lang="en-US" dirty="0"/>
          </a:p>
          <a:p>
            <a:pPr lvl="1">
              <a:buFont typeface="Arial"/>
              <a:buChar char="•"/>
            </a:pPr>
            <a:endParaRPr lang="en-US" dirty="0"/>
          </a:p>
          <a:p>
            <a:pPr lvl="1">
              <a:buFont typeface="Arial"/>
              <a:buChar char="•"/>
            </a:pPr>
            <a:r>
              <a:rPr lang="en-US" dirty="0"/>
              <a:t>Agenda: 11-23/146r0</a:t>
            </a:r>
          </a:p>
          <a:p>
            <a:pPr marL="457200" lvl="1" indent="0"/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513D0DD-610E-5347-CE07-9056773A95B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Xiaofei Wang, InterDigital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4953374-8956-0F77-F9F8-59CECF063DC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C2975C-F97E-8421-C1AA-1C67BED00DB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37466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Snapshot of AMP TIG for Mar 2023 IEEE 802.11 Plenary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29217" y="1803626"/>
            <a:ext cx="10361295" cy="4751389"/>
          </a:xfrm>
        </p:spPr>
        <p:txBody>
          <a:bodyPr>
            <a:normAutofit fontScale="92500"/>
          </a:bodyPr>
          <a:lstStyle/>
          <a:p>
            <a:pPr marL="285750">
              <a:lnSpc>
                <a:spcPct val="120000"/>
              </a:lnSpc>
              <a:spcAft>
                <a:spcPts val="600"/>
              </a:spcAft>
              <a:buFontTx/>
              <a:buChar char="-"/>
              <a:defRPr/>
            </a:pPr>
            <a:r>
              <a:rPr lang="en-US" altLang="zh-CN" sz="1600" dirty="0">
                <a:sym typeface="+mn-ea"/>
              </a:rPr>
              <a:t>Since Jan 2023 IEEE 802.11 interim week, 2 AMP TIG teleconferences were organized on Feb 7 and Feb 28, respectively. Contributions on tech feasibility and Tech Report content were presented and discussed</a:t>
            </a:r>
          </a:p>
          <a:p>
            <a:pPr lvl="1" eaLnBrk="0" hangingPunct="0">
              <a:buFontTx/>
              <a:buChar char="–"/>
              <a:defRPr/>
            </a:pPr>
            <a:r>
              <a:rPr lang="en-US" altLang="en-US" sz="1600" dirty="0">
                <a:solidFill>
                  <a:schemeClr val="tx1"/>
                </a:solidFill>
              </a:rPr>
              <a:t>11-2</a:t>
            </a:r>
            <a:r>
              <a:rPr lang="en-US" altLang="en-US" sz="1600" dirty="0" bmk="">
                <a:solidFill>
                  <a:schemeClr val="tx1"/>
                </a:solidFill>
              </a:rPr>
              <a:t>3/0173 Discussion on </a:t>
            </a:r>
            <a:r>
              <a:rPr lang="en-US" altLang="en-US" sz="1600" dirty="0" err="1" bmk="">
                <a:solidFill>
                  <a:schemeClr val="tx1"/>
                </a:solidFill>
              </a:rPr>
              <a:t>examplary</a:t>
            </a:r>
            <a:r>
              <a:rPr lang="en-US" altLang="en-US" sz="1600" dirty="0" bmk="">
                <a:solidFill>
                  <a:schemeClr val="tx1"/>
                </a:solidFill>
              </a:rPr>
              <a:t> AMP use scenarios for S1G </a:t>
            </a:r>
            <a:r>
              <a:rPr lang="en-US" altLang="en-US" sz="1600" dirty="0" err="1" bmk="">
                <a:solidFill>
                  <a:schemeClr val="tx1"/>
                </a:solidFill>
              </a:rPr>
              <a:t>Yinan</a:t>
            </a:r>
            <a:r>
              <a:rPr lang="en-US" altLang="en-US" sz="1600" dirty="0" bmk="">
                <a:solidFill>
                  <a:schemeClr val="tx1"/>
                </a:solidFill>
              </a:rPr>
              <a:t> </a:t>
            </a:r>
            <a:r>
              <a:rPr lang="en-US" altLang="en-US" sz="1600" dirty="0">
                <a:solidFill>
                  <a:schemeClr val="tx1"/>
                </a:solidFill>
              </a:rPr>
              <a:t>Qi (OPPO)</a:t>
            </a:r>
          </a:p>
          <a:p>
            <a:pPr lvl="1" eaLnBrk="0" hangingPunct="0">
              <a:buFontTx/>
              <a:buChar char="–"/>
              <a:defRPr/>
            </a:pPr>
            <a:r>
              <a:rPr lang="en-US" altLang="en-US" sz="1600" dirty="0">
                <a:solidFill>
                  <a:schemeClr val="tx1"/>
                </a:solidFill>
              </a:rPr>
              <a:t>11-23/0197, Proposal for “Polished” SG Scope, </a:t>
            </a:r>
            <a:r>
              <a:rPr lang="en-US" altLang="en-US" sz="1600" dirty="0" err="1">
                <a:solidFill>
                  <a:schemeClr val="tx1"/>
                </a:solidFill>
              </a:rPr>
              <a:t>Joerg</a:t>
            </a:r>
            <a:r>
              <a:rPr lang="en-US" altLang="en-US" sz="1600" dirty="0">
                <a:solidFill>
                  <a:schemeClr val="tx1"/>
                </a:solidFill>
              </a:rPr>
              <a:t> Robert (</a:t>
            </a:r>
            <a:r>
              <a:rPr lang="en-US" sz="1600" dirty="0">
                <a:solidFill>
                  <a:schemeClr val="tx1"/>
                </a:solidFill>
              </a:rPr>
              <a:t>TU </a:t>
            </a:r>
            <a:r>
              <a:rPr lang="en-US" sz="1600" dirty="0" err="1">
                <a:solidFill>
                  <a:schemeClr val="tx1"/>
                </a:solidFill>
              </a:rPr>
              <a:t>Ilmenau</a:t>
            </a:r>
            <a:r>
              <a:rPr lang="en-US" sz="1600" dirty="0">
                <a:solidFill>
                  <a:schemeClr val="tx1"/>
                </a:solidFill>
              </a:rPr>
              <a:t> / </a:t>
            </a:r>
            <a:r>
              <a:rPr lang="en-US" sz="1600" dirty="0" err="1">
                <a:solidFill>
                  <a:schemeClr val="tx1"/>
                </a:solidFill>
              </a:rPr>
              <a:t>Fraunhofer</a:t>
            </a:r>
            <a:r>
              <a:rPr lang="en-US" sz="1600" dirty="0">
                <a:solidFill>
                  <a:schemeClr val="tx1"/>
                </a:solidFill>
              </a:rPr>
              <a:t> IIS</a:t>
            </a:r>
            <a:r>
              <a:rPr lang="en-US" altLang="en-US" sz="1600" dirty="0">
                <a:solidFill>
                  <a:schemeClr val="tx1"/>
                </a:solidFill>
              </a:rPr>
              <a:t>)</a:t>
            </a:r>
          </a:p>
          <a:p>
            <a:pPr lvl="1" eaLnBrk="0" hangingPunct="0">
              <a:buFontTx/>
              <a:buChar char="–"/>
              <a:defRPr/>
            </a:pPr>
            <a:r>
              <a:rPr lang="en-US" altLang="en-US" sz="1600" dirty="0">
                <a:solidFill>
                  <a:schemeClr val="tx1"/>
                </a:solidFill>
              </a:rPr>
              <a:t>11-23/0198, Open Issues in TIG Report, </a:t>
            </a:r>
            <a:r>
              <a:rPr lang="en-US" altLang="en-US" sz="1600" dirty="0" err="1">
                <a:solidFill>
                  <a:schemeClr val="tx1"/>
                </a:solidFill>
              </a:rPr>
              <a:t>Joerg</a:t>
            </a:r>
            <a:r>
              <a:rPr lang="en-US" altLang="en-US" sz="1600" dirty="0">
                <a:solidFill>
                  <a:schemeClr val="tx1"/>
                </a:solidFill>
              </a:rPr>
              <a:t> Robert (</a:t>
            </a:r>
            <a:r>
              <a:rPr lang="en-US" sz="1600" dirty="0">
                <a:solidFill>
                  <a:schemeClr val="tx1"/>
                </a:solidFill>
              </a:rPr>
              <a:t>TU </a:t>
            </a:r>
            <a:r>
              <a:rPr lang="en-US" sz="1600" dirty="0" err="1">
                <a:solidFill>
                  <a:schemeClr val="tx1"/>
                </a:solidFill>
              </a:rPr>
              <a:t>Ilmenau</a:t>
            </a:r>
            <a:r>
              <a:rPr lang="en-US" sz="1600" dirty="0">
                <a:solidFill>
                  <a:schemeClr val="tx1"/>
                </a:solidFill>
              </a:rPr>
              <a:t> / </a:t>
            </a:r>
            <a:r>
              <a:rPr lang="en-US" sz="1600" dirty="0" err="1">
                <a:solidFill>
                  <a:schemeClr val="tx1"/>
                </a:solidFill>
              </a:rPr>
              <a:t>Fraunhofer</a:t>
            </a:r>
            <a:r>
              <a:rPr lang="en-US" sz="1600" dirty="0">
                <a:solidFill>
                  <a:schemeClr val="tx1"/>
                </a:solidFill>
              </a:rPr>
              <a:t> IIS</a:t>
            </a:r>
            <a:r>
              <a:rPr lang="en-US" altLang="en-US" sz="1600" dirty="0">
                <a:solidFill>
                  <a:schemeClr val="tx1"/>
                </a:solidFill>
              </a:rPr>
              <a:t>)</a:t>
            </a:r>
          </a:p>
          <a:p>
            <a:pPr lvl="1" eaLnBrk="0" hangingPunct="0">
              <a:buFontTx/>
              <a:buChar char="–"/>
              <a:defRPr/>
            </a:pPr>
            <a:r>
              <a:rPr lang="en-US" altLang="en-US" sz="1600" dirty="0">
                <a:solidFill>
                  <a:schemeClr val="tx1"/>
                </a:solidFill>
              </a:rPr>
              <a:t>11-23/0213, Suggested addition to 22/1960 Summary and recommendation for AMP </a:t>
            </a:r>
            <a:r>
              <a:rPr lang="en-US" altLang="en-US" sz="1600" dirty="0" err="1">
                <a:solidFill>
                  <a:schemeClr val="tx1"/>
                </a:solidFill>
              </a:rPr>
              <a:t>IoT</a:t>
            </a:r>
            <a:r>
              <a:rPr lang="en-US" altLang="en-US" sz="1600" dirty="0">
                <a:solidFill>
                  <a:schemeClr val="tx1"/>
                </a:solidFill>
              </a:rPr>
              <a:t>, </a:t>
            </a:r>
            <a:r>
              <a:rPr lang="en-US" altLang="en-US" sz="1600" dirty="0" err="1">
                <a:solidFill>
                  <a:schemeClr val="tx1"/>
                </a:solidFill>
              </a:rPr>
              <a:t>Amichai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Sanderovich</a:t>
            </a:r>
            <a:r>
              <a:rPr lang="en-US" altLang="en-US" sz="1600" dirty="0">
                <a:solidFill>
                  <a:schemeClr val="tx1"/>
                </a:solidFill>
              </a:rPr>
              <a:t> (</a:t>
            </a:r>
            <a:r>
              <a:rPr lang="en-US" altLang="en-US" sz="1600" dirty="0" err="1">
                <a:solidFill>
                  <a:schemeClr val="tx1"/>
                </a:solidFill>
              </a:rPr>
              <a:t>Wiliot</a:t>
            </a:r>
            <a:r>
              <a:rPr lang="en-US" altLang="en-US" sz="1600" dirty="0">
                <a:solidFill>
                  <a:schemeClr val="tx1"/>
                </a:solidFill>
              </a:rPr>
              <a:t>)</a:t>
            </a:r>
          </a:p>
          <a:p>
            <a:pPr lvl="1" eaLnBrk="0" hangingPunct="0">
              <a:buFontTx/>
              <a:buChar char="–"/>
              <a:defRPr/>
            </a:pPr>
            <a:r>
              <a:rPr lang="en-US" altLang="en-US" sz="1600" dirty="0">
                <a:solidFill>
                  <a:schemeClr val="tx1"/>
                </a:solidFill>
              </a:rPr>
              <a:t>11-23/0251, Technical solution to full duplex problem, </a:t>
            </a:r>
            <a:r>
              <a:rPr lang="en-US" altLang="en-US" sz="1600" dirty="0" err="1">
                <a:solidFill>
                  <a:schemeClr val="tx1"/>
                </a:solidFill>
              </a:rPr>
              <a:t>Joerg</a:t>
            </a:r>
            <a:r>
              <a:rPr lang="en-US" altLang="en-US" sz="1600" dirty="0">
                <a:solidFill>
                  <a:schemeClr val="tx1"/>
                </a:solidFill>
              </a:rPr>
              <a:t> Robert (TU </a:t>
            </a:r>
            <a:r>
              <a:rPr lang="en-US" altLang="en-US" sz="1600" dirty="0" err="1">
                <a:solidFill>
                  <a:schemeClr val="tx1"/>
                </a:solidFill>
              </a:rPr>
              <a:t>Ilmenau</a:t>
            </a:r>
            <a:r>
              <a:rPr lang="en-US" altLang="en-US" sz="1600" dirty="0">
                <a:solidFill>
                  <a:schemeClr val="tx1"/>
                </a:solidFill>
              </a:rPr>
              <a:t> / </a:t>
            </a:r>
            <a:r>
              <a:rPr lang="en-US" altLang="en-US" sz="1600" dirty="0" err="1">
                <a:solidFill>
                  <a:schemeClr val="tx1"/>
                </a:solidFill>
              </a:rPr>
              <a:t>Fraunhofer</a:t>
            </a:r>
            <a:r>
              <a:rPr lang="en-US" altLang="en-US" sz="1600" dirty="0">
                <a:solidFill>
                  <a:schemeClr val="tx1"/>
                </a:solidFill>
              </a:rPr>
              <a:t> IIS)</a:t>
            </a:r>
          </a:p>
          <a:p>
            <a:pPr lvl="1" eaLnBrk="0" hangingPunct="0">
              <a:buFontTx/>
              <a:buChar char="–"/>
              <a:defRPr/>
            </a:pPr>
            <a:r>
              <a:rPr lang="en-US" altLang="en-US" sz="1600" dirty="0">
                <a:solidFill>
                  <a:schemeClr val="tx1"/>
                </a:solidFill>
              </a:rPr>
              <a:t>11-23/0063, Proposal for consensus straw poll, </a:t>
            </a:r>
            <a:r>
              <a:rPr lang="en-US" altLang="en-US" sz="1600" dirty="0" err="1">
                <a:solidFill>
                  <a:schemeClr val="tx1"/>
                </a:solidFill>
              </a:rPr>
              <a:t>Weijie</a:t>
            </a:r>
            <a:r>
              <a:rPr lang="en-US" altLang="en-US" sz="1600" dirty="0">
                <a:solidFill>
                  <a:schemeClr val="tx1"/>
                </a:solidFill>
              </a:rPr>
              <a:t> Xu (OPPO)</a:t>
            </a:r>
          </a:p>
          <a:p>
            <a:pPr lvl="1" eaLnBrk="0" hangingPunct="0">
              <a:buFontTx/>
              <a:buChar char="–"/>
              <a:defRPr/>
            </a:pPr>
            <a:r>
              <a:rPr lang="en-US" altLang="en-US" sz="1600" dirty="0">
                <a:solidFill>
                  <a:schemeClr val="tx1"/>
                </a:solidFill>
              </a:rPr>
              <a:t>11-22/1960, Summary and recommendation for AMP </a:t>
            </a:r>
            <a:r>
              <a:rPr lang="en-US" altLang="en-US" sz="1600" dirty="0" err="1">
                <a:solidFill>
                  <a:schemeClr val="tx1"/>
                </a:solidFill>
              </a:rPr>
              <a:t>IoT</a:t>
            </a:r>
            <a:r>
              <a:rPr lang="en-US" altLang="en-US" sz="1600" dirty="0">
                <a:solidFill>
                  <a:schemeClr val="tx1"/>
                </a:solidFill>
              </a:rPr>
              <a:t>,  </a:t>
            </a:r>
            <a:r>
              <a:rPr lang="en-US" altLang="en-US" sz="1600" dirty="0" err="1">
                <a:solidFill>
                  <a:schemeClr val="tx1"/>
                </a:solidFill>
              </a:rPr>
              <a:t>Yinan</a:t>
            </a:r>
            <a:r>
              <a:rPr lang="en-US" altLang="en-US" sz="1600" dirty="0">
                <a:solidFill>
                  <a:schemeClr val="tx1"/>
                </a:solidFill>
              </a:rPr>
              <a:t> Qi (OPPO)</a:t>
            </a:r>
          </a:p>
          <a:p>
            <a:pPr lvl="1" eaLnBrk="0" hangingPunct="0">
              <a:buFontTx/>
              <a:buChar char="–"/>
              <a:defRPr/>
            </a:pPr>
            <a:r>
              <a:rPr lang="en-US" altLang="en-US" sz="1600" dirty="0">
                <a:solidFill>
                  <a:schemeClr val="tx1"/>
                </a:solidFill>
              </a:rPr>
              <a:t>11-22/1562, Draft technical report on support of AMP </a:t>
            </a:r>
            <a:r>
              <a:rPr lang="en-US" altLang="en-US" sz="1600" dirty="0" err="1">
                <a:solidFill>
                  <a:schemeClr val="tx1"/>
                </a:solidFill>
              </a:rPr>
              <a:t>IoT</a:t>
            </a:r>
            <a:r>
              <a:rPr lang="en-US" altLang="en-US" sz="1600" dirty="0">
                <a:solidFill>
                  <a:schemeClr val="tx1"/>
                </a:solidFill>
              </a:rPr>
              <a:t> devices in WLAN, </a:t>
            </a:r>
            <a:r>
              <a:rPr lang="en-US" altLang="en-US" sz="1600" dirty="0" err="1">
                <a:solidFill>
                  <a:schemeClr val="tx1"/>
                </a:solidFill>
              </a:rPr>
              <a:t>Weijie</a:t>
            </a:r>
            <a:r>
              <a:rPr lang="en-US" altLang="en-US" sz="1600" dirty="0">
                <a:solidFill>
                  <a:schemeClr val="tx1"/>
                </a:solidFill>
              </a:rPr>
              <a:t> Xu (OPPO)</a:t>
            </a:r>
            <a:endParaRPr lang="en-US" altLang="en-US" sz="1600" dirty="0">
              <a:solidFill>
                <a:srgbClr val="00B050"/>
              </a:solidFill>
            </a:endParaRPr>
          </a:p>
          <a:p>
            <a:pPr marL="285750">
              <a:lnSpc>
                <a:spcPct val="120000"/>
              </a:lnSpc>
              <a:spcAft>
                <a:spcPts val="600"/>
              </a:spcAft>
              <a:buFontTx/>
              <a:buChar char="-"/>
              <a:defRPr/>
            </a:pPr>
            <a:r>
              <a:rPr lang="en-US" altLang="zh-CN" sz="1600" dirty="0"/>
              <a:t>The chair prepared progress report (11-23/0260) during Mar mid-week plenary.</a:t>
            </a:r>
          </a:p>
          <a:p>
            <a:pPr marL="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altLang="zh-CN" sz="1600" dirty="0">
                <a:sym typeface="+mn-ea"/>
              </a:rPr>
              <a:t>The minutes of AMP TIG meetings during Jan interim week and AMP TIG teleconferences in Feb 2023 are listed below:</a:t>
            </a:r>
          </a:p>
          <a:p>
            <a:pPr marL="685800" lvl="1" indent="-34290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altLang="zh-CN" sz="1400" dirty="0">
                <a:sym typeface="+mn-ea"/>
                <a:hlinkClick r:id="rId2"/>
              </a:rPr>
              <a:t>https://mentor.ieee.org/802.11/dcn/23/11-23-0114-01-0amp-802-11-amp-tig-session-minutes-for-january-2023-ieee-interim.docx</a:t>
            </a:r>
            <a:endParaRPr lang="en-US" altLang="zh-CN" sz="1400" dirty="0">
              <a:sym typeface="+mn-ea"/>
            </a:endParaRPr>
          </a:p>
          <a:p>
            <a:pPr marL="685800" lvl="1" indent="-34290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altLang="zh-CN" sz="1400" dirty="0">
                <a:sym typeface="+mn-ea"/>
                <a:hlinkClick r:id="rId3"/>
              </a:rPr>
              <a:t>https://mentor.ieee.org/802.11/dcn/23/11-23-0196-01-0amp-amp-802-11-amp-tig-tc-minutes-for-feb-2023.docx</a:t>
            </a:r>
            <a:endParaRPr lang="en-US" altLang="zh-CN" sz="1400" dirty="0">
              <a:sym typeface="+mn-ea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C60D564-7BE0-C207-1F9C-E43927BC1CD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Bo Sun, Sanechips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0ACA0B9-200C-306E-1DE1-369BBE4FBA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D4AF6FD4-FB6E-C9B0-708C-D3B5CD8776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2888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Snapshot of AMP TIG for Mar 2023 IEEE 802.11 Plenary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69770"/>
            <a:ext cx="10361295" cy="4126230"/>
          </a:xfrm>
        </p:spPr>
        <p:txBody>
          <a:bodyPr>
            <a:normAutofit fontScale="95000"/>
          </a:bodyPr>
          <a:lstStyle/>
          <a:p>
            <a:pPr marL="0" indent="0"/>
            <a:r>
              <a:rPr lang="en-US" altLang="en-GB" dirty="0"/>
              <a:t>3 AMP TIG meetings are planned during the IEEE 802.11 Mar plenary week: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altLang="zh-CN" sz="1900" b="1" dirty="0">
                <a:cs typeface="+mn-cs"/>
                <a:sym typeface="+mn-ea"/>
              </a:rPr>
              <a:t>Mar 13</a:t>
            </a:r>
            <a:r>
              <a:rPr lang="en-US" altLang="zh-CN" sz="1900" b="1" baseline="30000" dirty="0">
                <a:cs typeface="+mn-cs"/>
                <a:sym typeface="+mn-ea"/>
              </a:rPr>
              <a:t>th</a:t>
            </a:r>
            <a:r>
              <a:rPr lang="en-US" altLang="zh-CN" sz="1900" b="1" dirty="0">
                <a:cs typeface="+mn-cs"/>
                <a:sym typeface="+mn-ea"/>
              </a:rPr>
              <a:t> (Monday), 	08:00 ~ 10:30, Atlanta local time; ad-hoc 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altLang="zh-CN" sz="1900" b="1" dirty="0">
                <a:cs typeface="+mn-cs"/>
                <a:sym typeface="+mn-ea"/>
              </a:rPr>
              <a:t>Mar 14</a:t>
            </a:r>
            <a:r>
              <a:rPr lang="en-US" altLang="zh-CN" sz="1900" b="1" baseline="30000" dirty="0">
                <a:cs typeface="+mn-cs"/>
                <a:sym typeface="+mn-ea"/>
              </a:rPr>
              <a:t>th</a:t>
            </a:r>
            <a:r>
              <a:rPr lang="en-US" altLang="zh-CN" sz="1900" b="1" dirty="0">
                <a:cs typeface="+mn-cs"/>
                <a:sym typeface="+mn-ea"/>
              </a:rPr>
              <a:t> (Tuesday),     	13:30 ~ 15:30, </a:t>
            </a:r>
            <a:r>
              <a:rPr lang="en-US" altLang="zh-CN" sz="1900" b="1" dirty="0">
                <a:sym typeface="+mn-ea"/>
              </a:rPr>
              <a:t>Atlanta local time</a:t>
            </a:r>
            <a:endParaRPr lang="en-US" altLang="zh-CN" sz="1900" b="1" dirty="0">
              <a:cs typeface="+mn-cs"/>
              <a:sym typeface="+mn-ea"/>
            </a:endParaRP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altLang="zh-CN" sz="1900" b="1" dirty="0">
                <a:cs typeface="+mn-cs"/>
                <a:sym typeface="+mn-ea"/>
              </a:rPr>
              <a:t>Mar 16</a:t>
            </a:r>
            <a:r>
              <a:rPr lang="en-US" altLang="zh-CN" sz="1900" b="1" baseline="30000" dirty="0">
                <a:cs typeface="+mn-cs"/>
                <a:sym typeface="+mn-ea"/>
              </a:rPr>
              <a:t>th</a:t>
            </a:r>
            <a:r>
              <a:rPr lang="en-US" altLang="zh-CN" sz="1900" b="1" dirty="0">
                <a:cs typeface="+mn-cs"/>
                <a:sym typeface="+mn-ea"/>
              </a:rPr>
              <a:t> (Thursday), 	10:30 ~ 12:30, Atlanta local time</a:t>
            </a:r>
          </a:p>
          <a:p>
            <a:pPr marL="0" indent="0"/>
            <a:endParaRPr lang="en-US" altLang="en-GB" dirty="0"/>
          </a:p>
          <a:p>
            <a:pPr marL="0" indent="0"/>
            <a:r>
              <a:rPr lang="en-US" altLang="en-GB" dirty="0"/>
              <a:t>The AMP TIG agenda for Mar plenary week is included in the latest revision of 11-23/0172.</a:t>
            </a:r>
          </a:p>
          <a:p>
            <a:pPr marL="0" indent="0"/>
            <a:endParaRPr lang="en-US" altLang="en-GB" dirty="0"/>
          </a:p>
          <a:p>
            <a:pPr marL="57150" indent="0"/>
            <a:r>
              <a:rPr lang="en-US" altLang="en-GB" dirty="0"/>
              <a:t>Goal for AMP TIG during IEEE 802.11 Mar plenary week: </a:t>
            </a:r>
          </a:p>
          <a:p>
            <a:pPr marL="800100" lvl="1" indent="-342900">
              <a:buFontTx/>
              <a:buChar char="-"/>
            </a:pPr>
            <a:r>
              <a:rPr lang="en-US" altLang="en-GB" dirty="0"/>
              <a:t>Approve and announce final version AMP Tech report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4948B3A-2214-412E-0EEB-81A9152134D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Bo Sun, Sanechips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FF04460-B146-4CA6-ABFF-CA60F11A2A8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9A9D2193-E469-3EDA-8B4A-21619913D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4028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606425"/>
            <a:ext cx="10361084" cy="68897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802.11 ITU Liaison Ad Hoc (ITU AHG) – March 2023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5458" y="1360934"/>
            <a:ext cx="10361084" cy="5114480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solidFill>
                  <a:schemeClr val="tx1"/>
                </a:solidFill>
                <a:latin typeface="+mj-lt"/>
              </a:rPr>
              <a:t>Had to cancel the arranged meeting on March 2, 2023 meeting due to low attendance 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Have one ITU AHG session during March 2023 meeting on March 16, 2023, at 16:00-17:30 ET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200" dirty="0"/>
              <a:t>Further discussion and resolution of proposed contributions for WP5A May 2023 session.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latin typeface="+mj-lt"/>
              </a:rPr>
              <a:t>Proposed modifications to ITU-R M.1450-5 for May 2023 WP5A Meeting, 03/01/2023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rgbClr val="0000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https://mentor.ieee.org/802.11/dcn/23/11-23-0265-00-0itu-proposed-modifications-to-itu-r-m-1450-5-for-may-2023-wp5a-meeting.docx</a:t>
            </a:r>
            <a:r>
              <a:rPr lang="en-US" sz="1800" dirty="0">
                <a:solidFill>
                  <a:srgbClr val="0000CC"/>
                </a:solidFill>
              </a:rPr>
              <a:t> 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Next Steps: 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+mj-lt"/>
              </a:rPr>
              <a:t>Finalize recommended input to ITU WP5A to 802.11 and 802.18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+mj-lt"/>
              </a:rPr>
              <a:t>Working Party 5A Next Meeting Dates: </a:t>
            </a:r>
            <a:r>
              <a:rPr lang="en-US" sz="2000" dirty="0">
                <a:solidFill>
                  <a:srgbClr val="0000CC"/>
                </a:solidFill>
                <a:latin typeface="+mj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Tuesday 2023-05-09 - Thursday 2023-05-18</a:t>
            </a:r>
            <a:endParaRPr lang="en-US" sz="2000" dirty="0">
              <a:solidFill>
                <a:srgbClr val="0000CC"/>
              </a:solidFill>
              <a:latin typeface="+mj-lt"/>
            </a:endParaRP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+mj-lt"/>
              </a:rPr>
              <a:t>Next ITU AHG Meeting after March 2023 session: TBD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Hassan Yaghoobi (Intel)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2209800" y="609600"/>
            <a:ext cx="7772400" cy="1066800"/>
          </a:xfrm>
        </p:spPr>
        <p:txBody>
          <a:bodyPr/>
          <a:lstStyle/>
          <a:p>
            <a:r>
              <a:rPr lang="en-US" altLang="en-US" dirty="0"/>
              <a:t>ANA Status</a:t>
            </a:r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1295400" y="1828800"/>
            <a:ext cx="9144000" cy="4572000"/>
          </a:xfrm>
        </p:spPr>
        <p:txBody>
          <a:bodyPr/>
          <a:lstStyle/>
          <a:p>
            <a:pPr eaLnBrk="1" hangingPunct="1"/>
            <a:r>
              <a:rPr lang="en-US" altLang="en-US" sz="2000" dirty="0"/>
              <a:t>The latest database is 11-11/0270r66 (March 2023)</a:t>
            </a:r>
          </a:p>
          <a:p>
            <a:pPr eaLnBrk="1" hangingPunct="1"/>
            <a:r>
              <a:rPr lang="en-US" altLang="en-US" sz="2000" dirty="0"/>
              <a:t>Changes since January 2023:</a:t>
            </a:r>
          </a:p>
          <a:p>
            <a:pPr lvl="1" eaLnBrk="1" hangingPunct="1"/>
            <a:r>
              <a:rPr lang="en-US" altLang="en-US" sz="1800" dirty="0" err="1"/>
              <a:t>TGbf</a:t>
            </a:r>
            <a:r>
              <a:rPr lang="en-US" altLang="en-US" sz="1800" dirty="0"/>
              <a:t>:</a:t>
            </a:r>
          </a:p>
          <a:p>
            <a:pPr lvl="2" eaLnBrk="1" hangingPunct="1"/>
            <a:r>
              <a:rPr lang="en-US" altLang="en-US" sz="1600" dirty="0"/>
              <a:t>Allocations for Element ID </a:t>
            </a:r>
            <a:r>
              <a:rPr lang="en-US" altLang="en-US" sz="1600" dirty="0" err="1"/>
              <a:t>Entensions</a:t>
            </a:r>
            <a:r>
              <a:rPr lang="en-US" altLang="en-US" sz="1600" dirty="0"/>
              <a:t>, Action frame categories, Public Action Frames, MIB</a:t>
            </a:r>
          </a:p>
          <a:p>
            <a:pPr lvl="1" eaLnBrk="1" hangingPunct="1"/>
            <a:r>
              <a:rPr lang="en-US" altLang="en-US" sz="1800" dirty="0" err="1"/>
              <a:t>TGbe</a:t>
            </a:r>
            <a:r>
              <a:rPr lang="en-US" altLang="en-US" sz="1800" dirty="0"/>
              <a:t>:</a:t>
            </a:r>
          </a:p>
          <a:p>
            <a:pPr lvl="2" eaLnBrk="1" hangingPunct="1"/>
            <a:r>
              <a:rPr lang="en-US" altLang="en-US" sz="1600" dirty="0"/>
              <a:t>Allocations for </a:t>
            </a:r>
            <a:r>
              <a:rPr lang="en-US" altLang="en-US" sz="1600" dirty="0" err="1"/>
              <a:t>StatusCodes</a:t>
            </a:r>
            <a:r>
              <a:rPr lang="en-US" altLang="en-US" sz="1600" dirty="0"/>
              <a:t>, Element ID Extensions</a:t>
            </a:r>
          </a:p>
          <a:p>
            <a:pPr eaLnBrk="1" hangingPunct="1"/>
            <a:r>
              <a:rPr lang="en-US" altLang="en-US" sz="2000" dirty="0"/>
              <a:t>Pending changes (10 day review):</a:t>
            </a:r>
          </a:p>
          <a:p>
            <a:pPr lvl="1" eaLnBrk="1" hangingPunct="1"/>
            <a:r>
              <a:rPr lang="en-US" altLang="en-US" sz="1800" dirty="0" err="1"/>
              <a:t>TGme</a:t>
            </a:r>
            <a:r>
              <a:rPr lang="en-US" altLang="en-US" sz="1800" dirty="0"/>
              <a:t>:</a:t>
            </a:r>
          </a:p>
          <a:p>
            <a:pPr lvl="2" eaLnBrk="1" hangingPunct="1"/>
            <a:r>
              <a:rPr lang="en-US" altLang="en-US" sz="1600" dirty="0"/>
              <a:t>Releases for </a:t>
            </a:r>
            <a:r>
              <a:rPr lang="en-US" altLang="en-US" sz="1600" dirty="0" err="1"/>
              <a:t>ElementIDs</a:t>
            </a:r>
            <a:r>
              <a:rPr lang="en-US" altLang="en-US" sz="1600" dirty="0"/>
              <a:t>, </a:t>
            </a:r>
            <a:r>
              <a:rPr lang="en-US" altLang="en-US" sz="1600" dirty="0" err="1"/>
              <a:t>RSNCapabilities</a:t>
            </a:r>
            <a:r>
              <a:rPr lang="en-US" altLang="en-US" sz="1600" dirty="0"/>
              <a:t>, </a:t>
            </a:r>
            <a:r>
              <a:rPr lang="en-US" altLang="en-US" sz="1600" dirty="0" err="1"/>
              <a:t>CypherSuiteSelectors</a:t>
            </a:r>
            <a:r>
              <a:rPr lang="en-US" altLang="en-US" sz="1600" dirty="0"/>
              <a:t>, </a:t>
            </a:r>
            <a:r>
              <a:rPr lang="en-US" altLang="en-US" sz="1600" dirty="0" err="1"/>
              <a:t>ExtendedCapabilities</a:t>
            </a:r>
            <a:endParaRPr lang="en-US" altLang="en-US" sz="1600" dirty="0"/>
          </a:p>
          <a:p>
            <a:pPr lvl="2" eaLnBrk="1" hangingPunct="1"/>
            <a:r>
              <a:rPr lang="en-US" altLang="en-US" sz="1600" dirty="0"/>
              <a:t>Allocations for dot11Groups</a:t>
            </a:r>
          </a:p>
          <a:p>
            <a:pPr eaLnBrk="1" hangingPunct="1"/>
            <a:r>
              <a:rPr lang="en-US" altLang="en-US" sz="2200" dirty="0"/>
              <a:t>Planning to bring Table 9-210 (Optional </a:t>
            </a:r>
            <a:r>
              <a:rPr lang="en-US" altLang="en-US" sz="2200" dirty="0" err="1"/>
              <a:t>subelement</a:t>
            </a:r>
            <a:r>
              <a:rPr lang="en-US" altLang="en-US" sz="2200" dirty="0"/>
              <a:t> IDs for Neighbor Report) under ANA control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7EF44E2-7A74-9102-B33F-9FBD2903301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6D33D09-83FE-08DD-ED6F-D51896689A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D4F9FB-090B-C3EA-3615-D346799786E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8647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ARC (Architecture) – March 2023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00200"/>
            <a:ext cx="10361084" cy="4924425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Two teleconferences since January, both on IEEE Std 802 revision</a:t>
            </a:r>
          </a:p>
          <a:p>
            <a:pPr marL="342900" lvl="2" indent="-342900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altLang="en-US" sz="2400" b="1" dirty="0"/>
              <a:t>Will have </a:t>
            </a:r>
            <a:r>
              <a:rPr lang="en-US" altLang="en-US" sz="2400" b="1" u="sng" dirty="0"/>
              <a:t>two</a:t>
            </a:r>
            <a:r>
              <a:rPr lang="en-US" altLang="en-US" sz="2400" b="1" dirty="0"/>
              <a:t> meetings this week: Tuesday 10:30 ET, Thursday 13:30 ET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Agenda is here: </a:t>
            </a:r>
            <a:r>
              <a:rPr lang="en-US" altLang="en-US" sz="2400" b="1" dirty="0">
                <a:hlinkClick r:id="rId3"/>
              </a:rPr>
              <a:t>11-23/0179r1</a:t>
            </a:r>
            <a:r>
              <a:rPr lang="en-US" altLang="en-US" sz="2400" b="1" dirty="0"/>
              <a:t> topics: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Annex G: Discussion of way forward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IEEE Std 802 revision project update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Any other topics (especially from next slide)?</a:t>
            </a:r>
          </a:p>
          <a:p>
            <a:pPr marL="342900" lvl="3" indent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defRPr/>
            </a:pPr>
            <a:endParaRPr lang="en-US" sz="18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ARC (Architecture) – March 2023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00200"/>
            <a:ext cx="10361084" cy="4924425"/>
          </a:xfrm>
          <a:ln/>
        </p:spPr>
        <p:txBody>
          <a:bodyPr/>
          <a:lstStyle/>
          <a:p>
            <a:pPr marL="0" lvl="2" indent="0">
              <a:spcBef>
                <a:spcPts val="3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400" b="1" kern="0" dirty="0"/>
              <a:t>Other items being tracked (but not actively worked unless/until contributions):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Related to IEEE Std 802 updates: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802.1AC mapping from ISS to 802.11 MAC SAP interface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Consider any changes to remove 802.2/LLC terms?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Clarifying EPD/LPD: </a:t>
            </a:r>
            <a:r>
              <a:rPr lang="en-US" sz="2000" kern="0" dirty="0">
                <a:hlinkClick r:id="rId3"/>
              </a:rPr>
              <a:t>11-20/0174r0</a:t>
            </a:r>
            <a:endParaRPr lang="en-US" sz="2000" b="1" kern="0" dirty="0">
              <a:solidFill>
                <a:schemeClr val="accent2">
                  <a:lumMod val="75000"/>
                </a:schemeClr>
              </a:solidFill>
            </a:endParaRP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“What is a STA?” (per </a:t>
            </a:r>
            <a:r>
              <a:rPr lang="en-US" sz="2000" b="1" kern="0" dirty="0" err="1"/>
              <a:t>REVmd</a:t>
            </a:r>
            <a:r>
              <a:rPr lang="en-US" sz="2000" b="1" kern="0" dirty="0"/>
              <a:t> discussion: </a:t>
            </a:r>
            <a:r>
              <a:rPr lang="en-US" sz="2000" kern="0" dirty="0">
                <a:solidFill>
                  <a:schemeClr val="accent2">
                    <a:lumMod val="75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11-19/0106r0</a:t>
            </a:r>
            <a:r>
              <a:rPr lang="en-US" sz="2000" kern="0" dirty="0"/>
              <a:t>)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Off-channel TDLS architecture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kern="0" dirty="0"/>
              <a:t>MLME-RESET, versus MLME-JOIN, MLME-START, MLME-SCAN and MLME-END</a:t>
            </a:r>
          </a:p>
          <a:p>
            <a:pPr marL="11430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kern="0" dirty="0"/>
              <a:t>One aspect is how MAC address is set/controlled – related to IEEE 1609/</a:t>
            </a:r>
            <a:r>
              <a:rPr lang="en-US" sz="2000" b="1" kern="0" dirty="0" err="1"/>
              <a:t>TGbd</a:t>
            </a:r>
            <a:r>
              <a:rPr lang="en-US" sz="2000" b="1" kern="0" dirty="0"/>
              <a:t>  activities</a:t>
            </a:r>
          </a:p>
          <a:p>
            <a:pPr marL="342900" lvl="3" indent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defRPr/>
            </a:pPr>
            <a:endParaRPr lang="en-US" sz="18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54621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Coex</a:t>
            </a:r>
            <a:r>
              <a:rPr lang="en-GB" dirty="0"/>
              <a:t> SC (Coexistence) – March 2023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/>
            <a:r>
              <a:rPr lang="en-GB" dirty="0"/>
              <a:t>Meeting slots: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Wednesday 16:00 – 18:00h (PM2)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 marL="0" indent="0"/>
            <a:r>
              <a:rPr lang="en-GB" dirty="0"/>
              <a:t>Agenda items / discussion topics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Election of Vice Chair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Discussion of modus operandi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Bluetooth 6GHz Update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802.15 UWB in 5 GHz and 6 GHz activities</a:t>
            </a:r>
            <a:r>
              <a:rPr lang="en-GB" dirty="0">
                <a:sym typeface="Wingdings" pitchFamily="2" charset="2"/>
              </a:rPr>
              <a:t> (</a:t>
            </a:r>
            <a:r>
              <a:rPr lang="en-GB" dirty="0"/>
              <a:t>TGs 15.4ab and 15.6ma)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 marL="0" indent="0"/>
            <a:r>
              <a:rPr lang="en-GB" dirty="0"/>
              <a:t>Agenda: 11-23/0254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 lvl="1">
              <a:buFont typeface="Times New Roman" pitchFamily="16" charset="0"/>
              <a:buChar char="•"/>
            </a:pP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F1060C-7D43-EB0C-F989-117A674C68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D06554-DB76-6E26-1FAA-3EB4053B3C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C13226E-4F8C-0EBC-3C83-FAD33718FCB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5134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0DE7C-91F5-45A8-9A96-57DA2CC38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458" y="641909"/>
            <a:ext cx="10361084" cy="770867"/>
          </a:xfrm>
        </p:spPr>
        <p:txBody>
          <a:bodyPr/>
          <a:lstStyle/>
          <a:p>
            <a:r>
              <a:rPr lang="en-US" altLang="en-US" sz="2800" dirty="0"/>
              <a:t>PAR Review SC – Snapshot slide</a:t>
            </a:r>
            <a:br>
              <a:rPr lang="en-US" altLang="en-US" sz="2800" dirty="0"/>
            </a:br>
            <a:r>
              <a:rPr lang="en-US" altLang="en-US" sz="2800" dirty="0"/>
              <a:t>Chair: Jon Rosdahl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37E3F-2C54-47D6-B9F4-C7408CA69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1525506"/>
            <a:ext cx="10873208" cy="4949909"/>
          </a:xfrm>
        </p:spPr>
        <p:txBody>
          <a:bodyPr/>
          <a:lstStyle/>
          <a:p>
            <a:r>
              <a:rPr lang="en-US" sz="2000" b="1" dirty="0"/>
              <a:t>Mar 13-18, 2023, Atlanta, GA, USA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000" dirty="0"/>
              <a:t>802.1CS-2020/Cor 1- Link-local Registration Protocol - Corrigendum 1 Corrections to Management Modules and Protocol Encoding, </a:t>
            </a:r>
            <a:r>
              <a:rPr lang="en-US" sz="2000" dirty="0">
                <a:hlinkClick r:id="rId2"/>
              </a:rPr>
              <a:t>PAR modification</a:t>
            </a:r>
            <a:endParaRPr lang="en-US" sz="2000" dirty="0"/>
          </a:p>
          <a:p>
            <a:pPr marL="457200" indent="-457200">
              <a:buFont typeface="+mj-lt"/>
              <a:buAutoNum type="arabicParenR"/>
            </a:pPr>
            <a:r>
              <a:rPr lang="en-US" sz="2000" dirty="0"/>
              <a:t>802.1ASdm - Amendment: Hot Standby and Clock Drift Error Reduction, </a:t>
            </a:r>
            <a:r>
              <a:rPr lang="en-US" sz="2000" dirty="0">
                <a:hlinkClick r:id="rId3"/>
              </a:rPr>
              <a:t>PAR modification</a:t>
            </a:r>
            <a:r>
              <a:rPr lang="en-US" sz="2000" dirty="0"/>
              <a:t> and </a:t>
            </a:r>
            <a:r>
              <a:rPr lang="en-US" sz="2000" dirty="0">
                <a:hlinkClick r:id="rId4"/>
              </a:rPr>
              <a:t>CSD</a:t>
            </a:r>
            <a:endParaRPr lang="en-US" sz="2000" dirty="0"/>
          </a:p>
          <a:p>
            <a:pPr marL="457200" indent="-457200">
              <a:buFont typeface="+mj-lt"/>
              <a:buAutoNum type="arabicParenR"/>
            </a:pPr>
            <a:r>
              <a:rPr lang="en-US" sz="2000" dirty="0"/>
              <a:t>802.1Qdt - Amendment: Priority-based Flow Control Enhancements, </a:t>
            </a:r>
            <a:r>
              <a:rPr lang="en-US" sz="2000" dirty="0">
                <a:hlinkClick r:id="rId5"/>
              </a:rPr>
              <a:t>PAR modification</a:t>
            </a:r>
            <a:r>
              <a:rPr lang="en-US" sz="2000" dirty="0"/>
              <a:t> and </a:t>
            </a:r>
            <a:r>
              <a:rPr lang="en-US" sz="2000" dirty="0">
                <a:hlinkClick r:id="rId6"/>
              </a:rPr>
              <a:t>CSD</a:t>
            </a:r>
            <a:endParaRPr lang="en-US" sz="2000" dirty="0"/>
          </a:p>
          <a:p>
            <a:pPr marL="457200" indent="-457200">
              <a:buFont typeface="+mj-lt"/>
              <a:buAutoNum type="arabicParenR"/>
            </a:pPr>
            <a:r>
              <a:rPr lang="en-US" sz="2000" dirty="0"/>
              <a:t>802.1Qdx - Amendment: YANG Data Models for the Credit-Based Shaper, </a:t>
            </a:r>
            <a:r>
              <a:rPr lang="en-US" sz="2000" dirty="0">
                <a:hlinkClick r:id="rId7"/>
              </a:rPr>
              <a:t>PAR</a:t>
            </a:r>
            <a:r>
              <a:rPr lang="en-US" sz="2000" dirty="0"/>
              <a:t> and </a:t>
            </a:r>
            <a:r>
              <a:rPr lang="en-US" sz="2000" dirty="0">
                <a:hlinkClick r:id="rId8"/>
              </a:rPr>
              <a:t>CSD</a:t>
            </a:r>
            <a:endParaRPr lang="en-US" sz="2000" dirty="0"/>
          </a:p>
          <a:p>
            <a:pPr marL="457200" indent="-457200">
              <a:buFont typeface="+mj-lt"/>
              <a:buAutoNum type="arabicParenR"/>
            </a:pPr>
            <a:r>
              <a:rPr lang="en-US" sz="2000" dirty="0"/>
              <a:t>802.1DU - Standard: Cut-Through Forwarding Bridges and Bridged Networks, </a:t>
            </a:r>
            <a:r>
              <a:rPr lang="en-US" sz="2000" dirty="0">
                <a:hlinkClick r:id="rId9"/>
              </a:rPr>
              <a:t>PAR</a:t>
            </a:r>
            <a:r>
              <a:rPr lang="en-US" sz="2000" dirty="0"/>
              <a:t> and </a:t>
            </a:r>
            <a:r>
              <a:rPr lang="en-US" sz="2000" dirty="0">
                <a:hlinkClick r:id="rId10"/>
              </a:rPr>
              <a:t>CSD</a:t>
            </a:r>
            <a:endParaRPr lang="en-US" sz="2000" dirty="0"/>
          </a:p>
          <a:p>
            <a:pPr marL="457200" indent="-457200">
              <a:buFont typeface="+mj-lt"/>
              <a:buAutoNum type="arabicParenR"/>
            </a:pPr>
            <a:r>
              <a:rPr lang="en-US" sz="2000" dirty="0"/>
              <a:t>802.15.4 - Amendment: Privacy Enhancements, </a:t>
            </a:r>
            <a:r>
              <a:rPr lang="en-US" sz="2000" dirty="0">
                <a:hlinkClick r:id="rId11"/>
              </a:rPr>
              <a:t>PAR</a:t>
            </a:r>
            <a:r>
              <a:rPr lang="en-US" sz="2000" dirty="0"/>
              <a:t> and </a:t>
            </a:r>
            <a:r>
              <a:rPr lang="en-US" sz="2000" dirty="0">
                <a:hlinkClick r:id="rId12"/>
              </a:rPr>
              <a:t>CSD</a:t>
            </a:r>
            <a:endParaRPr lang="en-US" sz="2000" dirty="0"/>
          </a:p>
          <a:p>
            <a:r>
              <a:rPr lang="en-US" altLang="en-US" sz="2000" dirty="0"/>
              <a:t>Will Review the PARs on Monday 13:30-15:30 and finish on Tuesday 10:30-12:30 ET.</a:t>
            </a:r>
          </a:p>
          <a:p>
            <a:r>
              <a:rPr lang="en-US" altLang="en-US" sz="2000" dirty="0"/>
              <a:t>Feedback to be reviewed on Thursda</a:t>
            </a:r>
            <a:r>
              <a:rPr lang="en-US" sz="2000" dirty="0"/>
              <a:t>y 16 March 2023, </a:t>
            </a:r>
            <a:r>
              <a:rPr lang="en-US" altLang="en-US" sz="2000" dirty="0"/>
              <a:t>10:30-12:30 ET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E3A87-C269-48A3-8E92-ECFE8A46A6EB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14402" y="304014"/>
            <a:ext cx="1710397" cy="3032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11B1D-FCDD-4755-9D99-2CA74ED21E19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8760296" y="6475416"/>
            <a:ext cx="2701498" cy="2769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800" kern="1200">
                <a:solidFill>
                  <a:srgbClr val="000000"/>
                </a:solidFill>
                <a:latin typeface="Times New Roman" pitchFamily="16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ACB67-5076-4258-BBF2-1EA3692B05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2775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7DB2B7F6-210C-0BB4-0C96-8A8845DCFF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581026"/>
            <a:ext cx="7772400" cy="561975"/>
          </a:xfrm>
        </p:spPr>
        <p:txBody>
          <a:bodyPr/>
          <a:lstStyle/>
          <a:p>
            <a:pPr eaLnBrk="1" hangingPunct="1"/>
            <a:r>
              <a:rPr lang="en-US" altLang="en-US" dirty="0"/>
              <a:t>802.11 WNG – March 2023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5808A656-4E20-CB2D-5332-CCC72EC8351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554163"/>
            <a:ext cx="11201400" cy="4160837"/>
          </a:xfrm>
        </p:spPr>
        <p:txBody>
          <a:bodyPr/>
          <a:lstStyle/>
          <a:p>
            <a:pPr marL="457200" indent="-457200">
              <a:spcBef>
                <a:spcPts val="0"/>
              </a:spcBef>
              <a:defRPr/>
            </a:pPr>
            <a:r>
              <a:rPr lang="en-GB" altLang="en-US" dirty="0"/>
              <a:t>Announcements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n-GB" altLang="en-US" dirty="0"/>
              <a:t>Approval of Previous meeting minutes </a:t>
            </a:r>
          </a:p>
          <a:p>
            <a:pPr marL="838200" lvl="1" indent="-381000">
              <a:spcBef>
                <a:spcPts val="0"/>
              </a:spcBef>
              <a:defRPr/>
            </a:pPr>
            <a:r>
              <a:rPr lang="en-GB" altLang="en-US" dirty="0"/>
              <a:t>Minutes from January:</a:t>
            </a:r>
          </a:p>
          <a:p>
            <a:pPr marL="1181100" lvl="2" indent="-381000">
              <a:spcBef>
                <a:spcPts val="0"/>
              </a:spcBef>
              <a:defRPr/>
            </a:pPr>
            <a:r>
              <a:rPr lang="en-GB" altLang="en-US" dirty="0">
                <a:hlinkClick r:id="rId3"/>
              </a:rPr>
              <a:t>https://mentor.ieee.org/802.11/dcn/23/11-23-0098-00-0wng-wng-meeting-minutes-2023-jan-baltimore-meeting.docx</a:t>
            </a:r>
            <a:r>
              <a:rPr lang="en-GB" altLang="en-US" dirty="0"/>
              <a:t> </a:t>
            </a:r>
          </a:p>
          <a:p>
            <a:pPr marL="438150" indent="-381000">
              <a:spcBef>
                <a:spcPts val="0"/>
              </a:spcBef>
              <a:defRPr/>
            </a:pPr>
            <a:r>
              <a:rPr lang="en-GB" altLang="en-US" dirty="0"/>
              <a:t>Presentations</a:t>
            </a:r>
          </a:p>
          <a:p>
            <a:pPr marL="857250" lvl="1" indent="-457200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2000" dirty="0"/>
              <a:t>“AMP Devices in WLAN,” Yinan Qi (OPPO)</a:t>
            </a:r>
            <a:endParaRPr lang="en-US" altLang="en-US" dirty="0"/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defRPr/>
            </a:pPr>
            <a:r>
              <a:rPr lang="en-US" altLang="en-US" dirty="0"/>
              <a:t>Plans for May 2023</a:t>
            </a:r>
          </a:p>
          <a:p>
            <a:pPr marL="857250" lvl="1" indent="-457200" eaLnBrk="1" hangingPunct="1">
              <a:lnSpc>
                <a:spcPct val="120000"/>
              </a:lnSpc>
              <a:spcBef>
                <a:spcPts val="0"/>
              </a:spcBef>
              <a:defRPr/>
            </a:pPr>
            <a:r>
              <a:rPr lang="en-US" altLang="en-US" dirty="0">
                <a:solidFill>
                  <a:srgbClr val="000000"/>
                </a:solidFill>
              </a:rPr>
              <a:t>Chair will make a call for presentations in advance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defRPr/>
            </a:pPr>
            <a:r>
              <a:rPr lang="en-US" altLang="en-US" dirty="0"/>
              <a:t>Adjourn</a:t>
            </a:r>
          </a:p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en-US" altLang="en-US" dirty="0"/>
              <a:t>Current agenda is document 11-23/0164r0</a:t>
            </a:r>
          </a:p>
        </p:txBody>
      </p:sp>
      <p:sp>
        <p:nvSpPr>
          <p:cNvPr id="15367" name="Rectangle 1">
            <a:extLst>
              <a:ext uri="{FF2B5EF4-FFF2-40B4-BE49-F238E27FC236}">
                <a16:creationId xmlns:a16="http://schemas.microsoft.com/office/drawing/2014/main" id="{46466877-483C-4321-9727-BE02BE36AF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066801"/>
            <a:ext cx="9144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tx2"/>
                </a:solidFill>
              </a:rPr>
              <a:t>14 March 2023, 0800-1000 US Eastern Time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DA2DEA7-F8C0-2998-56C9-55513270373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Jim Lansford, Qualcomm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8007273-2271-614E-7D0A-1AB777081E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9B5241-2828-156B-8E87-5076BE2584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9576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D99616218D054EA63C510D5C3ED3A7" ma:contentTypeVersion="13" ma:contentTypeDescription="Create a new document." ma:contentTypeScope="" ma:versionID="9088c02c015a5ae6094a345e86c0e1ae">
  <xsd:schema xmlns:xsd="http://www.w3.org/2001/XMLSchema" xmlns:xs="http://www.w3.org/2001/XMLSchema" xmlns:p="http://schemas.microsoft.com/office/2006/metadata/properties" xmlns:ns3="23347348-f209-4824-a23a-1433d5a4d5f5" xmlns:ns4="5d48a4fd-b80d-4fe1-b239-a49a0c8fe0fd" targetNamespace="http://schemas.microsoft.com/office/2006/metadata/properties" ma:root="true" ma:fieldsID="0203ac7f69cc6692272b6eeae0d61c95" ns3:_="" ns4:_="">
    <xsd:import namespace="23347348-f209-4824-a23a-1433d5a4d5f5"/>
    <xsd:import namespace="5d48a4fd-b80d-4fe1-b239-a49a0c8fe0f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347348-f209-4824-a23a-1433d5a4d5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48a4fd-b80d-4fe1-b239-a49a0c8fe0f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68BF55D-B36D-4C6C-8902-4C438DCE577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1AF8EE4-B00A-41DD-9B69-99C984DD69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347348-f209-4824-a23a-1433d5a4d5f5"/>
    <ds:schemaRef ds:uri="5d48a4fd-b80d-4fe1-b239-a49a0c8fe0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804785E-67BB-4305-9B97-6021308D188E}">
  <ds:schemaRefs>
    <ds:schemaRef ds:uri="23347348-f209-4824-a23a-1433d5a4d5f5"/>
    <ds:schemaRef ds:uri="http://schemas.microsoft.com/office/2006/metadata/properties"/>
    <ds:schemaRef ds:uri="http://purl.org/dc/terms/"/>
    <ds:schemaRef ds:uri="http://schemas.microsoft.com/office/2006/documentManagement/types"/>
    <ds:schemaRef ds:uri="5d48a4fd-b80d-4fe1-b239-a49a0c8fe0fd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7878</TotalTime>
  <Words>4543</Words>
  <Application>Microsoft Office PowerPoint</Application>
  <PresentationFormat>Widescreen</PresentationFormat>
  <Paragraphs>817</Paragraphs>
  <Slides>33</Slides>
  <Notes>22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微软雅黑</vt:lpstr>
      <vt:lpstr>Arial</vt:lpstr>
      <vt:lpstr>Calibri</vt:lpstr>
      <vt:lpstr>Times New Roman</vt:lpstr>
      <vt:lpstr>Wingdings</vt:lpstr>
      <vt:lpstr>Office Theme</vt:lpstr>
      <vt:lpstr>Document</vt:lpstr>
      <vt:lpstr>WG11 Opening Report Snapshot Slides March 2023</vt:lpstr>
      <vt:lpstr>Abstract</vt:lpstr>
      <vt:lpstr>Editors meeting - agenda for 2023-03-14</vt:lpstr>
      <vt:lpstr>ANA Status</vt:lpstr>
      <vt:lpstr>ARC (Architecture) – March 2023</vt:lpstr>
      <vt:lpstr>ARC (Architecture) – March 2023</vt:lpstr>
      <vt:lpstr>Coex SC (Coexistence) – March 2023 </vt:lpstr>
      <vt:lpstr>PAR Review SC – Snapshot slide Chair: Jon Rosdahl</vt:lpstr>
      <vt:lpstr>802.11 WNG – March 2023</vt:lpstr>
      <vt:lpstr>IEEE 802 JTC1 SC will meet once on Tue, 14 Mar 2023 @ 4pm ET</vt:lpstr>
      <vt:lpstr>A large number of IEEE 802 submissions are in the PSDO balloting &amp; publication process</vt:lpstr>
      <vt:lpstr>IEEE 802 has 141 standards in or through the PSDO pipeline</vt:lpstr>
      <vt:lpstr>REVme (Maintenance) Summary </vt:lpstr>
      <vt:lpstr>TGbb – Light communications</vt:lpstr>
      <vt:lpstr>IEEE 802.11 TGbc Broadcast Services Chair: Marc Emmelmann</vt:lpstr>
      <vt:lpstr>IEEE 802.11 TGbc Broadcast Services Chair: Marc Emmelmann</vt:lpstr>
      <vt:lpstr>TGbe (Extremely High Throughput)</vt:lpstr>
      <vt:lpstr>TGbe March F2F Schedule</vt:lpstr>
      <vt:lpstr>TGbf (WLAN Sensing) – March 2023</vt:lpstr>
      <vt:lpstr>TGbf Timeline (Updated)</vt:lpstr>
      <vt:lpstr>PowerPoint Presentation</vt:lpstr>
      <vt:lpstr>PowerPoint Presentation</vt:lpstr>
      <vt:lpstr>TGbh (Random and Changing MAC Addresses) – Mar 2023</vt:lpstr>
      <vt:lpstr>IEEE 802.11 TGbi – March 2023</vt:lpstr>
      <vt:lpstr>TGbk 320MHz Positioning</vt:lpstr>
      <vt:lpstr>TGbk 320MHz Ranging</vt:lpstr>
      <vt:lpstr>Snapshot for Ultra High Reliability UHR SG</vt:lpstr>
      <vt:lpstr>Snapshot for Ultra High Reliability UHR SG</vt:lpstr>
      <vt:lpstr>IEEE 802.11 AIML TIG – March 2023 Artificial Intelligence and Machine Learning </vt:lpstr>
      <vt:lpstr>IEEE 802.11 AIML TIG – March 2023 Artificial Intelligence and Machine Learning </vt:lpstr>
      <vt:lpstr>Snapshot of AMP TIG for Mar 2023 IEEE 802.11 Plenary</vt:lpstr>
      <vt:lpstr>Snapshot of AMP TIG for Mar 2023 IEEE 802.11 Plenary</vt:lpstr>
      <vt:lpstr>802.11 ITU Liaison Ad Hoc (ITU AHG) – March 2023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Stacey, Robert</dc:creator>
  <cp:keywords>CTPClassification=CTP_PUBLIC:VisualMarkings=, CTPClassification=CTP_NT</cp:keywords>
  <cp:lastModifiedBy>Stacey, Robert</cp:lastModifiedBy>
  <cp:revision>190</cp:revision>
  <cp:lastPrinted>1601-01-01T00:00:00Z</cp:lastPrinted>
  <dcterms:created xsi:type="dcterms:W3CDTF">2018-05-02T19:26:26Z</dcterms:created>
  <dcterms:modified xsi:type="dcterms:W3CDTF">2023-03-13T13:37:04Z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b31d2a93-48ab-4433-a33b-4408480a8ecd</vt:lpwstr>
  </property>
  <property fmtid="{D5CDD505-2E9C-101B-9397-08002B2CF9AE}" pid="3" name="CTP_TimeStamp">
    <vt:lpwstr>2020-07-06 15:50:08Z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0x0101005AD99616218D054EA63C510D5C3ED3A7</vt:lpwstr>
  </property>
</Properties>
</file>