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51"/>
  </p:notesMasterIdLst>
  <p:handoutMasterIdLst>
    <p:handoutMasterId r:id="rId152"/>
  </p:handoutMasterIdLst>
  <p:sldIdLst>
    <p:sldId id="256" r:id="rId2"/>
    <p:sldId id="2585" r:id="rId3"/>
    <p:sldId id="558" r:id="rId4"/>
    <p:sldId id="560" r:id="rId5"/>
    <p:sldId id="561" r:id="rId6"/>
    <p:sldId id="2586" r:id="rId7"/>
    <p:sldId id="2587" r:id="rId8"/>
    <p:sldId id="2584" r:id="rId9"/>
    <p:sldId id="257" r:id="rId10"/>
    <p:sldId id="258" r:id="rId11"/>
    <p:sldId id="259" r:id="rId12"/>
    <p:sldId id="283" r:id="rId13"/>
    <p:sldId id="262" r:id="rId14"/>
    <p:sldId id="265" r:id="rId15"/>
    <p:sldId id="2368" r:id="rId16"/>
    <p:sldId id="273" r:id="rId17"/>
    <p:sldId id="2373" r:id="rId18"/>
    <p:sldId id="269" r:id="rId19"/>
    <p:sldId id="272" r:id="rId20"/>
    <p:sldId id="293" r:id="rId21"/>
    <p:sldId id="308" r:id="rId22"/>
    <p:sldId id="306" r:id="rId23"/>
    <p:sldId id="296" r:id="rId24"/>
    <p:sldId id="2374" r:id="rId25"/>
    <p:sldId id="2375" r:id="rId26"/>
    <p:sldId id="2376" r:id="rId27"/>
    <p:sldId id="266" r:id="rId28"/>
    <p:sldId id="267" r:id="rId29"/>
    <p:sldId id="268" r:id="rId30"/>
    <p:sldId id="2377" r:id="rId31"/>
    <p:sldId id="264" r:id="rId32"/>
    <p:sldId id="331" r:id="rId33"/>
    <p:sldId id="332" r:id="rId34"/>
    <p:sldId id="2378" r:id="rId35"/>
    <p:sldId id="2379" r:id="rId36"/>
    <p:sldId id="2380" r:id="rId37"/>
    <p:sldId id="386" r:id="rId38"/>
    <p:sldId id="2381" r:id="rId39"/>
    <p:sldId id="270" r:id="rId40"/>
    <p:sldId id="2382" r:id="rId41"/>
    <p:sldId id="290" r:id="rId42"/>
    <p:sldId id="523" r:id="rId43"/>
    <p:sldId id="862" r:id="rId44"/>
    <p:sldId id="860" r:id="rId45"/>
    <p:sldId id="861" r:id="rId46"/>
    <p:sldId id="2383" r:id="rId47"/>
    <p:sldId id="2384" r:id="rId48"/>
    <p:sldId id="263" r:id="rId49"/>
    <p:sldId id="2385" r:id="rId50"/>
    <p:sldId id="2386" r:id="rId51"/>
    <p:sldId id="2387" r:id="rId52"/>
    <p:sldId id="2388" r:id="rId53"/>
    <p:sldId id="2389" r:id="rId54"/>
    <p:sldId id="2390" r:id="rId55"/>
    <p:sldId id="2391" r:id="rId56"/>
    <p:sldId id="2392" r:id="rId57"/>
    <p:sldId id="261" r:id="rId58"/>
    <p:sldId id="2574" r:id="rId59"/>
    <p:sldId id="2575" r:id="rId60"/>
    <p:sldId id="2576" r:id="rId61"/>
    <p:sldId id="2577" r:id="rId62"/>
    <p:sldId id="2578" r:id="rId63"/>
    <p:sldId id="2579" r:id="rId64"/>
    <p:sldId id="2580" r:id="rId65"/>
    <p:sldId id="2581" r:id="rId66"/>
    <p:sldId id="2397" r:id="rId67"/>
    <p:sldId id="2398" r:id="rId68"/>
    <p:sldId id="299" r:id="rId69"/>
    <p:sldId id="298" r:id="rId70"/>
    <p:sldId id="300" r:id="rId71"/>
    <p:sldId id="297" r:id="rId72"/>
    <p:sldId id="2399" r:id="rId73"/>
    <p:sldId id="2400" r:id="rId74"/>
    <p:sldId id="2401" r:id="rId75"/>
    <p:sldId id="2402" r:id="rId76"/>
    <p:sldId id="2403" r:id="rId77"/>
    <p:sldId id="2404" r:id="rId78"/>
    <p:sldId id="2405" r:id="rId79"/>
    <p:sldId id="2513" r:id="rId80"/>
    <p:sldId id="2549" r:id="rId81"/>
    <p:sldId id="2534" r:id="rId82"/>
    <p:sldId id="2550" r:id="rId83"/>
    <p:sldId id="2551" r:id="rId84"/>
    <p:sldId id="2552" r:id="rId85"/>
    <p:sldId id="288" r:id="rId86"/>
    <p:sldId id="2553" r:id="rId87"/>
    <p:sldId id="2554" r:id="rId88"/>
    <p:sldId id="524" r:id="rId89"/>
    <p:sldId id="526" r:id="rId90"/>
    <p:sldId id="2555" r:id="rId91"/>
    <p:sldId id="1578" r:id="rId92"/>
    <p:sldId id="1573" r:id="rId93"/>
    <p:sldId id="1579" r:id="rId94"/>
    <p:sldId id="1580" r:id="rId95"/>
    <p:sldId id="2588" r:id="rId96"/>
    <p:sldId id="387" r:id="rId97"/>
    <p:sldId id="2591" r:id="rId98"/>
    <p:sldId id="2589" r:id="rId99"/>
    <p:sldId id="285" r:id="rId100"/>
    <p:sldId id="2590" r:id="rId101"/>
    <p:sldId id="2582" r:id="rId102"/>
    <p:sldId id="2557" r:id="rId103"/>
    <p:sldId id="868" r:id="rId104"/>
    <p:sldId id="2558" r:id="rId105"/>
    <p:sldId id="2559" r:id="rId106"/>
    <p:sldId id="2561" r:id="rId107"/>
    <p:sldId id="2562" r:id="rId108"/>
    <p:sldId id="2563" r:id="rId109"/>
    <p:sldId id="2564" r:id="rId110"/>
    <p:sldId id="2565" r:id="rId111"/>
    <p:sldId id="271" r:id="rId112"/>
    <p:sldId id="2566" r:id="rId113"/>
    <p:sldId id="2567" r:id="rId114"/>
    <p:sldId id="280" r:id="rId115"/>
    <p:sldId id="275" r:id="rId116"/>
    <p:sldId id="276" r:id="rId117"/>
    <p:sldId id="277" r:id="rId118"/>
    <p:sldId id="278" r:id="rId119"/>
    <p:sldId id="281" r:id="rId120"/>
    <p:sldId id="279" r:id="rId121"/>
    <p:sldId id="2568" r:id="rId122"/>
    <p:sldId id="2569" r:id="rId123"/>
    <p:sldId id="395" r:id="rId124"/>
    <p:sldId id="396" r:id="rId125"/>
    <p:sldId id="394" r:id="rId126"/>
    <p:sldId id="2570" r:id="rId127"/>
    <p:sldId id="2583" r:id="rId128"/>
    <p:sldId id="2571" r:id="rId129"/>
    <p:sldId id="440" r:id="rId130"/>
    <p:sldId id="441" r:id="rId131"/>
    <p:sldId id="442" r:id="rId132"/>
    <p:sldId id="2572" r:id="rId133"/>
    <p:sldId id="2573" r:id="rId134"/>
    <p:sldId id="326" r:id="rId135"/>
    <p:sldId id="339" r:id="rId136"/>
    <p:sldId id="373" r:id="rId137"/>
    <p:sldId id="371" r:id="rId138"/>
    <p:sldId id="372" r:id="rId139"/>
    <p:sldId id="353" r:id="rId140"/>
    <p:sldId id="364" r:id="rId141"/>
    <p:sldId id="376" r:id="rId142"/>
    <p:sldId id="374" r:id="rId143"/>
    <p:sldId id="378" r:id="rId144"/>
    <p:sldId id="343" r:id="rId145"/>
    <p:sldId id="348" r:id="rId146"/>
    <p:sldId id="357" r:id="rId147"/>
    <p:sldId id="377" r:id="rId148"/>
    <p:sldId id="375" r:id="rId149"/>
    <p:sldId id="366" r:id="rId150"/>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832" autoAdjust="0"/>
    <p:restoredTop sz="94660"/>
  </p:normalViewPr>
  <p:slideViewPr>
    <p:cSldViewPr>
      <p:cViewPr varScale="1">
        <p:scale>
          <a:sx n="89" d="100"/>
          <a:sy n="89" d="100"/>
        </p:scale>
        <p:origin x="106" y="269"/>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notesMaster" Target="notesMasters/notesMaster1.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D1.0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815</c:v>
                </c:pt>
                <c:pt idx="1">
                  <c:v>28</c:v>
                </c:pt>
                <c:pt idx="2">
                  <c:v>459</c:v>
                </c:pt>
              </c:numCache>
            </c:numRef>
          </c:val>
          <c:extLs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19</c:v>
                </c:pt>
                <c:pt idx="1">
                  <c:v>0</c:v>
                </c:pt>
                <c:pt idx="2">
                  <c:v>4</c:v>
                </c:pt>
              </c:numCache>
            </c:numRef>
          </c:val>
          <c:extLs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1891745904"/>
        <c:axId val="-1891745360"/>
      </c:barChart>
      <c:catAx>
        <c:axId val="-189174590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91745360"/>
        <c:crosses val="autoZero"/>
        <c:auto val="1"/>
        <c:lblAlgn val="ctr"/>
        <c:lblOffset val="100"/>
        <c:noMultiLvlLbl val="0"/>
      </c:catAx>
      <c:valAx>
        <c:axId val="-189174536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189174590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3/16/2023</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40527915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726069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2122269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23</a:t>
            </a:fld>
            <a:endParaRPr lang="en-US"/>
          </a:p>
        </p:txBody>
      </p:sp>
    </p:spTree>
    <p:extLst>
      <p:ext uri="{BB962C8B-B14F-4D97-AF65-F5344CB8AC3E}">
        <p14:creationId xmlns:p14="http://schemas.microsoft.com/office/powerpoint/2010/main" val="3569886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802.11-22/0255</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24</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00753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802.11-22/0255</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004498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802.11-22/0255</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(SELF)</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31</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11047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802-11-23/0187r3</a:t>
            </a:r>
          </a:p>
        </p:txBody>
      </p:sp>
      <p:sp>
        <p:nvSpPr>
          <p:cNvPr id="5" name="Rectangle 3"/>
          <p:cNvSpPr>
            <a:spLocks noGrp="1" noChangeArrowheads="1"/>
          </p:cNvSpPr>
          <p:nvPr>
            <p:ph type="dt"/>
          </p:nvPr>
        </p:nvSpPr>
        <p:spPr>
          <a:ln/>
        </p:spPr>
        <p:txBody>
          <a:bodyPr/>
          <a:lstStyle/>
          <a:p>
            <a:r>
              <a:rPr lang="en-US"/>
              <a:t>March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34</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6989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35</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3412167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36</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68937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37</a:t>
            </a:fld>
            <a:endParaRPr lang="en-GB" altLang="en-US"/>
          </a:p>
        </p:txBody>
      </p:sp>
      <p:sp>
        <p:nvSpPr>
          <p:cNvPr id="19462" name="Rectangle 2"/>
          <p:cNvSpPr>
            <a:spLocks noGrp="1" noRot="1" noChangeAspect="1" noChangeArrowheads="1" noTextEdit="1"/>
          </p:cNvSpPr>
          <p:nvPr>
            <p:ph type="sldImg"/>
          </p:nvPr>
        </p:nvSpPr>
        <p:spPr>
          <a:xfrm>
            <a:off x="100013" y="750888"/>
            <a:ext cx="6596062" cy="3711575"/>
          </a:xfrm>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865929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dirty="0"/>
              <a:t>Mar 2023</a:t>
            </a:r>
          </a:p>
        </p:txBody>
      </p:sp>
      <p:sp>
        <p:nvSpPr>
          <p:cNvPr id="6" name="Rectangle 6"/>
          <p:cNvSpPr>
            <a:spLocks noGrp="1" noChangeArrowheads="1"/>
          </p:cNvSpPr>
          <p:nvPr>
            <p:ph type="ftr"/>
          </p:nvPr>
        </p:nvSpPr>
        <p:spPr>
          <a:ln/>
        </p:spPr>
        <p:txBody>
          <a:bodyPr/>
          <a:lstStyle/>
          <a:p>
            <a:r>
              <a:rPr lang="en-US" dirty="0"/>
              <a:t>Peter Yee, AKAYLA</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38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286723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Mar 2023</a:t>
            </a:r>
            <a:endParaRPr lang="en-US" dirty="0"/>
          </a:p>
        </p:txBody>
      </p:sp>
      <p:sp>
        <p:nvSpPr>
          <p:cNvPr id="6" name="Footer Placeholder 5"/>
          <p:cNvSpPr>
            <a:spLocks noGrp="1"/>
          </p:cNvSpPr>
          <p:nvPr>
            <p:ph type="ftr"/>
          </p:nvPr>
        </p:nvSpPr>
        <p:spPr/>
        <p:txBody>
          <a:bodyPr/>
          <a:lstStyle/>
          <a:p>
            <a:r>
              <a:rPr lang="en-US"/>
              <a:t>Peter Yee, AKAYLA</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39</a:t>
            </a:fld>
            <a:endParaRPr lang="en-US"/>
          </a:p>
        </p:txBody>
      </p:sp>
    </p:spTree>
    <p:extLst>
      <p:ext uri="{BB962C8B-B14F-4D97-AF65-F5344CB8AC3E}">
        <p14:creationId xmlns:p14="http://schemas.microsoft.com/office/powerpoint/2010/main" val="1064151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41</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218155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42</a:t>
            </a:fld>
            <a:endParaRPr lang="en-US">
              <a:latin typeface="Times New Roman" charset="0"/>
            </a:endParaRPr>
          </a:p>
        </p:txBody>
      </p:sp>
    </p:spTree>
    <p:extLst>
      <p:ext uri="{BB962C8B-B14F-4D97-AF65-F5344CB8AC3E}">
        <p14:creationId xmlns:p14="http://schemas.microsoft.com/office/powerpoint/2010/main" val="31042387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43</a:t>
            </a:fld>
            <a:endParaRPr lang="en-US">
              <a:latin typeface="Times New Roman" charset="0"/>
            </a:endParaRPr>
          </a:p>
        </p:txBody>
      </p:sp>
    </p:spTree>
    <p:extLst>
      <p:ext uri="{BB962C8B-B14F-4D97-AF65-F5344CB8AC3E}">
        <p14:creationId xmlns:p14="http://schemas.microsoft.com/office/powerpoint/2010/main" val="3236145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46</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60601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47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56003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48</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284088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802.11-19/1413r0</a:t>
            </a:r>
          </a:p>
        </p:txBody>
      </p:sp>
      <p:sp>
        <p:nvSpPr>
          <p:cNvPr id="5" name="Rectangle 3"/>
          <p:cNvSpPr>
            <a:spLocks noGrp="1" noChangeArrowheads="1"/>
          </p:cNvSpPr>
          <p:nvPr>
            <p:ph type="dt"/>
          </p:nvPr>
        </p:nvSpPr>
        <p:spPr>
          <a:ln/>
        </p:spPr>
        <p:txBody>
          <a:bodyPr/>
          <a:lstStyle/>
          <a:p>
            <a:r>
              <a:rPr lang="en-US"/>
              <a:t>Sept. 2019</a:t>
            </a:r>
          </a:p>
        </p:txBody>
      </p:sp>
      <p:sp>
        <p:nvSpPr>
          <p:cNvPr id="6" name="Rectangle 6"/>
          <p:cNvSpPr>
            <a:spLocks noGrp="1" noChangeArrowheads="1"/>
          </p:cNvSpPr>
          <p:nvPr>
            <p:ph type="ftr"/>
          </p:nvPr>
        </p:nvSpPr>
        <p:spPr>
          <a:ln/>
        </p:spPr>
        <p:txBody>
          <a:bodyPr/>
          <a:lstStyle/>
          <a:p>
            <a:r>
              <a:rPr lang="en-US"/>
              <a:t>Nikola Serafimovski, pureLiFi</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49</a:t>
            </a:fld>
            <a:endParaRPr lang="en-US"/>
          </a:p>
        </p:txBody>
      </p:sp>
      <p:sp>
        <p:nvSpPr>
          <p:cNvPr id="19457"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3841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10</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4007060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802.11-22/0151</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50</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274116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802.11-22/0151</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18715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802.11-22/0151</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55</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2234522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802.11-22/0151</a:t>
            </a:r>
            <a:endParaRPr lang="en-US"/>
          </a:p>
        </p:txBody>
      </p:sp>
      <p:sp>
        <p:nvSpPr>
          <p:cNvPr id="5" name="Rectangle 3"/>
          <p:cNvSpPr>
            <a:spLocks noGrp="1" noChangeArrowheads="1"/>
          </p:cNvSpPr>
          <p:nvPr>
            <p:ph type="dt"/>
          </p:nvPr>
        </p:nvSpPr>
        <p:spPr>
          <a:ln/>
        </p:spPr>
        <p:txBody>
          <a:bodyPr/>
          <a:lstStyle/>
          <a:p>
            <a:r>
              <a:rPr lang="en-GB"/>
              <a:t>March 2023</a:t>
            </a:r>
            <a:endParaRPr lang="en-US"/>
          </a:p>
        </p:txBody>
      </p:sp>
      <p:sp>
        <p:nvSpPr>
          <p:cNvPr id="6" name="Rectangle 6"/>
          <p:cNvSpPr>
            <a:spLocks noGrp="1" noChangeArrowheads="1"/>
          </p:cNvSpPr>
          <p:nvPr>
            <p:ph type="ftr"/>
          </p:nvPr>
        </p:nvSpPr>
        <p:spPr>
          <a:ln/>
        </p:spPr>
        <p:txBody>
          <a:bodyPr/>
          <a:lstStyle/>
          <a:p>
            <a:r>
              <a:rPr lang="de-DE"/>
              <a:t>Marc Emmelmann (Koden-TI)</a:t>
            </a:r>
            <a:endParaRPr lang="en-US"/>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704468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58</a:t>
            </a:fld>
            <a:endParaRPr lang="en-US"/>
          </a:p>
        </p:txBody>
      </p:sp>
    </p:spTree>
    <p:extLst>
      <p:ext uri="{BB962C8B-B14F-4D97-AF65-F5344CB8AC3E}">
        <p14:creationId xmlns:p14="http://schemas.microsoft.com/office/powerpoint/2010/main" val="38416106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61</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11974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62</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506676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709133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82905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25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CA5AFF69-4AEE-4693-9CD6-98E2EBC076EC}" type="slidenum">
              <a:rPr lang="en-US"/>
              <a:pPr/>
              <a:t>11</a:t>
            </a:fld>
            <a:endParaRPr lang="en-US" dirty="0"/>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26387823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66</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83780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67</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2101703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68</a:t>
            </a:fld>
            <a:endParaRPr lang="en-US"/>
          </a:p>
        </p:txBody>
      </p:sp>
    </p:spTree>
    <p:extLst>
      <p:ext uri="{BB962C8B-B14F-4D97-AF65-F5344CB8AC3E}">
        <p14:creationId xmlns:p14="http://schemas.microsoft.com/office/powerpoint/2010/main" val="2313151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69</a:t>
            </a:fld>
            <a:endParaRPr lang="en-US"/>
          </a:p>
        </p:txBody>
      </p:sp>
    </p:spTree>
    <p:extLst>
      <p:ext uri="{BB962C8B-B14F-4D97-AF65-F5344CB8AC3E}">
        <p14:creationId xmlns:p14="http://schemas.microsoft.com/office/powerpoint/2010/main" val="1473618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70</a:t>
            </a:fld>
            <a:endParaRPr lang="en-US"/>
          </a:p>
        </p:txBody>
      </p:sp>
    </p:spTree>
    <p:extLst>
      <p:ext uri="{BB962C8B-B14F-4D97-AF65-F5344CB8AC3E}">
        <p14:creationId xmlns:p14="http://schemas.microsoft.com/office/powerpoint/2010/main" val="41394046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71</a:t>
            </a:fld>
            <a:endParaRPr lang="en-US"/>
          </a:p>
        </p:txBody>
      </p:sp>
    </p:spTree>
    <p:extLst>
      <p:ext uri="{BB962C8B-B14F-4D97-AF65-F5344CB8AC3E}">
        <p14:creationId xmlns:p14="http://schemas.microsoft.com/office/powerpoint/2010/main" val="12041668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72</a:t>
            </a:fld>
            <a:endParaRPr lang="en-US"/>
          </a:p>
        </p:txBody>
      </p:sp>
    </p:spTree>
    <p:extLst>
      <p:ext uri="{BB962C8B-B14F-4D97-AF65-F5344CB8AC3E}">
        <p14:creationId xmlns:p14="http://schemas.microsoft.com/office/powerpoint/2010/main" val="36090413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802.11-21/0444r1</a:t>
            </a:r>
            <a:endParaRPr lang="en-US" dirty="0"/>
          </a:p>
        </p:txBody>
      </p:sp>
      <p:sp>
        <p:nvSpPr>
          <p:cNvPr id="5" name="Rectangle 3"/>
          <p:cNvSpPr>
            <a:spLocks noGrp="1" noChangeArrowheads="1"/>
          </p:cNvSpPr>
          <p:nvPr>
            <p:ph type="dt"/>
          </p:nvPr>
        </p:nvSpPr>
        <p:spPr>
          <a:ln/>
        </p:spPr>
        <p:txBody>
          <a:bodyPr/>
          <a:lstStyle/>
          <a:p>
            <a:r>
              <a:rPr lang="en-US" dirty="0"/>
              <a:t>March 2021</a:t>
            </a:r>
          </a:p>
        </p:txBody>
      </p:sp>
      <p:sp>
        <p:nvSpPr>
          <p:cNvPr id="6" name="Rectangle 6"/>
          <p:cNvSpPr>
            <a:spLocks noGrp="1" noChangeArrowheads="1"/>
          </p:cNvSpPr>
          <p:nvPr>
            <p:ph type="ftr"/>
          </p:nvPr>
        </p:nvSpPr>
        <p:spPr>
          <a:ln/>
        </p:spPr>
        <p:txBody>
          <a:bodyPr/>
          <a:lstStyle/>
          <a:p>
            <a:r>
              <a:rPr lang="en-US" dirty="0"/>
              <a:t>Stephen McCann, Huawei</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73</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90903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77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026634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5291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503094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83</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1320449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84</a:t>
            </a:fld>
            <a:endParaRPr lang="en-US" dirty="0">
              <a:latin typeface="Times New Roman" charset="0"/>
            </a:endParaRPr>
          </a:p>
        </p:txBody>
      </p:sp>
    </p:spTree>
    <p:extLst>
      <p:ext uri="{BB962C8B-B14F-4D97-AF65-F5344CB8AC3E}">
        <p14:creationId xmlns:p14="http://schemas.microsoft.com/office/powerpoint/2010/main" val="12901582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85</a:t>
            </a:fld>
            <a:endParaRPr lang="en-US" dirty="0">
              <a:latin typeface="Times New Roman" charset="0"/>
            </a:endParaRPr>
          </a:p>
        </p:txBody>
      </p:sp>
    </p:spTree>
    <p:extLst>
      <p:ext uri="{BB962C8B-B14F-4D97-AF65-F5344CB8AC3E}">
        <p14:creationId xmlns:p14="http://schemas.microsoft.com/office/powerpoint/2010/main" val="5112169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dirty="0">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dirty="0">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dirty="0">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dirty="0">
                <a:latin typeface="Times New Roman" charset="0"/>
              </a:rPr>
              <a:t>Page </a:t>
            </a:r>
            <a:fld id="{48189E4D-1385-4EFA-9270-3C7FC52F7D9E}" type="slidenum">
              <a:rPr lang="en-US" smtClean="0">
                <a:latin typeface="Times New Roman" charset="0"/>
              </a:rPr>
              <a:pPr/>
              <a:t>86</a:t>
            </a:fld>
            <a:endParaRPr lang="en-US" dirty="0">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dirty="0">
              <a:latin typeface="Times New Roman" charset="0"/>
            </a:endParaRPr>
          </a:p>
        </p:txBody>
      </p:sp>
    </p:spTree>
    <p:extLst>
      <p:ext uri="{BB962C8B-B14F-4D97-AF65-F5344CB8AC3E}">
        <p14:creationId xmlns:p14="http://schemas.microsoft.com/office/powerpoint/2010/main" val="126119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19E45C9-B34C-42F3-BF3B-7469E8D7F591}"/>
              </a:ext>
            </a:extLst>
          </p:cNvPr>
          <p:cNvSpPr>
            <a:spLocks noGrp="1" noChangeArrowheads="1"/>
          </p:cNvSpPr>
          <p:nvPr>
            <p:ph type="hdr" sz="quarter"/>
          </p:nvPr>
        </p:nvSpPr>
        <p:spPr/>
        <p:txBody>
          <a:bodyPr/>
          <a:lstStyle>
            <a:lvl1pPr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2057400" indent="-228600" defTabSz="933450" eaLnBrk="0" hangingPunct="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defRPr/>
            </a:pPr>
            <a:r>
              <a:rPr lang="en-GB" altLang="en-US" sz="1400" dirty="0"/>
              <a:t>doc.: IEEE 802.11-18/1067r0</a:t>
            </a:r>
          </a:p>
        </p:txBody>
      </p:sp>
      <p:sp>
        <p:nvSpPr>
          <p:cNvPr id="18434" name="Rectangle 3">
            <a:extLst>
              <a:ext uri="{FF2B5EF4-FFF2-40B4-BE49-F238E27FC236}">
                <a16:creationId xmlns:a16="http://schemas.microsoft.com/office/drawing/2014/main" id="{82984988-4919-C6FD-450F-5DF37ED902DA}"/>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CA" altLang="en-US" sz="1400" dirty="0"/>
              <a:t>July 2018</a:t>
            </a:r>
            <a:endParaRPr lang="en-GB" altLang="en-US" sz="1400" dirty="0"/>
          </a:p>
        </p:txBody>
      </p:sp>
      <p:sp>
        <p:nvSpPr>
          <p:cNvPr id="20484" name="Rectangle 6">
            <a:extLst>
              <a:ext uri="{FF2B5EF4-FFF2-40B4-BE49-F238E27FC236}">
                <a16:creationId xmlns:a16="http://schemas.microsoft.com/office/drawing/2014/main" id="{9F7C0EE7-8514-452E-AD86-EA65F4154F7B}"/>
              </a:ext>
            </a:extLst>
          </p:cNvPr>
          <p:cNvSpPr>
            <a:spLocks noGrp="1" noChangeArrowheads="1"/>
          </p:cNvSpPr>
          <p:nvPr>
            <p:ph type="ftr" sz="quarter" idx="4"/>
          </p:nvPr>
        </p:nvSpPr>
        <p:spPr/>
        <p:txBody>
          <a:bodyPr/>
          <a:lstStyle>
            <a:lvl1pPr marL="342900" indent="-342900" defTabSz="933450" eaLnBrk="0" hangingPunct="0">
              <a:spcBef>
                <a:spcPct val="30000"/>
              </a:spcBef>
              <a:defRPr sz="1200">
                <a:solidFill>
                  <a:schemeClr val="tx1"/>
                </a:solidFill>
                <a:latin typeface="Times New Roman" pitchFamily="18" charset="0"/>
              </a:defRPr>
            </a:lvl1pPr>
            <a:lvl2pPr marL="742950" indent="-285750" defTabSz="933450" eaLnBrk="0" hangingPunct="0">
              <a:spcBef>
                <a:spcPct val="30000"/>
              </a:spcBef>
              <a:defRPr sz="1200">
                <a:solidFill>
                  <a:schemeClr val="tx1"/>
                </a:solidFill>
                <a:latin typeface="Times New Roman" pitchFamily="18" charset="0"/>
              </a:defRPr>
            </a:lvl2pPr>
            <a:lvl3pPr marL="1143000" indent="-228600" defTabSz="933450" eaLnBrk="0" hangingPunct="0">
              <a:spcBef>
                <a:spcPct val="30000"/>
              </a:spcBef>
              <a:defRPr sz="1200">
                <a:solidFill>
                  <a:schemeClr val="tx1"/>
                </a:solidFill>
                <a:latin typeface="Times New Roman" pitchFamily="18" charset="0"/>
              </a:defRPr>
            </a:lvl3pPr>
            <a:lvl4pPr marL="1600200" indent="-228600" defTabSz="933450" eaLnBrk="0" hangingPunct="0">
              <a:spcBef>
                <a:spcPct val="30000"/>
              </a:spcBef>
              <a:defRPr sz="1200">
                <a:solidFill>
                  <a:schemeClr val="tx1"/>
                </a:solidFill>
                <a:latin typeface="Times New Roman" pitchFamily="18" charset="0"/>
              </a:defRPr>
            </a:lvl4pPr>
            <a:lvl5pPr marL="458788" defTabSz="933450" eaLnBrk="0" hangingPunct="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defRPr/>
            </a:pPr>
            <a:r>
              <a:rPr lang="en-GB" altLang="en-US" dirty="0"/>
              <a:t>Michael Montemurro, BlackBerry</a:t>
            </a:r>
          </a:p>
        </p:txBody>
      </p:sp>
      <p:sp>
        <p:nvSpPr>
          <p:cNvPr id="18436" name="Rectangle 7">
            <a:extLst>
              <a:ext uri="{FF2B5EF4-FFF2-40B4-BE49-F238E27FC236}">
                <a16:creationId xmlns:a16="http://schemas.microsoft.com/office/drawing/2014/main" id="{5EA227AB-82DA-D91B-8278-8D4CBB9931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dirty="0"/>
              <a:t>Page </a:t>
            </a:r>
            <a:fld id="{39F08A9F-E56E-49D8-BE1F-3FB39C373478}" type="slidenum">
              <a:rPr lang="en-GB" altLang="en-US"/>
              <a:pPr>
                <a:spcBef>
                  <a:spcPct val="0"/>
                </a:spcBef>
              </a:pPr>
              <a:t>87</a:t>
            </a:fld>
            <a:endParaRPr lang="en-GB" altLang="en-US" dirty="0"/>
          </a:p>
        </p:txBody>
      </p:sp>
      <p:sp>
        <p:nvSpPr>
          <p:cNvPr id="18437" name="Rectangle 2">
            <a:extLst>
              <a:ext uri="{FF2B5EF4-FFF2-40B4-BE49-F238E27FC236}">
                <a16:creationId xmlns:a16="http://schemas.microsoft.com/office/drawing/2014/main" id="{927B1A20-EE13-C2F5-EABB-419D71E4A3FF}"/>
              </a:ext>
            </a:extLst>
          </p:cNvPr>
          <p:cNvSpPr>
            <a:spLocks noGrp="1" noRot="1" noChangeAspect="1" noChangeArrowheads="1" noTextEdit="1"/>
          </p:cNvSpPr>
          <p:nvPr>
            <p:ph type="sldImg"/>
          </p:nvPr>
        </p:nvSpPr>
        <p:spPr>
          <a:xfrm>
            <a:off x="98425" y="750888"/>
            <a:ext cx="6597650" cy="3711575"/>
          </a:xfrm>
          <a:ln cap="flat"/>
        </p:spPr>
      </p:sp>
      <p:sp>
        <p:nvSpPr>
          <p:cNvPr id="18438" name="Rectangle 3">
            <a:extLst>
              <a:ext uri="{FF2B5EF4-FFF2-40B4-BE49-F238E27FC236}">
                <a16:creationId xmlns:a16="http://schemas.microsoft.com/office/drawing/2014/main" id="{C7CE6092-D952-C938-2DCB-A6B7174A7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dirty="0"/>
          </a:p>
        </p:txBody>
      </p:sp>
    </p:spTree>
    <p:extLst>
      <p:ext uri="{BB962C8B-B14F-4D97-AF65-F5344CB8AC3E}">
        <p14:creationId xmlns:p14="http://schemas.microsoft.com/office/powerpoint/2010/main" val="7915903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88</a:t>
            </a:fld>
            <a:endParaRPr lang="en-US" dirty="0">
              <a:latin typeface="Times New Roman" charset="0"/>
            </a:endParaRPr>
          </a:p>
        </p:txBody>
      </p:sp>
    </p:spTree>
    <p:extLst>
      <p:ext uri="{BB962C8B-B14F-4D97-AF65-F5344CB8AC3E}">
        <p14:creationId xmlns:p14="http://schemas.microsoft.com/office/powerpoint/2010/main" val="30122204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89</a:t>
            </a:fld>
            <a:endParaRPr lang="en-US" dirty="0">
              <a:latin typeface="Times New Roman" charset="0"/>
            </a:endParaRPr>
          </a:p>
        </p:txBody>
      </p:sp>
    </p:spTree>
    <p:extLst>
      <p:ext uri="{BB962C8B-B14F-4D97-AF65-F5344CB8AC3E}">
        <p14:creationId xmlns:p14="http://schemas.microsoft.com/office/powerpoint/2010/main" val="38548302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dirty="0">
              <a:latin typeface="Times New Roman" charset="0"/>
            </a:endParaRPr>
          </a:p>
        </p:txBody>
      </p:sp>
      <p:sp>
        <p:nvSpPr>
          <p:cNvPr id="11268" name="Header Placeholder 3"/>
          <p:cNvSpPr>
            <a:spLocks noGrp="1"/>
          </p:cNvSpPr>
          <p:nvPr>
            <p:ph type="hdr" sz="quarter"/>
          </p:nvPr>
        </p:nvSpPr>
        <p:spPr>
          <a:noFill/>
        </p:spPr>
        <p:txBody>
          <a:bodyPr/>
          <a:lstStyle/>
          <a:p>
            <a:r>
              <a:rPr lang="en-US" dirty="0">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dirty="0">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dirty="0">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dirty="0">
                <a:latin typeface="Times New Roman" charset="0"/>
              </a:rPr>
              <a:t>Page </a:t>
            </a:r>
            <a:fld id="{484108AB-0851-459B-AB7B-943A8BD15352}" type="slidenum">
              <a:rPr lang="en-US" smtClean="0">
                <a:latin typeface="Times New Roman" charset="0"/>
              </a:rPr>
              <a:pPr/>
              <a:t>90</a:t>
            </a:fld>
            <a:endParaRPr lang="en-US" dirty="0">
              <a:latin typeface="Times New Roman" charset="0"/>
            </a:endParaRPr>
          </a:p>
        </p:txBody>
      </p:sp>
    </p:spTree>
    <p:extLst>
      <p:ext uri="{BB962C8B-B14F-4D97-AF65-F5344CB8AC3E}">
        <p14:creationId xmlns:p14="http://schemas.microsoft.com/office/powerpoint/2010/main" val="16234266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dirty="0"/>
              <a:t>September 2013</a:t>
            </a:r>
            <a:endParaRPr lang="en-GB" altLang="en-US" sz="1400" dirty="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dirty="0"/>
              <a:t>Hassan Yaghoobi (Intel Corp.)</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95</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9439783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CB0B83F-32F4-6621-3DFE-BAF01229B902}"/>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doc.: IEEE 802.11-yy/xxxxr0</a:t>
            </a:r>
          </a:p>
        </p:txBody>
      </p:sp>
      <p:sp>
        <p:nvSpPr>
          <p:cNvPr id="5123" name="Rectangle 3">
            <a:extLst>
              <a:ext uri="{FF2B5EF4-FFF2-40B4-BE49-F238E27FC236}">
                <a16:creationId xmlns:a16="http://schemas.microsoft.com/office/drawing/2014/main" id="{A414D11D-073B-DE3E-994C-4F440A9DDE0E}"/>
              </a:ext>
            </a:extLst>
          </p:cNvPr>
          <p:cNvSpPr>
            <a:spLocks noGrp="1" noChangeArrowheads="1"/>
          </p:cNvSpPr>
          <p:nvPr>
            <p:ph type="dt"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sz="1400">
                <a:ea typeface="MS Gothic" panose="020B0609070205080204" pitchFamily="49" charset="-128"/>
                <a:cs typeface="Arial Unicode MS" pitchFamily="34" charset="-128"/>
              </a:rPr>
              <a:t>Month Year</a:t>
            </a:r>
          </a:p>
        </p:txBody>
      </p:sp>
      <p:sp>
        <p:nvSpPr>
          <p:cNvPr id="5124" name="Rectangle 6">
            <a:extLst>
              <a:ext uri="{FF2B5EF4-FFF2-40B4-BE49-F238E27FC236}">
                <a16:creationId xmlns:a16="http://schemas.microsoft.com/office/drawing/2014/main" id="{C3A42E2B-D936-0A31-2A41-BEED74D79438}"/>
              </a:ext>
            </a:extLst>
          </p:cNvPr>
          <p:cNvSpPr>
            <a:spLocks noGrp="1" noChangeArrowheads="1"/>
          </p:cNvSpPr>
          <p:nvPr>
            <p:ph type="ft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cs typeface="Arial Unicode MS" pitchFamily="34" charset="-128"/>
              </a:rPr>
              <a:t>John Doe, Some Company</a:t>
            </a:r>
          </a:p>
        </p:txBody>
      </p:sp>
      <p:sp>
        <p:nvSpPr>
          <p:cNvPr id="5125" name="Rectangle 7">
            <a:extLst>
              <a:ext uri="{FF2B5EF4-FFF2-40B4-BE49-F238E27FC236}">
                <a16:creationId xmlns:a16="http://schemas.microsoft.com/office/drawing/2014/main" id="{550302F8-FB51-4CD4-9B6F-C6D0AC6392A6}"/>
              </a:ext>
            </a:extLst>
          </p:cNvPr>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ea typeface="ＭＳ Ｐゴシック" panose="020B0600070205080204" pitchFamily="34" charset="-128"/>
              </a:defRPr>
            </a:lvl9pPr>
          </a:lstStyle>
          <a:p>
            <a:pPr>
              <a:spcBef>
                <a:spcPct val="0"/>
              </a:spcBef>
            </a:pPr>
            <a:r>
              <a:rPr lang="en-US" altLang="tr-TR">
                <a:ea typeface="MS Gothic" panose="020B0609070205080204" pitchFamily="49" charset="-128"/>
              </a:rPr>
              <a:t>Page </a:t>
            </a:r>
            <a:fld id="{A03A1349-B519-4137-9DAC-C113A6F662CF}" type="slidenum">
              <a:rPr lang="en-US" altLang="tr-TR" smtClean="0">
                <a:ea typeface="MS Gothic" panose="020B0609070205080204" pitchFamily="49" charset="-128"/>
              </a:rPr>
              <a:pPr>
                <a:spcBef>
                  <a:spcPct val="0"/>
                </a:spcBef>
              </a:pPr>
              <a:t>98</a:t>
            </a:fld>
            <a:endParaRPr lang="en-US" altLang="tr-TR">
              <a:ea typeface="MS Gothic" panose="020B0609070205080204" pitchFamily="49" charset="-128"/>
            </a:endParaRPr>
          </a:p>
        </p:txBody>
      </p:sp>
      <p:sp>
        <p:nvSpPr>
          <p:cNvPr id="5126" name="Text Box 1">
            <a:extLst>
              <a:ext uri="{FF2B5EF4-FFF2-40B4-BE49-F238E27FC236}">
                <a16:creationId xmlns:a16="http://schemas.microsoft.com/office/drawing/2014/main" id="{657199DF-67D5-CEBD-057F-7EB0007240B3}"/>
              </a:ext>
            </a:extLst>
          </p:cNvPr>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p:spPr>
        <p:txBody>
          <a:bodyPr wrap="none" anchor="ctr"/>
          <a:lstStyle/>
          <a:p>
            <a:pPr>
              <a:buClr>
                <a:srgbClr val="000000"/>
              </a:buClr>
              <a:buSzPct val="100000"/>
              <a:buFont typeface="Times New Roman" panose="02020603050405020304" pitchFamily="18" charset="0"/>
              <a:buNone/>
            </a:pPr>
            <a:endParaRPr lang="en-US" altLang="tr-TR"/>
          </a:p>
        </p:txBody>
      </p:sp>
      <p:sp>
        <p:nvSpPr>
          <p:cNvPr id="5127" name="Rectangle 2">
            <a:extLst>
              <a:ext uri="{FF2B5EF4-FFF2-40B4-BE49-F238E27FC236}">
                <a16:creationId xmlns:a16="http://schemas.microsoft.com/office/drawing/2014/main" id="{721985DE-92DE-3BC0-26A8-534EEBDB03D3}"/>
              </a:ext>
            </a:extLst>
          </p:cNvPr>
          <p:cNvSpPr>
            <a:spLocks noGrp="1" noChangeArrowheads="1"/>
          </p:cNvSpPr>
          <p:nvPr>
            <p:ph type="body"/>
          </p:nvPr>
        </p:nvSpPr>
        <p:spPr>
          <a:xfrm>
            <a:off x="923925" y="4408488"/>
            <a:ext cx="5086350"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tr-TR">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562315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79509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CF1AA1-30C6-D323-DE3E-3134A0DBC6AB}"/>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doc.: IEEE 802.11-15/0496r1</a:t>
            </a:r>
          </a:p>
        </p:txBody>
      </p:sp>
      <p:sp>
        <p:nvSpPr>
          <p:cNvPr id="16387" name="Rectangle 3">
            <a:extLst>
              <a:ext uri="{FF2B5EF4-FFF2-40B4-BE49-F238E27FC236}">
                <a16:creationId xmlns:a16="http://schemas.microsoft.com/office/drawing/2014/main" id="{E7B8F9D9-4FFB-7E70-A8C7-5D8E09376169}"/>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a:t>May 2015</a:t>
            </a:r>
          </a:p>
        </p:txBody>
      </p:sp>
      <p:sp>
        <p:nvSpPr>
          <p:cNvPr id="16388" name="Rectangle 6">
            <a:extLst>
              <a:ext uri="{FF2B5EF4-FFF2-40B4-BE49-F238E27FC236}">
                <a16:creationId xmlns:a16="http://schemas.microsoft.com/office/drawing/2014/main" id="{820F249A-C2FA-61B5-849A-5CD45D8F933B}"/>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a:t>Edward Au (Marvell Semiconductor)</a:t>
            </a:r>
          </a:p>
        </p:txBody>
      </p:sp>
      <p:sp>
        <p:nvSpPr>
          <p:cNvPr id="16389" name="Rectangle 7">
            <a:extLst>
              <a:ext uri="{FF2B5EF4-FFF2-40B4-BE49-F238E27FC236}">
                <a16:creationId xmlns:a16="http://schemas.microsoft.com/office/drawing/2014/main" id="{CBFBDB99-03DD-F5FC-5AC1-7F53A0EDF40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9D1A7C7D-922A-482A-BB41-07C03AA9E217}" type="slidenum">
              <a:rPr lang="en-US" altLang="en-US"/>
              <a:pPr>
                <a:spcBef>
                  <a:spcPct val="0"/>
                </a:spcBef>
              </a:pPr>
              <a:t>109</a:t>
            </a:fld>
            <a:endParaRPr lang="en-US" altLang="en-US"/>
          </a:p>
        </p:txBody>
      </p:sp>
      <p:sp>
        <p:nvSpPr>
          <p:cNvPr id="16390" name="Rectangle 2">
            <a:extLst>
              <a:ext uri="{FF2B5EF4-FFF2-40B4-BE49-F238E27FC236}">
                <a16:creationId xmlns:a16="http://schemas.microsoft.com/office/drawing/2014/main" id="{A64256CE-D457-430E-57D5-EDC74E60D029}"/>
              </a:ext>
            </a:extLst>
          </p:cNvPr>
          <p:cNvSpPr>
            <a:spLocks noGrp="1" noRot="1" noChangeAspect="1" noChangeArrowheads="1" noTextEdit="1"/>
          </p:cNvSpPr>
          <p:nvPr>
            <p:ph type="sldImg"/>
          </p:nvPr>
        </p:nvSpPr>
        <p:spPr>
          <a:xfrm>
            <a:off x="384175" y="701675"/>
            <a:ext cx="6165850" cy="3468688"/>
          </a:xfrm>
          <a:ln/>
        </p:spPr>
      </p:sp>
      <p:sp>
        <p:nvSpPr>
          <p:cNvPr id="16391" name="Rectangle 3">
            <a:extLst>
              <a:ext uri="{FF2B5EF4-FFF2-40B4-BE49-F238E27FC236}">
                <a16:creationId xmlns:a16="http://schemas.microsoft.com/office/drawing/2014/main" id="{464812B8-57B0-E765-8922-2632A41A9D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4358692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22325C6A-CE2A-EB22-E318-2B07A58C4EC6}"/>
              </a:ext>
            </a:extLst>
          </p:cNvPr>
          <p:cNvSpPr>
            <a:spLocks noGrp="1" noRot="1" noChangeAspect="1" noTextEdit="1"/>
          </p:cNvSpPr>
          <p:nvPr>
            <p:ph type="sldImg"/>
          </p:nvPr>
        </p:nvSpPr>
        <p:spPr>
          <a:xfrm>
            <a:off x="384175" y="701675"/>
            <a:ext cx="6165850" cy="3468688"/>
          </a:xfrm>
          <a:ln/>
        </p:spPr>
      </p:sp>
      <p:sp>
        <p:nvSpPr>
          <p:cNvPr id="18435" name="Notes Placeholder 2">
            <a:extLst>
              <a:ext uri="{FF2B5EF4-FFF2-40B4-BE49-F238E27FC236}">
                <a16:creationId xmlns:a16="http://schemas.microsoft.com/office/drawing/2014/main" id="{1977C606-F86D-34A9-3FFF-1A08342C0A4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B353A782-889B-A820-FEB7-FEC2CBDAF79D}"/>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C3442AA7-6CE8-707B-5375-F1C3E6D8C5B6}"/>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A944F643-4C9B-974C-B1D4-330F173F240F}"/>
              </a:ext>
            </a:extLst>
          </p:cNvPr>
          <p:cNvSpPr>
            <a:spLocks noGrp="1"/>
          </p:cNvSpPr>
          <p:nvPr>
            <p:ph type="ftr" sz="quarter" idx="4"/>
          </p:nvPr>
        </p:nvSpPr>
        <p:spPr/>
        <p:txBody>
          <a:bodyPr/>
          <a:lstStyle/>
          <a:p>
            <a:pPr lvl="4">
              <a:defRPr/>
            </a:pPr>
            <a:r>
              <a:rPr lang="en-US"/>
              <a:t>Edward Au (Marvell Semiconductor)</a:t>
            </a:r>
          </a:p>
        </p:txBody>
      </p:sp>
      <p:sp>
        <p:nvSpPr>
          <p:cNvPr id="18439" name="Slide Number Placeholder 6">
            <a:extLst>
              <a:ext uri="{FF2B5EF4-FFF2-40B4-BE49-F238E27FC236}">
                <a16:creationId xmlns:a16="http://schemas.microsoft.com/office/drawing/2014/main" id="{ECBE721E-ED62-7954-9F69-431688FC007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11E6A039-4D04-4532-B6EC-23CE324AE361}" type="slidenum">
              <a:rPr lang="en-US" altLang="en-US"/>
              <a:pPr>
                <a:spcBef>
                  <a:spcPct val="0"/>
                </a:spcBef>
              </a:pPr>
              <a:t>110</a:t>
            </a:fld>
            <a:endParaRPr lang="en-US" altLang="en-US"/>
          </a:p>
        </p:txBody>
      </p:sp>
    </p:spTree>
    <p:extLst>
      <p:ext uri="{BB962C8B-B14F-4D97-AF65-F5344CB8AC3E}">
        <p14:creationId xmlns:p14="http://schemas.microsoft.com/office/powerpoint/2010/main" val="23251660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1DC7D68-C774-117B-6AB6-5FC73C1B0D68}"/>
              </a:ext>
            </a:extLst>
          </p:cNvPr>
          <p:cNvSpPr>
            <a:spLocks noGrp="1" noRot="1" noChangeAspect="1" noTextEdit="1"/>
          </p:cNvSpPr>
          <p:nvPr>
            <p:ph type="sldImg"/>
          </p:nvPr>
        </p:nvSpPr>
        <p:spPr>
          <a:xfrm>
            <a:off x="384175" y="701675"/>
            <a:ext cx="6165850" cy="3468688"/>
          </a:xfrm>
          <a:ln/>
        </p:spPr>
      </p:sp>
      <p:sp>
        <p:nvSpPr>
          <p:cNvPr id="20483" name="Notes Placeholder 2">
            <a:extLst>
              <a:ext uri="{FF2B5EF4-FFF2-40B4-BE49-F238E27FC236}">
                <a16:creationId xmlns:a16="http://schemas.microsoft.com/office/drawing/2014/main" id="{9AB250D8-A80F-697D-60CA-E3A10964FA3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a:p>
            <a:r>
              <a:rPr lang="en-US" altLang="en-US"/>
              <a:t>	</a:t>
            </a:r>
          </a:p>
        </p:txBody>
      </p:sp>
      <p:sp>
        <p:nvSpPr>
          <p:cNvPr id="4" name="Header Placeholder 3">
            <a:extLst>
              <a:ext uri="{FF2B5EF4-FFF2-40B4-BE49-F238E27FC236}">
                <a16:creationId xmlns:a16="http://schemas.microsoft.com/office/drawing/2014/main" id="{7F8048FA-EB9C-EE97-7E46-9D174FED8ECD}"/>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805D9A44-21D7-5A8C-44C8-B7D2D2912DBA}"/>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C2C13073-1C1C-F4BE-8073-778855113678}"/>
              </a:ext>
            </a:extLst>
          </p:cNvPr>
          <p:cNvSpPr>
            <a:spLocks noGrp="1"/>
          </p:cNvSpPr>
          <p:nvPr>
            <p:ph type="ftr" sz="quarter" idx="4"/>
          </p:nvPr>
        </p:nvSpPr>
        <p:spPr/>
        <p:txBody>
          <a:bodyPr/>
          <a:lstStyle/>
          <a:p>
            <a:pPr lvl="4">
              <a:defRPr/>
            </a:pPr>
            <a:r>
              <a:rPr lang="en-US"/>
              <a:t>Edward Au (Marvell Semiconductor)</a:t>
            </a:r>
          </a:p>
        </p:txBody>
      </p:sp>
      <p:sp>
        <p:nvSpPr>
          <p:cNvPr id="20487" name="Slide Number Placeholder 6">
            <a:extLst>
              <a:ext uri="{FF2B5EF4-FFF2-40B4-BE49-F238E27FC236}">
                <a16:creationId xmlns:a16="http://schemas.microsoft.com/office/drawing/2014/main" id="{2AA0E2EF-F946-B6C4-EB9B-B193E1A9D9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D218FB7-7697-4A43-A1D4-789309526A1E}" type="slidenum">
              <a:rPr lang="en-US" altLang="en-US"/>
              <a:pPr>
                <a:spcBef>
                  <a:spcPct val="0"/>
                </a:spcBef>
              </a:pPr>
              <a:t>111</a:t>
            </a:fld>
            <a:endParaRPr lang="en-US" altLang="en-US"/>
          </a:p>
        </p:txBody>
      </p:sp>
    </p:spTree>
    <p:extLst>
      <p:ext uri="{BB962C8B-B14F-4D97-AF65-F5344CB8AC3E}">
        <p14:creationId xmlns:p14="http://schemas.microsoft.com/office/powerpoint/2010/main" val="418190819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EB531AE-1F78-A811-94CC-F75A232946D3}"/>
              </a:ext>
            </a:extLst>
          </p:cNvPr>
          <p:cNvSpPr>
            <a:spLocks noGrp="1" noRot="1" noChangeAspect="1" noTextEdit="1"/>
          </p:cNvSpPr>
          <p:nvPr>
            <p:ph type="sldImg"/>
          </p:nvPr>
        </p:nvSpPr>
        <p:spPr>
          <a:xfrm>
            <a:off x="384175" y="701675"/>
            <a:ext cx="6165850" cy="3468688"/>
          </a:xfrm>
          <a:ln/>
        </p:spPr>
      </p:sp>
      <p:sp>
        <p:nvSpPr>
          <p:cNvPr id="22531" name="Notes Placeholder 2">
            <a:extLst>
              <a:ext uri="{FF2B5EF4-FFF2-40B4-BE49-F238E27FC236}">
                <a16:creationId xmlns:a16="http://schemas.microsoft.com/office/drawing/2014/main" id="{E12CB7BA-1DB6-03B6-3195-2FD3AF1D250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742E1126-C34F-F487-ACCB-46DB06B8BBBE}"/>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03003A3A-0BAF-C43A-6D1B-7515ADBC69E8}"/>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F216E982-268C-E3EF-85A2-DF9E8D18D119}"/>
              </a:ext>
            </a:extLst>
          </p:cNvPr>
          <p:cNvSpPr>
            <a:spLocks noGrp="1"/>
          </p:cNvSpPr>
          <p:nvPr>
            <p:ph type="ftr" sz="quarter" idx="4"/>
          </p:nvPr>
        </p:nvSpPr>
        <p:spPr/>
        <p:txBody>
          <a:bodyPr/>
          <a:lstStyle/>
          <a:p>
            <a:pPr lvl="4">
              <a:defRPr/>
            </a:pPr>
            <a:r>
              <a:rPr lang="en-US"/>
              <a:t>Edward Au (Marvell Semiconductor)</a:t>
            </a:r>
          </a:p>
        </p:txBody>
      </p:sp>
      <p:sp>
        <p:nvSpPr>
          <p:cNvPr id="22535" name="Slide Number Placeholder 6">
            <a:extLst>
              <a:ext uri="{FF2B5EF4-FFF2-40B4-BE49-F238E27FC236}">
                <a16:creationId xmlns:a16="http://schemas.microsoft.com/office/drawing/2014/main" id="{54A6A53A-BC1C-F259-B8BA-C56FD7232F3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EC4CB86-3A29-46A8-BE0B-7F9CB01FBE80}" type="slidenum">
              <a:rPr lang="en-US" altLang="en-US"/>
              <a:pPr>
                <a:spcBef>
                  <a:spcPct val="0"/>
                </a:spcBef>
              </a:pPr>
              <a:t>112</a:t>
            </a:fld>
            <a:endParaRPr lang="en-US" altLang="en-US"/>
          </a:p>
        </p:txBody>
      </p:sp>
    </p:spTree>
    <p:extLst>
      <p:ext uri="{BB962C8B-B14F-4D97-AF65-F5344CB8AC3E}">
        <p14:creationId xmlns:p14="http://schemas.microsoft.com/office/powerpoint/2010/main" val="22159582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A5F5611B-E907-5AB1-5625-BBC8031B1EE8}"/>
              </a:ext>
            </a:extLst>
          </p:cNvPr>
          <p:cNvSpPr>
            <a:spLocks noGrp="1" noRot="1" noChangeAspect="1" noTextEdit="1"/>
          </p:cNvSpPr>
          <p:nvPr>
            <p:ph type="sldImg"/>
          </p:nvPr>
        </p:nvSpPr>
        <p:spPr>
          <a:xfrm>
            <a:off x="384175" y="701675"/>
            <a:ext cx="6165850" cy="3468688"/>
          </a:xfrm>
          <a:ln/>
        </p:spPr>
      </p:sp>
      <p:sp>
        <p:nvSpPr>
          <p:cNvPr id="24579" name="Notes Placeholder 2">
            <a:extLst>
              <a:ext uri="{FF2B5EF4-FFF2-40B4-BE49-F238E27FC236}">
                <a16:creationId xmlns:a16="http://schemas.microsoft.com/office/drawing/2014/main" id="{3C580C7D-21DD-EC9E-A5C2-037E14D758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420A8488-B153-ACE1-0D9E-CC8D960E6FC2}"/>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8D6F12B9-9DC0-EF13-5886-CFABC9664405}"/>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E6F43FD8-88E4-5B1B-9495-569BAB7FE3A5}"/>
              </a:ext>
            </a:extLst>
          </p:cNvPr>
          <p:cNvSpPr>
            <a:spLocks noGrp="1"/>
          </p:cNvSpPr>
          <p:nvPr>
            <p:ph type="ftr" sz="quarter" idx="4"/>
          </p:nvPr>
        </p:nvSpPr>
        <p:spPr/>
        <p:txBody>
          <a:bodyPr/>
          <a:lstStyle/>
          <a:p>
            <a:pPr lvl="4">
              <a:defRPr/>
            </a:pPr>
            <a:r>
              <a:rPr lang="en-US"/>
              <a:t>Edward Au (Marvell Semiconductor)</a:t>
            </a:r>
          </a:p>
        </p:txBody>
      </p:sp>
      <p:sp>
        <p:nvSpPr>
          <p:cNvPr id="24583" name="Slide Number Placeholder 6">
            <a:extLst>
              <a:ext uri="{FF2B5EF4-FFF2-40B4-BE49-F238E27FC236}">
                <a16:creationId xmlns:a16="http://schemas.microsoft.com/office/drawing/2014/main" id="{BB1F16DB-150F-4F8D-834C-AB07C932AB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98D876AE-0E37-4505-BA71-7833B41636AD}" type="slidenum">
              <a:rPr lang="en-US" altLang="en-US"/>
              <a:pPr>
                <a:spcBef>
                  <a:spcPct val="0"/>
                </a:spcBef>
              </a:pPr>
              <a:t>113</a:t>
            </a:fld>
            <a:endParaRPr lang="en-US" altLang="en-US"/>
          </a:p>
        </p:txBody>
      </p:sp>
    </p:spTree>
    <p:extLst>
      <p:ext uri="{BB962C8B-B14F-4D97-AF65-F5344CB8AC3E}">
        <p14:creationId xmlns:p14="http://schemas.microsoft.com/office/powerpoint/2010/main" val="31752056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22B1C1D3-4F97-4CBE-FE3B-21D133392A6B}"/>
              </a:ext>
            </a:extLst>
          </p:cNvPr>
          <p:cNvSpPr>
            <a:spLocks noGrp="1" noRot="1" noChangeAspect="1" noTextEdit="1"/>
          </p:cNvSpPr>
          <p:nvPr>
            <p:ph type="sldImg"/>
          </p:nvPr>
        </p:nvSpPr>
        <p:spPr>
          <a:xfrm>
            <a:off x="384175" y="701675"/>
            <a:ext cx="6165850" cy="3468688"/>
          </a:xfrm>
          <a:ln/>
        </p:spPr>
      </p:sp>
      <p:sp>
        <p:nvSpPr>
          <p:cNvPr id="26627" name="Notes Placeholder 2">
            <a:extLst>
              <a:ext uri="{FF2B5EF4-FFF2-40B4-BE49-F238E27FC236}">
                <a16:creationId xmlns:a16="http://schemas.microsoft.com/office/drawing/2014/main" id="{5F5FF09F-BFE4-63D7-8AA0-E2D947BCE5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74B2DEC2-49B5-EB3A-0429-462A85BB9628}"/>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233BE9B3-6431-7ABA-E827-C2DD0F77AF6B}"/>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89C33839-54C8-EC27-F0A9-65A2AB1983A2}"/>
              </a:ext>
            </a:extLst>
          </p:cNvPr>
          <p:cNvSpPr>
            <a:spLocks noGrp="1"/>
          </p:cNvSpPr>
          <p:nvPr>
            <p:ph type="ftr" sz="quarter" idx="4"/>
          </p:nvPr>
        </p:nvSpPr>
        <p:spPr/>
        <p:txBody>
          <a:bodyPr/>
          <a:lstStyle/>
          <a:p>
            <a:pPr lvl="4">
              <a:defRPr/>
            </a:pPr>
            <a:r>
              <a:rPr lang="en-US"/>
              <a:t>Edward Au (Marvell Semiconductor)</a:t>
            </a:r>
          </a:p>
        </p:txBody>
      </p:sp>
      <p:sp>
        <p:nvSpPr>
          <p:cNvPr id="26631" name="Slide Number Placeholder 6">
            <a:extLst>
              <a:ext uri="{FF2B5EF4-FFF2-40B4-BE49-F238E27FC236}">
                <a16:creationId xmlns:a16="http://schemas.microsoft.com/office/drawing/2014/main" id="{E51430F0-2896-45DE-BFE6-94ABB6BE10E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E67918F8-2F49-494A-A0FA-5BA62E916763}" type="slidenum">
              <a:rPr lang="en-US" altLang="en-US"/>
              <a:pPr>
                <a:spcBef>
                  <a:spcPct val="0"/>
                </a:spcBef>
              </a:pPr>
              <a:t>114</a:t>
            </a:fld>
            <a:endParaRPr lang="en-US" altLang="en-US"/>
          </a:p>
        </p:txBody>
      </p:sp>
    </p:spTree>
    <p:extLst>
      <p:ext uri="{BB962C8B-B14F-4D97-AF65-F5344CB8AC3E}">
        <p14:creationId xmlns:p14="http://schemas.microsoft.com/office/powerpoint/2010/main" val="26972357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ED5B43E-9127-622F-A813-E78E4FB813AE}"/>
              </a:ext>
            </a:extLst>
          </p:cNvPr>
          <p:cNvSpPr>
            <a:spLocks noGrp="1" noRot="1" noChangeAspect="1" noTextEdit="1"/>
          </p:cNvSpPr>
          <p:nvPr>
            <p:ph type="sldImg"/>
          </p:nvPr>
        </p:nvSpPr>
        <p:spPr>
          <a:xfrm>
            <a:off x="384175" y="701675"/>
            <a:ext cx="6165850" cy="3468688"/>
          </a:xfrm>
          <a:ln/>
        </p:spPr>
      </p:sp>
      <p:sp>
        <p:nvSpPr>
          <p:cNvPr id="28675" name="Notes Placeholder 2">
            <a:extLst>
              <a:ext uri="{FF2B5EF4-FFF2-40B4-BE49-F238E27FC236}">
                <a16:creationId xmlns:a16="http://schemas.microsoft.com/office/drawing/2014/main" id="{C67049FE-BF80-FFD0-CBE5-15CF8DD2F63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8F8790EA-2435-2043-98DD-ACDC0377B764}"/>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E9E9311B-97F7-3CB4-F656-02AB83C76039}"/>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0B5583B0-06FE-BEB3-2303-40B8591CFD16}"/>
              </a:ext>
            </a:extLst>
          </p:cNvPr>
          <p:cNvSpPr>
            <a:spLocks noGrp="1"/>
          </p:cNvSpPr>
          <p:nvPr>
            <p:ph type="ftr" sz="quarter" idx="4"/>
          </p:nvPr>
        </p:nvSpPr>
        <p:spPr/>
        <p:txBody>
          <a:bodyPr/>
          <a:lstStyle/>
          <a:p>
            <a:pPr lvl="4">
              <a:defRPr/>
            </a:pPr>
            <a:r>
              <a:rPr lang="en-US"/>
              <a:t>Edward Au (Marvell Semiconductor)</a:t>
            </a:r>
          </a:p>
        </p:txBody>
      </p:sp>
      <p:sp>
        <p:nvSpPr>
          <p:cNvPr id="28679" name="Slide Number Placeholder 6">
            <a:extLst>
              <a:ext uri="{FF2B5EF4-FFF2-40B4-BE49-F238E27FC236}">
                <a16:creationId xmlns:a16="http://schemas.microsoft.com/office/drawing/2014/main" id="{46C28691-F3D5-B09B-6B12-C83F482D2B3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ED8F3110-739D-4A00-B2AD-5A4933CC919E}" type="slidenum">
              <a:rPr lang="en-US" altLang="en-US"/>
              <a:pPr>
                <a:spcBef>
                  <a:spcPct val="0"/>
                </a:spcBef>
              </a:pPr>
              <a:t>115</a:t>
            </a:fld>
            <a:endParaRPr lang="en-US" altLang="en-US"/>
          </a:p>
        </p:txBody>
      </p:sp>
    </p:spTree>
    <p:extLst>
      <p:ext uri="{BB962C8B-B14F-4D97-AF65-F5344CB8AC3E}">
        <p14:creationId xmlns:p14="http://schemas.microsoft.com/office/powerpoint/2010/main" val="6856191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AB78A16-BF4A-29A9-8821-44B3886183E9}"/>
              </a:ext>
            </a:extLst>
          </p:cNvPr>
          <p:cNvSpPr>
            <a:spLocks noGrp="1" noRot="1" noChangeAspect="1" noTextEdit="1"/>
          </p:cNvSpPr>
          <p:nvPr>
            <p:ph type="sldImg"/>
          </p:nvPr>
        </p:nvSpPr>
        <p:spPr>
          <a:xfrm>
            <a:off x="384175" y="701675"/>
            <a:ext cx="6165850" cy="3468688"/>
          </a:xfrm>
          <a:ln/>
        </p:spPr>
      </p:sp>
      <p:sp>
        <p:nvSpPr>
          <p:cNvPr id="30723" name="Notes Placeholder 2">
            <a:extLst>
              <a:ext uri="{FF2B5EF4-FFF2-40B4-BE49-F238E27FC236}">
                <a16:creationId xmlns:a16="http://schemas.microsoft.com/office/drawing/2014/main" id="{A2C85584-554E-084A-BBF3-836DA9C1AD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49F4E550-8320-A9A1-0F19-9B05AF88F187}"/>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C329FC5D-C909-3194-6E4A-FC629C586516}"/>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F82DA209-C89B-C4EB-20E2-76F50F5D245F}"/>
              </a:ext>
            </a:extLst>
          </p:cNvPr>
          <p:cNvSpPr>
            <a:spLocks noGrp="1"/>
          </p:cNvSpPr>
          <p:nvPr>
            <p:ph type="ftr" sz="quarter" idx="4"/>
          </p:nvPr>
        </p:nvSpPr>
        <p:spPr/>
        <p:txBody>
          <a:bodyPr/>
          <a:lstStyle/>
          <a:p>
            <a:pPr lvl="4">
              <a:defRPr/>
            </a:pPr>
            <a:r>
              <a:rPr lang="en-US"/>
              <a:t>Edward Au (Marvell Semiconductor)</a:t>
            </a:r>
          </a:p>
        </p:txBody>
      </p:sp>
      <p:sp>
        <p:nvSpPr>
          <p:cNvPr id="30727" name="Slide Number Placeholder 6">
            <a:extLst>
              <a:ext uri="{FF2B5EF4-FFF2-40B4-BE49-F238E27FC236}">
                <a16:creationId xmlns:a16="http://schemas.microsoft.com/office/drawing/2014/main" id="{5042E89E-D2A7-DD84-01E6-5054A1D453B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5A5DF519-38C7-48A7-976E-53F896576FBE}" type="slidenum">
              <a:rPr lang="en-US" altLang="en-US"/>
              <a:pPr>
                <a:spcBef>
                  <a:spcPct val="0"/>
                </a:spcBef>
              </a:pPr>
              <a:t>116</a:t>
            </a:fld>
            <a:endParaRPr lang="en-US" altLang="en-US"/>
          </a:p>
        </p:txBody>
      </p:sp>
    </p:spTree>
    <p:extLst>
      <p:ext uri="{BB962C8B-B14F-4D97-AF65-F5344CB8AC3E}">
        <p14:creationId xmlns:p14="http://schemas.microsoft.com/office/powerpoint/2010/main" val="13479936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7DBE911-B802-2C02-1DE7-2083B060A01F}"/>
              </a:ext>
            </a:extLst>
          </p:cNvPr>
          <p:cNvSpPr>
            <a:spLocks noGrp="1" noRot="1" noChangeAspect="1" noTextEdit="1"/>
          </p:cNvSpPr>
          <p:nvPr>
            <p:ph type="sldImg"/>
          </p:nvPr>
        </p:nvSpPr>
        <p:spPr>
          <a:xfrm>
            <a:off x="384175" y="701675"/>
            <a:ext cx="6165850" cy="3468688"/>
          </a:xfrm>
          <a:ln/>
        </p:spPr>
      </p:sp>
      <p:sp>
        <p:nvSpPr>
          <p:cNvPr id="32771" name="Notes Placeholder 2">
            <a:extLst>
              <a:ext uri="{FF2B5EF4-FFF2-40B4-BE49-F238E27FC236}">
                <a16:creationId xmlns:a16="http://schemas.microsoft.com/office/drawing/2014/main" id="{420E8F91-8A2E-4B99-56AB-2ADB9A60E2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5E2DB335-3543-4631-07A5-6A23AC4630E0}"/>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11D58859-B002-01E2-DB79-BCD13CA8BB91}"/>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04144811-CD18-54EB-DEF5-CAF9844FE997}"/>
              </a:ext>
            </a:extLst>
          </p:cNvPr>
          <p:cNvSpPr>
            <a:spLocks noGrp="1"/>
          </p:cNvSpPr>
          <p:nvPr>
            <p:ph type="ftr" sz="quarter" idx="4"/>
          </p:nvPr>
        </p:nvSpPr>
        <p:spPr/>
        <p:txBody>
          <a:bodyPr/>
          <a:lstStyle/>
          <a:p>
            <a:pPr lvl="4">
              <a:defRPr/>
            </a:pPr>
            <a:r>
              <a:rPr lang="en-US"/>
              <a:t>Edward Au (Marvell Semiconductor)</a:t>
            </a:r>
          </a:p>
        </p:txBody>
      </p:sp>
      <p:sp>
        <p:nvSpPr>
          <p:cNvPr id="32775" name="Slide Number Placeholder 6">
            <a:extLst>
              <a:ext uri="{FF2B5EF4-FFF2-40B4-BE49-F238E27FC236}">
                <a16:creationId xmlns:a16="http://schemas.microsoft.com/office/drawing/2014/main" id="{F4D34E11-0C2C-F555-4546-C62A2BC1D4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611F78EA-F745-46B0-8624-D1D5889D25CE}" type="slidenum">
              <a:rPr lang="en-US" altLang="en-US"/>
              <a:pPr>
                <a:spcBef>
                  <a:spcPct val="0"/>
                </a:spcBef>
              </a:pPr>
              <a:t>117</a:t>
            </a:fld>
            <a:endParaRPr lang="en-US" altLang="en-US"/>
          </a:p>
        </p:txBody>
      </p:sp>
    </p:spTree>
    <p:extLst>
      <p:ext uri="{BB962C8B-B14F-4D97-AF65-F5344CB8AC3E}">
        <p14:creationId xmlns:p14="http://schemas.microsoft.com/office/powerpoint/2010/main" val="4140998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3922776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9CF7DFBD-39E6-C9A2-F66D-CD7F351CA394}"/>
              </a:ext>
            </a:extLst>
          </p:cNvPr>
          <p:cNvSpPr>
            <a:spLocks noGrp="1" noRot="1" noChangeAspect="1" noTextEdit="1"/>
          </p:cNvSpPr>
          <p:nvPr>
            <p:ph type="sldImg"/>
          </p:nvPr>
        </p:nvSpPr>
        <p:spPr>
          <a:xfrm>
            <a:off x="384175" y="701675"/>
            <a:ext cx="6165850" cy="3468688"/>
          </a:xfrm>
          <a:ln/>
        </p:spPr>
      </p:sp>
      <p:sp>
        <p:nvSpPr>
          <p:cNvPr id="34819" name="Notes Placeholder 2">
            <a:extLst>
              <a:ext uri="{FF2B5EF4-FFF2-40B4-BE49-F238E27FC236}">
                <a16:creationId xmlns:a16="http://schemas.microsoft.com/office/drawing/2014/main" id="{F8443FA2-8F2F-0260-AB2C-AF11294CA9C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2E505DC0-E520-B0A7-1779-7E22B7FA418D}"/>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D8D02765-F3FF-49DB-A25F-84C840BAA82C}"/>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9E3039BD-709A-D0AC-8FF8-5391F8C4D233}"/>
              </a:ext>
            </a:extLst>
          </p:cNvPr>
          <p:cNvSpPr>
            <a:spLocks noGrp="1"/>
          </p:cNvSpPr>
          <p:nvPr>
            <p:ph type="ftr" sz="quarter" idx="4"/>
          </p:nvPr>
        </p:nvSpPr>
        <p:spPr/>
        <p:txBody>
          <a:bodyPr/>
          <a:lstStyle/>
          <a:p>
            <a:pPr lvl="4">
              <a:defRPr/>
            </a:pPr>
            <a:r>
              <a:rPr lang="en-US"/>
              <a:t>Edward Au (Marvell Semiconductor)</a:t>
            </a:r>
          </a:p>
        </p:txBody>
      </p:sp>
      <p:sp>
        <p:nvSpPr>
          <p:cNvPr id="34823" name="Slide Number Placeholder 6">
            <a:extLst>
              <a:ext uri="{FF2B5EF4-FFF2-40B4-BE49-F238E27FC236}">
                <a16:creationId xmlns:a16="http://schemas.microsoft.com/office/drawing/2014/main" id="{2DD3A0BE-F471-5AC0-19CB-C33A30BFF59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3B655E96-8F2F-4A63-A743-CD1E2285BB88}" type="slidenum">
              <a:rPr lang="en-US" altLang="en-US"/>
              <a:pPr>
                <a:spcBef>
                  <a:spcPct val="0"/>
                </a:spcBef>
              </a:pPr>
              <a:t>118</a:t>
            </a:fld>
            <a:endParaRPr lang="en-US" altLang="en-US"/>
          </a:p>
        </p:txBody>
      </p:sp>
    </p:spTree>
    <p:extLst>
      <p:ext uri="{BB962C8B-B14F-4D97-AF65-F5344CB8AC3E}">
        <p14:creationId xmlns:p14="http://schemas.microsoft.com/office/powerpoint/2010/main" val="372761905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9674BAD-22B9-1218-DEA5-A3B4FA724EA8}"/>
              </a:ext>
            </a:extLst>
          </p:cNvPr>
          <p:cNvSpPr>
            <a:spLocks noGrp="1" noRot="1" noChangeAspect="1" noTextEdit="1"/>
          </p:cNvSpPr>
          <p:nvPr>
            <p:ph type="sldImg"/>
          </p:nvPr>
        </p:nvSpPr>
        <p:spPr>
          <a:xfrm>
            <a:off x="384175" y="701675"/>
            <a:ext cx="6165850" cy="3468688"/>
          </a:xfrm>
          <a:ln/>
        </p:spPr>
      </p:sp>
      <p:sp>
        <p:nvSpPr>
          <p:cNvPr id="36867" name="Notes Placeholder 2">
            <a:extLst>
              <a:ext uri="{FF2B5EF4-FFF2-40B4-BE49-F238E27FC236}">
                <a16:creationId xmlns:a16="http://schemas.microsoft.com/office/drawing/2014/main" id="{24B1D92C-9851-05F6-EB39-EB1A457F0D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2EB231E5-E56C-5B4B-55A1-A75059AC5BEA}"/>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4FF91518-BB25-8DF1-3140-1B95D95AB152}"/>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1B48716C-B308-06D5-EDDA-02FA6D684980}"/>
              </a:ext>
            </a:extLst>
          </p:cNvPr>
          <p:cNvSpPr>
            <a:spLocks noGrp="1"/>
          </p:cNvSpPr>
          <p:nvPr>
            <p:ph type="ftr" sz="quarter" idx="4"/>
          </p:nvPr>
        </p:nvSpPr>
        <p:spPr/>
        <p:txBody>
          <a:bodyPr/>
          <a:lstStyle/>
          <a:p>
            <a:pPr lvl="4">
              <a:defRPr/>
            </a:pPr>
            <a:r>
              <a:rPr lang="en-US"/>
              <a:t>Edward Au (Marvell Semiconductor)</a:t>
            </a:r>
          </a:p>
        </p:txBody>
      </p:sp>
      <p:sp>
        <p:nvSpPr>
          <p:cNvPr id="36871" name="Slide Number Placeholder 6">
            <a:extLst>
              <a:ext uri="{FF2B5EF4-FFF2-40B4-BE49-F238E27FC236}">
                <a16:creationId xmlns:a16="http://schemas.microsoft.com/office/drawing/2014/main" id="{EE930C90-CCFD-2191-095E-9E42D397BD8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CC645E1F-E403-4E86-BBD2-826E43B36E0C}" type="slidenum">
              <a:rPr lang="en-US" altLang="en-US"/>
              <a:pPr>
                <a:spcBef>
                  <a:spcPct val="0"/>
                </a:spcBef>
              </a:pPr>
              <a:t>119</a:t>
            </a:fld>
            <a:endParaRPr lang="en-US" altLang="en-US"/>
          </a:p>
        </p:txBody>
      </p:sp>
    </p:spTree>
    <p:extLst>
      <p:ext uri="{BB962C8B-B14F-4D97-AF65-F5344CB8AC3E}">
        <p14:creationId xmlns:p14="http://schemas.microsoft.com/office/powerpoint/2010/main" val="21132118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C9153A25-3960-381E-6631-90FCD652E93F}"/>
              </a:ext>
            </a:extLst>
          </p:cNvPr>
          <p:cNvSpPr>
            <a:spLocks noGrp="1" noRot="1" noChangeAspect="1" noTextEdit="1"/>
          </p:cNvSpPr>
          <p:nvPr>
            <p:ph type="sldImg"/>
          </p:nvPr>
        </p:nvSpPr>
        <p:spPr>
          <a:xfrm>
            <a:off x="384175" y="701675"/>
            <a:ext cx="6165850" cy="3468688"/>
          </a:xfrm>
          <a:ln/>
        </p:spPr>
      </p:sp>
      <p:sp>
        <p:nvSpPr>
          <p:cNvPr id="38915" name="Notes Placeholder 2">
            <a:extLst>
              <a:ext uri="{FF2B5EF4-FFF2-40B4-BE49-F238E27FC236}">
                <a16:creationId xmlns:a16="http://schemas.microsoft.com/office/drawing/2014/main" id="{702BF3BC-4DB9-EB66-65EE-6F6AD4388E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a:extLst>
              <a:ext uri="{FF2B5EF4-FFF2-40B4-BE49-F238E27FC236}">
                <a16:creationId xmlns:a16="http://schemas.microsoft.com/office/drawing/2014/main" id="{4317EB03-4DDB-0698-3C1E-246D05F36AB6}"/>
              </a:ext>
            </a:extLst>
          </p:cNvPr>
          <p:cNvSpPr>
            <a:spLocks noGrp="1"/>
          </p:cNvSpPr>
          <p:nvPr>
            <p:ph type="hdr" sz="quarter"/>
          </p:nvPr>
        </p:nvSpPr>
        <p:spPr/>
        <p:txBody>
          <a:bodyPr/>
          <a:lstStyle/>
          <a:p>
            <a:pPr>
              <a:defRPr/>
            </a:pPr>
            <a:r>
              <a:rPr lang="en-US"/>
              <a:t>doc.: IEEE 802.11-15/0496r1</a:t>
            </a:r>
          </a:p>
        </p:txBody>
      </p:sp>
      <p:sp>
        <p:nvSpPr>
          <p:cNvPr id="5" name="Date Placeholder 4">
            <a:extLst>
              <a:ext uri="{FF2B5EF4-FFF2-40B4-BE49-F238E27FC236}">
                <a16:creationId xmlns:a16="http://schemas.microsoft.com/office/drawing/2014/main" id="{72F4C1B8-A4C0-D53C-73D7-48DDB581FFCA}"/>
              </a:ext>
            </a:extLst>
          </p:cNvPr>
          <p:cNvSpPr>
            <a:spLocks noGrp="1"/>
          </p:cNvSpPr>
          <p:nvPr>
            <p:ph type="dt" sz="quarter" idx="1"/>
          </p:nvPr>
        </p:nvSpPr>
        <p:spPr/>
        <p:txBody>
          <a:bodyPr/>
          <a:lstStyle/>
          <a:p>
            <a:pPr>
              <a:defRPr/>
            </a:pPr>
            <a:r>
              <a:rPr lang="en-US"/>
              <a:t>May 2015</a:t>
            </a:r>
          </a:p>
        </p:txBody>
      </p:sp>
      <p:sp>
        <p:nvSpPr>
          <p:cNvPr id="6" name="Footer Placeholder 5">
            <a:extLst>
              <a:ext uri="{FF2B5EF4-FFF2-40B4-BE49-F238E27FC236}">
                <a16:creationId xmlns:a16="http://schemas.microsoft.com/office/drawing/2014/main" id="{41C6B2F9-A875-FEA9-82B2-786614D01B01}"/>
              </a:ext>
            </a:extLst>
          </p:cNvPr>
          <p:cNvSpPr>
            <a:spLocks noGrp="1"/>
          </p:cNvSpPr>
          <p:nvPr>
            <p:ph type="ftr" sz="quarter" idx="4"/>
          </p:nvPr>
        </p:nvSpPr>
        <p:spPr/>
        <p:txBody>
          <a:bodyPr/>
          <a:lstStyle/>
          <a:p>
            <a:pPr lvl="4">
              <a:defRPr/>
            </a:pPr>
            <a:r>
              <a:rPr lang="en-US"/>
              <a:t>Edward Au (Marvell Semiconductor)</a:t>
            </a:r>
          </a:p>
        </p:txBody>
      </p:sp>
      <p:sp>
        <p:nvSpPr>
          <p:cNvPr id="38919" name="Slide Number Placeholder 6">
            <a:extLst>
              <a:ext uri="{FF2B5EF4-FFF2-40B4-BE49-F238E27FC236}">
                <a16:creationId xmlns:a16="http://schemas.microsoft.com/office/drawing/2014/main" id="{9D08BE54-2862-3DE3-A97C-15123E65797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a:t>Page </a:t>
            </a:r>
            <a:fld id="{0C1CE333-E600-4977-B985-1124692E309B}" type="slidenum">
              <a:rPr lang="en-US" altLang="en-US"/>
              <a:pPr>
                <a:spcBef>
                  <a:spcPct val="0"/>
                </a:spcBef>
              </a:pPr>
              <a:t>120</a:t>
            </a:fld>
            <a:endParaRPr lang="en-US" altLang="en-US"/>
          </a:p>
        </p:txBody>
      </p:sp>
    </p:spTree>
    <p:extLst>
      <p:ext uri="{BB962C8B-B14F-4D97-AF65-F5344CB8AC3E}">
        <p14:creationId xmlns:p14="http://schemas.microsoft.com/office/powerpoint/2010/main" val="391165646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121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751075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802.11-23/0103r0</a:t>
            </a:r>
          </a:p>
        </p:txBody>
      </p:sp>
      <p:sp>
        <p:nvSpPr>
          <p:cNvPr id="5" name="Rectangle 3"/>
          <p:cNvSpPr>
            <a:spLocks noGrp="1" noChangeArrowheads="1"/>
          </p:cNvSpPr>
          <p:nvPr>
            <p:ph type="dt"/>
          </p:nvPr>
        </p:nvSpPr>
        <p:spPr>
          <a:ln/>
        </p:spPr>
        <p:txBody>
          <a:bodyPr/>
          <a:lstStyle/>
          <a:p>
            <a:r>
              <a:rPr lang="en-US"/>
              <a:t>January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122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884599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endParaRPr lang="en-GB" altLang="en-US" sz="140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128</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529484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129</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2279774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130</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10780136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131</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4240719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3555"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132</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512083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18</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5863356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4579"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133</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297441924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134</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1374282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38342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743863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137</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671496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138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956264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139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2932249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8904282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42087556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142</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1368636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19</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8741462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40963"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143</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28038499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876181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dirty="0"/>
          </a:p>
        </p:txBody>
      </p:sp>
    </p:spTree>
    <p:extLst>
      <p:ext uri="{BB962C8B-B14F-4D97-AF65-F5344CB8AC3E}">
        <p14:creationId xmlns:p14="http://schemas.microsoft.com/office/powerpoint/2010/main" val="385121148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146</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66428520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dirty="0"/>
              <a:t>doc.: IEEE 802.11-21/1548r0</a:t>
            </a:r>
          </a:p>
        </p:txBody>
      </p:sp>
      <p:sp>
        <p:nvSpPr>
          <p:cNvPr id="5" name="Date Placeholder 4"/>
          <p:cNvSpPr>
            <a:spLocks noGrp="1"/>
          </p:cNvSpPr>
          <p:nvPr>
            <p:ph type="dt" idx="11"/>
          </p:nvPr>
        </p:nvSpPr>
        <p:spPr>
          <a:xfrm>
            <a:off x="654050" y="95706"/>
            <a:ext cx="920060" cy="215444"/>
          </a:xfrm>
        </p:spPr>
        <p:txBody>
          <a:bodyPr/>
          <a:lstStyle/>
          <a:p>
            <a:pPr>
              <a:defRPr/>
            </a:pPr>
            <a:r>
              <a:rPr lang="en-US" dirty="0"/>
              <a:t>March 2023</a:t>
            </a:r>
          </a:p>
        </p:txBody>
      </p:sp>
      <p:sp>
        <p:nvSpPr>
          <p:cNvPr id="6" name="Footer Placeholder 5"/>
          <p:cNvSpPr>
            <a:spLocks noGrp="1"/>
          </p:cNvSpPr>
          <p:nvPr>
            <p:ph type="ftr" sz="quarter" idx="12"/>
          </p:nvPr>
        </p:nvSpPr>
        <p:spPr/>
        <p:txBody>
          <a:bodyPr/>
          <a:lstStyle/>
          <a:p>
            <a:pPr lvl="4">
              <a:defRPr/>
            </a:pPr>
            <a:r>
              <a:rPr lang="en-US"/>
              <a:t>Peter Yee, AKAYLA</a:t>
            </a:r>
          </a:p>
        </p:txBody>
      </p:sp>
      <p:sp>
        <p:nvSpPr>
          <p:cNvPr id="7" name="Slide Number Placeholder 6"/>
          <p:cNvSpPr>
            <a:spLocks noGrp="1"/>
          </p:cNvSpPr>
          <p:nvPr>
            <p:ph type="sldNum" sz="quarter" idx="13"/>
          </p:nvPr>
        </p:nvSpPr>
        <p:spPr/>
        <p:txBody>
          <a:bodyPr/>
          <a:lstStyle/>
          <a:p>
            <a:pPr>
              <a:defRPr/>
            </a:pPr>
            <a:r>
              <a:rPr lang="en-US"/>
              <a:t>Page </a:t>
            </a:r>
            <a:fld id="{10D7EFBA-D1C0-45C5-A488-61E1EC8B7946}" type="slidenum">
              <a:rPr lang="en-US" smtClean="0"/>
              <a:pPr>
                <a:defRPr/>
              </a:pPr>
              <a:t>147</a:t>
            </a:fld>
            <a:endParaRPr lang="en-US"/>
          </a:p>
        </p:txBody>
      </p:sp>
    </p:spTree>
    <p:extLst>
      <p:ext uri="{BB962C8B-B14F-4D97-AF65-F5344CB8AC3E}">
        <p14:creationId xmlns:p14="http://schemas.microsoft.com/office/powerpoint/2010/main" val="2995536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65"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endParaRPr lang="en-US" sz="1400" dirty="0"/>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148</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6340263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802.11-21/1548r0</a:t>
            </a:r>
          </a:p>
        </p:txBody>
      </p:sp>
      <p:sp>
        <p:nvSpPr>
          <p:cNvPr id="26627" name="Rectangle 3"/>
          <p:cNvSpPr>
            <a:spLocks noGrp="1" noChangeArrowheads="1"/>
          </p:cNvSpPr>
          <p:nvPr>
            <p:ph type="dt" sz="quarter" idx="1"/>
          </p:nvPr>
        </p:nvSpPr>
        <p:spPr>
          <a:xfrm>
            <a:off x="654050" y="95706"/>
            <a:ext cx="920060"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March 2023</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149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66974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4" name="TextBox 3"/>
          <p:cNvSpPr txBox="1"/>
          <p:nvPr userDrawn="1"/>
        </p:nvSpPr>
        <p:spPr>
          <a:xfrm>
            <a:off x="8026400" y="381001"/>
            <a:ext cx="711200" cy="276225"/>
          </a:xfrm>
          <a:prstGeom prst="rect">
            <a:avLst/>
          </a:prstGeom>
          <a:noFill/>
        </p:spPr>
        <p:txBody>
          <a:bodyPr>
            <a:spAutoFit/>
          </a:bodyPr>
          <a:lstStyle/>
          <a:p>
            <a:pPr eaLnBrk="0" hangingPunct="0">
              <a:defRPr/>
            </a:pPr>
            <a:endParaRPr lang="en-US" sz="1200" dirty="0">
              <a:latin typeface="Times New Roman" pitchFamily="18" charset="0"/>
            </a:endParaRP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2" name="Title 1">
            <a:extLst>
              <a:ext uri="{FF2B5EF4-FFF2-40B4-BE49-F238E27FC236}">
                <a16:creationId xmlns:a16="http://schemas.microsoft.com/office/drawing/2014/main" id="{2CB95CDD-E1F6-2D43-A6DE-DFE5E038FF14}"/>
              </a:ext>
            </a:extLst>
          </p:cNvPr>
          <p:cNvSpPr>
            <a:spLocks noGrp="1"/>
          </p:cNvSpPr>
          <p:nvPr>
            <p:ph type="title"/>
          </p:nvPr>
        </p:nvSpPr>
        <p:spPr/>
        <p:txBody>
          <a:bodyPr/>
          <a:lstStyle/>
          <a:p>
            <a:r>
              <a:rPr lang="en-US"/>
              <a:t>Click to edit Master title style</a:t>
            </a:r>
          </a:p>
        </p:txBody>
      </p:sp>
      <p:sp>
        <p:nvSpPr>
          <p:cNvPr id="11" name="Date Placeholder 10">
            <a:extLst>
              <a:ext uri="{FF2B5EF4-FFF2-40B4-BE49-F238E27FC236}">
                <a16:creationId xmlns:a16="http://schemas.microsoft.com/office/drawing/2014/main" id="{E8C9794E-61A5-714F-A1C3-0B830A40B19C}"/>
              </a:ext>
            </a:extLst>
          </p:cNvPr>
          <p:cNvSpPr>
            <a:spLocks noGrp="1"/>
          </p:cNvSpPr>
          <p:nvPr>
            <p:ph type="dt" sz="half" idx="10"/>
          </p:nvPr>
        </p:nvSpPr>
        <p:spPr>
          <a:xfrm>
            <a:off x="929217" y="332601"/>
            <a:ext cx="968214" cy="276999"/>
          </a:xfrm>
        </p:spPr>
        <p:txBody>
          <a:bodyPr/>
          <a:lstStyle/>
          <a:p>
            <a:pPr>
              <a:defRPr/>
            </a:pPr>
            <a:r>
              <a:rPr lang="en-US"/>
              <a:t>March 2023</a:t>
            </a:r>
            <a:endParaRPr lang="en-US" dirty="0"/>
          </a:p>
        </p:txBody>
      </p:sp>
      <p:sp>
        <p:nvSpPr>
          <p:cNvPr id="13" name="Footer Placeholder 12">
            <a:extLst>
              <a:ext uri="{FF2B5EF4-FFF2-40B4-BE49-F238E27FC236}">
                <a16:creationId xmlns:a16="http://schemas.microsoft.com/office/drawing/2014/main" id="{8DF689E7-6B72-2C4B-99D0-CD708FC1A435}"/>
              </a:ext>
            </a:extLst>
          </p:cNvPr>
          <p:cNvSpPr>
            <a:spLocks noGrp="1"/>
          </p:cNvSpPr>
          <p:nvPr>
            <p:ph type="ftr" sz="quarter" idx="11"/>
          </p:nvPr>
        </p:nvSpPr>
        <p:spPr/>
        <p:txBody>
          <a:bodyPr/>
          <a:lstStyle/>
          <a:p>
            <a:pPr>
              <a:defRPr/>
            </a:pPr>
            <a:r>
              <a:rPr lang="en-US"/>
              <a:t>Michael Montemurro, Huawei</a:t>
            </a:r>
          </a:p>
        </p:txBody>
      </p:sp>
      <p:sp>
        <p:nvSpPr>
          <p:cNvPr id="14" name="Slide Number Placeholder 13">
            <a:extLst>
              <a:ext uri="{FF2B5EF4-FFF2-40B4-BE49-F238E27FC236}">
                <a16:creationId xmlns:a16="http://schemas.microsoft.com/office/drawing/2014/main" id="{92BF0E52-58D7-5042-997A-535993AD5256}"/>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a:t>
            </a:fld>
            <a:endParaRPr lang="en-US"/>
          </a:p>
        </p:txBody>
      </p:sp>
    </p:spTree>
    <p:extLst>
      <p:ext uri="{BB962C8B-B14F-4D97-AF65-F5344CB8AC3E}">
        <p14:creationId xmlns:p14="http://schemas.microsoft.com/office/powerpoint/2010/main" val="570004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January 2023</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January 2023</a:t>
            </a:r>
            <a:endParaRPr lang="en-GB"/>
          </a:p>
        </p:txBody>
      </p:sp>
      <p:sp>
        <p:nvSpPr>
          <p:cNvPr id="6" name="Footer Placeholder 5"/>
          <p:cNvSpPr>
            <a:spLocks noGrp="1"/>
          </p:cNvSpPr>
          <p:nvPr>
            <p:ph type="ftr" idx="11"/>
          </p:nvPr>
        </p:nvSpPr>
        <p:spPr/>
        <p:txBody>
          <a:bodyPr/>
          <a:lstStyle>
            <a:lvl1pPr>
              <a:defRPr/>
            </a:lvl1pPr>
          </a:lstStyle>
          <a:p>
            <a:r>
              <a:rPr lang="en-GB"/>
              <a:t>Robert Stacey (Intel)</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January 2023</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January 2023</a:t>
            </a:r>
            <a:endParaRPr lang="en-GB"/>
          </a:p>
        </p:txBody>
      </p:sp>
      <p:sp>
        <p:nvSpPr>
          <p:cNvPr id="4" name="Footer Placeholder 3"/>
          <p:cNvSpPr>
            <a:spLocks noGrp="1"/>
          </p:cNvSpPr>
          <p:nvPr>
            <p:ph type="ftr" idx="11"/>
          </p:nvPr>
        </p:nvSpPr>
        <p:spPr/>
        <p:txBody>
          <a:bodyPr/>
          <a:lstStyle>
            <a:lvl1pPr>
              <a:defRPr/>
            </a:lvl1pPr>
          </a:lstStyle>
          <a:p>
            <a:r>
              <a:rPr lang="en-GB"/>
              <a:t>Robert Stacey (Intel)</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January 2023</a:t>
            </a:r>
            <a:endParaRPr lang="en-GB"/>
          </a:p>
        </p:txBody>
      </p:sp>
      <p:sp>
        <p:nvSpPr>
          <p:cNvPr id="3" name="Footer Placeholder 2"/>
          <p:cNvSpPr>
            <a:spLocks noGrp="1"/>
          </p:cNvSpPr>
          <p:nvPr>
            <p:ph type="ftr" idx="11"/>
          </p:nvPr>
        </p:nvSpPr>
        <p:spPr/>
        <p:txBody>
          <a:bodyPr/>
          <a:lstStyle>
            <a:lvl1pPr>
              <a:defRPr/>
            </a:lvl1pPr>
          </a:lstStyle>
          <a:p>
            <a:r>
              <a:rPr lang="en-GB"/>
              <a:t>Robert Stacey (Intel)</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January 2023</a:t>
            </a:r>
            <a:endParaRPr lang="en-GB"/>
          </a:p>
        </p:txBody>
      </p:sp>
      <p:sp>
        <p:nvSpPr>
          <p:cNvPr id="5" name="Footer Placeholder 4"/>
          <p:cNvSpPr>
            <a:spLocks noGrp="1"/>
          </p:cNvSpPr>
          <p:nvPr>
            <p:ph type="ftr" idx="11"/>
          </p:nvPr>
        </p:nvSpPr>
        <p:spPr/>
        <p:txBody>
          <a:bodyPr/>
          <a:lstStyle>
            <a:lvl1pPr>
              <a:defRPr/>
            </a:lvl1pPr>
          </a:lstStyle>
          <a:p>
            <a:r>
              <a:rPr lang="en-GB"/>
              <a:t>Robert Stacey (Intel)</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March 2023</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802.11-23/0202r2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s://mentor.ieee.org/802.18/documents?is_dcn=35&amp;is_year=2022"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5" Type="http://schemas.openxmlformats.org/officeDocument/2006/relationships/hyperlink" Target="https://mentor.ieee.org/802.18/dcn/23/18-23-0028-07-0000-proposed-response-to-singapore-imda-s-consultation.pdf" TargetMode="External"/><Relationship Id="rId4" Type="http://schemas.openxmlformats.org/officeDocument/2006/relationships/hyperlink" Target="https://mentor.ieee.org/802.18/dcn/23/18-23-0014-11-0000-proposed-response-to-miit-of-china-consultation-on-uwb.pdf"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mentor.ieee.org/802.18/dcn/23/18-23-0010-00-0000-january-2023-wireless-interim-minutes.docx"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hyperlink" Target="https://mentor.ieee.org/802.18/dcn/23/18-23-0029-00-0000-weekly-teleconference-minutes-16-february-2023.docx" TargetMode="External"/></Relationships>
</file>

<file path=ppt/slides/_rels/slide113.xml.rels><?xml version="1.0" encoding="UTF-8" standalone="yes"?>
<Relationships xmlns="http://schemas.openxmlformats.org/package/2006/relationships"><Relationship Id="rId3" Type="http://schemas.openxmlformats.org/officeDocument/2006/relationships/hyperlink" Target="https://mentor.ieee.org/802.18/dcn/23/18-23-0015-15-ISUS-isus-clean-version-of-spectrum-statement.pdf" TargetMode="Externa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hyperlink" Target="https://mentor.ieee.org/802-ec/dcn/22/ec-22-0266-00-WCSG-ieee-802-s-wireless-standards-table-of-frequency-ranges.xlsx"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mentor.ieee.org/802.18/documents?is_dcn=20&amp;is_group=0000&amp;is_year=2023"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https://calendar.google.com/calendar/u/0/embed?src=c2gedttabtbj4bps23j4847004@group.calendar.google.com&amp;ctz=America/New_York&amp;pli=1" TargetMode="External"/><Relationship Id="rId4" Type="http://schemas.openxmlformats.org/officeDocument/2006/relationships/hyperlink" Target="https://mentor.ieee.org/802.18/documents?is_dcn=38&amp;is_group=0000&amp;is_year=2016" TargetMode="External"/></Relationships>
</file>

<file path=ppt/slides/_rels/slide117.xml.rels><?xml version="1.0" encoding="UTF-8" standalone="yes"?>
<Relationships xmlns="http://schemas.openxmlformats.org/package/2006/relationships"><Relationship Id="rId3" Type="http://schemas.openxmlformats.org/officeDocument/2006/relationships/hyperlink" Target="https://radio-spectrum-policy-group.ec.europa.eu/system/files/2023-02/RSPG23-014final-sub-group-Climate_Change_Questionnaire-2023_0.pdf"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hyperlink" Target="https://digital-strategy.ec.europa.eu/en/consultations/future-electronic-communications-sector-and-its-infrastructure" TargetMode="External"/><Relationship Id="rId5" Type="http://schemas.openxmlformats.org/officeDocument/2006/relationships/hyperlink" Target="https://www.rabc-cccr.ca/ised-radio-standards-specification-rss-247-issue-3-february-2023-digital-transmission-systems-dtss-frequency-hopping-systems-fhss-and-licence-exempt-local-area-network-le-lan-devic/" TargetMode="External"/><Relationship Id="rId4" Type="http://schemas.openxmlformats.org/officeDocument/2006/relationships/hyperlink" Target="https://www.cept.org/files/9522/Draft%20CEPT%20Report%2084.docx" TargetMode="Externa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s://mentor.ieee.org/802.18/documents?is_dcn=38&amp;is_group=0000&amp;is_year=2016"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s://calendar.google.com/calendar/u/0/embed?src=c2gedttabtbj4bps23j4847004@group.calendar.google.com&amp;ctz=America/New_York" TargetMode="Externa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mailto:edward.ks.au@gmail.com" TargetMode="External"/><Relationship Id="rId3" Type="http://schemas.openxmlformats.org/officeDocument/2006/relationships/hyperlink" Target="mailto:robert.stacey@intel.com" TargetMode="External"/><Relationship Id="rId7" Type="http://schemas.openxmlformats.org/officeDocument/2006/relationships/hyperlink" Target="mailto:carol@ansley.com" TargetMode="External"/><Relationship Id="rId12" Type="http://schemas.openxmlformats.org/officeDocument/2006/relationships/hyperlink" Target="mailto:emily.h.qi@intel.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mailto:harrybims@me.com" TargetMode="External"/><Relationship Id="rId11" Type="http://schemas.openxmlformats.org/officeDocument/2006/relationships/hyperlink" Target="mailto:RoyWant@google.com" TargetMode="External"/><Relationship Id="rId5" Type="http://schemas.openxmlformats.org/officeDocument/2006/relationships/hyperlink" Target="mailto:volker.jungnickel@hhi.fraunhofer.de" TargetMode="External"/><Relationship Id="rId10" Type="http://schemas.openxmlformats.org/officeDocument/2006/relationships/hyperlink" Target="mailto:po-kai.huang@intel.com" TargetMode="External"/><Relationship Id="rId4" Type="http://schemas.openxmlformats.org/officeDocument/2006/relationships/hyperlink" Target="mailto:petere@ieee.org" TargetMode="External"/><Relationship Id="rId9" Type="http://schemas.openxmlformats.org/officeDocument/2006/relationships/hyperlink" Target="mailto:claudiodasilva@meta.com" TargetMode="Externa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35.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hyperlink" Target="https://datatracker.ietf.org/iabasg/ietfieee/meetings/" TargetMode="Externa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8" Type="http://schemas.openxmlformats.org/officeDocument/2006/relationships/hyperlink" Target="https://datatracker.ietf.org/wg/dbound2/about/" TargetMode="External"/><Relationship Id="rId3" Type="http://schemas.openxmlformats.org/officeDocument/2006/relationships/hyperlink" Target="https://datatracker.ietf.org/wg/bofs/" TargetMode="External"/><Relationship Id="rId7" Type="http://schemas.openxmlformats.org/officeDocument/2006/relationships/hyperlink" Target="https://datatracker.ietf.org/wg/vcon/about/"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6" Type="http://schemas.openxmlformats.org/officeDocument/2006/relationships/hyperlink" Target="https://datatracker.ietf.org/wg/keytrans/about/" TargetMode="External"/><Relationship Id="rId5" Type="http://schemas.openxmlformats.org/officeDocument/2006/relationships/hyperlink" Target="https://datatracker.ietf.org/wg/bpf/about/" TargetMode="External"/><Relationship Id="rId4" Type="http://schemas.openxmlformats.org/officeDocument/2006/relationships/hyperlink" Target="https://datatracker.ietf.org/wg/sml/about/" TargetMode="External"/></Relationships>
</file>

<file path=ppt/slides/_rels/slide138.xml.rels><?xml version="1.0" encoding="UTF-8" standalone="yes"?>
<Relationships xmlns="http://schemas.openxmlformats.org/package/2006/relationships"><Relationship Id="rId8" Type="http://schemas.openxmlformats.org/officeDocument/2006/relationships/hyperlink" Target="https://datatracker.ietf.org/wg/ccamp/about/" TargetMode="External"/><Relationship Id="rId13" Type="http://schemas.openxmlformats.org/officeDocument/2006/relationships/hyperlink" Target="https://datatracker.ietf.org/doc/charter-ietf-grow/" TargetMode="External"/><Relationship Id="rId18" Type="http://schemas.openxmlformats.org/officeDocument/2006/relationships/hyperlink" Target="https://datatracker.ietf.org/wg/schc/about/"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apn/" TargetMode="External"/><Relationship Id="rId12" Type="http://schemas.openxmlformats.org/officeDocument/2006/relationships/hyperlink" Target="https://datatracker.ietf.org/wg/grow/about/" TargetMode="External"/><Relationship Id="rId17" Type="http://schemas.openxmlformats.org/officeDocument/2006/relationships/hyperlink" Target="https://datatracker.ietf.org/doc/charter-ietf-radext/" TargetMode="External"/><Relationship Id="rId2" Type="http://schemas.openxmlformats.org/officeDocument/2006/relationships/notesSlide" Target="../notesSlides/notesSlide85.xml"/><Relationship Id="rId16" Type="http://schemas.openxmlformats.org/officeDocument/2006/relationships/hyperlink" Target="https://datatracker.ietf.org/wg/radext/about/" TargetMode="External"/><Relationship Id="rId1" Type="http://schemas.openxmlformats.org/officeDocument/2006/relationships/slideLayout" Target="../slideLayouts/slideLayout2.xml"/><Relationship Id="rId6" Type="http://schemas.openxmlformats.org/officeDocument/2006/relationships/hyperlink" Target="https://datatracker.ietf.org/wg/apn/about/" TargetMode="External"/><Relationship Id="rId11" Type="http://schemas.openxmlformats.org/officeDocument/2006/relationships/hyperlink" Target="https://datatracker.ietf.org/doc/charter-ietf-congress/" TargetMode="External"/><Relationship Id="rId5" Type="http://schemas.openxmlformats.org/officeDocument/2006/relationships/hyperlink" Target="https://datatracker.ietf.org/doc/charter-irtf-hrpc/" TargetMode="External"/><Relationship Id="rId15" Type="http://schemas.openxmlformats.org/officeDocument/2006/relationships/hyperlink" Target="https://datatracker.ietf.org/doc/charter-ietf-opsawg/" TargetMode="External"/><Relationship Id="rId10" Type="http://schemas.openxmlformats.org/officeDocument/2006/relationships/hyperlink" Target="https://datatracker.ietf.org/wg/congress/about/" TargetMode="External"/><Relationship Id="rId19" Type="http://schemas.openxmlformats.org/officeDocument/2006/relationships/hyperlink" Target="https://datatracker.ietf.org/doc/charter-ietf-schc/" TargetMode="External"/><Relationship Id="rId4" Type="http://schemas.openxmlformats.org/officeDocument/2006/relationships/hyperlink" Target="https://datatracker.ietf.org/rg/hrpc/about/" TargetMode="External"/><Relationship Id="rId9" Type="http://schemas.openxmlformats.org/officeDocument/2006/relationships/hyperlink" Target="https://datatracker.ietf.org/doc/charter-ietf-ccamp/" TargetMode="External"/><Relationship Id="rId14" Type="http://schemas.openxmlformats.org/officeDocument/2006/relationships/hyperlink" Target="https://datatracker.ietf.org/wg/opsawg/about/"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hyperlink" Target="http://datatracker.ietf.org/wg/6lo/charter/" TargetMode="External"/><Relationship Id="rId7" Type="http://schemas.openxmlformats.org/officeDocument/2006/relationships/hyperlink" Target="https://datatracker.ietf.org/doc/draft-ietf-6lo-path-aware-semantic-addressing/" TargetMode="External"/><Relationship Id="rId2" Type="http://schemas.openxmlformats.org/officeDocument/2006/relationships/notesSlide" Target="../notesSlides/notesSlide87.xml"/><Relationship Id="rId1" Type="http://schemas.openxmlformats.org/officeDocument/2006/relationships/slideLayout" Target="../slideLayouts/slideLayout2.xml"/><Relationship Id="rId6" Type="http://schemas.openxmlformats.org/officeDocument/2006/relationships/hyperlink" Target="https://datatracker.ietf.org/doc/draft-ietf-6lo-nfc/" TargetMode="External"/><Relationship Id="rId5" Type="http://schemas.openxmlformats.org/officeDocument/2006/relationships/hyperlink" Target="https://datatracker.ietf.org/doc/draft-ietf-6lo-use-cases/" TargetMode="External"/><Relationship Id="rId4" Type="http://schemas.openxmlformats.org/officeDocument/2006/relationships/hyperlink" Target="https://datatracker.ietf.org/doc/draft-ietf-6lo-multicast-registration/"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datatracker.ietf.org/wg/madinas/" TargetMode="External"/><Relationship Id="rId2" Type="http://schemas.openxmlformats.org/officeDocument/2006/relationships/notesSlide" Target="../notesSlides/notesSlide89.xml"/><Relationship Id="rId1" Type="http://schemas.openxmlformats.org/officeDocument/2006/relationships/slideLayout" Target="../slideLayouts/slideLayout2.xml"/><Relationship Id="rId5" Type="http://schemas.openxmlformats.org/officeDocument/2006/relationships/hyperlink" Target="https://datatracker.ietf.org/doc/draft-ietf-madinas-mac-address-randomization/" TargetMode="External"/><Relationship Id="rId4" Type="http://schemas.openxmlformats.org/officeDocument/2006/relationships/hyperlink" Target="https://datatracker.ietf.org/doc/draft-ietf-madinas-use-cases/"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7" Type="http://schemas.openxmlformats.org/officeDocument/2006/relationships/hyperlink" Target="https://datatracker.ietf.org/doc/draft-ietf-emu-aka-pfs/"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 Id="rId6" Type="http://schemas.openxmlformats.org/officeDocument/2006/relationships/hyperlink" Target="https://datatracker.ietf.org/doc/draft-ietf-emu-tls-eap-types/" TargetMode="External"/><Relationship Id="rId5" Type="http://schemas.openxmlformats.org/officeDocument/2006/relationships/hyperlink" Target="https://datatracker.ietf.org/doc/draft-ietf-emu-bootstrapped-tls/" TargetMode="External"/><Relationship Id="rId4" Type="http://schemas.openxmlformats.org/officeDocument/2006/relationships/hyperlink" Target="https://datatracker.ietf.org/doc/draft-ietf-emu-rfc7170bis/"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www.ietf.org/topics/netmgmt/"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hyperlink" Target="https://tools.ietf.org/html/rfc6632" TargetMode="External"/><Relationship Id="rId5" Type="http://schemas.openxmlformats.org/officeDocument/2006/relationships/hyperlink" Target="https://datatracker.ietf.org/doc/draft-ietf-opsawg-tlstm-update/" TargetMode="External"/><Relationship Id="rId4" Type="http://schemas.openxmlformats.org/officeDocument/2006/relationships/hyperlink" Target="https://datatracker.ietf.org/doc/draft-ietf-opsawg-sbom-access/" TargetMode="External"/></Relationships>
</file>

<file path=ppt/slides/_rels/slide145.xml.rels><?xml version="1.0" encoding="UTF-8" standalone="yes"?>
<Relationships xmlns="http://schemas.openxmlformats.org/package/2006/relationships"><Relationship Id="rId3" Type="http://schemas.openxmlformats.org/officeDocument/2006/relationships/hyperlink" Target="http://datatracker.ietf.org/wg/tls/" TargetMode="External"/><Relationship Id="rId2" Type="http://schemas.openxmlformats.org/officeDocument/2006/relationships/notesSlide" Target="../notesSlides/notesSlide92.xml"/><Relationship Id="rId1" Type="http://schemas.openxmlformats.org/officeDocument/2006/relationships/slideLayout" Target="../slideLayouts/slideLayout2.xml"/><Relationship Id="rId5" Type="http://schemas.openxmlformats.org/officeDocument/2006/relationships/hyperlink" Target="https://datatracker.ietf.org/doc/draft-ietf-tls-ctls/" TargetMode="External"/><Relationship Id="rId4" Type="http://schemas.openxmlformats.org/officeDocument/2006/relationships/hyperlink" Target="https://datatracker.ietf.org/doc/draft-ietf-tls-rfc8446bis/" TargetMode="External"/></Relationships>
</file>

<file path=ppt/slides/_rels/slide146.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hyperlink" Target="https://datatracker.ietf.org/doc/draft-ietf-detnet-controller-plane-framework/" TargetMode="External"/><Relationship Id="rId4" Type="http://schemas.openxmlformats.org/officeDocument/2006/relationships/hyperlink" Target="https://datatracker.ietf.org/doc/draft-ietf-detnet-scaling-requirements/" TargetMode="External"/></Relationships>
</file>

<file path=ppt/slides/_rels/slide147.xml.rels><?xml version="1.0" encoding="UTF-8" standalone="yes"?>
<Relationships xmlns="http://schemas.openxmlformats.org/package/2006/relationships"><Relationship Id="rId3" Type="http://schemas.openxmlformats.org/officeDocument/2006/relationships/hyperlink" Target="https://datatracker.ietf.org/wg/raw/charter/" TargetMode="External"/><Relationship Id="rId7" Type="http://schemas.openxmlformats.org/officeDocument/2006/relationships/hyperlink" Target="https://datatracker.ietf.org/doc/draft-ietf-raw-use-cases/"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hyperlink" Target="https://datatracker.ietf.org/doc/draft-ietf-raw-architecture/" TargetMode="External"/><Relationship Id="rId5" Type="http://schemas.openxmlformats.org/officeDocument/2006/relationships/hyperlink" Target="https://www.ietf.org/mailman/listinfo/raw" TargetMode="External"/><Relationship Id="rId4" Type="http://schemas.openxmlformats.org/officeDocument/2006/relationships/hyperlink" Target="mailto:raw@ietf.org" TargetMode="External"/></Relationships>
</file>

<file path=ppt/slides/_rels/slide148.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 Id="rId6" Type="http://schemas.openxmlformats.org/officeDocument/2006/relationships/hyperlink" Target="https://datatracker.ietf.org/doc/draft-ietf-anima-network-service-auto-deployment/" TargetMode="External"/><Relationship Id="rId5" Type="http://schemas.openxmlformats.org/officeDocument/2006/relationships/hyperlink" Target="https://datatracker.ietf.org/doc/draft-ietf-anima-brski-ae/" TargetMode="External"/><Relationship Id="rId4" Type="http://schemas.openxmlformats.org/officeDocument/2006/relationships/hyperlink" Target="https://datatracker.ietf.org/doc/draft-ietf-anima-constrained-voucher/" TargetMode="External"/></Relationships>
</file>

<file path=ppt/slides/_rels/slide149.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file:///C:\Users\rjstacey\OneDrive%20-%20Intel%20Corporation\Documents\802.11\ANA\TGbe" TargetMode="External"/><Relationship Id="rId13" Type="http://schemas.openxmlformats.org/officeDocument/2006/relationships/hyperlink" Target="file:///C:\Users\rjstacey\OneDrive%20-%20Intel%20Corporation\Documents\802.11\ANA\CipherSuiteSelectors" TargetMode="External"/><Relationship Id="rId3" Type="http://schemas.openxmlformats.org/officeDocument/2006/relationships/hyperlink" Target="file:///C:\Users\rjstacey\OneDrive%20-%20Intel%20Corporation\Documents\802.11\ANA\TGbf" TargetMode="External"/><Relationship Id="rId7" Type="http://schemas.openxmlformats.org/officeDocument/2006/relationships/hyperlink" Target="file:///C:\Users\rjstacey\OneDrive%20-%20Intel%20Corporation\Documents\802.11\ANA\dot11smt" TargetMode="External"/><Relationship Id="rId12" Type="http://schemas.openxmlformats.org/officeDocument/2006/relationships/hyperlink" Target="file:///C:\Users\rjstacey\OneDrive%20-%20Intel%20Corporation\Documents\802.11\ANA\RSNCapabilities" TargetMode="External"/><Relationship Id="rId2" Type="http://schemas.openxmlformats.org/officeDocument/2006/relationships/hyperlink" Target="ExtendedCapabilities" TargetMode="External"/><Relationship Id="rId16" Type="http://schemas.openxmlformats.org/officeDocument/2006/relationships/hyperlink" Target="file:///C:\Users\rjstacey\OneDrive%20-%20Intel%20Corporation\Documents\802.11\ANA\ANA" TargetMode="External"/><Relationship Id="rId1" Type="http://schemas.openxmlformats.org/officeDocument/2006/relationships/slideLayout" Target="../slideLayouts/slideLayout6.xml"/><Relationship Id="rId6" Type="http://schemas.openxmlformats.org/officeDocument/2006/relationships/hyperlink" Target="file:///C:\Users\rjstacey\OneDrive%20-%20Intel%20Corporation\Documents\802.11\ANA\PublicActionFrames" TargetMode="External"/><Relationship Id="rId11" Type="http://schemas.openxmlformats.org/officeDocument/2006/relationships/hyperlink" Target="file:///C:\Users\rjstacey\OneDrive%20-%20Intel%20Corporation\Documents\802.11\ANA\ElementIDs" TargetMode="External"/><Relationship Id="rId5" Type="http://schemas.openxmlformats.org/officeDocument/2006/relationships/hyperlink" Target="file:///C:\Users\rjstacey\OneDrive%20-%20Intel%20Corporation\Documents\802.11\ANA\Categories" TargetMode="External"/><Relationship Id="rId15" Type="http://schemas.openxmlformats.org/officeDocument/2006/relationships/hyperlink" Target="file:///C:\Users\rjstacey\OneDrive%20-%20Intel%20Corporation\Documents\802.11\ANA\dot11Groups" TargetMode="External"/><Relationship Id="rId10" Type="http://schemas.openxmlformats.org/officeDocument/2006/relationships/hyperlink" Target="file:///C:\Users\rjstacey\OneDrive%20-%20Intel%20Corporation\Documents\802.11\ANA\TGme" TargetMode="External"/><Relationship Id="rId4" Type="http://schemas.openxmlformats.org/officeDocument/2006/relationships/hyperlink" Target="file:///C:\Users\rjstacey\OneDrive%20-%20Intel%20Corporation\Documents\802.11\ANA\Element%20ID%20Extension%201" TargetMode="External"/><Relationship Id="rId9" Type="http://schemas.openxmlformats.org/officeDocument/2006/relationships/hyperlink" Target="file:///C:\Users\rjstacey\OneDrive%20-%20Intel%20Corporation\Documents\802.11\ANA\StatusCodes" TargetMode="External"/><Relationship Id="rId14" Type="http://schemas.openxmlformats.org/officeDocument/2006/relationships/hyperlink" Target="file:///C:\Users\rjstacey\OneDrive%20-%20Intel%20Corporation\Documents\802.11\ANA\ExtendedCapabilitie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23/11-23-0179-05-0arc-arc-sc-agenda-mar-2023.pptx"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mentor.ieee.org/802.11/dcn/19/11-19-0106-00-000m-sta-and-ap.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mentor.ieee.org/802.11/dcn/22/11-23-0187-03-0PAR-PAR%20Review%20SC%20&#8211;%20Meeting%20Agenda%20and%20Comment%20slides%20-%20March%202023%20-%20Mixed-Mode%20Plenary.ppt"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mentor.ieee.org/802.11/dcn/22/11-22-1940-00-0PAR-minutes-november-2022-session.docx" TargetMode="Externa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mentor.ieee.org/802.11/dcn/23/11-23-0164-00-0wng-agenda-for-wng-sc-2023-march.pptx"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mentor.ieee.org/802.11/dcn/23/11-23-0445-00-0wng-wng-meeting-minutes-2023-march-atlanta-meeting.docx" TargetMode="Externa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39.xml.rels><?xml version="1.0" encoding="UTF-8" standalone="yes"?>
<Relationships xmlns="http://schemas.openxmlformats.org/package/2006/relationships"><Relationship Id="rId3" Type="http://schemas.openxmlformats.org/officeDocument/2006/relationships/hyperlink" Target="https://mentor.ieee.org/802.11/dcn/23/11-23-0211-01-0jtc-agenda-for-mar-2023-hybrid.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mentor.ieee.org/802-ec/dcn/22/ec-22-0047-00-00EC-ieee-sa-response-to-iso-iec-jtc1-on-802-11ax-05nov2021.pdf"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techstreet.com/ieee/standards/ieee-p802-11bc?product_id=2241694"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event.on24.com/wcc/r/4153277/A4D7185230A328AF38376C8193EE9714?partnerref=speaker"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mentor.ieee.org/802.11/documents?is_dcn=486&amp;is_group=00bc" TargetMode="External"/><Relationship Id="rId3" Type="http://schemas.openxmlformats.org/officeDocument/2006/relationships/hyperlink" Target="https://www.ieee802.org/11/PARs/P802_11bc_PAR_Detail.pdf" TargetMode="External"/><Relationship Id="rId7" Type="http://schemas.openxmlformats.org/officeDocument/2006/relationships/hyperlink" Target="https://mentor.ieee.org/802.11/documents?is_dcn=151&amp;is_group=00bc"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mentor.ieee.org/802.11/documents?is_dcn=268&amp;is_group=00bc" TargetMode="External"/><Relationship Id="rId5" Type="http://schemas.openxmlformats.org/officeDocument/2006/relationships/hyperlink" Target="https://mentor.ieee.org/802.11/documents?is_dcn=2123&amp;is_group=00bc" TargetMode="External"/><Relationship Id="rId4" Type="http://schemas.openxmlformats.org/officeDocument/2006/relationships/hyperlink" Target="https://mentor.ieee.org/802-ec/dcn/18/ec-18-0250-00-ACSD-p802-11bc.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3/11-23-0191-13-00be-tgbe-march-2023-meeting-agenda.pptx"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hyperlink" Target="https://mentor.ieee.org/802.11/dcn/23/11-23-0442-02-00be-tgbe-motions-list-part-4.pptx"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23/11-23-0180-06-00bh-agenda-tgbh-2023-mar-plenary.pptx"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mentor.ieee.org/802.11/dcn/22/11-22-0651-14-00bh-tgbh-motions-list.pptx" TargetMode="External"/><Relationship Id="rId5" Type="http://schemas.openxmlformats.org/officeDocument/2006/relationships/hyperlink" Target="https://mentor.ieee.org/802.11/dcn/22/11-22-0973-19-00bh-cc41-comments-against-d0-2.xlsx" TargetMode="External"/><Relationship Id="rId4" Type="http://schemas.openxmlformats.org/officeDocument/2006/relationships/hyperlink" Target="https://mentor.ieee.org/802.11/dcn/21/11-21-0332-37-00bh-issues-tracking.docx" TargetMode="External"/></Relationships>
</file>

<file path=ppt/slides/_rels/slide69.xml.rels><?xml version="1.0" encoding="UTF-8" standalone="yes"?>
<Relationships xmlns="http://schemas.openxmlformats.org/package/2006/relationships"><Relationship Id="rId8" Type="http://schemas.openxmlformats.org/officeDocument/2006/relationships/hyperlink" Target="https://mentor.ieee.org/802.11/dcn/23/11-23-0421-01-00bh-irm-proposal.pptx" TargetMode="External"/><Relationship Id="rId3" Type="http://schemas.openxmlformats.org/officeDocument/2006/relationships/hyperlink" Target="https://mentor.ieee.org/802.11/dcn/23/11-23-0459-00-00bh-cr-for-cid16.docx" TargetMode="External"/><Relationship Id="rId7" Type="http://schemas.openxmlformats.org/officeDocument/2006/relationships/hyperlink" Target="https://mentor.ieee.org/802.11/dcn/23/11-23-0461-00-00bh-cr-for-cids-5-and-62.docx"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mentor.ieee.org/802.11/dcn/22/11-22-1806-00-00bh-cr-for-pasn.docx" TargetMode="External"/><Relationship Id="rId5" Type="http://schemas.openxmlformats.org/officeDocument/2006/relationships/hyperlink" Target="https://mentor.ieee.org/802.11/dcn/22/11-22-1732-01-00bh-resolution-for-cid19-and-cid20.pptx" TargetMode="External"/><Relationship Id="rId4" Type="http://schemas.openxmlformats.org/officeDocument/2006/relationships/hyperlink" Target="https://mentor.ieee.org/802.11/dcn/23/11-23-0452-00-00bh-resolution-cid-32.docx" TargetMode="External"/><Relationship Id="rId9" Type="http://schemas.openxmlformats.org/officeDocument/2006/relationships/hyperlink" Target="https://mentor.ieee.org/802.11/dcn/23/11-23-0441-00-00bh-ie-based-pre-association-identification.pptx"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22/11-22-0973-18-00bh-cc41-comments-against-d0-2.xlsx"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9.emf"/></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84.xml.rels><?xml version="1.0" encoding="UTF-8" standalone="yes"?>
<Relationships xmlns="http://schemas.openxmlformats.org/package/2006/relationships"><Relationship Id="rId3" Type="http://schemas.openxmlformats.org/officeDocument/2006/relationships/hyperlink" Target="https://mentor.ieee.org/802.11/dcn/23/11-23-0480-00-0uhr-uhr-proposed-par.pdf" TargetMode="External"/><Relationship Id="rId2" Type="http://schemas.openxmlformats.org/officeDocument/2006/relationships/notesSlide" Target="../notesSlides/notesSlide51.xml"/><Relationship Id="rId1" Type="http://schemas.openxmlformats.org/officeDocument/2006/relationships/slideLayout" Target="../slideLayouts/slideLayout10.xml"/><Relationship Id="rId5" Type="http://schemas.openxmlformats.org/officeDocument/2006/relationships/hyperlink" Target="https://mentor.ieee.org/802.11/dcn/23/11-23-0409-00-0uhr-uhr-sg-march-2023-meeting-minutes.docx" TargetMode="External"/><Relationship Id="rId4" Type="http://schemas.openxmlformats.org/officeDocument/2006/relationships/hyperlink" Target="https://mentor.ieee.org/802.11/dcn/23/11-23-0079-05-0uhr-uhr-draft-proposed-csd.docx"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hyperlink" Target="https://mentor.ieee.org/802.11/dcn/23/11-23-0172-04-0amp-amp-tig-meeting-agenda-for-mar-plenary-2023.pptx"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96.xml.rels><?xml version="1.0" encoding="UTF-8" standalone="yes"?>
<Relationships xmlns="http://schemas.openxmlformats.org/package/2006/relationships"><Relationship Id="rId3" Type="http://schemas.openxmlformats.org/officeDocument/2006/relationships/hyperlink" Target="https://mentor.ieee.org/802.11/dcn/23/11-23-0265-01-0itu-proposed-modifications-to-itu-r-m-1450-5-for-may-2023-wp5a-meeting.docx" TargetMode="External"/><Relationship Id="rId2" Type="http://schemas.openxmlformats.org/officeDocument/2006/relationships/hyperlink" Target="https://mentor.ieee.org/802.11/dcn/23/11-23-0265-00-0itu-proposed-modifications-to-itu-r-m-1450-5-for-may-2023-wp5a-meeting.docx" TargetMode="External"/><Relationship Id="rId1" Type="http://schemas.openxmlformats.org/officeDocument/2006/relationships/slideLayout" Target="../slideLayouts/slideLayout2.xml"/><Relationship Id="rId5" Type="http://schemas.openxmlformats.org/officeDocument/2006/relationships/hyperlink" Target="https://mentor.ieee.org/802.11/dcn/23/11-23-0210-00-0itu-itu-ahg-minutes-for-march-2023-plenary.docx" TargetMode="External"/><Relationship Id="rId4" Type="http://schemas.openxmlformats.org/officeDocument/2006/relationships/hyperlink" Target="https://www.itu.int/events/eventdetails.asp?eventid=20096"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99.xml.rels><?xml version="1.0" encoding="UTF-8" standalone="yes"?>
<Relationships xmlns="http://schemas.openxmlformats.org/package/2006/relationships"><Relationship Id="rId8" Type="http://schemas.openxmlformats.org/officeDocument/2006/relationships/hyperlink" Target="https://mentor.ieee.org/802-ec/dcn/23/ec-23-0057-00EC-802-revc-comments-wg-lb1.ods" TargetMode="External"/><Relationship Id="rId3" Type="http://schemas.openxmlformats.org/officeDocument/2006/relationships/hyperlink" Target="mailto:paul.congdon@tallac.com" TargetMode="External"/><Relationship Id="rId7" Type="http://schemas.openxmlformats.org/officeDocument/2006/relationships/hyperlink" Target="mailto:gilb@ieee.org" TargetMode="External"/><Relationship Id="rId2" Type="http://schemas.openxmlformats.org/officeDocument/2006/relationships/hyperlink" Target="https://development.standards.ieee.org/myproject-web/app#viewpar/12800/9288" TargetMode="External"/><Relationship Id="rId1" Type="http://schemas.openxmlformats.org/officeDocument/2006/relationships/slideLayout" Target="../slideLayouts/slideLayout2.xml"/><Relationship Id="rId6" Type="http://schemas.openxmlformats.org/officeDocument/2006/relationships/hyperlink" Target="https://www.ieee802.org/1/files/private/802-REVc-drafts/" TargetMode="External"/><Relationship Id="rId5" Type="http://schemas.openxmlformats.org/officeDocument/2006/relationships/hyperlink" Target="https://1.ieee802.org/maintenance/802-revc/" TargetMode="External"/><Relationship Id="rId4" Type="http://schemas.openxmlformats.org/officeDocument/2006/relationships/hyperlink" Target="mailto:glenn.parsons@ericsson.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March 2023 Session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2023-03-17</a:t>
            </a:r>
            <a:endParaRPr lang="en-GB" sz="2000" b="0" dirty="0"/>
          </a:p>
        </p:txBody>
      </p:sp>
      <p:sp>
        <p:nvSpPr>
          <p:cNvPr id="6" name="Date Placeholder 3"/>
          <p:cNvSpPr>
            <a:spLocks noGrp="1"/>
          </p:cNvSpPr>
          <p:nvPr>
            <p:ph type="dt" idx="10"/>
          </p:nvPr>
        </p:nvSpPr>
        <p:spPr/>
        <p:txBody>
          <a:bodyPr/>
          <a:lstStyle/>
          <a:p>
            <a:r>
              <a:rPr lang="en-US"/>
              <a:t>March 2023</a:t>
            </a:r>
            <a:endParaRPr lang="en-GB" dirty="0"/>
          </a:p>
        </p:txBody>
      </p:sp>
      <p:sp>
        <p:nvSpPr>
          <p:cNvPr id="7" name="Footer Placeholder 4"/>
          <p:cNvSpPr>
            <a:spLocks noGrp="1"/>
          </p:cNvSpPr>
          <p:nvPr>
            <p:ph type="ftr" idx="11"/>
          </p:nvPr>
        </p:nvSpPr>
        <p:spPr/>
        <p:txBody>
          <a:bodyPr/>
          <a:lstStyle/>
          <a:p>
            <a:r>
              <a:rPr lang="en-GB"/>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name="Document" r:id="rId3" imgW="10512000" imgH="2539535" progId="Word.Document.8">
                  <p:embed/>
                </p:oleObj>
              </mc:Choice>
              <mc:Fallback>
                <p:oleObj name="Document" r:id="rId3" imgW="10512000" imgH="2539535" progId="Word.Document.8">
                  <p:embed/>
                  <p:pic>
                    <p:nvPicPr>
                      <p:cNvPr id="0" name="Picture 3"/>
                      <p:cNvPicPr>
                        <a:picLocks noChangeAspect="1" noChangeArrowheads="1"/>
                      </p:cNvPicPr>
                      <p:nvPr/>
                    </p:nvPicPr>
                    <p:blipFill>
                      <a:blip r:embed="rId4"/>
                      <a:srcRect/>
                      <a:stretch>
                        <a:fillRect/>
                      </a:stretch>
                    </p:blipFill>
                    <p:spPr bwMode="auto">
                      <a:xfrm>
                        <a:off x="989013" y="2411413"/>
                        <a:ext cx="10039350" cy="242887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(March 2023)</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2023-03-14</a:t>
            </a:r>
          </a:p>
        </p:txBody>
      </p:sp>
      <p:graphicFrame>
        <p:nvGraphicFramePr>
          <p:cNvPr id="3075" name="Object 3"/>
          <p:cNvGraphicFramePr>
            <a:graphicFrameLocks noChangeAspect="1"/>
          </p:cNvGraphicFramePr>
          <p:nvPr>
            <p:extLst>
              <p:ext uri="{D42A27DB-BD31-4B8C-83A1-F6EECF244321}">
                <p14:modId xmlns:p14="http://schemas.microsoft.com/office/powerpoint/2010/main" val="1762794483"/>
              </p:ext>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name="Document" r:id="rId3" imgW="10439485" imgH="2546686" progId="Word.Document.8">
                  <p:embed/>
                </p:oleObj>
              </mc:Choice>
              <mc:Fallback>
                <p:oleObj name="Document" r:id="rId3" imgW="10439485" imgH="2546686" progId="Word.Document.8">
                  <p:embed/>
                  <p:pic>
                    <p:nvPicPr>
                      <p:cNvPr id="3075" name="Object 3"/>
                      <p:cNvPicPr>
                        <a:picLocks noChangeAspect="1" noChangeArrowheads="1"/>
                      </p:cNvPicPr>
                      <p:nvPr/>
                    </p:nvPicPr>
                    <p:blipFill>
                      <a:blip r:embed="rId4"/>
                      <a:srcRect/>
                      <a:stretch>
                        <a:fillRect/>
                      </a:stretch>
                    </p:blipFill>
                    <p:spPr bwMode="auto">
                      <a:xfrm>
                        <a:off x="993775" y="2436813"/>
                        <a:ext cx="10123488" cy="2460625"/>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7135BD28-5E8B-2A0F-5CFC-D5541F2B8B13}"/>
              </a:ext>
            </a:extLst>
          </p:cNvPr>
          <p:cNvSpPr>
            <a:spLocks noGrp="1"/>
          </p:cNvSpPr>
          <p:nvPr>
            <p:ph type="ftr" idx="11"/>
          </p:nvPr>
        </p:nvSpPr>
        <p:spPr/>
        <p:txBody>
          <a:bodyPr/>
          <a:lstStyle/>
          <a:p>
            <a:r>
              <a:rPr lang="en-GB"/>
              <a:t>Peter Eccelsine, Cisco</a:t>
            </a:r>
          </a:p>
        </p:txBody>
      </p:sp>
      <p:sp>
        <p:nvSpPr>
          <p:cNvPr id="3" name="Slide Number Placeholder 2">
            <a:extLst>
              <a:ext uri="{FF2B5EF4-FFF2-40B4-BE49-F238E27FC236}">
                <a16:creationId xmlns:a16="http://schemas.microsoft.com/office/drawing/2014/main" id="{4E169219-B723-258A-8CAB-25AE7713337F}"/>
              </a:ext>
            </a:extLst>
          </p:cNvPr>
          <p:cNvSpPr>
            <a:spLocks noGrp="1"/>
          </p:cNvSpPr>
          <p:nvPr>
            <p:ph type="sldNum" idx="12"/>
          </p:nvPr>
        </p:nvSpPr>
        <p:spPr/>
        <p:txBody>
          <a:bodyPr/>
          <a:lstStyle/>
          <a:p>
            <a:r>
              <a:rPr lang="en-GB"/>
              <a:t>Slide </a:t>
            </a:r>
            <a:fld id="{DE40C9FC-4879-4F20-9ECA-A574A90476B7}" type="slidenum">
              <a:rPr lang="en-GB" smtClean="0"/>
              <a:pPr/>
              <a:t>10</a:t>
            </a:fld>
            <a:endParaRPr lang="en-GB"/>
          </a:p>
        </p:txBody>
      </p:sp>
      <p:sp>
        <p:nvSpPr>
          <p:cNvPr id="4" name="Date Placeholder 3">
            <a:extLst>
              <a:ext uri="{FF2B5EF4-FFF2-40B4-BE49-F238E27FC236}">
                <a16:creationId xmlns:a16="http://schemas.microsoft.com/office/drawing/2014/main" id="{981A3EAF-A7CC-7C9B-AEDB-76D7F65727A9}"/>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25258615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BD93688-4E20-A9C5-0C56-72797A7AFECF}"/>
              </a:ext>
            </a:extLst>
          </p:cNvPr>
          <p:cNvSpPr>
            <a:spLocks noGrp="1" noChangeArrowheads="1"/>
          </p:cNvSpPr>
          <p:nvPr>
            <p:ph type="title"/>
          </p:nvPr>
        </p:nvSpPr>
        <p:spPr>
          <a:xfrm>
            <a:off x="928688" y="655638"/>
            <a:ext cx="10361612" cy="569912"/>
          </a:xfrm>
        </p:spPr>
        <p:txBody>
          <a:bodyPr/>
          <a:lstStyle/>
          <a:p>
            <a:r>
              <a:rPr lang="en-US" altLang="en-US"/>
              <a:t>802.11 Activity This Meeting</a:t>
            </a:r>
          </a:p>
        </p:txBody>
      </p:sp>
      <p:sp>
        <p:nvSpPr>
          <p:cNvPr id="3" name="Content Placeholder 2">
            <a:extLst>
              <a:ext uri="{FF2B5EF4-FFF2-40B4-BE49-F238E27FC236}">
                <a16:creationId xmlns:a16="http://schemas.microsoft.com/office/drawing/2014/main" id="{C55A67C8-BDA7-B5E3-3689-164F064E724E}"/>
              </a:ext>
            </a:extLst>
          </p:cNvPr>
          <p:cNvSpPr>
            <a:spLocks noGrp="1"/>
          </p:cNvSpPr>
          <p:nvPr>
            <p:ph idx="1"/>
          </p:nvPr>
        </p:nvSpPr>
        <p:spPr>
          <a:xfrm>
            <a:off x="280988" y="1244600"/>
            <a:ext cx="11628437" cy="981075"/>
          </a:xfrm>
        </p:spPr>
        <p:txBody>
          <a:bodyPr/>
          <a:lstStyle/>
          <a:p>
            <a:pPr marL="457200" indent="-457200">
              <a:buFont typeface="Arial" panose="020B0604020202020204" pitchFamily="34" charset="0"/>
              <a:buChar char="•"/>
              <a:defRPr/>
            </a:pPr>
            <a:r>
              <a:rPr lang="en-GB" altLang="tr-TR" dirty="0">
                <a:solidFill>
                  <a:srgbClr val="333333"/>
                </a:solidFill>
                <a:latin typeface="+mj-lt"/>
              </a:rPr>
              <a:t>The 802.11 Liaison participated in the 802.1 Maintenance TG meeting on 802REVc</a:t>
            </a:r>
          </a:p>
          <a:p>
            <a:pPr marL="457200" indent="-457200">
              <a:buFont typeface="Arial" panose="020B0604020202020204" pitchFamily="34" charset="0"/>
              <a:buChar char="•"/>
              <a:defRPr/>
            </a:pPr>
            <a:r>
              <a:rPr lang="en-GB" altLang="tr-TR" dirty="0">
                <a:solidFill>
                  <a:srgbClr val="333333"/>
                </a:solidFill>
                <a:latin typeface="+mj-lt"/>
              </a:rPr>
              <a:t>802.11 ARC SC discussed and commented on the draft w/ the Editor of 802REVc</a:t>
            </a:r>
          </a:p>
          <a:p>
            <a:pPr marL="457200" indent="-457200">
              <a:buFont typeface="Arial" panose="020B0604020202020204" pitchFamily="34" charset="0"/>
              <a:buChar char="•"/>
              <a:defRPr/>
            </a:pPr>
            <a:endParaRPr lang="en-US" dirty="0"/>
          </a:p>
        </p:txBody>
      </p:sp>
      <p:sp>
        <p:nvSpPr>
          <p:cNvPr id="7172" name="Date Placeholder 3">
            <a:extLst>
              <a:ext uri="{FF2B5EF4-FFF2-40B4-BE49-F238E27FC236}">
                <a16:creationId xmlns:a16="http://schemas.microsoft.com/office/drawing/2014/main" id="{C4A72775-8BE0-4D8A-B3E4-57D7A1255F2E}"/>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March 2023</a:t>
            </a:r>
            <a:endParaRPr lang="en-GB" altLang="en-US" sz="1800">
              <a:solidFill>
                <a:srgbClr val="000000"/>
              </a:solidFill>
              <a:ea typeface="Arial Unicode MS" pitchFamily="34" charset="-128"/>
            </a:endParaRPr>
          </a:p>
        </p:txBody>
      </p:sp>
      <p:sp>
        <p:nvSpPr>
          <p:cNvPr id="7173" name="Footer Placeholder 4">
            <a:extLst>
              <a:ext uri="{FF2B5EF4-FFF2-40B4-BE49-F238E27FC236}">
                <a16:creationId xmlns:a16="http://schemas.microsoft.com/office/drawing/2014/main" id="{2C591B5B-570B-AEAD-97BB-0A7AEC76AEBE}"/>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7174" name="Slide Number Placeholder 5">
            <a:extLst>
              <a:ext uri="{FF2B5EF4-FFF2-40B4-BE49-F238E27FC236}">
                <a16:creationId xmlns:a16="http://schemas.microsoft.com/office/drawing/2014/main" id="{EBC00BE9-D2CF-E6F0-5859-8B6108D33CB3}"/>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3B9D4570-E434-4EEA-9DCE-70D3435C3657}" type="slidenum">
              <a:rPr lang="en-GB" altLang="tr-TR" sz="1200" smtClean="0">
                <a:solidFill>
                  <a:srgbClr val="000000"/>
                </a:solidFill>
              </a:rPr>
              <a:pPr/>
              <a:t>100</a:t>
            </a:fld>
            <a:endParaRPr lang="en-GB" altLang="tr-TR" sz="1200">
              <a:solidFill>
                <a:srgbClr val="000000"/>
              </a:solidFill>
            </a:endParaRPr>
          </a:p>
        </p:txBody>
      </p:sp>
      <p:sp>
        <p:nvSpPr>
          <p:cNvPr id="2" name="Title 1">
            <a:extLst>
              <a:ext uri="{FF2B5EF4-FFF2-40B4-BE49-F238E27FC236}">
                <a16:creationId xmlns:a16="http://schemas.microsoft.com/office/drawing/2014/main" id="{F8D15C1D-A4E2-9D4F-902C-E11C8C2024C1}"/>
              </a:ext>
            </a:extLst>
          </p:cNvPr>
          <p:cNvSpPr txBox="1">
            <a:spLocks noChangeArrowheads="1"/>
          </p:cNvSpPr>
          <p:nvPr/>
        </p:nvSpPr>
        <p:spPr bwMode="auto">
          <a:xfrm>
            <a:off x="914400" y="2349500"/>
            <a:ext cx="10361613" cy="569913"/>
          </a:xfrm>
          <a:prstGeom prst="rect">
            <a:avLst/>
          </a:prstGeom>
          <a:noFill/>
          <a:ln>
            <a:noFill/>
          </a:ln>
        </p:spPr>
        <p:txBody>
          <a:bodyPr lIns="92160" tIns="46080" rIns="92160" bIns="46080" anchor="ct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mj-lt"/>
                <a:ea typeface="+mj-ea"/>
                <a:cs typeface="MS Gothic" charset="0"/>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Times New Roman" pitchFamily="16" charset="0"/>
                <a:ea typeface="MS Gothic" charset="-128"/>
                <a:cs typeface="MS Gothic"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Times New Roman" pitchFamily="16" charset="0"/>
                <a:ea typeface="MS Gothic" charset="-128"/>
                <a:cs typeface="MS Gothic"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Times New Roman" pitchFamily="16" charset="0"/>
                <a:ea typeface="MS Gothic" charset="-128"/>
                <a:cs typeface="MS Gothic"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3200" b="1">
                <a:solidFill>
                  <a:srgbClr val="000000"/>
                </a:solidFill>
                <a:latin typeface="Times New Roman" pitchFamily="16" charset="0"/>
                <a:ea typeface="MS Gothic" charset="-128"/>
                <a:cs typeface="MS Gothic" charset="0"/>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defRPr/>
            </a:pPr>
            <a:r>
              <a:rPr lang="en-US" altLang="en-US" kern="0" dirty="0"/>
              <a:t>Way Forward</a:t>
            </a:r>
          </a:p>
        </p:txBody>
      </p:sp>
      <p:sp>
        <p:nvSpPr>
          <p:cNvPr id="4" name="Content Placeholder 2">
            <a:extLst>
              <a:ext uri="{FF2B5EF4-FFF2-40B4-BE49-F238E27FC236}">
                <a16:creationId xmlns:a16="http://schemas.microsoft.com/office/drawing/2014/main" id="{40A06669-3C0A-E7DF-498E-BE99E8614694}"/>
              </a:ext>
            </a:extLst>
          </p:cNvPr>
          <p:cNvSpPr txBox="1">
            <a:spLocks/>
          </p:cNvSpPr>
          <p:nvPr/>
        </p:nvSpPr>
        <p:spPr bwMode="auto">
          <a:xfrm>
            <a:off x="280988" y="2852738"/>
            <a:ext cx="11628437" cy="3236912"/>
          </a:xfrm>
          <a:prstGeom prst="rect">
            <a:avLst/>
          </a:prstGeom>
          <a:noFill/>
          <a:ln>
            <a:noFill/>
          </a:ln>
        </p:spPr>
        <p:txBody>
          <a:bodyPr lIns="92160" tIns="46080" rIns="92160" bIns="46080"/>
          <a:lstStyle>
            <a:lvl1pPr marL="342900" indent="-342900" algn="l" defTabSz="449263" rtl="0" eaLnBrk="0" fontAlgn="base" hangingPunct="0">
              <a:spcBef>
                <a:spcPts val="600"/>
              </a:spcBef>
              <a:spcAft>
                <a:spcPct val="0"/>
              </a:spcAft>
              <a:buClr>
                <a:srgbClr val="000000"/>
              </a:buClr>
              <a:buSzPct val="100000"/>
              <a:buFont typeface="Times New Roman" panose="02020603050405020304" pitchFamily="18" charset="0"/>
              <a:defRPr sz="2400" b="1">
                <a:solidFill>
                  <a:srgbClr val="000000"/>
                </a:solidFill>
                <a:latin typeface="+mn-lt"/>
                <a:ea typeface="+mn-ea"/>
                <a:cs typeface="MS Gothic" charset="0"/>
              </a:defRPr>
            </a:lvl1pPr>
            <a:lvl2pPr marL="742950" indent="-28575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S Gothic" charset="0"/>
              </a:defRPr>
            </a:lvl2pPr>
            <a:lvl3pPr marL="11430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0000"/>
                </a:solidFill>
                <a:latin typeface="+mn-lt"/>
                <a:ea typeface="+mn-ea"/>
                <a:cs typeface="MS Gothic" charset="0"/>
              </a:defRPr>
            </a:lvl3pPr>
            <a:lvl4pPr marL="16002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cs typeface="MS Gothic" charset="0"/>
              </a:defRPr>
            </a:lvl4pPr>
            <a:lvl5pPr marL="2057400" indent="-228600" algn="l" defTabSz="449263" rtl="0" eaLnBrk="0" fontAlgn="base" hangingPunct="0">
              <a:spcBef>
                <a:spcPts val="400"/>
              </a:spcBef>
              <a:spcAft>
                <a:spcPct val="0"/>
              </a:spcAft>
              <a:buClr>
                <a:srgbClr val="000000"/>
              </a:buClr>
              <a:buSzPct val="100000"/>
              <a:buFont typeface="Times New Roman" panose="02020603050405020304" pitchFamily="18" charset="0"/>
              <a:defRPr sz="1600">
                <a:solidFill>
                  <a:srgbClr val="000000"/>
                </a:solidFill>
                <a:latin typeface="+mn-lt"/>
                <a:ea typeface="+mn-ea"/>
                <a:cs typeface="MS Gothic" charset="0"/>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Font typeface="Arial" panose="020B0604020202020204" pitchFamily="34" charset="0"/>
              <a:buChar char="•"/>
              <a:defRPr/>
            </a:pPr>
            <a:r>
              <a:rPr lang="en-US" kern="0" dirty="0"/>
              <a:t>Interested parties can monitor/participate in the 802REVc D1.0 comment resolution</a:t>
            </a:r>
          </a:p>
          <a:p>
            <a:pPr marL="457200" indent="-457200">
              <a:buFont typeface="Arial" panose="020B0604020202020204" pitchFamily="34" charset="0"/>
              <a:buChar char="•"/>
              <a:defRPr/>
            </a:pPr>
            <a:r>
              <a:rPr lang="en-US" kern="0" dirty="0"/>
              <a:t>802.11 ARC SC will hold a teleconference in April to discuss/review/draft 802REVc comment resolutions and provide input to the 802REVc Editor and comment resolution meetings/teleconferences.</a:t>
            </a:r>
          </a:p>
          <a:p>
            <a:pPr marL="457200" indent="-457200">
              <a:buFont typeface="Arial" panose="020B0604020202020204" pitchFamily="34" charset="0"/>
              <a:buChar char="•"/>
              <a:defRPr/>
            </a:pPr>
            <a:r>
              <a:rPr lang="en-US" kern="0" dirty="0"/>
              <a:t>The 802 Liaison (Joseph Levy) will:</a:t>
            </a:r>
          </a:p>
          <a:p>
            <a:pPr marL="857250" lvl="1" indent="-457200">
              <a:buFont typeface="Arial" panose="020B0604020202020204" pitchFamily="34" charset="0"/>
              <a:buChar char="•"/>
              <a:defRPr/>
            </a:pPr>
            <a:r>
              <a:rPr lang="en-US" kern="0" dirty="0"/>
              <a:t>Continue to Monitor activity regarding IEEE Std 802REVc</a:t>
            </a:r>
          </a:p>
          <a:p>
            <a:pPr marL="857250" lvl="1" indent="-457200">
              <a:buFont typeface="Arial" panose="020B0604020202020204" pitchFamily="34" charset="0"/>
              <a:buChar char="•"/>
              <a:defRPr/>
            </a:pPr>
            <a:r>
              <a:rPr lang="en-US" kern="0" dirty="0"/>
              <a:t>Report progress and activity during 802.11 Interim/Plenary sessions and to the 802.11 ARC SC</a:t>
            </a:r>
          </a:p>
          <a:p>
            <a:pPr marL="857250" lvl="1" indent="-457200">
              <a:buFont typeface="Arial" panose="020B0604020202020204" pitchFamily="34" charset="0"/>
              <a:buChar char="•"/>
              <a:defRPr/>
            </a:pPr>
            <a:r>
              <a:rPr lang="en-US" kern="0" dirty="0"/>
              <a:t>Report significant events on the 802.11 reflector</a:t>
            </a:r>
          </a:p>
          <a:p>
            <a:pPr marL="0" indent="0" algn="ctr">
              <a:defRPr/>
            </a:pPr>
            <a:r>
              <a:rPr lang="en-US" kern="0" dirty="0"/>
              <a:t>Questions / Comments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7582BF-EE05-A59E-5351-20C0238AE35E}"/>
              </a:ext>
            </a:extLst>
          </p:cNvPr>
          <p:cNvSpPr>
            <a:spLocks noGrp="1"/>
          </p:cNvSpPr>
          <p:nvPr>
            <p:ph type="title"/>
          </p:nvPr>
        </p:nvSpPr>
        <p:spPr/>
        <p:txBody>
          <a:bodyPr/>
          <a:lstStyle/>
          <a:p>
            <a:r>
              <a:rPr lang="en-US" dirty="0"/>
              <a:t>Internal Liaisons</a:t>
            </a:r>
          </a:p>
        </p:txBody>
      </p:sp>
      <p:sp>
        <p:nvSpPr>
          <p:cNvPr id="8" name="Text Placeholder 7">
            <a:extLst>
              <a:ext uri="{FF2B5EF4-FFF2-40B4-BE49-F238E27FC236}">
                <a16:creationId xmlns:a16="http://schemas.microsoft.com/office/drawing/2014/main" id="{12B239B3-D48C-DB8B-4886-6335D8548D14}"/>
              </a:ext>
            </a:extLst>
          </p:cNvPr>
          <p:cNvSpPr>
            <a:spLocks noGrp="1"/>
          </p:cNvSpPr>
          <p:nvPr>
            <p:ph type="body" idx="1"/>
          </p:nvPr>
        </p:nvSpPr>
        <p:spPr/>
        <p:txBody>
          <a:bodyPr/>
          <a:lstStyle/>
          <a:p>
            <a:r>
              <a:rPr lang="en-US" dirty="0"/>
              <a:t>From Wednesday Mid-Week plenary</a:t>
            </a:r>
          </a:p>
        </p:txBody>
      </p:sp>
      <p:sp>
        <p:nvSpPr>
          <p:cNvPr id="6" name="Date Placeholder 5">
            <a:extLst>
              <a:ext uri="{FF2B5EF4-FFF2-40B4-BE49-F238E27FC236}">
                <a16:creationId xmlns:a16="http://schemas.microsoft.com/office/drawing/2014/main" id="{F061FD46-9B01-357F-6766-9E86055B3A88}"/>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B845A939-18E1-D96E-8971-E3E8DCB925EC}"/>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CC196379-0342-3136-F54D-4889646446B3}"/>
              </a:ext>
            </a:extLst>
          </p:cNvPr>
          <p:cNvSpPr>
            <a:spLocks noGrp="1"/>
          </p:cNvSpPr>
          <p:nvPr>
            <p:ph type="sldNum" idx="12"/>
          </p:nvPr>
        </p:nvSpPr>
        <p:spPr/>
        <p:txBody>
          <a:bodyPr/>
          <a:lstStyle/>
          <a:p>
            <a:r>
              <a:rPr lang="en-GB"/>
              <a:t>Slide </a:t>
            </a:r>
            <a:fld id="{440F5867-744E-4AA6-B0ED-4C44D2DFBB7B}" type="slidenum">
              <a:rPr lang="en-GB" smtClean="0"/>
              <a:pPr/>
              <a:t>101</a:t>
            </a:fld>
            <a:endParaRPr lang="en-GB" dirty="0"/>
          </a:p>
        </p:txBody>
      </p:sp>
    </p:spTree>
    <p:extLst>
      <p:ext uri="{BB962C8B-B14F-4D97-AF65-F5344CB8AC3E}">
        <p14:creationId xmlns:p14="http://schemas.microsoft.com/office/powerpoint/2010/main" val="41247591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802.15 Liaison Report – March 2023</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2023-03-15</a:t>
            </a:r>
          </a:p>
        </p:txBody>
      </p:sp>
      <p:graphicFrame>
        <p:nvGraphicFramePr>
          <p:cNvPr id="3075" name="Object 3"/>
          <p:cNvGraphicFramePr>
            <a:graphicFrameLocks noChangeAspect="1"/>
          </p:cNvGraphicFramePr>
          <p:nvPr>
            <p:extLst>
              <p:ext uri="{D42A27DB-BD31-4B8C-83A1-F6EECF244321}">
                <p14:modId xmlns:p14="http://schemas.microsoft.com/office/powerpoint/2010/main" val="2666396424"/>
              </p:ext>
            </p:extLst>
          </p:nvPr>
        </p:nvGraphicFramePr>
        <p:xfrm>
          <a:off x="1003300" y="2409825"/>
          <a:ext cx="10490200" cy="2478088"/>
        </p:xfrm>
        <a:graphic>
          <a:graphicData uri="http://schemas.openxmlformats.org/presentationml/2006/ole">
            <mc:AlternateContent xmlns:mc="http://schemas.openxmlformats.org/markup-compatibility/2006">
              <mc:Choice xmlns:v="urn:schemas-microsoft-com:vml" Requires="v">
                <p:oleObj name="Document" r:id="rId3" imgW="10769812" imgH="2548489" progId="Word.Document.8">
                  <p:embed/>
                </p:oleObj>
              </mc:Choice>
              <mc:Fallback>
                <p:oleObj name="Document" r:id="rId3" imgW="10769812" imgH="2548489" progId="Word.Document.8">
                  <p:embed/>
                  <p:pic>
                    <p:nvPicPr>
                      <p:cNvPr id="3075" name="Object 3"/>
                      <p:cNvPicPr>
                        <a:picLocks noChangeAspect="1" noChangeArrowheads="1"/>
                      </p:cNvPicPr>
                      <p:nvPr/>
                    </p:nvPicPr>
                    <p:blipFill>
                      <a:blip r:embed="rId4"/>
                      <a:srcRect/>
                      <a:stretch>
                        <a:fillRect/>
                      </a:stretch>
                    </p:blipFill>
                    <p:spPr bwMode="auto">
                      <a:xfrm>
                        <a:off x="1003300" y="2409825"/>
                        <a:ext cx="10490200" cy="2478088"/>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FE8DEA5-C22C-9776-F78C-4B18513F9E2A}"/>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F60DEDBF-FA39-5DDC-CC00-E9D316E4BCB8}"/>
              </a:ext>
            </a:extLst>
          </p:cNvPr>
          <p:cNvSpPr>
            <a:spLocks noGrp="1"/>
          </p:cNvSpPr>
          <p:nvPr>
            <p:ph type="sldNum" idx="12"/>
          </p:nvPr>
        </p:nvSpPr>
        <p:spPr/>
        <p:txBody>
          <a:bodyPr/>
          <a:lstStyle/>
          <a:p>
            <a:r>
              <a:rPr lang="en-GB"/>
              <a:t>Slide </a:t>
            </a:r>
            <a:fld id="{DE40C9FC-4879-4F20-9ECA-A574A90476B7}" type="slidenum">
              <a:rPr lang="en-GB" smtClean="0"/>
              <a:pPr/>
              <a:t>102</a:t>
            </a:fld>
            <a:endParaRPr lang="en-GB"/>
          </a:p>
        </p:txBody>
      </p:sp>
      <p:sp>
        <p:nvSpPr>
          <p:cNvPr id="4" name="Date Placeholder 3">
            <a:extLst>
              <a:ext uri="{FF2B5EF4-FFF2-40B4-BE49-F238E27FC236}">
                <a16:creationId xmlns:a16="http://schemas.microsoft.com/office/drawing/2014/main" id="{48A0E46E-C973-D83D-2E85-370C43A4309F}"/>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32934873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802.15.16t Narrow Band Licensed Operation (NB-</a:t>
            </a:r>
            <a:r>
              <a:rPr lang="en-US" dirty="0" err="1"/>
              <a:t>Lic</a:t>
            </a:r>
            <a:r>
              <a:rPr lang="en-US" dirty="0"/>
              <a:t>)</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Licensed Narrow Band (NB) Operation in channels bandwidth between 5 – 100KHz in the VHF/UHF bands such as 160MHz, 450MHz, 700MHz and 900MHz, taking advantage of the superior channel propagation properties. Targeted usages mission critical operation.</a:t>
            </a:r>
          </a:p>
          <a:p>
            <a:pPr lvl="1">
              <a:buFont typeface="Arial" panose="020B0604020202020204" pitchFamily="34" charset="0"/>
              <a:buChar char="•"/>
            </a:pPr>
            <a:endParaRPr lang="en-US" dirty="0"/>
          </a:p>
          <a:p>
            <a:pPr>
              <a:buFont typeface="Arial" panose="020B0604020202020204" pitchFamily="34" charset="0"/>
              <a:buChar char="•"/>
            </a:pPr>
            <a:r>
              <a:rPr lang="en-US" dirty="0"/>
              <a:t>Status and main discussion topics:</a:t>
            </a:r>
          </a:p>
          <a:p>
            <a:pPr lvl="1">
              <a:buFont typeface="Arial" panose="020B0604020202020204" pitchFamily="34" charset="0"/>
              <a:buChar char="•"/>
            </a:pPr>
            <a:r>
              <a:rPr lang="en-US" sz="2400" dirty="0"/>
              <a:t>In comment resolution of amendment draft 0.4.</a:t>
            </a:r>
          </a:p>
          <a:p>
            <a:pPr lvl="1">
              <a:buFont typeface="Arial" panose="020B0604020202020204" pitchFamily="34" charset="0"/>
              <a:buChar char="•"/>
            </a:pPr>
            <a:r>
              <a:rPr lang="en-US" sz="2400" dirty="0"/>
              <a:t>Some open items: Mobility, filtering, Direct Peer to Peer, P-MP </a:t>
            </a:r>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a:p>
          <a:p>
            <a:pPr lvl="2">
              <a:buFont typeface="Arial" panose="020B0604020202020204" pitchFamily="34" charset="0"/>
              <a:buChar char="•"/>
            </a:pPr>
            <a:endParaRPr lang="en-US" sz="2000" dirty="0"/>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3C1B812F-B4F1-C9CE-FEDD-E90DC0B91216}"/>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61933FA5-700A-B90C-A628-8864EAB460DD}"/>
              </a:ext>
            </a:extLst>
          </p:cNvPr>
          <p:cNvSpPr>
            <a:spLocks noGrp="1"/>
          </p:cNvSpPr>
          <p:nvPr>
            <p:ph type="sldNum" idx="12"/>
          </p:nvPr>
        </p:nvSpPr>
        <p:spPr/>
        <p:txBody>
          <a:bodyPr/>
          <a:lstStyle/>
          <a:p>
            <a:r>
              <a:rPr lang="en-GB"/>
              <a:t>Slide </a:t>
            </a:r>
            <a:fld id="{440F5867-744E-4AA6-B0ED-4C44D2DFBB7B}" type="slidenum">
              <a:rPr lang="en-GB" smtClean="0"/>
              <a:pPr/>
              <a:t>103</a:t>
            </a:fld>
            <a:endParaRPr lang="en-GB" dirty="0"/>
          </a:p>
        </p:txBody>
      </p:sp>
      <p:sp>
        <p:nvSpPr>
          <p:cNvPr id="9" name="Date Placeholder 8">
            <a:extLst>
              <a:ext uri="{FF2B5EF4-FFF2-40B4-BE49-F238E27FC236}">
                <a16:creationId xmlns:a16="http://schemas.microsoft.com/office/drawing/2014/main" id="{0FEAFAA4-D84F-8A98-87D2-F1FAFB69BFD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0702396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914401" y="685801"/>
            <a:ext cx="10361084" cy="684213"/>
          </a:xfrm>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370014"/>
            <a:ext cx="11521280" cy="4724400"/>
          </a:xfrm>
        </p:spPr>
        <p:txBody>
          <a:bodyPr/>
          <a:lstStyle/>
          <a:p>
            <a:pPr>
              <a:buFont typeface="Arial" panose="020B0604020202020204" pitchFamily="34" charset="0"/>
              <a:buChar char="•"/>
            </a:pPr>
            <a:r>
              <a:rPr lang="en-US" dirty="0"/>
              <a:t>What is it:</a:t>
            </a:r>
          </a:p>
          <a:p>
            <a:pPr lvl="1">
              <a:buFont typeface="Arial" panose="020B0604020202020204" pitchFamily="34" charset="0"/>
              <a:buChar char="•"/>
            </a:pPr>
            <a:r>
              <a:rPr lang="en-US" sz="2400" dirty="0"/>
              <a:t>Builds on 802.15.4z increasing footprint usefulness of the technology to additional usages beyond range measurement. Area of enhancements relates to ranging resiliency, sensing, data rates, support for additional spectrum, improved detection and many more.</a:t>
            </a:r>
          </a:p>
          <a:p>
            <a:pPr lvl="1">
              <a:buFont typeface="Arial" panose="020B0604020202020204" pitchFamily="34" charset="0"/>
              <a:buChar char="•"/>
            </a:pPr>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dirty="0"/>
              <a:t>In Technical Specification Document (TSD) development phase.</a:t>
            </a:r>
          </a:p>
          <a:p>
            <a:pPr lvl="1">
              <a:buFont typeface="Arial" panose="020B0604020202020204" pitchFamily="34" charset="0"/>
              <a:buChar char="•"/>
            </a:pPr>
            <a:r>
              <a:rPr lang="en-US" sz="2400" dirty="0"/>
              <a:t>Multiple ad hoc created to generate agreement on specific topics: data rates (LDPC block length), sensing (waveforms, access mechanism) , MMR.</a:t>
            </a:r>
          </a:p>
          <a:p>
            <a:pPr lvl="1">
              <a:buFont typeface="Arial" panose="020B0604020202020204" pitchFamily="34" charset="0"/>
              <a:buChar char="•"/>
            </a:pPr>
            <a:r>
              <a:rPr lang="en-US" sz="2400" dirty="0"/>
              <a:t>Co-existence of NB-Assisted UWB remain a topic under discussion.</a:t>
            </a:r>
          </a:p>
          <a:p>
            <a:pPr lvl="1">
              <a:buFont typeface="Arial" panose="020B0604020202020204" pitchFamily="34" charset="0"/>
              <a:buChar char="•"/>
            </a:pPr>
            <a:r>
              <a:rPr lang="en-US" sz="2400" dirty="0"/>
              <a:t>Group is taking steps forward towards draft amendment text stage.</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69495773-1F75-F534-1578-5BBE9CBF760C}"/>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29198D54-EA2F-D865-0422-C2BD4701D03F}"/>
              </a:ext>
            </a:extLst>
          </p:cNvPr>
          <p:cNvSpPr>
            <a:spLocks noGrp="1"/>
          </p:cNvSpPr>
          <p:nvPr>
            <p:ph type="sldNum" idx="12"/>
          </p:nvPr>
        </p:nvSpPr>
        <p:spPr/>
        <p:txBody>
          <a:bodyPr/>
          <a:lstStyle/>
          <a:p>
            <a:r>
              <a:rPr lang="en-GB"/>
              <a:t>Slide </a:t>
            </a:r>
            <a:fld id="{440F5867-744E-4AA6-B0ED-4C44D2DFBB7B}" type="slidenum">
              <a:rPr lang="en-GB" smtClean="0"/>
              <a:pPr/>
              <a:t>104</a:t>
            </a:fld>
            <a:endParaRPr lang="en-GB" dirty="0"/>
          </a:p>
        </p:txBody>
      </p:sp>
      <p:sp>
        <p:nvSpPr>
          <p:cNvPr id="9" name="Date Placeholder 8">
            <a:extLst>
              <a:ext uri="{FF2B5EF4-FFF2-40B4-BE49-F238E27FC236}">
                <a16:creationId xmlns:a16="http://schemas.microsoft.com/office/drawing/2014/main" id="{98F5F9F6-EE7A-1351-3F00-A584B8B198C9}"/>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7005440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p:txBody>
          <a:bodyPr/>
          <a:lstStyle/>
          <a:p>
            <a:r>
              <a:rPr lang="en-US" dirty="0"/>
              <a:t>802.15.4ab Next Generation UWB</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335360" y="1729245"/>
            <a:ext cx="11521280" cy="4343400"/>
          </a:xfrm>
        </p:spPr>
        <p:txBody>
          <a:bodyPr/>
          <a:lstStyle/>
          <a:p>
            <a:pPr>
              <a:buFont typeface="Arial" panose="020B0604020202020204" pitchFamily="34" charset="0"/>
              <a:buChar char="•"/>
            </a:pPr>
            <a:r>
              <a:rPr lang="en-US" dirty="0"/>
              <a:t>Main discussion topics: </a:t>
            </a:r>
          </a:p>
          <a:p>
            <a:pPr lvl="1">
              <a:buFont typeface="Arial" panose="020B0604020202020204" pitchFamily="34" charset="0"/>
              <a:buChar char="•"/>
            </a:pPr>
            <a:r>
              <a:rPr lang="en-US" sz="2400" dirty="0"/>
              <a:t>Narrow Band Assisted UWB - transmission of 2MHz signal in the UNII3/5 bands to improve channel budget of the main UWB signal by providing synchronization base. Discussed channel hopping mechanism, message formats in the NB channel.</a:t>
            </a:r>
          </a:p>
          <a:p>
            <a:pPr lvl="1">
              <a:buFont typeface="Arial" panose="020B0604020202020204" pitchFamily="34" charset="0"/>
              <a:buChar char="•"/>
            </a:pPr>
            <a:r>
              <a:rPr lang="en-US" sz="2400" dirty="0"/>
              <a:t>Discovery mechanism using NB operation.</a:t>
            </a:r>
          </a:p>
          <a:p>
            <a:pPr lvl="1">
              <a:buFont typeface="Arial" panose="020B0604020202020204" pitchFamily="34" charset="0"/>
              <a:buChar char="•"/>
            </a:pPr>
            <a:r>
              <a:rPr lang="en-US" sz="2400" dirty="0"/>
              <a:t>UWB Sensing – waveform, channelization, etc.. </a:t>
            </a:r>
          </a:p>
        </p:txBody>
      </p:sp>
      <p:sp>
        <p:nvSpPr>
          <p:cNvPr id="7" name="Footer Placeholder 6">
            <a:extLst>
              <a:ext uri="{FF2B5EF4-FFF2-40B4-BE49-F238E27FC236}">
                <a16:creationId xmlns:a16="http://schemas.microsoft.com/office/drawing/2014/main" id="{94E91F43-CE76-34D6-705C-F976CE7B1503}"/>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E00E1C1F-300D-3206-3844-FCAC9937F01B}"/>
              </a:ext>
            </a:extLst>
          </p:cNvPr>
          <p:cNvSpPr>
            <a:spLocks noGrp="1"/>
          </p:cNvSpPr>
          <p:nvPr>
            <p:ph type="sldNum" idx="12"/>
          </p:nvPr>
        </p:nvSpPr>
        <p:spPr/>
        <p:txBody>
          <a:bodyPr/>
          <a:lstStyle/>
          <a:p>
            <a:r>
              <a:rPr lang="en-GB"/>
              <a:t>Slide </a:t>
            </a:r>
            <a:fld id="{440F5867-744E-4AA6-B0ED-4C44D2DFBB7B}" type="slidenum">
              <a:rPr lang="en-GB" smtClean="0"/>
              <a:pPr/>
              <a:t>105</a:t>
            </a:fld>
            <a:endParaRPr lang="en-GB" dirty="0"/>
          </a:p>
        </p:txBody>
      </p:sp>
      <p:sp>
        <p:nvSpPr>
          <p:cNvPr id="9" name="Date Placeholder 8">
            <a:extLst>
              <a:ext uri="{FF2B5EF4-FFF2-40B4-BE49-F238E27FC236}">
                <a16:creationId xmlns:a16="http://schemas.microsoft.com/office/drawing/2014/main" id="{5C14000E-A400-5455-EB59-C7520162AA4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7240551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60D2A-7906-447C-A4DA-4B7457BBAD52}"/>
              </a:ext>
            </a:extLst>
          </p:cNvPr>
          <p:cNvSpPr>
            <a:spLocks noGrp="1"/>
          </p:cNvSpPr>
          <p:nvPr>
            <p:ph type="title"/>
          </p:nvPr>
        </p:nvSpPr>
        <p:spPr/>
        <p:txBody>
          <a:bodyPr/>
          <a:lstStyle/>
          <a:p>
            <a:r>
              <a:rPr lang="en-US" dirty="0"/>
              <a:t>Privacy SG</a:t>
            </a:r>
          </a:p>
        </p:txBody>
      </p:sp>
      <p:sp>
        <p:nvSpPr>
          <p:cNvPr id="3" name="Content Placeholder 2">
            <a:extLst>
              <a:ext uri="{FF2B5EF4-FFF2-40B4-BE49-F238E27FC236}">
                <a16:creationId xmlns:a16="http://schemas.microsoft.com/office/drawing/2014/main" id="{B95AECD6-8620-4647-86D1-3CB1976093FB}"/>
              </a:ext>
            </a:extLst>
          </p:cNvPr>
          <p:cNvSpPr>
            <a:spLocks noGrp="1"/>
          </p:cNvSpPr>
          <p:nvPr>
            <p:ph idx="1"/>
          </p:nvPr>
        </p:nvSpPr>
        <p:spPr>
          <a:xfrm>
            <a:off x="914401" y="1556792"/>
            <a:ext cx="10361084" cy="4537623"/>
          </a:xfrm>
        </p:spPr>
        <p:txBody>
          <a:bodyPr/>
          <a:lstStyle/>
          <a:p>
            <a:pPr>
              <a:buFont typeface="Arial" panose="020B0604020202020204" pitchFamily="34" charset="0"/>
              <a:buChar char="•"/>
            </a:pPr>
            <a:r>
              <a:rPr lang="en-US" dirty="0"/>
              <a:t>What is it:</a:t>
            </a:r>
          </a:p>
          <a:p>
            <a:pPr lvl="1" algn="l">
              <a:buFont typeface="Arial" panose="020B0604020202020204" pitchFamily="34" charset="0"/>
              <a:buChar char="•"/>
            </a:pPr>
            <a:r>
              <a:rPr lang="en-US" sz="2400" dirty="0"/>
              <a:t>New project development for increased privacy for 802.15.4-2020, baseline for 802.15.4z (UWB and Ranging) .</a:t>
            </a:r>
          </a:p>
          <a:p>
            <a:pPr lvl="1">
              <a:buFont typeface="Arial" panose="020B0604020202020204" pitchFamily="34" charset="0"/>
              <a:buChar char="•"/>
            </a:pPr>
            <a:r>
              <a:rPr lang="en-US" sz="2400" dirty="0"/>
              <a:t>Improved security and privacy to protect from user tracking and profiling attack.</a:t>
            </a:r>
          </a:p>
          <a:p>
            <a:pPr lvl="1">
              <a:buFont typeface="Arial" panose="020B0604020202020204" pitchFamily="34" charset="0"/>
              <a:buChar char="•"/>
            </a:pPr>
            <a:r>
              <a:rPr lang="en-US" sz="2400" dirty="0"/>
              <a:t>Amongst envisioned mechanism MAC address randomization and rolling MAC address.</a:t>
            </a:r>
          </a:p>
          <a:p>
            <a:pPr marL="0" indent="0"/>
            <a:endParaRPr lang="en-US" dirty="0"/>
          </a:p>
          <a:p>
            <a:pPr>
              <a:buFont typeface="Arial" panose="020B0604020202020204" pitchFamily="34" charset="0"/>
              <a:buChar char="•"/>
            </a:pPr>
            <a:r>
              <a:rPr lang="en-US" dirty="0"/>
              <a:t>Status:</a:t>
            </a:r>
          </a:p>
          <a:p>
            <a:pPr lvl="1">
              <a:buFont typeface="Arial" panose="020B0604020202020204" pitchFamily="34" charset="0"/>
              <a:buChar char="•"/>
            </a:pPr>
            <a:r>
              <a:rPr lang="en-US" sz="2400" b="0" dirty="0"/>
              <a:t>Last meeting submitted PAR and CSD for approval by EC.</a:t>
            </a:r>
          </a:p>
          <a:p>
            <a:pPr lvl="1">
              <a:buFont typeface="Arial" panose="020B0604020202020204" pitchFamily="34" charset="0"/>
              <a:buChar char="•"/>
            </a:pPr>
            <a:r>
              <a:rPr lang="en-US" sz="2400" dirty="0"/>
              <a:t>PAR reviewed by 802 WGs and feedback provided to Privacy SG.</a:t>
            </a:r>
            <a:endParaRPr lang="en-US" sz="2400" b="0" dirty="0"/>
          </a:p>
        </p:txBody>
      </p:sp>
      <p:sp>
        <p:nvSpPr>
          <p:cNvPr id="7" name="Footer Placeholder 6">
            <a:extLst>
              <a:ext uri="{FF2B5EF4-FFF2-40B4-BE49-F238E27FC236}">
                <a16:creationId xmlns:a16="http://schemas.microsoft.com/office/drawing/2014/main" id="{E2C803A0-DC92-7A1D-56B6-D4FCBABF23A7}"/>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2F8222CD-8BC5-5297-6625-58DA0A4EE8C9}"/>
              </a:ext>
            </a:extLst>
          </p:cNvPr>
          <p:cNvSpPr>
            <a:spLocks noGrp="1"/>
          </p:cNvSpPr>
          <p:nvPr>
            <p:ph type="sldNum" idx="12"/>
          </p:nvPr>
        </p:nvSpPr>
        <p:spPr/>
        <p:txBody>
          <a:bodyPr/>
          <a:lstStyle/>
          <a:p>
            <a:r>
              <a:rPr lang="en-GB"/>
              <a:t>Slide </a:t>
            </a:r>
            <a:fld id="{440F5867-744E-4AA6-B0ED-4C44D2DFBB7B}" type="slidenum">
              <a:rPr lang="en-GB" smtClean="0"/>
              <a:pPr/>
              <a:t>106</a:t>
            </a:fld>
            <a:endParaRPr lang="en-GB" dirty="0"/>
          </a:p>
        </p:txBody>
      </p:sp>
      <p:sp>
        <p:nvSpPr>
          <p:cNvPr id="9" name="Date Placeholder 8">
            <a:extLst>
              <a:ext uri="{FF2B5EF4-FFF2-40B4-BE49-F238E27FC236}">
                <a16:creationId xmlns:a16="http://schemas.microsoft.com/office/drawing/2014/main" id="{8E4FBD1B-EC00-BFA0-53A6-EDAF86F97EE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870887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31DCE-922E-42F9-99E7-E52BDFB693B0}"/>
              </a:ext>
            </a:extLst>
          </p:cNvPr>
          <p:cNvSpPr>
            <a:spLocks noGrp="1"/>
          </p:cNvSpPr>
          <p:nvPr>
            <p:ph type="title"/>
          </p:nvPr>
        </p:nvSpPr>
        <p:spPr/>
        <p:txBody>
          <a:bodyPr/>
          <a:lstStyle/>
          <a:p>
            <a:r>
              <a:rPr lang="en-US" altLang="en-US" sz="3200" dirty="0"/>
              <a:t>802.15.6ma - Enhanced Dependability Body Area Network (ED-BAN)</a:t>
            </a:r>
            <a:endParaRPr lang="en-US" dirty="0"/>
          </a:p>
        </p:txBody>
      </p:sp>
      <p:sp>
        <p:nvSpPr>
          <p:cNvPr id="3" name="Content Placeholder 2">
            <a:extLst>
              <a:ext uri="{FF2B5EF4-FFF2-40B4-BE49-F238E27FC236}">
                <a16:creationId xmlns:a16="http://schemas.microsoft.com/office/drawing/2014/main" id="{F828A3E4-2A88-49A0-A26C-E5BCB999AB63}"/>
              </a:ext>
            </a:extLst>
          </p:cNvPr>
          <p:cNvSpPr>
            <a:spLocks noGrp="1"/>
          </p:cNvSpPr>
          <p:nvPr>
            <p:ph idx="1"/>
          </p:nvPr>
        </p:nvSpPr>
        <p:spPr>
          <a:xfrm>
            <a:off x="896766" y="1751014"/>
            <a:ext cx="10815857" cy="4351039"/>
          </a:xfrm>
        </p:spPr>
        <p:txBody>
          <a:bodyPr/>
          <a:lstStyle/>
          <a:p>
            <a:pPr>
              <a:buFont typeface="Arial" panose="020B0604020202020204" pitchFamily="34" charset="0"/>
              <a:buChar char="•"/>
            </a:pPr>
            <a:r>
              <a:rPr lang="en-US" sz="2800" dirty="0"/>
              <a:t>What is it:</a:t>
            </a:r>
          </a:p>
          <a:p>
            <a:pPr lvl="1">
              <a:buFont typeface="Arial" panose="020B0604020202020204" pitchFamily="34" charset="0"/>
              <a:buChar char="•"/>
            </a:pPr>
            <a:r>
              <a:rPr lang="en-US" sz="2400" b="0" dirty="0"/>
              <a:t>Enhancements to the BAN (Body Area NW) Ultra Wideband (UWB) physical layer (PHY) and media access control (MAC) to support enhanced dependability to a human BAN (HBAN) and support for vehicle body area networks (VBAN).</a:t>
            </a:r>
          </a:p>
          <a:p>
            <a:pPr lvl="1">
              <a:buFont typeface="Arial" panose="020B0604020202020204" pitchFamily="34" charset="0"/>
              <a:buChar char="•"/>
            </a:pPr>
            <a:r>
              <a:rPr lang="en-US" sz="2400" dirty="0"/>
              <a:t>This revision focuses on international operation.</a:t>
            </a:r>
            <a:endParaRPr lang="en-US" sz="2400" b="0" dirty="0"/>
          </a:p>
          <a:p>
            <a:pPr>
              <a:buFont typeface="Arial" panose="020B0604020202020204" pitchFamily="34" charset="0"/>
              <a:buChar char="•"/>
            </a:pPr>
            <a:r>
              <a:rPr lang="en-US" sz="2800" dirty="0"/>
              <a:t>Status:</a:t>
            </a:r>
          </a:p>
          <a:p>
            <a:pPr lvl="1">
              <a:buFont typeface="Arial" panose="020B0604020202020204" pitchFamily="34" charset="0"/>
              <a:buChar char="•"/>
            </a:pPr>
            <a:r>
              <a:rPr lang="en-US" sz="2400" b="0" dirty="0"/>
              <a:t>Completed the Technical Requirements phase and in protocol development stage.</a:t>
            </a:r>
          </a:p>
          <a:p>
            <a:pPr lvl="1">
              <a:buFont typeface="Arial" panose="020B0604020202020204" pitchFamily="34" charset="0"/>
              <a:buChar char="•"/>
            </a:pPr>
            <a:r>
              <a:rPr lang="en-US" sz="2400" b="0" dirty="0"/>
              <a:t>Review proposals on updated channel model, evaluation of channel utilization, channel access methods, co-existence and QoS, UWB/VBAN HBAN co-existence. </a:t>
            </a:r>
          </a:p>
          <a:p>
            <a:pPr lvl="1">
              <a:buFont typeface="Arial" panose="020B0604020202020204" pitchFamily="34" charset="0"/>
              <a:buChar char="•"/>
            </a:pPr>
            <a:endParaRPr lang="en-US" sz="2400" b="0" dirty="0"/>
          </a:p>
        </p:txBody>
      </p:sp>
      <p:sp>
        <p:nvSpPr>
          <p:cNvPr id="7" name="Footer Placeholder 6">
            <a:extLst>
              <a:ext uri="{FF2B5EF4-FFF2-40B4-BE49-F238E27FC236}">
                <a16:creationId xmlns:a16="http://schemas.microsoft.com/office/drawing/2014/main" id="{C7C922AA-ACA3-606B-00F4-47E5430FC599}"/>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9A7D239C-A719-BD87-8A1D-A2C4465649A4}"/>
              </a:ext>
            </a:extLst>
          </p:cNvPr>
          <p:cNvSpPr>
            <a:spLocks noGrp="1"/>
          </p:cNvSpPr>
          <p:nvPr>
            <p:ph type="sldNum" idx="12"/>
          </p:nvPr>
        </p:nvSpPr>
        <p:spPr/>
        <p:txBody>
          <a:bodyPr/>
          <a:lstStyle/>
          <a:p>
            <a:r>
              <a:rPr lang="en-GB"/>
              <a:t>Slide </a:t>
            </a:r>
            <a:fld id="{440F5867-744E-4AA6-B0ED-4C44D2DFBB7B}" type="slidenum">
              <a:rPr lang="en-GB" smtClean="0"/>
              <a:pPr/>
              <a:t>107</a:t>
            </a:fld>
            <a:endParaRPr lang="en-GB" dirty="0"/>
          </a:p>
        </p:txBody>
      </p:sp>
      <p:sp>
        <p:nvSpPr>
          <p:cNvPr id="9" name="Date Placeholder 8">
            <a:extLst>
              <a:ext uri="{FF2B5EF4-FFF2-40B4-BE49-F238E27FC236}">
                <a16:creationId xmlns:a16="http://schemas.microsoft.com/office/drawing/2014/main" id="{B102CD18-A614-1469-8EE7-64077371AE8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76148683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D3D134-749F-4C49-9D9D-BCE6CC73375B}"/>
              </a:ext>
            </a:extLst>
          </p:cNvPr>
          <p:cNvSpPr/>
          <p:nvPr/>
        </p:nvSpPr>
        <p:spPr bwMode="auto">
          <a:xfrm>
            <a:off x="1531027"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TG4me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Cor1 15.4 2020 Revision 1</a:t>
            </a:r>
          </a:p>
        </p:txBody>
      </p:sp>
      <p:sp>
        <p:nvSpPr>
          <p:cNvPr id="13" name="Rectangle 12">
            <a:extLst>
              <a:ext uri="{FF2B5EF4-FFF2-40B4-BE49-F238E27FC236}">
                <a16:creationId xmlns:a16="http://schemas.microsoft.com/office/drawing/2014/main" id="{48FD34C8-6083-417F-85FE-DC383714C8EE}"/>
              </a:ext>
            </a:extLst>
          </p:cNvPr>
          <p:cNvSpPr/>
          <p:nvPr/>
        </p:nvSpPr>
        <p:spPr bwMode="auto">
          <a:xfrm>
            <a:off x="3756411"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a:solidFill>
                  <a:srgbClr val="0070C0"/>
                </a:solidFill>
              </a:rPr>
              <a:t>TG4ab</a:t>
            </a:r>
          </a:p>
          <a:p>
            <a:pPr algn="ctr"/>
            <a:r>
              <a:rPr kumimoji="0" lang="en-US" sz="1800" i="0" u="none" strike="noStrike" cap="none" normalizeH="0" baseline="0" dirty="0">
                <a:ln>
                  <a:noFill/>
                </a:ln>
                <a:solidFill>
                  <a:srgbClr val="0070C0"/>
                </a:solidFill>
                <a:effectLst/>
                <a:latin typeface="Times New Roman" pitchFamily="16" charset="0"/>
                <a:ea typeface="MS Gothic" charset="-128"/>
              </a:rPr>
              <a:t>Next Generation UWB</a:t>
            </a:r>
          </a:p>
        </p:txBody>
      </p:sp>
      <p:sp>
        <p:nvSpPr>
          <p:cNvPr id="14" name="Rectangle 13">
            <a:extLst>
              <a:ext uri="{FF2B5EF4-FFF2-40B4-BE49-F238E27FC236}">
                <a16:creationId xmlns:a16="http://schemas.microsoft.com/office/drawing/2014/main" id="{EC5C5238-D6B8-4589-890A-7136A29E8DA5}"/>
              </a:ext>
            </a:extLst>
          </p:cNvPr>
          <p:cNvSpPr/>
          <p:nvPr/>
        </p:nvSpPr>
        <p:spPr bwMode="auto">
          <a:xfrm>
            <a:off x="5981795"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TG6ma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Body Area Networks</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p:txBody>
      </p:sp>
      <p:sp>
        <p:nvSpPr>
          <p:cNvPr id="15" name="Rectangle 14">
            <a:extLst>
              <a:ext uri="{FF2B5EF4-FFF2-40B4-BE49-F238E27FC236}">
                <a16:creationId xmlns:a16="http://schemas.microsoft.com/office/drawing/2014/main" id="{55F68278-F7A9-46ED-A638-27AA8C23D812}"/>
              </a:ext>
            </a:extLst>
          </p:cNvPr>
          <p:cNvSpPr/>
          <p:nvPr/>
        </p:nvSpPr>
        <p:spPr bwMode="auto">
          <a:xfrm>
            <a:off x="8207180" y="108160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TG7a</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Camera Communications</a:t>
            </a:r>
          </a:p>
        </p:txBody>
      </p:sp>
      <p:sp>
        <p:nvSpPr>
          <p:cNvPr id="24" name="Rectangle 23">
            <a:extLst>
              <a:ext uri="{FF2B5EF4-FFF2-40B4-BE49-F238E27FC236}">
                <a16:creationId xmlns:a16="http://schemas.microsoft.com/office/drawing/2014/main" id="{EA2A7A1E-7C81-4CCD-A357-0CF7530EDD69}"/>
              </a:ext>
            </a:extLst>
          </p:cNvPr>
          <p:cNvSpPr/>
          <p:nvPr/>
        </p:nvSpPr>
        <p:spPr bwMode="auto">
          <a:xfrm>
            <a:off x="1510811"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TG13 	</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Multi Gigabit/sec</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Optical Wireless Communication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6" name="Rectangle 25">
            <a:extLst>
              <a:ext uri="{FF2B5EF4-FFF2-40B4-BE49-F238E27FC236}">
                <a16:creationId xmlns:a16="http://schemas.microsoft.com/office/drawing/2014/main" id="{16C1D98D-93CE-48BD-92AA-FCA005D6689F}"/>
              </a:ext>
            </a:extLst>
          </p:cNvPr>
          <p:cNvSpPr/>
          <p:nvPr/>
        </p:nvSpPr>
        <p:spPr bwMode="auto">
          <a:xfrm>
            <a:off x="3736195"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TG15</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7" name="Rectangle 26">
            <a:extLst>
              <a:ext uri="{FF2B5EF4-FFF2-40B4-BE49-F238E27FC236}">
                <a16:creationId xmlns:a16="http://schemas.microsoft.com/office/drawing/2014/main" id="{711B876B-288B-4CC7-AE55-C1FB481E4A83}"/>
              </a:ext>
            </a:extLst>
          </p:cNvPr>
          <p:cNvSpPr/>
          <p:nvPr/>
        </p:nvSpPr>
        <p:spPr bwMode="auto">
          <a:xfrm>
            <a:off x="5961579"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TG16t</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Ultra Wide-Band Ad-Hoc Networks</a:t>
            </a:r>
          </a:p>
        </p:txBody>
      </p:sp>
      <p:sp>
        <p:nvSpPr>
          <p:cNvPr id="28" name="Rectangle 27">
            <a:extLst>
              <a:ext uri="{FF2B5EF4-FFF2-40B4-BE49-F238E27FC236}">
                <a16:creationId xmlns:a16="http://schemas.microsoft.com/office/drawing/2014/main" id="{57FD5BA7-BD2A-4493-930F-65A95B7C1BA5}"/>
              </a:ext>
            </a:extLst>
          </p:cNvPr>
          <p:cNvSpPr/>
          <p:nvPr/>
        </p:nvSpPr>
        <p:spPr bwMode="auto">
          <a:xfrm>
            <a:off x="8186964" y="2861358"/>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TG3mb</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TG HDR</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High Data Rate</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Revision</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800" b="1" i="0" u="none" strike="noStrike" cap="none" normalizeH="0" baseline="0" dirty="0">
              <a:ln>
                <a:noFill/>
              </a:ln>
              <a:solidFill>
                <a:srgbClr val="0070C0"/>
              </a:solidFill>
              <a:effectLst/>
              <a:latin typeface="Times New Roman" pitchFamily="16" charset="0"/>
              <a:ea typeface="MS Gothic" charset="-128"/>
            </a:endParaRPr>
          </a:p>
        </p:txBody>
      </p:sp>
      <p:sp>
        <p:nvSpPr>
          <p:cNvPr id="29" name="Rectangle 28">
            <a:extLst>
              <a:ext uri="{FF2B5EF4-FFF2-40B4-BE49-F238E27FC236}">
                <a16:creationId xmlns:a16="http://schemas.microsoft.com/office/drawing/2014/main" id="{0E9B215B-6BC5-4E8D-BFD7-5B0F83D81A50}"/>
              </a:ext>
            </a:extLst>
          </p:cNvPr>
          <p:cNvSpPr/>
          <p:nvPr/>
        </p:nvSpPr>
        <p:spPr bwMode="auto">
          <a:xfrm>
            <a:off x="3747883"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3200" b="1" dirty="0" err="1">
                <a:solidFill>
                  <a:srgbClr val="0070C0"/>
                </a:solidFill>
              </a:rPr>
              <a:t>SC</a:t>
            </a:r>
            <a:r>
              <a:rPr lang="en-US" sz="2000" b="1" dirty="0" err="1">
                <a:solidFill>
                  <a:srgbClr val="0070C0"/>
                </a:solidFill>
              </a:rPr>
              <a:t>THz</a:t>
            </a:r>
            <a:endParaRPr lang="en-US" sz="2000" b="1" dirty="0">
              <a:solidFill>
                <a:srgbClr val="0070C0"/>
              </a:solidFill>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2800" i="0" u="none" strike="noStrike" cap="none" normalizeH="0" baseline="-25000" dirty="0">
                <a:ln>
                  <a:noFill/>
                </a:ln>
                <a:solidFill>
                  <a:srgbClr val="0070C0"/>
                </a:solidFill>
                <a:effectLst/>
                <a:latin typeface="Times New Roman" pitchFamily="16" charset="0"/>
                <a:ea typeface="MS Gothic" charset="-128"/>
              </a:rPr>
              <a:t>Standing Committee THz</a:t>
            </a:r>
          </a:p>
        </p:txBody>
      </p:sp>
      <p:sp>
        <p:nvSpPr>
          <p:cNvPr id="30" name="Rectangle 29">
            <a:extLst>
              <a:ext uri="{FF2B5EF4-FFF2-40B4-BE49-F238E27FC236}">
                <a16:creationId xmlns:a16="http://schemas.microsoft.com/office/drawing/2014/main" id="{8CB17732-95CC-49CD-A028-93B7738D3FD9}"/>
              </a:ext>
            </a:extLst>
          </p:cNvPr>
          <p:cNvSpPr/>
          <p:nvPr/>
        </p:nvSpPr>
        <p:spPr bwMode="auto">
          <a:xfrm>
            <a:off x="1528342"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err="1">
                <a:ln>
                  <a:noFill/>
                </a:ln>
                <a:solidFill>
                  <a:srgbClr val="0070C0"/>
                </a:solidFill>
                <a:effectLst/>
                <a:latin typeface="Times New Roman" pitchFamily="16" charset="0"/>
                <a:ea typeface="MS Gothic" charset="-128"/>
              </a:rPr>
              <a:t>SC</a:t>
            </a:r>
            <a:r>
              <a:rPr kumimoji="0" lang="en-US" b="1" i="0" u="none" strike="noStrike" cap="none" normalizeH="0" baseline="0" dirty="0" err="1">
                <a:ln>
                  <a:noFill/>
                </a:ln>
                <a:solidFill>
                  <a:srgbClr val="0070C0"/>
                </a:solidFill>
                <a:effectLst/>
                <a:latin typeface="Times New Roman" pitchFamily="16" charset="0"/>
                <a:ea typeface="MS Gothic" charset="-128"/>
              </a:rPr>
              <a:t>maint</a:t>
            </a:r>
            <a:endParaRPr kumimoji="0" lang="en-US" b="1" i="0" u="none" strike="noStrike" cap="none" normalizeH="0" baseline="0" dirty="0">
              <a:ln>
                <a:noFill/>
              </a:ln>
              <a:solidFill>
                <a:srgbClr val="0070C0"/>
              </a:solidFill>
              <a:effectLst/>
              <a:latin typeface="Times New Roman" pitchFamily="16" charset="0"/>
              <a:ea typeface="MS Gothic" charset="-128"/>
            </a:endParaRP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Maintenance Group</a:t>
            </a:r>
          </a:p>
        </p:txBody>
      </p:sp>
      <p:sp>
        <p:nvSpPr>
          <p:cNvPr id="31" name="Rectangle 30">
            <a:extLst>
              <a:ext uri="{FF2B5EF4-FFF2-40B4-BE49-F238E27FC236}">
                <a16:creationId xmlns:a16="http://schemas.microsoft.com/office/drawing/2014/main" id="{EB93DE27-5D6C-4B57-A511-8F3E6DE64152}"/>
              </a:ext>
            </a:extLst>
          </p:cNvPr>
          <p:cNvSpPr/>
          <p:nvPr/>
        </p:nvSpPr>
        <p:spPr bwMode="auto">
          <a:xfrm>
            <a:off x="596742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WNG</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1800" i="0" u="none" strike="noStrike" cap="none" normalizeH="0" baseline="0" dirty="0">
                <a:ln>
                  <a:noFill/>
                </a:ln>
                <a:solidFill>
                  <a:srgbClr val="0070C0"/>
                </a:solidFill>
                <a:effectLst/>
                <a:latin typeface="Times New Roman" pitchFamily="16" charset="0"/>
                <a:ea typeface="MS Gothic" charset="-128"/>
              </a:rPr>
              <a:t>Wireless Next Generation</a:t>
            </a:r>
          </a:p>
        </p:txBody>
      </p:sp>
      <p:sp>
        <p:nvSpPr>
          <p:cNvPr id="41" name="Rectangle 40">
            <a:extLst>
              <a:ext uri="{FF2B5EF4-FFF2-40B4-BE49-F238E27FC236}">
                <a16:creationId xmlns:a16="http://schemas.microsoft.com/office/drawing/2014/main" id="{43B2EC7C-D2EE-41DD-80D9-CB2FF38CF6F7}"/>
              </a:ext>
            </a:extLst>
          </p:cNvPr>
          <p:cNvSpPr/>
          <p:nvPr/>
        </p:nvSpPr>
        <p:spPr bwMode="auto">
          <a:xfrm>
            <a:off x="8186964" y="4606449"/>
            <a:ext cx="2065284" cy="1627312"/>
          </a:xfrm>
          <a:prstGeom prst="rect">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sz="3200" b="1" i="0" u="none" strike="noStrike" cap="none" normalizeH="0" baseline="0" dirty="0">
                <a:ln>
                  <a:noFill/>
                </a:ln>
                <a:solidFill>
                  <a:srgbClr val="0070C0"/>
                </a:solidFill>
                <a:effectLst/>
                <a:latin typeface="Times New Roman" pitchFamily="16" charset="0"/>
                <a:ea typeface="MS Gothic" charset="-128"/>
              </a:rPr>
              <a:t>SC</a:t>
            </a:r>
            <a:r>
              <a:rPr kumimoji="0" lang="en-US" sz="1800" b="1" i="0" u="none" strike="noStrike" cap="none" normalizeH="0" baseline="0" dirty="0">
                <a:ln>
                  <a:noFill/>
                </a:ln>
                <a:solidFill>
                  <a:srgbClr val="0070C0"/>
                </a:solidFill>
                <a:effectLst/>
                <a:latin typeface="Times New Roman" pitchFamily="16" charset="0"/>
                <a:ea typeface="MS Gothic" charset="-128"/>
              </a:rPr>
              <a:t>IETF</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sz="1800" dirty="0">
                <a:solidFill>
                  <a:srgbClr val="0070C0"/>
                </a:solidFill>
              </a:rPr>
              <a:t>IETF liaison</a:t>
            </a:r>
            <a:endParaRPr kumimoji="0" lang="en-US" sz="1800" i="0" u="none" strike="noStrike" cap="none" normalizeH="0" baseline="0" dirty="0">
              <a:ln>
                <a:noFill/>
              </a:ln>
              <a:solidFill>
                <a:srgbClr val="0070C0"/>
              </a:solidFill>
              <a:effectLst/>
              <a:latin typeface="Times New Roman" pitchFamily="16" charset="0"/>
              <a:ea typeface="MS Gothic" charset="-128"/>
            </a:endParaRPr>
          </a:p>
        </p:txBody>
      </p:sp>
      <p:sp>
        <p:nvSpPr>
          <p:cNvPr id="2" name="Footer Placeholder 1">
            <a:extLst>
              <a:ext uri="{FF2B5EF4-FFF2-40B4-BE49-F238E27FC236}">
                <a16:creationId xmlns:a16="http://schemas.microsoft.com/office/drawing/2014/main" id="{71AB2E4D-921D-F161-2E21-935E050C258B}"/>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378B9EAE-CEF3-AE0F-4BB0-00A7C691296A}"/>
              </a:ext>
            </a:extLst>
          </p:cNvPr>
          <p:cNvSpPr>
            <a:spLocks noGrp="1"/>
          </p:cNvSpPr>
          <p:nvPr>
            <p:ph type="sldNum" idx="12"/>
          </p:nvPr>
        </p:nvSpPr>
        <p:spPr/>
        <p:txBody>
          <a:bodyPr/>
          <a:lstStyle/>
          <a:p>
            <a:r>
              <a:rPr lang="en-GB"/>
              <a:t>Slide </a:t>
            </a:r>
            <a:fld id="{440F5867-744E-4AA6-B0ED-4C44D2DFBB7B}" type="slidenum">
              <a:rPr lang="en-GB" smtClean="0"/>
              <a:pPr/>
              <a:t>108</a:t>
            </a:fld>
            <a:endParaRPr lang="en-GB" dirty="0"/>
          </a:p>
        </p:txBody>
      </p:sp>
      <p:sp>
        <p:nvSpPr>
          <p:cNvPr id="8" name="Date Placeholder 7">
            <a:extLst>
              <a:ext uri="{FF2B5EF4-FFF2-40B4-BE49-F238E27FC236}">
                <a16:creationId xmlns:a16="http://schemas.microsoft.com/office/drawing/2014/main" id="{4F06E76A-713B-BE2F-AFFC-9A2EA87A375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962944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a:extLst>
              <a:ext uri="{FF2B5EF4-FFF2-40B4-BE49-F238E27FC236}">
                <a16:creationId xmlns:a16="http://schemas.microsoft.com/office/drawing/2014/main" id="{5DD97AE3-0C9D-2293-EFF3-D92193B1B17D}"/>
              </a:ext>
            </a:extLst>
          </p:cNvPr>
          <p:cNvSpPr>
            <a:spLocks noGrp="1" noChangeArrowheads="1"/>
          </p:cNvSpPr>
          <p:nvPr>
            <p:ph type="title"/>
          </p:nvPr>
        </p:nvSpPr>
        <p:spPr>
          <a:xfrm>
            <a:off x="2209800" y="609600"/>
            <a:ext cx="7772400" cy="1066800"/>
          </a:xfrm>
        </p:spPr>
        <p:txBody>
          <a:bodyPr/>
          <a:lstStyle/>
          <a:p>
            <a:r>
              <a:rPr lang="en-US" altLang="en-US"/>
              <a:t>802.18 Liaison Report – March 2023</a:t>
            </a:r>
          </a:p>
        </p:txBody>
      </p:sp>
      <p:sp>
        <p:nvSpPr>
          <p:cNvPr id="15366" name="Rectangle 6">
            <a:extLst>
              <a:ext uri="{FF2B5EF4-FFF2-40B4-BE49-F238E27FC236}">
                <a16:creationId xmlns:a16="http://schemas.microsoft.com/office/drawing/2014/main" id="{CEF14D88-B053-E893-ECA3-B7BC323599D6}"/>
              </a:ext>
            </a:extLst>
          </p:cNvPr>
          <p:cNvSpPr>
            <a:spLocks noGrp="1" noChangeArrowheads="1"/>
          </p:cNvSpPr>
          <p:nvPr>
            <p:ph type="body" idx="1"/>
          </p:nvPr>
        </p:nvSpPr>
        <p:spPr>
          <a:xfrm>
            <a:off x="2209800" y="1524000"/>
            <a:ext cx="7772400" cy="381000"/>
          </a:xfrm>
        </p:spPr>
        <p:txBody>
          <a:bodyPr/>
          <a:lstStyle/>
          <a:p>
            <a:pPr algn="ctr">
              <a:buFontTx/>
              <a:buNone/>
            </a:pPr>
            <a:r>
              <a:rPr lang="en-US" altLang="en-US" sz="2000"/>
              <a:t>Date:</a:t>
            </a:r>
            <a:r>
              <a:rPr lang="en-US" altLang="en-US" sz="2000" b="0"/>
              <a:t> 2023-03-15</a:t>
            </a:r>
          </a:p>
        </p:txBody>
      </p:sp>
      <p:graphicFrame>
        <p:nvGraphicFramePr>
          <p:cNvPr id="15367" name="Object 11">
            <a:extLst>
              <a:ext uri="{FF2B5EF4-FFF2-40B4-BE49-F238E27FC236}">
                <a16:creationId xmlns:a16="http://schemas.microsoft.com/office/drawing/2014/main" id="{69E55639-AB19-519D-CE21-9BB4E1A4D763}"/>
              </a:ext>
            </a:extLst>
          </p:cNvPr>
          <p:cNvGraphicFramePr>
            <a:graphicFrameLocks noChangeAspect="1"/>
          </p:cNvGraphicFramePr>
          <p:nvPr/>
        </p:nvGraphicFramePr>
        <p:xfrm>
          <a:off x="2193925" y="2668589"/>
          <a:ext cx="7804150" cy="1000125"/>
        </p:xfrm>
        <a:graphic>
          <a:graphicData uri="http://schemas.openxmlformats.org/presentationml/2006/ole">
            <mc:AlternateContent xmlns:mc="http://schemas.openxmlformats.org/markup-compatibility/2006">
              <mc:Choice xmlns:v="urn:schemas-microsoft-com:vml" Requires="v">
                <p:oleObj name="Document" r:id="rId3" imgW="8227229" imgH="998269" progId="Word.Document.8">
                  <p:embed/>
                </p:oleObj>
              </mc:Choice>
              <mc:Fallback>
                <p:oleObj name="Document" r:id="rId3" imgW="8227229" imgH="998269" progId="Word.Document.8">
                  <p:embed/>
                  <p:pic>
                    <p:nvPicPr>
                      <p:cNvPr id="15367" name="Object 11">
                        <a:extLst>
                          <a:ext uri="{FF2B5EF4-FFF2-40B4-BE49-F238E27FC236}">
                            <a16:creationId xmlns:a16="http://schemas.microsoft.com/office/drawing/2014/main" id="{69E55639-AB19-519D-CE21-9BB4E1A4D7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25" y="2668589"/>
                        <a:ext cx="7804150" cy="100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a:extLst>
              <a:ext uri="{FF2B5EF4-FFF2-40B4-BE49-F238E27FC236}">
                <a16:creationId xmlns:a16="http://schemas.microsoft.com/office/drawing/2014/main" id="{B2E6F255-7CFF-7E19-71DA-6EA65193A5FD}"/>
              </a:ext>
            </a:extLst>
          </p:cNvPr>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
        <p:nvSpPr>
          <p:cNvPr id="2" name="Footer Placeholder 1">
            <a:extLst>
              <a:ext uri="{FF2B5EF4-FFF2-40B4-BE49-F238E27FC236}">
                <a16:creationId xmlns:a16="http://schemas.microsoft.com/office/drawing/2014/main" id="{B3BD4116-5DC6-780C-3BF7-57FE55A85B2B}"/>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9039DB1A-FD20-D51D-19CE-1D245D5397DD}"/>
              </a:ext>
            </a:extLst>
          </p:cNvPr>
          <p:cNvSpPr>
            <a:spLocks noGrp="1"/>
          </p:cNvSpPr>
          <p:nvPr>
            <p:ph type="sldNum" idx="12"/>
          </p:nvPr>
        </p:nvSpPr>
        <p:spPr/>
        <p:txBody>
          <a:bodyPr/>
          <a:lstStyle/>
          <a:p>
            <a:r>
              <a:rPr lang="en-GB"/>
              <a:t>Slide </a:t>
            </a:r>
            <a:fld id="{440F5867-744E-4AA6-B0ED-4C44D2DFBB7B}" type="slidenum">
              <a:rPr lang="en-GB" smtClean="0"/>
              <a:pPr/>
              <a:t>109</a:t>
            </a:fld>
            <a:endParaRPr lang="en-GB" dirty="0"/>
          </a:p>
        </p:txBody>
      </p:sp>
      <p:sp>
        <p:nvSpPr>
          <p:cNvPr id="4" name="Date Placeholder 3">
            <a:extLst>
              <a:ext uri="{FF2B5EF4-FFF2-40B4-BE49-F238E27FC236}">
                <a16:creationId xmlns:a16="http://schemas.microsoft.com/office/drawing/2014/main" id="{0539B704-EC7F-636D-3780-A886D829B12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276383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ctr">
              <a:buFontTx/>
              <a:buNone/>
            </a:pPr>
            <a:r>
              <a:rPr lang="en-US" b="0" dirty="0"/>
              <a:t>This document contains agenda/minutes/actions/status as prepared/recorded at the IEEE 802.11 Editors’ Meeting</a:t>
            </a:r>
          </a:p>
        </p:txBody>
      </p:sp>
      <p:sp>
        <p:nvSpPr>
          <p:cNvPr id="2" name="Footer Placeholder 1">
            <a:extLst>
              <a:ext uri="{FF2B5EF4-FFF2-40B4-BE49-F238E27FC236}">
                <a16:creationId xmlns:a16="http://schemas.microsoft.com/office/drawing/2014/main" id="{A6B4E7D8-2D94-9288-AB29-B818BF22547C}"/>
              </a:ext>
            </a:extLst>
          </p:cNvPr>
          <p:cNvSpPr>
            <a:spLocks noGrp="1"/>
          </p:cNvSpPr>
          <p:nvPr>
            <p:ph type="ftr" idx="14"/>
          </p:nvPr>
        </p:nvSpPr>
        <p:spPr/>
        <p:txBody>
          <a:bodyPr/>
          <a:lstStyle/>
          <a:p>
            <a:r>
              <a:rPr lang="en-GB"/>
              <a:t>Peter Eccelsine, Cisco</a:t>
            </a:r>
            <a:endParaRPr lang="en-GB" dirty="0"/>
          </a:p>
        </p:txBody>
      </p:sp>
      <p:sp>
        <p:nvSpPr>
          <p:cNvPr id="3" name="Slide Number Placeholder 2">
            <a:extLst>
              <a:ext uri="{FF2B5EF4-FFF2-40B4-BE49-F238E27FC236}">
                <a16:creationId xmlns:a16="http://schemas.microsoft.com/office/drawing/2014/main" id="{8C106E66-8FA3-4A8F-81CB-3CCDB032D31D}"/>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7" name="Date Placeholder 6">
            <a:extLst>
              <a:ext uri="{FF2B5EF4-FFF2-40B4-BE49-F238E27FC236}">
                <a16:creationId xmlns:a16="http://schemas.microsoft.com/office/drawing/2014/main" id="{49F64C77-3D01-742B-058C-75FCD83C0D1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3698119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a:extLst>
              <a:ext uri="{FF2B5EF4-FFF2-40B4-BE49-F238E27FC236}">
                <a16:creationId xmlns:a16="http://schemas.microsoft.com/office/drawing/2014/main" id="{4B9271DD-1452-1E06-5766-E6257D6A243A}"/>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RR-TAG at a glance</a:t>
            </a:r>
          </a:p>
        </p:txBody>
      </p:sp>
      <p:sp>
        <p:nvSpPr>
          <p:cNvPr id="17414" name="Rectangle 3">
            <a:extLst>
              <a:ext uri="{FF2B5EF4-FFF2-40B4-BE49-F238E27FC236}">
                <a16:creationId xmlns:a16="http://schemas.microsoft.com/office/drawing/2014/main" id="{57B47F37-D738-8CA3-CFBF-6C5DECA4B3F0}"/>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a:t>Membership as of 14 March 2023</a:t>
            </a:r>
          </a:p>
          <a:p>
            <a:pPr lvl="1" algn="just">
              <a:spcBef>
                <a:spcPts val="300"/>
              </a:spcBef>
            </a:pPr>
            <a:r>
              <a:rPr lang="en-US" altLang="en-US" sz="1800"/>
              <a:t>53 voters (including 8 on LMSC)</a:t>
            </a:r>
          </a:p>
          <a:p>
            <a:pPr lvl="1" algn="just">
              <a:spcBef>
                <a:spcPts val="300"/>
              </a:spcBef>
            </a:pPr>
            <a:r>
              <a:rPr lang="en-US" altLang="en-US" sz="1800"/>
              <a:t>0 nearly voters</a:t>
            </a:r>
          </a:p>
          <a:p>
            <a:pPr lvl="1" algn="just">
              <a:spcBef>
                <a:spcPts val="300"/>
              </a:spcBef>
            </a:pPr>
            <a:r>
              <a:rPr lang="en-US" altLang="en-US" sz="1800"/>
              <a:t>12 aspirants </a:t>
            </a:r>
            <a:endParaRPr lang="en-US" altLang="en-US"/>
          </a:p>
          <a:p>
            <a:pPr algn="just"/>
            <a:r>
              <a:rPr lang="en-US" altLang="en-US"/>
              <a:t>Officers</a:t>
            </a:r>
          </a:p>
          <a:p>
            <a:pPr lvl="1" algn="just">
              <a:spcBef>
                <a:spcPts val="300"/>
              </a:spcBef>
            </a:pPr>
            <a:r>
              <a:rPr lang="en-US" altLang="en-US" sz="1800"/>
              <a:t>Chair:  Edward Au (Huawei Technologies)</a:t>
            </a:r>
          </a:p>
          <a:p>
            <a:pPr lvl="1" algn="just">
              <a:spcBef>
                <a:spcPts val="300"/>
              </a:spcBef>
            </a:pPr>
            <a:r>
              <a:rPr lang="en-US" altLang="en-US" sz="1800"/>
              <a:t>Co-Vice Chair:  Stuart Kerry (OK-Brit; Self)</a:t>
            </a:r>
          </a:p>
          <a:p>
            <a:pPr lvl="1" algn="just">
              <a:spcBef>
                <a:spcPts val="300"/>
              </a:spcBef>
            </a:pPr>
            <a:r>
              <a:rPr lang="en-US" altLang="en-US" sz="1800"/>
              <a:t>Co-Vice Chair:  Al Petrick (Skyworks Solutions)</a:t>
            </a:r>
          </a:p>
          <a:p>
            <a:pPr lvl="1" algn="just">
              <a:spcBef>
                <a:spcPts val="300"/>
              </a:spcBef>
            </a:pPr>
            <a:r>
              <a:rPr lang="en-US" altLang="en-US" sz="1800"/>
              <a:t>Secretary:  Amelia Andersdotter (Sky Group/Comcast)</a:t>
            </a:r>
          </a:p>
          <a:p>
            <a:pPr algn="just"/>
            <a:r>
              <a:rPr lang="en-US" altLang="en-US"/>
              <a:t>Ad-hoc chair</a:t>
            </a:r>
          </a:p>
          <a:p>
            <a:pPr lvl="1" algn="just">
              <a:spcBef>
                <a:spcPts val="300"/>
              </a:spcBef>
            </a:pPr>
            <a:r>
              <a:rPr lang="en-US" altLang="en-US" sz="1800"/>
              <a:t>IEEE Statement Update on Spectrum (ISUS):  Amelia Andersdotter (Sky Group/Comcast)</a:t>
            </a:r>
          </a:p>
          <a:p>
            <a:pPr lvl="1" algn="just">
              <a:spcBef>
                <a:spcPts val="300"/>
              </a:spcBef>
            </a:pPr>
            <a:endParaRPr lang="en-US" altLang="en-US"/>
          </a:p>
        </p:txBody>
      </p:sp>
      <p:sp>
        <p:nvSpPr>
          <p:cNvPr id="2" name="Footer Placeholder 1">
            <a:extLst>
              <a:ext uri="{FF2B5EF4-FFF2-40B4-BE49-F238E27FC236}">
                <a16:creationId xmlns:a16="http://schemas.microsoft.com/office/drawing/2014/main" id="{723BE16C-B1DB-3DCE-FB5F-D8DD3A8BA63C}"/>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7A7395B2-565B-C36F-EB9E-DB6C5262C57B}"/>
              </a:ext>
            </a:extLst>
          </p:cNvPr>
          <p:cNvSpPr>
            <a:spLocks noGrp="1"/>
          </p:cNvSpPr>
          <p:nvPr>
            <p:ph type="sldNum" idx="12"/>
          </p:nvPr>
        </p:nvSpPr>
        <p:spPr/>
        <p:txBody>
          <a:bodyPr/>
          <a:lstStyle/>
          <a:p>
            <a:r>
              <a:rPr lang="en-GB"/>
              <a:t>Slide </a:t>
            </a:r>
            <a:fld id="{440F5867-744E-4AA6-B0ED-4C44D2DFBB7B}" type="slidenum">
              <a:rPr lang="en-GB" smtClean="0"/>
              <a:pPr/>
              <a:t>110</a:t>
            </a:fld>
            <a:endParaRPr lang="en-GB" dirty="0"/>
          </a:p>
        </p:txBody>
      </p:sp>
      <p:sp>
        <p:nvSpPr>
          <p:cNvPr id="4" name="Date Placeholder 3">
            <a:extLst>
              <a:ext uri="{FF2B5EF4-FFF2-40B4-BE49-F238E27FC236}">
                <a16:creationId xmlns:a16="http://schemas.microsoft.com/office/drawing/2014/main" id="{9BFBB0E4-696E-B896-F6C0-4C935DA4E36C}"/>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2541368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a:extLst>
              <a:ext uri="{FF2B5EF4-FFF2-40B4-BE49-F238E27FC236}">
                <a16:creationId xmlns:a16="http://schemas.microsoft.com/office/drawing/2014/main" id="{B4EECF2A-B7F6-09F6-A611-779710AFA5C9}"/>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January interim (1)</a:t>
            </a:r>
          </a:p>
        </p:txBody>
      </p:sp>
      <p:sp>
        <p:nvSpPr>
          <p:cNvPr id="19462" name="Rectangle 3">
            <a:extLst>
              <a:ext uri="{FF2B5EF4-FFF2-40B4-BE49-F238E27FC236}">
                <a16:creationId xmlns:a16="http://schemas.microsoft.com/office/drawing/2014/main" id="{CBAB036E-AF52-11F7-D63A-82979AA43941}"/>
              </a:ext>
            </a:extLst>
          </p:cNvPr>
          <p:cNvSpPr txBox="1">
            <a:spLocks noChangeArrowheads="1"/>
          </p:cNvSpPr>
          <p:nvPr/>
        </p:nvSpPr>
        <p:spPr bwMode="auto">
          <a:xfrm>
            <a:off x="2209800" y="1676400"/>
            <a:ext cx="7772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Reviewed the </a:t>
            </a:r>
            <a:r>
              <a:rPr lang="en-US" altLang="en-US" sz="2000">
                <a:hlinkClick r:id="rId3"/>
              </a:rPr>
              <a:t>latest ongoing consultations</a:t>
            </a:r>
            <a:r>
              <a:rPr lang="en-US" altLang="en-US" sz="2000"/>
              <a:t> and approved the following IEEE 802 LMSC submissions.</a:t>
            </a:r>
            <a:endParaRPr lang="en-US" altLang="en-US"/>
          </a:p>
          <a:p>
            <a:pPr lvl="1" algn="just">
              <a:spcBef>
                <a:spcPts val="300"/>
              </a:spcBef>
              <a:buNone/>
            </a:pPr>
            <a:endParaRPr lang="en-US" altLang="en-US" sz="1800"/>
          </a:p>
        </p:txBody>
      </p:sp>
      <p:graphicFrame>
        <p:nvGraphicFramePr>
          <p:cNvPr id="2" name="Table 1">
            <a:extLst>
              <a:ext uri="{FF2B5EF4-FFF2-40B4-BE49-F238E27FC236}">
                <a16:creationId xmlns:a16="http://schemas.microsoft.com/office/drawing/2014/main" id="{BF73D761-DF6A-B2C9-3F75-F799F0C028DB}"/>
              </a:ext>
            </a:extLst>
          </p:cNvPr>
          <p:cNvGraphicFramePr>
            <a:graphicFrameLocks noGrp="1"/>
          </p:cNvGraphicFramePr>
          <p:nvPr/>
        </p:nvGraphicFramePr>
        <p:xfrm>
          <a:off x="2657476" y="2466976"/>
          <a:ext cx="7324725" cy="2028825"/>
        </p:xfrm>
        <a:graphic>
          <a:graphicData uri="http://schemas.openxmlformats.org/drawingml/2006/table">
            <a:tbl>
              <a:tblPr firstRow="1" bandRow="1">
                <a:tableStyleId>{21E4AEA4-8DFA-4A89-87EB-49C32662AFE0}</a:tableStyleId>
              </a:tblPr>
              <a:tblGrid>
                <a:gridCol w="5889985">
                  <a:extLst>
                    <a:ext uri="{9D8B030D-6E8A-4147-A177-3AD203B41FA5}">
                      <a16:colId xmlns:a16="http://schemas.microsoft.com/office/drawing/2014/main" val="20000"/>
                    </a:ext>
                  </a:extLst>
                </a:gridCol>
                <a:gridCol w="1434740">
                  <a:extLst>
                    <a:ext uri="{9D8B030D-6E8A-4147-A177-3AD203B41FA5}">
                      <a16:colId xmlns:a16="http://schemas.microsoft.com/office/drawing/2014/main" val="20001"/>
                    </a:ext>
                  </a:extLst>
                </a:gridCol>
              </a:tblGrid>
              <a:tr h="370249">
                <a:tc>
                  <a:txBody>
                    <a:bodyPr/>
                    <a:lstStyle/>
                    <a:p>
                      <a:r>
                        <a:rPr lang="en-US" sz="1600" dirty="0"/>
                        <a:t>Consultation</a:t>
                      </a:r>
                    </a:p>
                  </a:txBody>
                  <a:tcPr marT="45651" marB="45651"/>
                </a:tc>
                <a:tc>
                  <a:txBody>
                    <a:bodyPr/>
                    <a:lstStyle/>
                    <a:p>
                      <a:r>
                        <a:rPr lang="en-US" sz="1600" dirty="0"/>
                        <a:t>DCN</a:t>
                      </a:r>
                    </a:p>
                  </a:txBody>
                  <a:tcPr marT="45651" marB="45651"/>
                </a:tc>
                <a:extLst>
                  <a:ext uri="{0D108BD9-81ED-4DB2-BD59-A6C34878D82A}">
                    <a16:rowId xmlns:a16="http://schemas.microsoft.com/office/drawing/2014/main" val="10000"/>
                  </a:ext>
                </a:extLst>
              </a:tr>
              <a:tr h="10664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u="none" dirty="0"/>
                        <a:t>China MIIT’s </a:t>
                      </a:r>
                      <a:r>
                        <a:rPr lang="en-GB" sz="1600" u="none" kern="1200" dirty="0">
                          <a:solidFill>
                            <a:schemeClr val="dk1"/>
                          </a:solidFill>
                          <a:effectLst/>
                          <a:latin typeface="+mn-lt"/>
                          <a:ea typeface="+mn-ea"/>
                          <a:cs typeface="+mn-cs"/>
                        </a:rPr>
                        <a:t>consultation on the “900MHz Frequency Band Radio Frequency Identification (RFID) Equipment Radio Management Regulations (Draft for Comments)” and “Ultra Wideband (UWB) Equipment Radio Management Regulations (Draft for Comments)”</a:t>
                      </a:r>
                      <a:endParaRPr lang="en-US" altLang="en-US" sz="1600" u="none" dirty="0"/>
                    </a:p>
                  </a:txBody>
                  <a:tcPr marT="45651" marB="45651"/>
                </a:tc>
                <a:tc>
                  <a:txBody>
                    <a:bodyPr/>
                    <a:lstStyle/>
                    <a:p>
                      <a:r>
                        <a:rPr lang="en-US" sz="1600" dirty="0">
                          <a:hlinkClick r:id="rId4"/>
                        </a:rPr>
                        <a:t>18-23/0014r11</a:t>
                      </a:r>
                      <a:endParaRPr lang="en-US" sz="1600" dirty="0"/>
                    </a:p>
                  </a:txBody>
                  <a:tcPr marT="45651" marB="45651"/>
                </a:tc>
                <a:extLst>
                  <a:ext uri="{0D108BD9-81ED-4DB2-BD59-A6C34878D82A}">
                    <a16:rowId xmlns:a16="http://schemas.microsoft.com/office/drawing/2014/main" val="10001"/>
                  </a:ext>
                </a:extLst>
              </a:tr>
              <a:tr h="591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600" u="none" dirty="0"/>
                        <a:t>Singapore</a:t>
                      </a:r>
                      <a:r>
                        <a:rPr lang="en-US" altLang="en-US" sz="1600" u="none" baseline="0" dirty="0"/>
                        <a:t> IMDA’s consultation “</a:t>
                      </a:r>
                      <a:r>
                        <a:rPr lang="en-GB" sz="1600" u="none" kern="1200" dirty="0">
                          <a:solidFill>
                            <a:schemeClr val="dk1"/>
                          </a:solidFill>
                          <a:effectLst/>
                          <a:latin typeface="+mn-lt"/>
                          <a:ea typeface="+mn-ea"/>
                          <a:cs typeface="+mn-cs"/>
                        </a:rPr>
                        <a:t>Public Consultation on Proposed Allocation of 6 GHz Band in Singapore”</a:t>
                      </a:r>
                      <a:endParaRPr lang="en-US" altLang="en-US" sz="1600" u="none" dirty="0"/>
                    </a:p>
                  </a:txBody>
                  <a:tcPr marT="45651" marB="45651"/>
                </a:tc>
                <a:tc>
                  <a:txBody>
                    <a:bodyPr/>
                    <a:lstStyle/>
                    <a:p>
                      <a:r>
                        <a:rPr lang="en-US" sz="1600" dirty="0">
                          <a:hlinkClick r:id="rId5"/>
                        </a:rPr>
                        <a:t>18-23/0028r7</a:t>
                      </a:r>
                      <a:endParaRPr lang="en-US" sz="1600" dirty="0"/>
                    </a:p>
                  </a:txBody>
                  <a:tcPr marT="45651" marB="45651"/>
                </a:tc>
                <a:extLst>
                  <a:ext uri="{0D108BD9-81ED-4DB2-BD59-A6C34878D82A}">
                    <a16:rowId xmlns:a16="http://schemas.microsoft.com/office/drawing/2014/main" val="10002"/>
                  </a:ext>
                </a:extLst>
              </a:tr>
            </a:tbl>
          </a:graphicData>
        </a:graphic>
      </p:graphicFrame>
      <p:sp>
        <p:nvSpPr>
          <p:cNvPr id="3" name="Footer Placeholder 2">
            <a:extLst>
              <a:ext uri="{FF2B5EF4-FFF2-40B4-BE49-F238E27FC236}">
                <a16:creationId xmlns:a16="http://schemas.microsoft.com/office/drawing/2014/main" id="{158EB346-9AFE-98DC-FA8F-980F0EA55E11}"/>
              </a:ext>
            </a:extLst>
          </p:cNvPr>
          <p:cNvSpPr>
            <a:spLocks noGrp="1"/>
          </p:cNvSpPr>
          <p:nvPr>
            <p:ph type="ftr" idx="14"/>
          </p:nvPr>
        </p:nvSpPr>
        <p:spPr/>
        <p:txBody>
          <a:bodyPr/>
          <a:lstStyle/>
          <a:p>
            <a:r>
              <a:rPr lang="en-GB"/>
              <a:t>Edward Au, Huawei</a:t>
            </a:r>
            <a:endParaRPr lang="en-GB" dirty="0"/>
          </a:p>
        </p:txBody>
      </p:sp>
      <p:sp>
        <p:nvSpPr>
          <p:cNvPr id="4" name="Slide Number Placeholder 3">
            <a:extLst>
              <a:ext uri="{FF2B5EF4-FFF2-40B4-BE49-F238E27FC236}">
                <a16:creationId xmlns:a16="http://schemas.microsoft.com/office/drawing/2014/main" id="{1D4010D4-8AD3-66DA-2BF8-267F15B85152}"/>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5" name="Date Placeholder 4">
            <a:extLst>
              <a:ext uri="{FF2B5EF4-FFF2-40B4-BE49-F238E27FC236}">
                <a16:creationId xmlns:a16="http://schemas.microsoft.com/office/drawing/2014/main" id="{A13F840C-27DB-1F7E-C8A5-277B6327014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68364437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a:extLst>
              <a:ext uri="{FF2B5EF4-FFF2-40B4-BE49-F238E27FC236}">
                <a16:creationId xmlns:a16="http://schemas.microsoft.com/office/drawing/2014/main" id="{AC97CFDC-E01B-30CD-3840-871E6E0523AD}"/>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Progress since the January interim (2)</a:t>
            </a:r>
          </a:p>
        </p:txBody>
      </p:sp>
      <p:sp>
        <p:nvSpPr>
          <p:cNvPr id="21510" name="Rectangle 3">
            <a:extLst>
              <a:ext uri="{FF2B5EF4-FFF2-40B4-BE49-F238E27FC236}">
                <a16:creationId xmlns:a16="http://schemas.microsoft.com/office/drawing/2014/main" id="{EA0B8860-8A22-D28F-B928-CC60DD4AC552}"/>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Discussed the latest topics related to spectrum and regulation in Europe, North America, and Asia Pacific.</a:t>
            </a:r>
          </a:p>
          <a:p>
            <a:pPr algn="just">
              <a:spcBef>
                <a:spcPts val="1800"/>
              </a:spcBef>
            </a:pPr>
            <a:r>
              <a:rPr lang="en-US" altLang="en-US" sz="2000"/>
              <a:t>Update from ETSI BRAN on 17 January 2023 (</a:t>
            </a:r>
            <a:r>
              <a:rPr lang="en-US" altLang="en-US" sz="2000">
                <a:hlinkClick r:id="rId3"/>
              </a:rPr>
              <a:t>18-23/0010r0</a:t>
            </a:r>
            <a:r>
              <a:rPr lang="en-US" altLang="en-US" sz="2000"/>
              <a:t>) and 16 February 2023 (</a:t>
            </a:r>
            <a:r>
              <a:rPr lang="en-US" altLang="en-US" sz="2000">
                <a:hlinkClick r:id="rId4"/>
              </a:rPr>
              <a:t>18-23/0029r0</a:t>
            </a:r>
            <a:r>
              <a:rPr lang="en-US" altLang="en-US" sz="2000"/>
              <a:t>).</a:t>
            </a:r>
          </a:p>
          <a:p>
            <a:pPr lvl="1" algn="just">
              <a:spcBef>
                <a:spcPts val="300"/>
              </a:spcBef>
              <a:buNone/>
            </a:pPr>
            <a:endParaRPr lang="en-US" altLang="en-US" sz="1800"/>
          </a:p>
        </p:txBody>
      </p:sp>
      <p:sp>
        <p:nvSpPr>
          <p:cNvPr id="2" name="Footer Placeholder 1">
            <a:extLst>
              <a:ext uri="{FF2B5EF4-FFF2-40B4-BE49-F238E27FC236}">
                <a16:creationId xmlns:a16="http://schemas.microsoft.com/office/drawing/2014/main" id="{6637B15D-4182-64A8-8F5C-7158F8A97CBD}"/>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8C8CDB10-6085-1BF5-F2C7-01ECE852CD3F}"/>
              </a:ext>
            </a:extLst>
          </p:cNvPr>
          <p:cNvSpPr>
            <a:spLocks noGrp="1"/>
          </p:cNvSpPr>
          <p:nvPr>
            <p:ph type="sldNum" idx="12"/>
          </p:nvPr>
        </p:nvSpPr>
        <p:spPr/>
        <p:txBody>
          <a:bodyPr/>
          <a:lstStyle/>
          <a:p>
            <a:r>
              <a:rPr lang="en-GB"/>
              <a:t>Slide </a:t>
            </a:r>
            <a:fld id="{440F5867-744E-4AA6-B0ED-4C44D2DFBB7B}" type="slidenum">
              <a:rPr lang="en-GB" smtClean="0"/>
              <a:pPr/>
              <a:t>112</a:t>
            </a:fld>
            <a:endParaRPr lang="en-GB" dirty="0"/>
          </a:p>
        </p:txBody>
      </p:sp>
      <p:sp>
        <p:nvSpPr>
          <p:cNvPr id="4" name="Date Placeholder 3">
            <a:extLst>
              <a:ext uri="{FF2B5EF4-FFF2-40B4-BE49-F238E27FC236}">
                <a16:creationId xmlns:a16="http://schemas.microsoft.com/office/drawing/2014/main" id="{1505E5B2-7BFE-C8D6-15E9-0E72C892DD0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82274766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a:extLst>
              <a:ext uri="{FF2B5EF4-FFF2-40B4-BE49-F238E27FC236}">
                <a16:creationId xmlns:a16="http://schemas.microsoft.com/office/drawing/2014/main" id="{FB84BDC2-5660-FBC9-BEDE-3112D6C4586B}"/>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a:t>
            </a:r>
          </a:p>
          <a:p>
            <a:pPr algn="ctr">
              <a:spcBef>
                <a:spcPct val="0"/>
              </a:spcBef>
              <a:buFontTx/>
              <a:buNone/>
            </a:pPr>
            <a:r>
              <a:rPr lang="en-US" altLang="en-US" sz="3200">
                <a:solidFill>
                  <a:schemeClr val="tx2"/>
                </a:solidFill>
              </a:rPr>
              <a:t>since the January interim (1)</a:t>
            </a:r>
          </a:p>
        </p:txBody>
      </p:sp>
      <p:sp>
        <p:nvSpPr>
          <p:cNvPr id="23558" name="Rectangle 3">
            <a:extLst>
              <a:ext uri="{FF2B5EF4-FFF2-40B4-BE49-F238E27FC236}">
                <a16:creationId xmlns:a16="http://schemas.microsoft.com/office/drawing/2014/main" id="{B274EFE7-C486-23AC-2450-F34245669574}"/>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427163" indent="-2841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pPr>
            <a:r>
              <a:rPr lang="en-US" altLang="en-US" sz="2000"/>
              <a:t>IEEE Statement on Spectrum Update (ISUS) ad-hoc</a:t>
            </a:r>
          </a:p>
          <a:p>
            <a:pPr lvl="1" algn="just">
              <a:spcBef>
                <a:spcPts val="600"/>
              </a:spcBef>
              <a:buFont typeface="Arial" panose="020B0604020202020204" pitchFamily="34" charset="0"/>
              <a:buChar char="•"/>
            </a:pPr>
            <a:r>
              <a:rPr lang="en-US" altLang="en-US" sz="1600"/>
              <a:t>Chair:  Amelia Andersdotter</a:t>
            </a:r>
          </a:p>
          <a:p>
            <a:pPr lvl="1" algn="just">
              <a:spcBef>
                <a:spcPts val="600"/>
              </a:spcBef>
              <a:buFont typeface="Arial" panose="020B0604020202020204" pitchFamily="34" charset="0"/>
              <a:buChar char="•"/>
            </a:pPr>
            <a:r>
              <a:rPr lang="en-US" altLang="en-US" sz="1600"/>
              <a:t>Meet at 12:00pm ET for an hour every Fridays</a:t>
            </a:r>
          </a:p>
          <a:p>
            <a:pPr algn="just">
              <a:spcBef>
                <a:spcPts val="1800"/>
              </a:spcBef>
            </a:pPr>
            <a:r>
              <a:rPr lang="en-US" altLang="en-US" sz="2000"/>
              <a:t>Charter: </a:t>
            </a:r>
          </a:p>
          <a:p>
            <a:pPr lvl="1" algn="just">
              <a:spcBef>
                <a:spcPts val="600"/>
              </a:spcBef>
              <a:buFont typeface="Arial" panose="020B0604020202020204" pitchFamily="34" charset="0"/>
              <a:buChar char="•"/>
            </a:pPr>
            <a:r>
              <a:rPr lang="en-US" altLang="en-US" sz="1600"/>
              <a:t>To </a:t>
            </a:r>
            <a:r>
              <a:rPr lang="en-GB" altLang="en-US" sz="1600"/>
              <a:t>develop a new IEEE Standards Association policy statement on 802 wireless (former version was  approved on 5 September 2018)</a:t>
            </a:r>
            <a:endParaRPr lang="en-US" altLang="en-US" sz="1600"/>
          </a:p>
          <a:p>
            <a:pPr algn="just">
              <a:spcBef>
                <a:spcPts val="1800"/>
              </a:spcBef>
            </a:pPr>
            <a:r>
              <a:rPr lang="en-US" altLang="en-US" sz="2000"/>
              <a:t>Progress</a:t>
            </a:r>
          </a:p>
          <a:p>
            <a:pPr lvl="1" algn="just">
              <a:spcBef>
                <a:spcPts val="600"/>
              </a:spcBef>
              <a:buFont typeface="Arial" panose="020B0604020202020204" pitchFamily="34" charset="0"/>
              <a:buChar char="•"/>
            </a:pPr>
            <a:r>
              <a:rPr lang="en-US" altLang="en-US" sz="1600">
                <a:cs typeface="Arial" panose="020B0604020202020204" pitchFamily="34" charset="0"/>
              </a:rPr>
              <a:t>A new position statement on 802 wireless (</a:t>
            </a:r>
            <a:r>
              <a:rPr lang="en-US" altLang="en-US" sz="1600">
                <a:cs typeface="Arial" panose="020B0604020202020204" pitchFamily="34" charset="0"/>
                <a:hlinkClick r:id="rId3"/>
              </a:rPr>
              <a:t>18-23/0015r15</a:t>
            </a:r>
            <a:r>
              <a:rPr lang="en-US" altLang="en-US" sz="1600">
                <a:cs typeface="Arial" panose="020B0604020202020204" pitchFamily="34" charset="0"/>
              </a:rPr>
              <a:t>) approved on 16 February 2023.  </a:t>
            </a:r>
          </a:p>
          <a:p>
            <a:pPr lvl="1" algn="just">
              <a:spcBef>
                <a:spcPts val="600"/>
              </a:spcBef>
              <a:buFont typeface="Arial" panose="020B0604020202020204" pitchFamily="34" charset="0"/>
              <a:buChar char="•"/>
            </a:pPr>
            <a:r>
              <a:rPr lang="en-US" altLang="en-US" sz="1600">
                <a:cs typeface="Arial" panose="020B0604020202020204" pitchFamily="34" charset="0"/>
              </a:rPr>
              <a:t>Current status:  refer to the next slide</a:t>
            </a:r>
          </a:p>
          <a:p>
            <a:pPr lvl="1" algn="just">
              <a:spcBef>
                <a:spcPts val="600"/>
              </a:spcBef>
              <a:buFont typeface="Arial" panose="020B0604020202020204" pitchFamily="34" charset="0"/>
              <a:buChar char="•"/>
            </a:pPr>
            <a:endParaRPr lang="en-US" altLang="en-US" sz="1600">
              <a:cs typeface="Arial" panose="020B0604020202020204" pitchFamily="34" charset="0"/>
            </a:endParaRPr>
          </a:p>
          <a:p>
            <a:pPr lvl="1" algn="just">
              <a:spcBef>
                <a:spcPts val="300"/>
              </a:spcBef>
              <a:buNone/>
            </a:pPr>
            <a:endParaRPr lang="en-US" altLang="en-US" sz="1800">
              <a:cs typeface="Arial" panose="020B0604020202020204" pitchFamily="34" charset="0"/>
            </a:endParaRPr>
          </a:p>
        </p:txBody>
      </p:sp>
      <p:sp>
        <p:nvSpPr>
          <p:cNvPr id="2" name="Footer Placeholder 1">
            <a:extLst>
              <a:ext uri="{FF2B5EF4-FFF2-40B4-BE49-F238E27FC236}">
                <a16:creationId xmlns:a16="http://schemas.microsoft.com/office/drawing/2014/main" id="{8F328B16-1509-D4CA-7649-97EE7C1E4318}"/>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BBDE5735-5851-6B74-C8CF-675474281A59}"/>
              </a:ext>
            </a:extLst>
          </p:cNvPr>
          <p:cNvSpPr>
            <a:spLocks noGrp="1"/>
          </p:cNvSpPr>
          <p:nvPr>
            <p:ph type="sldNum" idx="12"/>
          </p:nvPr>
        </p:nvSpPr>
        <p:spPr/>
        <p:txBody>
          <a:bodyPr/>
          <a:lstStyle/>
          <a:p>
            <a:r>
              <a:rPr lang="en-GB"/>
              <a:t>Slide </a:t>
            </a:r>
            <a:fld id="{440F5867-744E-4AA6-B0ED-4C44D2DFBB7B}" type="slidenum">
              <a:rPr lang="en-GB" smtClean="0"/>
              <a:pPr/>
              <a:t>113</a:t>
            </a:fld>
            <a:endParaRPr lang="en-GB" dirty="0"/>
          </a:p>
        </p:txBody>
      </p:sp>
      <p:sp>
        <p:nvSpPr>
          <p:cNvPr id="4" name="Date Placeholder 3">
            <a:extLst>
              <a:ext uri="{FF2B5EF4-FFF2-40B4-BE49-F238E27FC236}">
                <a16:creationId xmlns:a16="http://schemas.microsoft.com/office/drawing/2014/main" id="{98061DB7-8E9E-95D3-0996-5A252DE8649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713887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id="{527E1570-CC81-DEDE-55FF-DF14AC479C6E}"/>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a:t>
            </a:r>
          </a:p>
          <a:p>
            <a:pPr algn="ctr">
              <a:spcBef>
                <a:spcPct val="0"/>
              </a:spcBef>
              <a:buFontTx/>
              <a:buNone/>
            </a:pPr>
            <a:r>
              <a:rPr lang="en-US" altLang="en-US" sz="3200">
                <a:solidFill>
                  <a:schemeClr val="tx2"/>
                </a:solidFill>
              </a:rPr>
              <a:t>since the January interim (2)</a:t>
            </a:r>
          </a:p>
        </p:txBody>
      </p:sp>
      <p:graphicFrame>
        <p:nvGraphicFramePr>
          <p:cNvPr id="7" name="Table 6">
            <a:extLst>
              <a:ext uri="{FF2B5EF4-FFF2-40B4-BE49-F238E27FC236}">
                <a16:creationId xmlns:a16="http://schemas.microsoft.com/office/drawing/2014/main" id="{243FFD25-04B5-81E1-748D-E93A27593059}"/>
              </a:ext>
            </a:extLst>
          </p:cNvPr>
          <p:cNvGraphicFramePr>
            <a:graphicFrameLocks noGrp="1"/>
          </p:cNvGraphicFramePr>
          <p:nvPr/>
        </p:nvGraphicFramePr>
        <p:xfrm>
          <a:off x="2189163" y="1741489"/>
          <a:ext cx="7878762" cy="4592638"/>
        </p:xfrm>
        <a:graphic>
          <a:graphicData uri="http://schemas.openxmlformats.org/drawingml/2006/table">
            <a:tbl>
              <a:tblPr firstRow="1" bandRow="1">
                <a:tableStyleId>{93296810-A885-4BE3-A3E7-6D5BEEA58F35}</a:tableStyleId>
              </a:tblPr>
              <a:tblGrid>
                <a:gridCol w="4592506">
                  <a:extLst>
                    <a:ext uri="{9D8B030D-6E8A-4147-A177-3AD203B41FA5}">
                      <a16:colId xmlns:a16="http://schemas.microsoft.com/office/drawing/2014/main" val="20000"/>
                    </a:ext>
                  </a:extLst>
                </a:gridCol>
                <a:gridCol w="3286256">
                  <a:extLst>
                    <a:ext uri="{9D8B030D-6E8A-4147-A177-3AD203B41FA5}">
                      <a16:colId xmlns:a16="http://schemas.microsoft.com/office/drawing/2014/main" val="20001"/>
                    </a:ext>
                  </a:extLst>
                </a:gridCol>
              </a:tblGrid>
              <a:tr h="370866">
                <a:tc>
                  <a:txBody>
                    <a:bodyPr/>
                    <a:lstStyle/>
                    <a:p>
                      <a:r>
                        <a:rPr lang="en-US" sz="1300" dirty="0"/>
                        <a:t>Milestone</a:t>
                      </a:r>
                    </a:p>
                  </a:txBody>
                  <a:tcPr marL="91444" marR="91444" marT="45723" marB="45723"/>
                </a:tc>
                <a:tc>
                  <a:txBody>
                    <a:bodyPr/>
                    <a:lstStyle/>
                    <a:p>
                      <a:r>
                        <a:rPr lang="en-US" sz="1300" dirty="0"/>
                        <a:t>Expected timeline</a:t>
                      </a:r>
                    </a:p>
                  </a:txBody>
                  <a:tcPr marL="91444" marR="91444" marT="45723" marB="45723"/>
                </a:tc>
                <a:extLst>
                  <a:ext uri="{0D108BD9-81ED-4DB2-BD59-A6C34878D82A}">
                    <a16:rowId xmlns:a16="http://schemas.microsoft.com/office/drawing/2014/main" val="10000"/>
                  </a:ext>
                </a:extLst>
              </a:tr>
              <a:tr h="685847">
                <a:tc>
                  <a:txBody>
                    <a:bodyPr/>
                    <a:lstStyle/>
                    <a:p>
                      <a:r>
                        <a:rPr lang="en-US" sz="1300" b="1" dirty="0"/>
                        <a:t>IEEE 802 LMSC</a:t>
                      </a:r>
                      <a:r>
                        <a:rPr lang="en-US" sz="1300" dirty="0"/>
                        <a:t> considers a motion to approve the position statement</a:t>
                      </a:r>
                    </a:p>
                  </a:txBody>
                  <a:tcPr marL="91444" marR="91444" marT="45723" marB="45723"/>
                </a:tc>
                <a:tc>
                  <a:txBody>
                    <a:bodyPr/>
                    <a:lstStyle/>
                    <a:p>
                      <a:r>
                        <a:rPr lang="en-US" sz="1300" b="1" dirty="0"/>
                        <a:t>Friday, 17 March 2023</a:t>
                      </a:r>
                    </a:p>
                    <a:p>
                      <a:r>
                        <a:rPr lang="en-US" sz="1300" dirty="0"/>
                        <a:t>(IEEE 802 </a:t>
                      </a:r>
                      <a:r>
                        <a:rPr lang="en-US" sz="1300" baseline="0" dirty="0"/>
                        <a:t>EC closing meeting in the IEEE 802 plenary)</a:t>
                      </a:r>
                      <a:endParaRPr lang="en-US" sz="1300" dirty="0"/>
                    </a:p>
                  </a:txBody>
                  <a:tcPr marL="91444" marR="91444" marT="45723" marB="45723"/>
                </a:tc>
                <a:extLst>
                  <a:ext uri="{0D108BD9-81ED-4DB2-BD59-A6C34878D82A}">
                    <a16:rowId xmlns:a16="http://schemas.microsoft.com/office/drawing/2014/main" val="10001"/>
                  </a:ext>
                </a:extLst>
              </a:tr>
              <a:tr h="487714">
                <a:tc>
                  <a:txBody>
                    <a:bodyPr/>
                    <a:lstStyle/>
                    <a:p>
                      <a:r>
                        <a:rPr lang="en-US" sz="1300" dirty="0"/>
                        <a:t>IEEE 802 LMSC submits the position </a:t>
                      </a:r>
                      <a:r>
                        <a:rPr lang="en-US" sz="1300" baseline="0" dirty="0"/>
                        <a:t>to the </a:t>
                      </a:r>
                      <a:r>
                        <a:rPr lang="en-US" sz="1300" b="1" baseline="0" dirty="0"/>
                        <a:t>IEEE SA Public Affairs (PA)</a:t>
                      </a:r>
                      <a:r>
                        <a:rPr lang="en-US" sz="1300" baseline="0" dirty="0"/>
                        <a:t> team</a:t>
                      </a:r>
                      <a:endParaRPr lang="en-US" sz="1300" dirty="0"/>
                    </a:p>
                  </a:txBody>
                  <a:tcPr marL="91444" marR="91444" marT="45723" marB="45723"/>
                </a:tc>
                <a:tc>
                  <a:txBody>
                    <a:bodyPr/>
                    <a:lstStyle/>
                    <a:p>
                      <a:r>
                        <a:rPr lang="en-US" sz="1300" dirty="0"/>
                        <a:t>After the</a:t>
                      </a:r>
                      <a:r>
                        <a:rPr lang="en-US" sz="1300" baseline="0" dirty="0"/>
                        <a:t> statement is approved by IEEE 802 LMSC</a:t>
                      </a:r>
                      <a:endParaRPr lang="en-US" sz="1300" dirty="0"/>
                    </a:p>
                  </a:txBody>
                  <a:tcPr marL="91444" marR="91444" marT="45723" marB="45723"/>
                </a:tc>
                <a:extLst>
                  <a:ext uri="{0D108BD9-81ED-4DB2-BD59-A6C34878D82A}">
                    <a16:rowId xmlns:a16="http://schemas.microsoft.com/office/drawing/2014/main" val="10002"/>
                  </a:ext>
                </a:extLst>
              </a:tr>
              <a:tr h="883981">
                <a:tc>
                  <a:txBody>
                    <a:bodyPr/>
                    <a:lstStyle/>
                    <a:p>
                      <a:r>
                        <a:rPr lang="en-US" sz="1300" b="1" i="0" kern="1200" dirty="0">
                          <a:solidFill>
                            <a:schemeClr val="dk1"/>
                          </a:solidFill>
                          <a:effectLst/>
                          <a:latin typeface="+mn-lt"/>
                          <a:ea typeface="+mn-ea"/>
                          <a:cs typeface="+mn-cs"/>
                        </a:rPr>
                        <a:t>SA PA </a:t>
                      </a:r>
                      <a:r>
                        <a:rPr lang="en-US" sz="1300" b="0" i="0" kern="1200" dirty="0">
                          <a:solidFill>
                            <a:schemeClr val="dk1"/>
                          </a:solidFill>
                          <a:effectLst/>
                          <a:latin typeface="+mn-lt"/>
                          <a:ea typeface="+mn-ea"/>
                          <a:cs typeface="+mn-cs"/>
                        </a:rPr>
                        <a:t>staff will alert the </a:t>
                      </a:r>
                      <a:r>
                        <a:rPr lang="en-US" sz="1300" b="1" i="0" kern="1200" dirty="0">
                          <a:solidFill>
                            <a:schemeClr val="dk1"/>
                          </a:solidFill>
                          <a:effectLst/>
                          <a:latin typeface="+mn-lt"/>
                          <a:ea typeface="+mn-ea"/>
                          <a:cs typeface="+mn-cs"/>
                        </a:rPr>
                        <a:t>Global Public Policy Committee (GPPC) </a:t>
                      </a:r>
                      <a:r>
                        <a:rPr lang="en-US" sz="1300" b="0" i="0" kern="1200" dirty="0">
                          <a:solidFill>
                            <a:schemeClr val="dk1"/>
                          </a:solidFill>
                          <a:effectLst/>
                          <a:latin typeface="+mn-lt"/>
                          <a:ea typeface="+mn-ea"/>
                          <a:cs typeface="+mn-cs"/>
                        </a:rPr>
                        <a:t>and begin the process of sharing it with IEEE stakeholder groups (other standards committees, societies, initiatives) for awareness and input</a:t>
                      </a:r>
                      <a:endParaRPr lang="en-US" sz="1300" dirty="0"/>
                    </a:p>
                  </a:txBody>
                  <a:tcPr marL="91444" marR="91444" marT="45723" marB="45723"/>
                </a:tc>
                <a:tc>
                  <a:txBody>
                    <a:bodyPr/>
                    <a:lstStyle/>
                    <a:p>
                      <a:r>
                        <a:rPr lang="en-US" sz="1300" dirty="0"/>
                        <a:t>It is a 2-week process.</a:t>
                      </a:r>
                      <a:r>
                        <a:rPr lang="en-US" sz="1300" baseline="0" dirty="0"/>
                        <a:t> </a:t>
                      </a:r>
                      <a:r>
                        <a:rPr lang="en-US" sz="1300" dirty="0"/>
                        <a:t>Exact</a:t>
                      </a:r>
                      <a:r>
                        <a:rPr lang="en-US" sz="1300" baseline="0" dirty="0"/>
                        <a:t> date to be communicated by the IEEE SA PA staff.  </a:t>
                      </a:r>
                    </a:p>
                    <a:p>
                      <a:r>
                        <a:rPr lang="en-US" sz="1300" baseline="0" dirty="0"/>
                        <a:t>As of now, let’s presume it is the last two weeks of March 2023.</a:t>
                      </a:r>
                    </a:p>
                  </a:txBody>
                  <a:tcPr marL="91444" marR="91444" marT="45723" marB="45723"/>
                </a:tc>
                <a:extLst>
                  <a:ext uri="{0D108BD9-81ED-4DB2-BD59-A6C34878D82A}">
                    <a16:rowId xmlns:a16="http://schemas.microsoft.com/office/drawing/2014/main" val="10003"/>
                  </a:ext>
                </a:extLst>
              </a:tr>
              <a:tr h="1082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kern="1200" dirty="0">
                          <a:solidFill>
                            <a:schemeClr val="dk1"/>
                          </a:solidFill>
                          <a:effectLst/>
                          <a:latin typeface="+mn-lt"/>
                          <a:ea typeface="+mn-ea"/>
                          <a:cs typeface="+mn-cs"/>
                        </a:rPr>
                        <a:t>Inputs </a:t>
                      </a:r>
                      <a:r>
                        <a:rPr lang="en-US" sz="1300" b="0" i="0" kern="1200" baseline="0" dirty="0">
                          <a:solidFill>
                            <a:schemeClr val="dk1"/>
                          </a:solidFill>
                          <a:effectLst/>
                          <a:latin typeface="+mn-lt"/>
                          <a:ea typeface="+mn-ea"/>
                          <a:cs typeface="+mn-cs"/>
                        </a:rPr>
                        <a:t>received from any IEEE stakeholder groups</a:t>
                      </a:r>
                      <a:r>
                        <a:rPr lang="en-US" sz="1300" b="0" i="0" kern="1200" dirty="0">
                          <a:solidFill>
                            <a:schemeClr val="dk1"/>
                          </a:solidFill>
                          <a:effectLst/>
                          <a:latin typeface="+mn-lt"/>
                          <a:ea typeface="+mn-ea"/>
                          <a:cs typeface="+mn-cs"/>
                        </a:rPr>
                        <a:t> will be shared with IEEE 802 LMSC</a:t>
                      </a:r>
                      <a:r>
                        <a:rPr lang="en-US" sz="1300" b="0" i="0" kern="1200" baseline="0" dirty="0">
                          <a:solidFill>
                            <a:schemeClr val="dk1"/>
                          </a:solidFill>
                          <a:effectLst/>
                          <a:latin typeface="+mn-lt"/>
                          <a:ea typeface="+mn-ea"/>
                          <a:cs typeface="+mn-cs"/>
                        </a:rPr>
                        <a:t> </a:t>
                      </a:r>
                      <a:r>
                        <a:rPr lang="en-US" sz="1300" b="0" i="0" kern="1200" dirty="0">
                          <a:solidFill>
                            <a:schemeClr val="dk1"/>
                          </a:solidFill>
                          <a:effectLst/>
                          <a:latin typeface="+mn-lt"/>
                          <a:ea typeface="+mn-ea"/>
                          <a:cs typeface="+mn-cs"/>
                        </a:rPr>
                        <a:t>for review and possible edits/another possible iteration, as deemed necessary.  The </a:t>
                      </a:r>
                      <a:r>
                        <a:rPr lang="en-US" sz="1300" b="1" i="0" kern="1200" dirty="0">
                          <a:solidFill>
                            <a:schemeClr val="dk1"/>
                          </a:solidFill>
                          <a:effectLst/>
                          <a:latin typeface="+mn-lt"/>
                          <a:ea typeface="+mn-ea"/>
                          <a:cs typeface="+mn-cs"/>
                        </a:rPr>
                        <a:t>SA PA staff</a:t>
                      </a:r>
                      <a:r>
                        <a:rPr lang="en-US" sz="1300" b="0" i="0" kern="1200" dirty="0">
                          <a:solidFill>
                            <a:schemeClr val="dk1"/>
                          </a:solidFill>
                          <a:effectLst/>
                          <a:latin typeface="+mn-lt"/>
                          <a:ea typeface="+mn-ea"/>
                          <a:cs typeface="+mn-cs"/>
                        </a:rPr>
                        <a:t> will also inform the </a:t>
                      </a:r>
                      <a:r>
                        <a:rPr lang="en-US" sz="1300" b="1" i="0" kern="1200" dirty="0">
                          <a:solidFill>
                            <a:schemeClr val="dk1"/>
                          </a:solidFill>
                          <a:effectLst/>
                          <a:latin typeface="+mn-lt"/>
                          <a:ea typeface="+mn-ea"/>
                          <a:cs typeface="+mn-cs"/>
                        </a:rPr>
                        <a:t>GPPC</a:t>
                      </a:r>
                      <a:r>
                        <a:rPr lang="en-US" sz="1300" b="0" i="0" kern="1200" dirty="0">
                          <a:solidFill>
                            <a:schemeClr val="dk1"/>
                          </a:solidFill>
                          <a:effectLst/>
                          <a:latin typeface="+mn-lt"/>
                          <a:ea typeface="+mn-ea"/>
                          <a:cs typeface="+mn-cs"/>
                        </a:rPr>
                        <a:t> that this process was completed and note input incorporated, as needed.</a:t>
                      </a:r>
                    </a:p>
                  </a:txBody>
                  <a:tcPr marL="91444" marR="91444" marT="45723" marB="45723"/>
                </a:tc>
                <a:tc>
                  <a:txBody>
                    <a:bodyPr/>
                    <a:lstStyle/>
                    <a:p>
                      <a:r>
                        <a:rPr lang="en-US" sz="1300"/>
                        <a:t>April 2023</a:t>
                      </a:r>
                      <a:endParaRPr lang="en-US" sz="1300" dirty="0"/>
                    </a:p>
                  </a:txBody>
                  <a:tcPr marL="91444" marR="91444" marT="45723" marB="45723"/>
                </a:tc>
                <a:extLst>
                  <a:ext uri="{0D108BD9-81ED-4DB2-BD59-A6C34878D82A}">
                    <a16:rowId xmlns:a16="http://schemas.microsoft.com/office/drawing/2014/main" val="10004"/>
                  </a:ext>
                </a:extLst>
              </a:tr>
              <a:tr h="10821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i="0" kern="1200" dirty="0">
                          <a:solidFill>
                            <a:schemeClr val="dk1"/>
                          </a:solidFill>
                          <a:effectLst/>
                          <a:latin typeface="+mn-lt"/>
                          <a:ea typeface="+mn-ea"/>
                          <a:cs typeface="+mn-cs"/>
                        </a:rPr>
                        <a:t>The SA PA staff will get the updated draft statement from IEEE 802 LMSC to the IEEE SA </a:t>
                      </a:r>
                      <a:r>
                        <a:rPr lang="en-US" sz="1300" b="1" i="0" kern="1200" dirty="0">
                          <a:solidFill>
                            <a:schemeClr val="dk1"/>
                          </a:solidFill>
                          <a:effectLst/>
                          <a:latin typeface="+mn-lt"/>
                          <a:ea typeface="+mn-ea"/>
                          <a:cs typeface="+mn-cs"/>
                        </a:rPr>
                        <a:t>Strategic Planning Coordination Committee (SPCC) </a:t>
                      </a:r>
                      <a:r>
                        <a:rPr lang="en-US" sz="1300" b="0" i="0" kern="1200" dirty="0">
                          <a:solidFill>
                            <a:schemeClr val="dk1"/>
                          </a:solidFill>
                          <a:effectLst/>
                          <a:latin typeface="+mn-lt"/>
                          <a:ea typeface="+mn-ea"/>
                          <a:cs typeface="+mn-cs"/>
                        </a:rPr>
                        <a:t>for its next meeting,</a:t>
                      </a:r>
                      <a:r>
                        <a:rPr lang="en-US" sz="1300" b="0" i="0" kern="1200" baseline="0" dirty="0">
                          <a:solidFill>
                            <a:schemeClr val="dk1"/>
                          </a:solidFill>
                          <a:effectLst/>
                          <a:latin typeface="+mn-lt"/>
                          <a:ea typeface="+mn-ea"/>
                          <a:cs typeface="+mn-cs"/>
                        </a:rPr>
                        <a:t> </a:t>
                      </a:r>
                      <a:r>
                        <a:rPr lang="en-US" sz="1300" b="0" i="0" kern="1200" dirty="0">
                          <a:solidFill>
                            <a:schemeClr val="dk1"/>
                          </a:solidFill>
                          <a:effectLst/>
                          <a:latin typeface="+mn-lt"/>
                          <a:ea typeface="+mn-ea"/>
                          <a:cs typeface="+mn-cs"/>
                        </a:rPr>
                        <a:t>where it will be reviewed with a motion for recommendation to the </a:t>
                      </a:r>
                      <a:r>
                        <a:rPr lang="en-US" sz="1300" b="1" i="0" kern="1200" dirty="0" err="1">
                          <a:solidFill>
                            <a:schemeClr val="dk1"/>
                          </a:solidFill>
                          <a:effectLst/>
                          <a:latin typeface="+mn-lt"/>
                          <a:ea typeface="+mn-ea"/>
                          <a:cs typeface="+mn-cs"/>
                        </a:rPr>
                        <a:t>BoG</a:t>
                      </a:r>
                      <a:r>
                        <a:rPr lang="en-US" sz="1300" b="1" i="0" kern="1200" dirty="0">
                          <a:solidFill>
                            <a:schemeClr val="dk1"/>
                          </a:solidFill>
                          <a:effectLst/>
                          <a:latin typeface="+mn-lt"/>
                          <a:ea typeface="+mn-ea"/>
                          <a:cs typeface="+mn-cs"/>
                        </a:rPr>
                        <a:t> </a:t>
                      </a:r>
                      <a:r>
                        <a:rPr lang="en-US" sz="1300" b="0" i="0" kern="1200" dirty="0">
                          <a:solidFill>
                            <a:schemeClr val="dk1"/>
                          </a:solidFill>
                          <a:effectLst/>
                          <a:latin typeface="+mn-lt"/>
                          <a:ea typeface="+mn-ea"/>
                          <a:cs typeface="+mn-cs"/>
                        </a:rPr>
                        <a:t>for review/approval at its 3-4 May meeting</a:t>
                      </a:r>
                    </a:p>
                  </a:txBody>
                  <a:tcPr marL="91444" marR="91444" marT="45723" marB="45723"/>
                </a:tc>
                <a:tc>
                  <a:txBody>
                    <a:bodyPr/>
                    <a:lstStyle/>
                    <a:p>
                      <a:r>
                        <a:rPr lang="en-US" sz="1300" dirty="0"/>
                        <a:t>28 April, 2023</a:t>
                      </a:r>
                    </a:p>
                  </a:txBody>
                  <a:tcPr marL="91444" marR="91444" marT="45723" marB="45723"/>
                </a:tc>
                <a:extLst>
                  <a:ext uri="{0D108BD9-81ED-4DB2-BD59-A6C34878D82A}">
                    <a16:rowId xmlns:a16="http://schemas.microsoft.com/office/drawing/2014/main" val="10005"/>
                  </a:ext>
                </a:extLst>
              </a:tr>
            </a:tbl>
          </a:graphicData>
        </a:graphic>
      </p:graphicFrame>
      <p:sp>
        <p:nvSpPr>
          <p:cNvPr id="2" name="Footer Placeholder 1">
            <a:extLst>
              <a:ext uri="{FF2B5EF4-FFF2-40B4-BE49-F238E27FC236}">
                <a16:creationId xmlns:a16="http://schemas.microsoft.com/office/drawing/2014/main" id="{A1FE3FA6-195C-C277-78F1-A08142B13D54}"/>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02CA3175-F0BA-7381-70CB-4ED535ED6552}"/>
              </a:ext>
            </a:extLst>
          </p:cNvPr>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4" name="Date Placeholder 3">
            <a:extLst>
              <a:ext uri="{FF2B5EF4-FFF2-40B4-BE49-F238E27FC236}">
                <a16:creationId xmlns:a16="http://schemas.microsoft.com/office/drawing/2014/main" id="{4200CF6E-D0FB-A0E2-4545-06A9BDDA9D9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44111127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8B87F3AD-49AC-5F0A-2D39-F8AB6FBB39B5}"/>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Ad-hoc progress </a:t>
            </a:r>
          </a:p>
          <a:p>
            <a:pPr algn="ctr">
              <a:spcBef>
                <a:spcPct val="0"/>
              </a:spcBef>
              <a:buFontTx/>
              <a:buNone/>
            </a:pPr>
            <a:r>
              <a:rPr lang="en-US" altLang="en-US" sz="3200">
                <a:solidFill>
                  <a:schemeClr val="tx2"/>
                </a:solidFill>
              </a:rPr>
              <a:t>since the January interim (3)</a:t>
            </a:r>
          </a:p>
        </p:txBody>
      </p:sp>
      <p:sp>
        <p:nvSpPr>
          <p:cNvPr id="19462" name="Rectangle 3">
            <a:extLst>
              <a:ext uri="{FF2B5EF4-FFF2-40B4-BE49-F238E27FC236}">
                <a16:creationId xmlns:a16="http://schemas.microsoft.com/office/drawing/2014/main" id="{659C938D-6647-A02F-C56D-289D4DCB153F}"/>
              </a:ext>
            </a:extLst>
          </p:cNvPr>
          <p:cNvSpPr txBox="1">
            <a:spLocks noChangeArrowheads="1"/>
          </p:cNvSpPr>
          <p:nvPr/>
        </p:nvSpPr>
        <p:spPr bwMode="auto">
          <a:xfrm>
            <a:off x="2209800" y="16764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800"/>
              </a:spcBef>
              <a:defRPr/>
            </a:pPr>
            <a:r>
              <a:rPr lang="en-US" altLang="en-US" sz="2000" dirty="0"/>
              <a:t>Wireless standards frequency table ad-hoc</a:t>
            </a:r>
          </a:p>
          <a:p>
            <a:pPr lvl="1" algn="just">
              <a:spcBef>
                <a:spcPts val="600"/>
              </a:spcBef>
              <a:buFont typeface="Arial" panose="020B0604020202020204" pitchFamily="34" charset="0"/>
              <a:buChar char="•"/>
              <a:defRPr/>
            </a:pPr>
            <a:r>
              <a:rPr lang="en-US" altLang="en-US" sz="1600" dirty="0"/>
              <a:t>Joint ad-hoc with IEEE 802.19</a:t>
            </a:r>
          </a:p>
          <a:p>
            <a:pPr lvl="1" algn="just">
              <a:spcBef>
                <a:spcPts val="600"/>
              </a:spcBef>
              <a:buFont typeface="Arial" panose="020B0604020202020204" pitchFamily="34" charset="0"/>
              <a:buChar char="•"/>
              <a:defRPr/>
            </a:pPr>
            <a:r>
              <a:rPr lang="en-US" altLang="en-US" sz="1600" dirty="0"/>
              <a:t>Co-Chairs:  Steve </a:t>
            </a:r>
            <a:r>
              <a:rPr lang="en-US" altLang="en-US" sz="1600" dirty="0" err="1"/>
              <a:t>Shellhammer</a:t>
            </a:r>
            <a:r>
              <a:rPr lang="en-US" altLang="en-US" sz="1600" dirty="0"/>
              <a:t>, Edward Au</a:t>
            </a:r>
          </a:p>
          <a:p>
            <a:pPr lvl="1" algn="just">
              <a:spcBef>
                <a:spcPts val="600"/>
              </a:spcBef>
              <a:buFont typeface="Arial" panose="020B0604020202020204" pitchFamily="34" charset="0"/>
              <a:buChar char="•"/>
              <a:defRPr/>
            </a:pPr>
            <a:r>
              <a:rPr lang="en-US" altLang="en-US" sz="1600" dirty="0"/>
              <a:t>Future meeting schedule:  TBD</a:t>
            </a:r>
            <a:endParaRPr lang="en-US" altLang="en-US" dirty="0"/>
          </a:p>
          <a:p>
            <a:pPr algn="just">
              <a:spcBef>
                <a:spcPts val="1800"/>
              </a:spcBef>
              <a:defRPr/>
            </a:pPr>
            <a:r>
              <a:rPr lang="en-US" altLang="en-US" sz="2000" dirty="0"/>
              <a:t>Charter: </a:t>
            </a:r>
          </a:p>
          <a:p>
            <a:pPr lvl="1" algn="just">
              <a:spcBef>
                <a:spcPts val="600"/>
              </a:spcBef>
              <a:buFont typeface="Arial" panose="020B0604020202020204" pitchFamily="34" charset="0"/>
              <a:buChar char="•"/>
              <a:defRPr/>
            </a:pPr>
            <a:r>
              <a:rPr lang="en-US" sz="1600" dirty="0">
                <a:ea typeface="Calibri" panose="020F0502020204030204" pitchFamily="34" charset="0"/>
              </a:rPr>
              <a:t>To simplify identification of potential frequency bands for coexistence assessment so that 802 wireless standards developers can quickly and accurately identify all the frequency bands by the family of 802 wireless standards in a regularly maintained database</a:t>
            </a:r>
            <a:endParaRPr lang="en-US" altLang="en-US" sz="1600" dirty="0"/>
          </a:p>
          <a:p>
            <a:pPr algn="just">
              <a:spcBef>
                <a:spcPts val="1800"/>
              </a:spcBef>
              <a:defRPr/>
            </a:pPr>
            <a:r>
              <a:rPr lang="en-US" altLang="en-US" sz="2000" dirty="0"/>
              <a:t>Progress:  </a:t>
            </a:r>
          </a:p>
          <a:p>
            <a:pPr marL="741363" lvl="1" indent="-284163" algn="just">
              <a:spcBef>
                <a:spcPts val="600"/>
              </a:spcBef>
              <a:buFont typeface="Arial" panose="020B0604020202020204" pitchFamily="34" charset="0"/>
              <a:buChar char="•"/>
              <a:defRPr/>
            </a:pPr>
            <a:r>
              <a:rPr lang="en-US" altLang="en-US" sz="1600" dirty="0"/>
              <a:t>The development on IEEE 802 Wireless Standards Table of Frequency Ranges spreadsheet is completed in December 2022 and available </a:t>
            </a:r>
            <a:r>
              <a:rPr lang="en-US" altLang="en-US" sz="1600" dirty="0">
                <a:hlinkClick r:id="rId3"/>
              </a:rPr>
              <a:t>here</a:t>
            </a:r>
            <a:r>
              <a:rPr lang="en-US" altLang="en-US" sz="1600" dirty="0"/>
              <a:t>.</a:t>
            </a:r>
          </a:p>
        </p:txBody>
      </p:sp>
      <p:sp>
        <p:nvSpPr>
          <p:cNvPr id="2" name="Footer Placeholder 1">
            <a:extLst>
              <a:ext uri="{FF2B5EF4-FFF2-40B4-BE49-F238E27FC236}">
                <a16:creationId xmlns:a16="http://schemas.microsoft.com/office/drawing/2014/main" id="{9BE40818-C2EE-EFAE-99DB-E660183E57FB}"/>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DD323CA9-3E03-B524-3DAC-3907DD459C0E}"/>
              </a:ext>
            </a:extLst>
          </p:cNvPr>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4" name="Date Placeholder 3">
            <a:extLst>
              <a:ext uri="{FF2B5EF4-FFF2-40B4-BE49-F238E27FC236}">
                <a16:creationId xmlns:a16="http://schemas.microsoft.com/office/drawing/2014/main" id="{F3FC90BC-D93D-5211-1746-2FF9181244A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7138044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a:extLst>
              <a:ext uri="{FF2B5EF4-FFF2-40B4-BE49-F238E27FC236}">
                <a16:creationId xmlns:a16="http://schemas.microsoft.com/office/drawing/2014/main" id="{A0DC310C-D853-6D2B-A48B-271E99247389}"/>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Meeting schedule this week</a:t>
            </a:r>
          </a:p>
        </p:txBody>
      </p:sp>
      <p:sp>
        <p:nvSpPr>
          <p:cNvPr id="29702" name="Rectangle 3">
            <a:extLst>
              <a:ext uri="{FF2B5EF4-FFF2-40B4-BE49-F238E27FC236}">
                <a16:creationId xmlns:a16="http://schemas.microsoft.com/office/drawing/2014/main" id="{87174811-9002-E13E-89AD-8896EFF477A1}"/>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6075" indent="-346075">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2000">
                <a:cs typeface="Arial" panose="020B0604020202020204" pitchFamily="34" charset="0"/>
              </a:rPr>
              <a:t>Two meeting slots</a:t>
            </a:r>
          </a:p>
          <a:p>
            <a:pPr lvl="1" algn="just">
              <a:spcBef>
                <a:spcPts val="300"/>
              </a:spcBef>
            </a:pPr>
            <a:r>
              <a:rPr lang="en-US" altLang="en-US" sz="1600">
                <a:cs typeface="Arial" panose="020B0604020202020204" pitchFamily="34" charset="0"/>
              </a:rPr>
              <a:t>Opening:  </a:t>
            </a:r>
          </a:p>
          <a:p>
            <a:pPr lvl="2" algn="just">
              <a:spcBef>
                <a:spcPts val="300"/>
              </a:spcBef>
            </a:pPr>
            <a:r>
              <a:rPr lang="en-US" altLang="en-US" sz="1600">
                <a:cs typeface="Arial" panose="020B0604020202020204" pitchFamily="34" charset="0"/>
              </a:rPr>
              <a:t>Tuesday AM2, 14 March, 10:30 to 12:30 ET</a:t>
            </a:r>
          </a:p>
          <a:p>
            <a:pPr lvl="1" algn="just">
              <a:spcBef>
                <a:spcPts val="300"/>
              </a:spcBef>
            </a:pPr>
            <a:r>
              <a:rPr lang="en-US" altLang="en-US" sz="1600">
                <a:cs typeface="Arial" panose="020B0604020202020204" pitchFamily="34" charset="0"/>
              </a:rPr>
              <a:t>Closing:  </a:t>
            </a:r>
          </a:p>
          <a:p>
            <a:pPr lvl="2" algn="just">
              <a:spcBef>
                <a:spcPts val="300"/>
              </a:spcBef>
            </a:pPr>
            <a:r>
              <a:rPr lang="en-US" altLang="en-US" sz="1600">
                <a:cs typeface="Arial" panose="020B0604020202020204" pitchFamily="34" charset="0"/>
              </a:rPr>
              <a:t>Thursday AM1, 16 March, 08:00 to 10:00 ET</a:t>
            </a:r>
          </a:p>
          <a:p>
            <a:pPr lvl="1" algn="just">
              <a:spcBef>
                <a:spcPts val="300"/>
              </a:spcBef>
            </a:pPr>
            <a:endParaRPr lang="en-US" altLang="en-US" sz="1800">
              <a:cs typeface="Arial" panose="020B0604020202020204" pitchFamily="34" charset="0"/>
            </a:endParaRPr>
          </a:p>
          <a:p>
            <a:pPr algn="just"/>
            <a:r>
              <a:rPr lang="en-US" altLang="en-US" sz="2000">
                <a:cs typeface="Arial" panose="020B0604020202020204" pitchFamily="34" charset="0"/>
              </a:rPr>
              <a:t>Logistics</a:t>
            </a:r>
          </a:p>
          <a:p>
            <a:pPr lvl="1" algn="just">
              <a:spcBef>
                <a:spcPts val="300"/>
              </a:spcBef>
            </a:pPr>
            <a:r>
              <a:rPr lang="en-US" altLang="en-US" sz="1600">
                <a:cs typeface="Arial" panose="020B0604020202020204" pitchFamily="34" charset="0"/>
              </a:rPr>
              <a:t>Agenda:  </a:t>
            </a:r>
            <a:r>
              <a:rPr lang="en-US" altLang="en-US" sz="1600">
                <a:cs typeface="Arial" panose="020B0604020202020204" pitchFamily="34" charset="0"/>
                <a:hlinkClick r:id="rId3"/>
              </a:rPr>
              <a:t>18-23/0020</a:t>
            </a:r>
            <a:endParaRPr lang="en-US" altLang="en-US" sz="1600">
              <a:cs typeface="Arial" panose="020B0604020202020204" pitchFamily="34" charset="0"/>
            </a:endParaRPr>
          </a:p>
          <a:p>
            <a:pPr lvl="1" algn="just">
              <a:spcBef>
                <a:spcPts val="300"/>
              </a:spcBef>
            </a:pPr>
            <a:r>
              <a:rPr lang="en-US" altLang="en-US" sz="1600">
                <a:cs typeface="Arial" panose="020B0604020202020204" pitchFamily="34" charset="0"/>
              </a:rPr>
              <a:t>Meeting info:  </a:t>
            </a:r>
            <a:r>
              <a:rPr lang="en-US" altLang="en-US" sz="1600">
                <a:cs typeface="Arial" panose="020B0604020202020204" pitchFamily="34" charset="0"/>
                <a:hlinkClick r:id="rId4"/>
              </a:rPr>
              <a:t>18-16/0038</a:t>
            </a:r>
            <a:r>
              <a:rPr lang="en-US" altLang="en-US" sz="1600">
                <a:cs typeface="Arial" panose="020B0604020202020204" pitchFamily="34" charset="0"/>
              </a:rPr>
              <a:t> / </a:t>
            </a:r>
            <a:r>
              <a:rPr lang="en-US" altLang="en-US" sz="1600">
                <a:cs typeface="Arial" panose="020B0604020202020204" pitchFamily="34" charset="0"/>
                <a:hlinkClick r:id="rId5"/>
              </a:rPr>
              <a:t>Google Calendar </a:t>
            </a:r>
            <a:endParaRPr lang="en-US" altLang="en-US" sz="1600">
              <a:cs typeface="Arial" panose="020B0604020202020204" pitchFamily="34" charset="0"/>
            </a:endParaRPr>
          </a:p>
          <a:p>
            <a:pPr lvl="1" algn="just">
              <a:spcBef>
                <a:spcPts val="300"/>
              </a:spcBef>
            </a:pPr>
            <a:endParaRPr lang="en-US" altLang="en-US" sz="1800">
              <a:cs typeface="Arial" panose="020B0604020202020204" pitchFamily="34" charset="0"/>
            </a:endParaRPr>
          </a:p>
        </p:txBody>
      </p:sp>
      <p:sp>
        <p:nvSpPr>
          <p:cNvPr id="2" name="Footer Placeholder 1">
            <a:extLst>
              <a:ext uri="{FF2B5EF4-FFF2-40B4-BE49-F238E27FC236}">
                <a16:creationId xmlns:a16="http://schemas.microsoft.com/office/drawing/2014/main" id="{99350887-7E72-D2B6-A3EA-4A74EE0525EA}"/>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EFF58068-0A85-9C29-915D-91B89AE51F21}"/>
              </a:ext>
            </a:extLst>
          </p:cNvPr>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Date Placeholder 3">
            <a:extLst>
              <a:ext uri="{FF2B5EF4-FFF2-40B4-BE49-F238E27FC236}">
                <a16:creationId xmlns:a16="http://schemas.microsoft.com/office/drawing/2014/main" id="{5121FB44-2016-D62E-7440-AF675C035F4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915710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a:extLst>
              <a:ext uri="{FF2B5EF4-FFF2-40B4-BE49-F238E27FC236}">
                <a16:creationId xmlns:a16="http://schemas.microsoft.com/office/drawing/2014/main" id="{C8BE9C35-E10E-3582-6D1A-B943587B1482}"/>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Agenda items covered on Tuesday </a:t>
            </a:r>
          </a:p>
        </p:txBody>
      </p:sp>
      <p:sp>
        <p:nvSpPr>
          <p:cNvPr id="31750" name="Rectangle 3">
            <a:extLst>
              <a:ext uri="{FF2B5EF4-FFF2-40B4-BE49-F238E27FC236}">
                <a16:creationId xmlns:a16="http://schemas.microsoft.com/office/drawing/2014/main" id="{E0E4A2A5-FD7E-FFBC-1B0B-8F72EB67DDCC}"/>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defRPr/>
            </a:pPr>
            <a:r>
              <a:rPr lang="en-US" altLang="en-US" sz="2000" dirty="0">
                <a:cs typeface="Arial" panose="020B0604020202020204" pitchFamily="34" charset="0"/>
              </a:rPr>
              <a:t>Progress since the January interim</a:t>
            </a:r>
          </a:p>
          <a:p>
            <a:pPr algn="just">
              <a:buFont typeface="Times New Roman" panose="02020603050405020304" pitchFamily="18" charset="0"/>
              <a:buChar char="•"/>
              <a:defRPr/>
            </a:pPr>
            <a:r>
              <a:rPr lang="en-US" altLang="en-US" sz="2000" dirty="0">
                <a:cs typeface="Arial" panose="020B0604020202020204" pitchFamily="34" charset="0"/>
              </a:rPr>
              <a:t>Update from ad-</a:t>
            </a:r>
            <a:r>
              <a:rPr lang="en-US" altLang="en-US" sz="2000" dirty="0" err="1">
                <a:cs typeface="Arial" panose="020B0604020202020204" pitchFamily="34" charset="0"/>
              </a:rPr>
              <a:t>hocs</a:t>
            </a:r>
            <a:r>
              <a:rPr lang="en-US" altLang="en-US" sz="2000" dirty="0">
                <a:cs typeface="Arial" panose="020B0604020202020204" pitchFamily="34" charset="0"/>
              </a:rPr>
              <a:t> </a:t>
            </a:r>
          </a:p>
          <a:p>
            <a:pPr algn="just">
              <a:buFont typeface="Times New Roman" panose="02020603050405020304" pitchFamily="18" charset="0"/>
              <a:buChar char="•"/>
              <a:defRPr/>
            </a:pPr>
            <a:r>
              <a:rPr lang="en-US" altLang="en-US" sz="2000" dirty="0">
                <a:cs typeface="Arial" panose="020B0604020202020204" pitchFamily="34" charset="0"/>
              </a:rPr>
              <a:t>Status of ongoing consultations</a:t>
            </a: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EU RSPG:  </a:t>
            </a:r>
            <a:r>
              <a:rPr lang="en-US" altLang="en-US" sz="1600" dirty="0">
                <a:cs typeface="Arial" panose="020B0604020202020204" pitchFamily="34" charset="0"/>
                <a:hlinkClick r:id="rId3"/>
              </a:rPr>
              <a:t>Questionnaire on the Role of Radio Spectrum Policy to help combat Climate Change</a:t>
            </a:r>
            <a:endParaRPr lang="en-US" altLang="en-US" sz="1600" dirty="0">
              <a:cs typeface="Arial" panose="020B0604020202020204" pitchFamily="34" charset="0"/>
            </a:endParaRPr>
          </a:p>
          <a:p>
            <a:pPr lvl="1" algn="just">
              <a:spcBef>
                <a:spcPts val="600"/>
              </a:spcBef>
              <a:buFont typeface="Times New Roman" panose="02020603050405020304" pitchFamily="18" charset="0"/>
              <a:buChar char="•"/>
              <a:defRPr/>
            </a:pPr>
            <a:r>
              <a:rPr lang="en-US" sz="1600" spc="-5" dirty="0">
                <a:cs typeface="Arial"/>
              </a:rPr>
              <a:t>CEPT ECC:  </a:t>
            </a:r>
            <a:r>
              <a:rPr lang="en-US" sz="1600" spc="-5" dirty="0">
                <a:cs typeface="Arial"/>
                <a:hlinkClick r:id="rId4"/>
              </a:rPr>
              <a:t>CEPT Draft Report 84 (</a:t>
            </a:r>
            <a:r>
              <a:rPr lang="en-GB" sz="1600" dirty="0">
                <a:hlinkClick r:id="rId4"/>
              </a:rPr>
              <a:t>Report from CEPT to the European Commission in response to the Permanent Mandate on UWB</a:t>
            </a:r>
            <a:r>
              <a:rPr lang="en-US" sz="1600" dirty="0">
                <a:hlinkClick r:id="rId4"/>
              </a:rPr>
              <a:t>)</a:t>
            </a:r>
            <a:endParaRPr lang="en-US" altLang="en-US" sz="1600" dirty="0">
              <a:cs typeface="Arial" panose="020B0604020202020204" pitchFamily="34" charset="0"/>
            </a:endParaRP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Canada RABC:  </a:t>
            </a:r>
            <a:r>
              <a:rPr lang="en-US" altLang="en-US" sz="1600" dirty="0">
                <a:cs typeface="Arial" panose="020B0604020202020204" pitchFamily="34" charset="0"/>
                <a:hlinkClick r:id="rId5"/>
              </a:rPr>
              <a:t>RSS-247 Issue 3 – DTS FHS and LE-LAN – Draft for consultation</a:t>
            </a:r>
            <a:endParaRPr lang="en-US" altLang="en-US" sz="1600" dirty="0">
              <a:cs typeface="Arial" panose="020B0604020202020204" pitchFamily="34" charset="0"/>
            </a:endParaRPr>
          </a:p>
          <a:p>
            <a:pPr lvl="1" algn="just">
              <a:spcBef>
                <a:spcPts val="600"/>
              </a:spcBef>
              <a:buFont typeface="Times New Roman" panose="02020603050405020304" pitchFamily="18" charset="0"/>
              <a:buChar char="•"/>
              <a:defRPr/>
            </a:pPr>
            <a:r>
              <a:rPr lang="en-US" altLang="en-US" sz="1600" dirty="0">
                <a:cs typeface="Arial" panose="020B0604020202020204" pitchFamily="34" charset="0"/>
              </a:rPr>
              <a:t>European Commission:  </a:t>
            </a:r>
            <a:r>
              <a:rPr lang="en-US" altLang="en-US" sz="1600" dirty="0">
                <a:cs typeface="Arial" panose="020B0604020202020204" pitchFamily="34" charset="0"/>
                <a:hlinkClick r:id="rId6"/>
              </a:rPr>
              <a:t>The future of the electronic communications sector and its infrastructure</a:t>
            </a:r>
            <a:endParaRPr lang="en-US" altLang="en-US" sz="1600" dirty="0">
              <a:cs typeface="Arial" panose="020B0604020202020204" pitchFamily="34" charset="0"/>
            </a:endParaRPr>
          </a:p>
          <a:p>
            <a:pPr algn="just">
              <a:defRPr/>
            </a:pPr>
            <a:r>
              <a:rPr lang="en-US" altLang="en-US" sz="2000" dirty="0">
                <a:cs typeface="Arial" panose="020B0604020202020204" pitchFamily="34" charset="0"/>
              </a:rPr>
              <a:t>Review IEEE 802.15’s proposed reply to the liaison statement “Formation of a new ETSI ISG for Terahertz Communications (THZ)”</a:t>
            </a:r>
          </a:p>
          <a:p>
            <a:pPr algn="just">
              <a:defRPr/>
            </a:pPr>
            <a:r>
              <a:rPr lang="en-US" altLang="en-US" sz="2000" dirty="0">
                <a:cs typeface="Arial" panose="020B0604020202020204" pitchFamily="34" charset="0"/>
              </a:rPr>
              <a:t>Update from ETSI BRAN</a:t>
            </a:r>
          </a:p>
          <a:p>
            <a:pPr algn="just">
              <a:buFontTx/>
              <a:buNone/>
              <a:defRPr/>
            </a:pPr>
            <a:endParaRPr lang="en-US" altLang="en-US" sz="2000" dirty="0">
              <a:cs typeface="Arial" panose="020B0604020202020204" pitchFamily="34" charset="0"/>
            </a:endParaRPr>
          </a:p>
        </p:txBody>
      </p:sp>
      <p:sp>
        <p:nvSpPr>
          <p:cNvPr id="2" name="Footer Placeholder 1">
            <a:extLst>
              <a:ext uri="{FF2B5EF4-FFF2-40B4-BE49-F238E27FC236}">
                <a16:creationId xmlns:a16="http://schemas.microsoft.com/office/drawing/2014/main" id="{B6AEAD90-78DF-D3EC-AB72-D58292E88219}"/>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E3C355CE-C56F-222E-D7E7-621C62CDFC45}"/>
              </a:ext>
            </a:extLst>
          </p:cNvPr>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Date Placeholder 3">
            <a:extLst>
              <a:ext uri="{FF2B5EF4-FFF2-40B4-BE49-F238E27FC236}">
                <a16:creationId xmlns:a16="http://schemas.microsoft.com/office/drawing/2014/main" id="{C167B1CC-BD66-2A9B-4847-D56CC8CDC2B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4465828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a:extLst>
              <a:ext uri="{FF2B5EF4-FFF2-40B4-BE49-F238E27FC236}">
                <a16:creationId xmlns:a16="http://schemas.microsoft.com/office/drawing/2014/main" id="{15D5E42A-1102-AE46-98A6-D2CCD6310656}"/>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Tentative agenda items on Thursday</a:t>
            </a:r>
          </a:p>
        </p:txBody>
      </p:sp>
      <p:sp>
        <p:nvSpPr>
          <p:cNvPr id="33798" name="Rectangle 3">
            <a:extLst>
              <a:ext uri="{FF2B5EF4-FFF2-40B4-BE49-F238E27FC236}">
                <a16:creationId xmlns:a16="http://schemas.microsoft.com/office/drawing/2014/main" id="{60821438-0238-9021-BA07-C28C988EC117}"/>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pPr algn="just">
              <a:spcAft>
                <a:spcPts val="600"/>
              </a:spcAft>
            </a:pPr>
            <a:r>
              <a:rPr lang="en-US" altLang="en-US" sz="2000">
                <a:cs typeface="Arial" panose="020B0604020202020204" pitchFamily="34" charset="0"/>
              </a:rPr>
              <a:t>Review IEEE 802 LMSC’s comments on the draft new position statement on 802 wireless </a:t>
            </a:r>
          </a:p>
          <a:p>
            <a:pPr algn="just">
              <a:spcAft>
                <a:spcPts val="600"/>
              </a:spcAft>
            </a:pPr>
            <a:r>
              <a:rPr lang="en-US" altLang="en-US" sz="2000">
                <a:cs typeface="Arial" panose="020B0604020202020204" pitchFamily="34" charset="0"/>
              </a:rPr>
              <a:t>Review and consider approval of the IEEE 802.15’s proposed reply to the liaison statement “Formation of a new ETSI ISG for Terahertz Communications (THZ)”</a:t>
            </a:r>
          </a:p>
          <a:p>
            <a:pPr algn="just">
              <a:spcAft>
                <a:spcPts val="600"/>
              </a:spcAft>
            </a:pPr>
            <a:r>
              <a:rPr lang="en-US" altLang="en-US" sz="2000">
                <a:cs typeface="Arial" panose="020B0604020202020204" pitchFamily="34" charset="0"/>
              </a:rPr>
              <a:t>Discuss the latest topics related to spectrum and regulation in Europe, North America, and Asia Pacific</a:t>
            </a:r>
          </a:p>
          <a:p>
            <a:pPr algn="just">
              <a:spcAft>
                <a:spcPts val="600"/>
              </a:spcAft>
            </a:pPr>
            <a:endParaRPr lang="en-US" altLang="en-US" sz="2000">
              <a:cs typeface="Arial" panose="020B0604020202020204" pitchFamily="34" charset="0"/>
            </a:endParaRPr>
          </a:p>
          <a:p>
            <a:pPr algn="just"/>
            <a:endParaRPr lang="en-US" altLang="en-US" sz="2000">
              <a:cs typeface="Arial" panose="020B0604020202020204" pitchFamily="34" charset="0"/>
            </a:endParaRPr>
          </a:p>
          <a:p>
            <a:pPr algn="just"/>
            <a:endParaRPr lang="en-US" altLang="en-US" sz="2000">
              <a:cs typeface="Arial" panose="020B0604020202020204" pitchFamily="34" charset="0"/>
            </a:endParaRPr>
          </a:p>
          <a:p>
            <a:pPr algn="just">
              <a:spcBef>
                <a:spcPts val="1200"/>
              </a:spcBef>
            </a:pPr>
            <a:endParaRPr lang="en-US" altLang="en-US">
              <a:cs typeface="Arial" panose="020B0604020202020204" pitchFamily="34" charset="0"/>
            </a:endParaRPr>
          </a:p>
          <a:p>
            <a:pPr lvl="1" algn="just">
              <a:spcBef>
                <a:spcPts val="1200"/>
              </a:spcBef>
            </a:pPr>
            <a:endParaRPr lang="en-US" altLang="en-US" sz="1600">
              <a:cs typeface="Arial" panose="020B0604020202020204" pitchFamily="34" charset="0"/>
            </a:endParaRPr>
          </a:p>
          <a:p>
            <a:pPr algn="just">
              <a:spcBef>
                <a:spcPts val="1200"/>
              </a:spcBef>
            </a:pPr>
            <a:endParaRPr lang="en-US" altLang="en-US" sz="1600">
              <a:cs typeface="Arial" panose="020B0604020202020204" pitchFamily="34" charset="0"/>
            </a:endParaRPr>
          </a:p>
        </p:txBody>
      </p:sp>
      <p:sp>
        <p:nvSpPr>
          <p:cNvPr id="2" name="Footer Placeholder 1">
            <a:extLst>
              <a:ext uri="{FF2B5EF4-FFF2-40B4-BE49-F238E27FC236}">
                <a16:creationId xmlns:a16="http://schemas.microsoft.com/office/drawing/2014/main" id="{71A6E390-A4DC-B8AB-4C32-AF9A03537E91}"/>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3E6F8B7C-1344-7D82-744B-A023319090B3}"/>
              </a:ext>
            </a:extLst>
          </p:cNvPr>
          <p:cNvSpPr>
            <a:spLocks noGrp="1"/>
          </p:cNvSpPr>
          <p:nvPr>
            <p:ph type="sldNum" idx="12"/>
          </p:nvPr>
        </p:nvSpPr>
        <p:spPr/>
        <p:txBody>
          <a:bodyPr/>
          <a:lstStyle/>
          <a:p>
            <a:r>
              <a:rPr lang="en-GB"/>
              <a:t>Slide </a:t>
            </a:r>
            <a:fld id="{440F5867-744E-4AA6-B0ED-4C44D2DFBB7B}" type="slidenum">
              <a:rPr lang="en-GB" smtClean="0"/>
              <a:pPr/>
              <a:t>118</a:t>
            </a:fld>
            <a:endParaRPr lang="en-GB" dirty="0"/>
          </a:p>
        </p:txBody>
      </p:sp>
      <p:sp>
        <p:nvSpPr>
          <p:cNvPr id="4" name="Date Placeholder 3">
            <a:extLst>
              <a:ext uri="{FF2B5EF4-FFF2-40B4-BE49-F238E27FC236}">
                <a16:creationId xmlns:a16="http://schemas.microsoft.com/office/drawing/2014/main" id="{2E84903D-D5C6-1370-11BE-232358925D1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97256379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a:extLst>
              <a:ext uri="{FF2B5EF4-FFF2-40B4-BE49-F238E27FC236}">
                <a16:creationId xmlns:a16="http://schemas.microsoft.com/office/drawing/2014/main" id="{BC04FEFF-6AA6-8FBF-999B-65BB0248B392}"/>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More on the EU RSPG’s consultation</a:t>
            </a:r>
          </a:p>
        </p:txBody>
      </p:sp>
      <p:sp>
        <p:nvSpPr>
          <p:cNvPr id="35846" name="Rectangle 3">
            <a:extLst>
              <a:ext uri="{FF2B5EF4-FFF2-40B4-BE49-F238E27FC236}">
                <a16:creationId xmlns:a16="http://schemas.microsoft.com/office/drawing/2014/main" id="{A5C8D51F-F455-1F8E-8FA6-4E14B0E37B59}"/>
              </a:ext>
            </a:extLst>
          </p:cNvPr>
          <p:cNvSpPr txBox="1">
            <a:spLocks noChangeArrowheads="1"/>
          </p:cNvSpPr>
          <p:nvPr/>
        </p:nvSpPr>
        <p:spPr bwMode="auto">
          <a:xfrm>
            <a:off x="2209800" y="1676400"/>
            <a:ext cx="7772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30188" indent="-230188">
              <a:spcBef>
                <a:spcPct val="20000"/>
              </a:spcBef>
              <a:buChar char="•"/>
              <a:tabLst>
                <a:tab pos="230188" algn="l"/>
              </a:tabLst>
              <a:defRPr sz="2400" b="1">
                <a:solidFill>
                  <a:schemeClr val="tx1"/>
                </a:solidFill>
                <a:latin typeface="Times New Roman" panose="02020603050405020304" pitchFamily="18" charset="0"/>
                <a:ea typeface="MS PGothic" panose="020B0600070205080204" pitchFamily="34" charset="-128"/>
              </a:defRPr>
            </a:lvl1pPr>
            <a:lvl2pPr marL="630238" indent="-230188">
              <a:spcBef>
                <a:spcPct val="20000"/>
              </a:spcBef>
              <a:buChar char="–"/>
              <a:tabLst>
                <a:tab pos="230188" algn="l"/>
              </a:tabLst>
              <a:defRPr sz="2000">
                <a:solidFill>
                  <a:schemeClr val="tx1"/>
                </a:solidFill>
                <a:latin typeface="Times New Roman" panose="02020603050405020304" pitchFamily="18" charset="0"/>
                <a:ea typeface="MS PGothic" panose="020B0600070205080204" pitchFamily="34" charset="-128"/>
              </a:defRPr>
            </a:lvl2pPr>
            <a:lvl3pPr marL="1030288" indent="-230188">
              <a:spcBef>
                <a:spcPct val="20000"/>
              </a:spcBef>
              <a:buChar char="•"/>
              <a:tabLst>
                <a:tab pos="230188"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230188"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230188" algn="l"/>
              </a:tabLst>
              <a:defRPr sz="1600">
                <a:solidFill>
                  <a:schemeClr val="tx1"/>
                </a:solidFill>
                <a:latin typeface="Times New Roman" panose="02020603050405020304" pitchFamily="18" charset="0"/>
                <a:ea typeface="MS PGothic" panose="020B0600070205080204" pitchFamily="34" charset="-128"/>
              </a:defRPr>
            </a:lvl9pPr>
          </a:lstStyle>
          <a:p>
            <a:r>
              <a:rPr lang="en-US" altLang="en-US" sz="2000">
                <a:cs typeface="Arial" panose="020B0604020202020204" pitchFamily="34" charset="0"/>
              </a:rPr>
              <a:t>There are a couple of questions that ask for (new) technologies for improving energy efficiency</a:t>
            </a:r>
          </a:p>
          <a:p>
            <a:pPr lvl="1" algn="just"/>
            <a:r>
              <a:rPr lang="en-US" altLang="en-US" sz="1600">
                <a:cs typeface="Arial" panose="020B0604020202020204" pitchFamily="34" charset="0"/>
              </a:rPr>
              <a:t>Q11:  Which actions is your company / the Members of your association taking to improve the energy efficient use of radio spectrum (e.g. switching to new technologies, advertisements to make energy efficient technologies more attractive, sleep mode for base stations, or other actions)? </a:t>
            </a:r>
          </a:p>
          <a:p>
            <a:pPr lvl="1" algn="just"/>
            <a:r>
              <a:rPr lang="en-US" altLang="en-US" sz="1600">
                <a:cs typeface="Arial" panose="020B0604020202020204" pitchFamily="34" charset="0"/>
              </a:rPr>
              <a:t>Q12:  What were the triggers for these actions (e.g. legal requirement, economic interests, consumer expectations, competitiveness, etc.)? </a:t>
            </a:r>
          </a:p>
          <a:p>
            <a:pPr lvl="1" algn="just"/>
            <a:endParaRPr lang="en-US" altLang="en-US" sz="1600">
              <a:cs typeface="Arial" panose="020B0604020202020204" pitchFamily="34" charset="0"/>
            </a:endParaRPr>
          </a:p>
          <a:p>
            <a:pPr algn="just"/>
            <a:r>
              <a:rPr lang="en-US" altLang="en-US" sz="2000">
                <a:cs typeface="Arial" panose="020B0604020202020204" pitchFamily="34" charset="0"/>
              </a:rPr>
              <a:t>If there are any IEEE 802.11 technologies that fall into this scope, and if you would like IEEE 802 LMSC to submit a response to this consultation. please bring a submission to IEEE 802.18 to review and consider approval by 3pm ET, Thursday, 30 March 2023.</a:t>
            </a:r>
          </a:p>
          <a:p>
            <a:endParaRPr lang="en-US" altLang="en-US" sz="2000" b="0">
              <a:cs typeface="Arial" panose="020B0604020202020204" pitchFamily="34" charset="0"/>
            </a:endParaRPr>
          </a:p>
          <a:p>
            <a:endParaRPr lang="en-US" altLang="en-US" sz="2000">
              <a:cs typeface="Arial" panose="020B0604020202020204" pitchFamily="34" charset="0"/>
            </a:endParaRPr>
          </a:p>
          <a:p>
            <a:pPr algn="just"/>
            <a:endParaRPr lang="en-US" altLang="en-US" sz="2000">
              <a:cs typeface="Arial" panose="020B0604020202020204" pitchFamily="34" charset="0"/>
            </a:endParaRPr>
          </a:p>
          <a:p>
            <a:pPr algn="just"/>
            <a:endParaRPr lang="en-US" altLang="en-US" sz="2000">
              <a:cs typeface="Arial" panose="020B0604020202020204" pitchFamily="34" charset="0"/>
            </a:endParaRPr>
          </a:p>
          <a:p>
            <a:pPr algn="just"/>
            <a:endParaRPr lang="en-US" altLang="en-US" sz="2000">
              <a:cs typeface="Arial" panose="020B0604020202020204" pitchFamily="34" charset="0"/>
            </a:endParaRPr>
          </a:p>
          <a:p>
            <a:pPr algn="just">
              <a:spcBef>
                <a:spcPts val="1200"/>
              </a:spcBef>
            </a:pPr>
            <a:endParaRPr lang="en-US" altLang="en-US">
              <a:cs typeface="Arial" panose="020B0604020202020204" pitchFamily="34" charset="0"/>
            </a:endParaRPr>
          </a:p>
          <a:p>
            <a:pPr lvl="1" algn="just">
              <a:spcBef>
                <a:spcPts val="1200"/>
              </a:spcBef>
            </a:pPr>
            <a:endParaRPr lang="en-US" altLang="en-US" sz="1600">
              <a:cs typeface="Arial" panose="020B0604020202020204" pitchFamily="34" charset="0"/>
            </a:endParaRPr>
          </a:p>
          <a:p>
            <a:pPr algn="just">
              <a:spcBef>
                <a:spcPts val="1200"/>
              </a:spcBef>
            </a:pPr>
            <a:endParaRPr lang="en-US" altLang="en-US" sz="1600">
              <a:cs typeface="Arial" panose="020B0604020202020204" pitchFamily="34" charset="0"/>
            </a:endParaRPr>
          </a:p>
        </p:txBody>
      </p:sp>
      <p:sp>
        <p:nvSpPr>
          <p:cNvPr id="2" name="Footer Placeholder 1">
            <a:extLst>
              <a:ext uri="{FF2B5EF4-FFF2-40B4-BE49-F238E27FC236}">
                <a16:creationId xmlns:a16="http://schemas.microsoft.com/office/drawing/2014/main" id="{AF7D6D56-0AF8-4FF3-9CA9-E247AFACB66B}"/>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D58055DE-EBA9-49C0-644D-6A179A3ED333}"/>
              </a:ext>
            </a:extLst>
          </p:cNvPr>
          <p:cNvSpPr>
            <a:spLocks noGrp="1"/>
          </p:cNvSpPr>
          <p:nvPr>
            <p:ph type="sldNum" idx="12"/>
          </p:nvPr>
        </p:nvSpPr>
        <p:spPr/>
        <p:txBody>
          <a:bodyPr/>
          <a:lstStyle/>
          <a:p>
            <a:r>
              <a:rPr lang="en-GB"/>
              <a:t>Slide </a:t>
            </a:r>
            <a:fld id="{440F5867-744E-4AA6-B0ED-4C44D2DFBB7B}" type="slidenum">
              <a:rPr lang="en-GB" smtClean="0"/>
              <a:pPr/>
              <a:t>119</a:t>
            </a:fld>
            <a:endParaRPr lang="en-GB" dirty="0"/>
          </a:p>
        </p:txBody>
      </p:sp>
      <p:sp>
        <p:nvSpPr>
          <p:cNvPr id="4" name="Date Placeholder 3">
            <a:extLst>
              <a:ext uri="{FF2B5EF4-FFF2-40B4-BE49-F238E27FC236}">
                <a16:creationId xmlns:a16="http://schemas.microsoft.com/office/drawing/2014/main" id="{18138411-98E4-C147-7A00-6EBA8CD5D4D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03536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for 2023-03-14 meeting</a:t>
            </a:r>
          </a:p>
        </p:txBody>
      </p:sp>
      <p:sp>
        <p:nvSpPr>
          <p:cNvPr id="3" name="Content Placeholder 2"/>
          <p:cNvSpPr>
            <a:spLocks noGrp="1"/>
          </p:cNvSpPr>
          <p:nvPr>
            <p:ph idx="1"/>
          </p:nvPr>
        </p:nvSpPr>
        <p:spPr/>
        <p:txBody>
          <a:bodyPr/>
          <a:lstStyle/>
          <a:p>
            <a:r>
              <a:rPr lang="en-US" dirty="0"/>
              <a:t>Roll Call / Contacts / Reflector</a:t>
            </a:r>
          </a:p>
          <a:p>
            <a:r>
              <a:rPr lang="en-US" dirty="0"/>
              <a:t>Brief status report</a:t>
            </a:r>
          </a:p>
          <a:p>
            <a:r>
              <a:rPr lang="en-US" dirty="0"/>
              <a:t>Draft Numbering</a:t>
            </a:r>
          </a:p>
          <a:p>
            <a:r>
              <a:rPr lang="en-US" dirty="0"/>
              <a:t>Update on various topics:</a:t>
            </a:r>
          </a:p>
          <a:p>
            <a:r>
              <a:rPr lang="en-US" dirty="0"/>
              <a:t>	Clause 6 rewrite, searchable definitions, that/which in style guide, field vs subfield</a:t>
            </a:r>
          </a:p>
          <a:p>
            <a:r>
              <a:rPr lang="en-US" dirty="0"/>
              <a:t>Planned ANA management of Table 9-210 - Optional </a:t>
            </a:r>
            <a:r>
              <a:rPr lang="en-US" dirty="0" err="1"/>
              <a:t>Subelements</a:t>
            </a:r>
            <a:r>
              <a:rPr lang="en-US" dirty="0"/>
              <a:t> in Neighbor Report</a:t>
            </a:r>
          </a:p>
          <a:p>
            <a:r>
              <a:rPr lang="en-US" dirty="0"/>
              <a:t>WG Style Guide for 802.11 draft </a:t>
            </a:r>
            <a:r>
              <a:rPr lang="en-US" dirty="0">
                <a:solidFill>
                  <a:schemeClr val="tx1"/>
                </a:solidFill>
              </a:rPr>
              <a:t>09/1034r20</a:t>
            </a:r>
          </a:p>
          <a:p>
            <a:r>
              <a:rPr lang="en-US" dirty="0"/>
              <a:t>Draft and Amendment alignments</a:t>
            </a:r>
          </a:p>
          <a:p>
            <a:endParaRPr lang="en-US" dirty="0"/>
          </a:p>
        </p:txBody>
      </p:sp>
      <p:sp>
        <p:nvSpPr>
          <p:cNvPr id="7" name="Footer Placeholder 6">
            <a:extLst>
              <a:ext uri="{FF2B5EF4-FFF2-40B4-BE49-F238E27FC236}">
                <a16:creationId xmlns:a16="http://schemas.microsoft.com/office/drawing/2014/main" id="{0E6CC68D-2FF8-B070-D90C-AC0D0ABDF5E9}"/>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DA5AE818-FFA9-A69A-4447-BA4FA4C6097F}"/>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9" name="Date Placeholder 8">
            <a:extLst>
              <a:ext uri="{FF2B5EF4-FFF2-40B4-BE49-F238E27FC236}">
                <a16:creationId xmlns:a16="http://schemas.microsoft.com/office/drawing/2014/main" id="{98360ACC-E242-92AD-DFCA-63E72CE3CE1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7153926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a:extLst>
              <a:ext uri="{FF2B5EF4-FFF2-40B4-BE49-F238E27FC236}">
                <a16:creationId xmlns:a16="http://schemas.microsoft.com/office/drawing/2014/main" id="{36BA14A6-A321-AFFA-873B-642D4D80C83B}"/>
              </a:ext>
            </a:extLst>
          </p:cNvPr>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Future meeting schedule </a:t>
            </a:r>
          </a:p>
          <a:p>
            <a:pPr algn="ctr">
              <a:spcBef>
                <a:spcPct val="0"/>
              </a:spcBef>
              <a:buFontTx/>
              <a:buNone/>
            </a:pPr>
            <a:r>
              <a:rPr lang="en-US" altLang="en-US" sz="2000">
                <a:solidFill>
                  <a:schemeClr val="tx2"/>
                </a:solidFill>
              </a:rPr>
              <a:t>(scheduled till the May 2023 interim)</a:t>
            </a:r>
          </a:p>
        </p:txBody>
      </p:sp>
      <p:graphicFrame>
        <p:nvGraphicFramePr>
          <p:cNvPr id="7" name="Table 6">
            <a:extLst>
              <a:ext uri="{FF2B5EF4-FFF2-40B4-BE49-F238E27FC236}">
                <a16:creationId xmlns:a16="http://schemas.microsoft.com/office/drawing/2014/main" id="{B5EF1C86-4E96-D0B1-7EBA-9DBF23B23AD3}"/>
              </a:ext>
            </a:extLst>
          </p:cNvPr>
          <p:cNvGraphicFramePr>
            <a:graphicFrameLocks noGrp="1"/>
          </p:cNvGraphicFramePr>
          <p:nvPr/>
        </p:nvGraphicFramePr>
        <p:xfrm>
          <a:off x="2174876" y="1828800"/>
          <a:ext cx="7731125" cy="1925637"/>
        </p:xfrm>
        <a:graphic>
          <a:graphicData uri="http://schemas.openxmlformats.org/drawingml/2006/table">
            <a:tbl>
              <a:tblPr firstRow="1" bandRow="1">
                <a:tableStyleId>{21E4AEA4-8DFA-4A89-87EB-49C32662AFE0}</a:tableStyleId>
              </a:tblPr>
              <a:tblGrid>
                <a:gridCol w="2439269">
                  <a:extLst>
                    <a:ext uri="{9D8B030D-6E8A-4147-A177-3AD203B41FA5}">
                      <a16:colId xmlns:a16="http://schemas.microsoft.com/office/drawing/2014/main" val="20000"/>
                    </a:ext>
                  </a:extLst>
                </a:gridCol>
                <a:gridCol w="5291856">
                  <a:extLst>
                    <a:ext uri="{9D8B030D-6E8A-4147-A177-3AD203B41FA5}">
                      <a16:colId xmlns:a16="http://schemas.microsoft.com/office/drawing/2014/main" val="20001"/>
                    </a:ext>
                  </a:extLst>
                </a:gridCol>
              </a:tblGrid>
              <a:tr h="370901">
                <a:tc>
                  <a:txBody>
                    <a:bodyPr/>
                    <a:lstStyle/>
                    <a:p>
                      <a:r>
                        <a:rPr lang="en-US" sz="1500" dirty="0"/>
                        <a:t>Events</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Date and time*</a:t>
                      </a:r>
                    </a:p>
                  </a:txBody>
                  <a:tcPr marL="91433" marR="91433" marT="45728" marB="45728"/>
                </a:tc>
                <a:extLst>
                  <a:ext uri="{0D108BD9-81ED-4DB2-BD59-A6C34878D82A}">
                    <a16:rowId xmlns:a16="http://schemas.microsoft.com/office/drawing/2014/main" val="10000"/>
                  </a:ext>
                </a:extLst>
              </a:tr>
              <a:tr h="777368">
                <a:tc>
                  <a:txBody>
                    <a:bodyPr/>
                    <a:lstStyle/>
                    <a:p>
                      <a:r>
                        <a:rPr lang="en-US" sz="1500" dirty="0"/>
                        <a:t>Weekly</a:t>
                      </a:r>
                      <a:r>
                        <a:rPr lang="en-US" sz="1500" baseline="0" dirty="0"/>
                        <a:t> </a:t>
                      </a:r>
                      <a:r>
                        <a:rPr lang="en-US" sz="1500" dirty="0"/>
                        <a:t>teleconference</a:t>
                      </a:r>
                    </a:p>
                  </a:txBody>
                  <a:tcPr marL="91433" marR="91433" marT="45728" marB="4572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3:00pm ET to 3:55pm 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Every Thursdays</a:t>
                      </a:r>
                    </a:p>
                    <a:p>
                      <a:r>
                        <a:rPr lang="en-US" sz="1500" dirty="0"/>
                        <a:t>23 March 2023 to 11 May 2023</a:t>
                      </a:r>
                    </a:p>
                  </a:txBody>
                  <a:tcPr marL="91433" marR="91433" marT="45728" marB="45728"/>
                </a:tc>
                <a:extLst>
                  <a:ext uri="{0D108BD9-81ED-4DB2-BD59-A6C34878D82A}">
                    <a16:rowId xmlns:a16="http://schemas.microsoft.com/office/drawing/2014/main" val="10001"/>
                  </a:ext>
                </a:extLst>
              </a:tr>
              <a:tr h="777368">
                <a:tc>
                  <a:txBody>
                    <a:bodyPr/>
                    <a:lstStyle/>
                    <a:p>
                      <a:r>
                        <a:rPr lang="en-US" sz="1500" dirty="0"/>
                        <a:t>ISUS</a:t>
                      </a:r>
                      <a:r>
                        <a:rPr lang="en-US" sz="1500" baseline="0" dirty="0"/>
                        <a:t> ad-hoc</a:t>
                      </a:r>
                      <a:endParaRPr lang="en-US" sz="1500" dirty="0"/>
                    </a:p>
                  </a:txBody>
                  <a:tcPr marL="91433" marR="91433" marT="45728" marB="45728"/>
                </a:tc>
                <a:tc>
                  <a:txBody>
                    <a:bodyPr/>
                    <a:lstStyle/>
                    <a:p>
                      <a:r>
                        <a:rPr lang="en-US" sz="1500" baseline="0" dirty="0"/>
                        <a:t>12:00pm ET to 1:00pm ET,</a:t>
                      </a:r>
                    </a:p>
                    <a:p>
                      <a:r>
                        <a:rPr lang="en-US" sz="1500" baseline="0" dirty="0"/>
                        <a:t>Every Fridays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t>24 March 2023 to 12 May 2023</a:t>
                      </a:r>
                    </a:p>
                  </a:txBody>
                  <a:tcPr marL="91433" marR="91433" marT="45728" marB="45728"/>
                </a:tc>
                <a:extLst>
                  <a:ext uri="{0D108BD9-81ED-4DB2-BD59-A6C34878D82A}">
                    <a16:rowId xmlns:a16="http://schemas.microsoft.com/office/drawing/2014/main" val="10002"/>
                  </a:ext>
                </a:extLst>
              </a:tr>
            </a:tbl>
          </a:graphicData>
        </a:graphic>
      </p:graphicFrame>
      <p:sp>
        <p:nvSpPr>
          <p:cNvPr id="37908" name="Rectangle 7">
            <a:extLst>
              <a:ext uri="{FF2B5EF4-FFF2-40B4-BE49-F238E27FC236}">
                <a16:creationId xmlns:a16="http://schemas.microsoft.com/office/drawing/2014/main" id="{DBB44D9B-54CE-C431-5DBE-EEB9280B0085}"/>
              </a:ext>
            </a:extLst>
          </p:cNvPr>
          <p:cNvSpPr>
            <a:spLocks noChangeArrowheads="1"/>
          </p:cNvSpPr>
          <p:nvPr/>
        </p:nvSpPr>
        <p:spPr bwMode="auto">
          <a:xfrm>
            <a:off x="2174875" y="6019800"/>
            <a:ext cx="76200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500">
                <a:cs typeface="Arial" panose="020B0604020202020204" pitchFamily="34" charset="0"/>
              </a:rPr>
              <a:t>*Call in info is also available at </a:t>
            </a:r>
            <a:r>
              <a:rPr lang="en-US" altLang="en-US" sz="1500">
                <a:cs typeface="Arial" panose="020B0604020202020204" pitchFamily="34" charset="0"/>
                <a:hlinkClick r:id="rId3"/>
              </a:rPr>
              <a:t>18-16/0038</a:t>
            </a:r>
            <a:r>
              <a:rPr lang="en-US" altLang="en-US" sz="1500">
                <a:cs typeface="Arial" panose="020B0604020202020204" pitchFamily="34" charset="0"/>
              </a:rPr>
              <a:t> and the 802.18 </a:t>
            </a:r>
            <a:r>
              <a:rPr lang="en-US" altLang="en-US" sz="1500">
                <a:cs typeface="Arial" panose="020B0604020202020204" pitchFamily="34" charset="0"/>
                <a:hlinkClick r:id="rId4"/>
              </a:rPr>
              <a:t>Google Calendar</a:t>
            </a:r>
            <a:endParaRPr lang="en-US" altLang="en-US" sz="1500">
              <a:cs typeface="Arial" panose="020B0604020202020204" pitchFamily="34" charset="0"/>
            </a:endParaRPr>
          </a:p>
        </p:txBody>
      </p:sp>
      <p:sp>
        <p:nvSpPr>
          <p:cNvPr id="2" name="Footer Placeholder 1">
            <a:extLst>
              <a:ext uri="{FF2B5EF4-FFF2-40B4-BE49-F238E27FC236}">
                <a16:creationId xmlns:a16="http://schemas.microsoft.com/office/drawing/2014/main" id="{C7E7C358-624E-B20A-3247-3037469ECD6C}"/>
              </a:ext>
            </a:extLst>
          </p:cNvPr>
          <p:cNvSpPr>
            <a:spLocks noGrp="1"/>
          </p:cNvSpPr>
          <p:nvPr>
            <p:ph type="ftr" idx="14"/>
          </p:nvPr>
        </p:nvSpPr>
        <p:spPr/>
        <p:txBody>
          <a:bodyPr/>
          <a:lstStyle/>
          <a:p>
            <a:r>
              <a:rPr lang="en-GB"/>
              <a:t>Edward Au, Huawei</a:t>
            </a:r>
            <a:endParaRPr lang="en-GB" dirty="0"/>
          </a:p>
        </p:txBody>
      </p:sp>
      <p:sp>
        <p:nvSpPr>
          <p:cNvPr id="3" name="Slide Number Placeholder 2">
            <a:extLst>
              <a:ext uri="{FF2B5EF4-FFF2-40B4-BE49-F238E27FC236}">
                <a16:creationId xmlns:a16="http://schemas.microsoft.com/office/drawing/2014/main" id="{30EC1835-BFC5-55AB-BF4D-F9E5065F0AA8}"/>
              </a:ext>
            </a:extLst>
          </p:cNvPr>
          <p:cNvSpPr>
            <a:spLocks noGrp="1"/>
          </p:cNvSpPr>
          <p:nvPr>
            <p:ph type="sldNum" idx="12"/>
          </p:nvPr>
        </p:nvSpPr>
        <p:spPr/>
        <p:txBody>
          <a:bodyPr/>
          <a:lstStyle/>
          <a:p>
            <a:r>
              <a:rPr lang="en-GB"/>
              <a:t>Slide </a:t>
            </a:r>
            <a:fld id="{440F5867-744E-4AA6-B0ED-4C44D2DFBB7B}" type="slidenum">
              <a:rPr lang="en-GB" smtClean="0"/>
              <a:pPr/>
              <a:t>120</a:t>
            </a:fld>
            <a:endParaRPr lang="en-GB" dirty="0"/>
          </a:p>
        </p:txBody>
      </p:sp>
      <p:sp>
        <p:nvSpPr>
          <p:cNvPr id="4" name="Date Placeholder 3">
            <a:extLst>
              <a:ext uri="{FF2B5EF4-FFF2-40B4-BE49-F238E27FC236}">
                <a16:creationId xmlns:a16="http://schemas.microsoft.com/office/drawing/2014/main" id="{2BA369CA-F967-D464-7E4F-08306D249C3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29297232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29218" y="674307"/>
            <a:ext cx="10363200" cy="749300"/>
          </a:xfrm>
          <a:ln/>
        </p:spPr>
        <p:txBody>
          <a:bodyPr>
            <a:norm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i="0" dirty="0">
                <a:solidFill>
                  <a:srgbClr val="000000"/>
                </a:solidFill>
                <a:effectLst/>
              </a:rPr>
              <a:t>March 2023 802.19 Liaison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2023-03-12</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9" name="Object 3">
            <a:extLst>
              <a:ext uri="{FF2B5EF4-FFF2-40B4-BE49-F238E27FC236}">
                <a16:creationId xmlns:a16="http://schemas.microsoft.com/office/drawing/2014/main" id="{AFC3DD29-9CAC-4260-9BE4-AE28C71128F4}"/>
              </a:ext>
            </a:extLst>
          </p:cNvPr>
          <p:cNvGraphicFramePr>
            <a:graphicFrameLocks noChangeAspect="1"/>
          </p:cNvGraphicFramePr>
          <p:nvPr>
            <p:extLst>
              <p:ext uri="{D42A27DB-BD31-4B8C-83A1-F6EECF244321}">
                <p14:modId xmlns:p14="http://schemas.microsoft.com/office/powerpoint/2010/main" val="2587987956"/>
              </p:ext>
            </p:extLst>
          </p:nvPr>
        </p:nvGraphicFramePr>
        <p:xfrm>
          <a:off x="989013" y="2384425"/>
          <a:ext cx="9761537" cy="3003550"/>
        </p:xfrm>
        <a:graphic>
          <a:graphicData uri="http://schemas.openxmlformats.org/presentationml/2006/ole">
            <mc:AlternateContent xmlns:mc="http://schemas.openxmlformats.org/markup-compatibility/2006">
              <mc:Choice xmlns:v="urn:schemas-microsoft-com:vml" Requires="v">
                <p:oleObj name="Document" r:id="rId3" imgW="8255780" imgH="2547135" progId="Word.Document.8">
                  <p:embed/>
                </p:oleObj>
              </mc:Choice>
              <mc:Fallback>
                <p:oleObj name="Document" r:id="rId3" imgW="8255780" imgH="2547135" progId="Word.Document.8">
                  <p:embed/>
                  <p:pic>
                    <p:nvPicPr>
                      <p:cNvPr id="9" name="Object 3">
                        <a:extLst>
                          <a:ext uri="{FF2B5EF4-FFF2-40B4-BE49-F238E27FC236}">
                            <a16:creationId xmlns:a16="http://schemas.microsoft.com/office/drawing/2014/main" id="{AFC3DD29-9CAC-4260-9BE4-AE28C71128F4}"/>
                          </a:ext>
                        </a:extLst>
                      </p:cNvPr>
                      <p:cNvPicPr>
                        <a:picLocks noChangeAspect="1" noChangeArrowheads="1"/>
                      </p:cNvPicPr>
                      <p:nvPr/>
                    </p:nvPicPr>
                    <p:blipFill>
                      <a:blip r:embed="rId4"/>
                      <a:srcRect/>
                      <a:stretch>
                        <a:fillRect/>
                      </a:stretch>
                    </p:blipFill>
                    <p:spPr bwMode="auto">
                      <a:xfrm>
                        <a:off x="989013" y="2384425"/>
                        <a:ext cx="9761537" cy="3003550"/>
                      </a:xfrm>
                      <a:prstGeom prst="rect">
                        <a:avLst/>
                      </a:prstGeom>
                      <a:noFill/>
                    </p:spPr>
                  </p:pic>
                </p:oleObj>
              </mc:Fallback>
            </mc:AlternateContent>
          </a:graphicData>
        </a:graphic>
      </p:graphicFrame>
      <p:sp>
        <p:nvSpPr>
          <p:cNvPr id="3" name="Footer Placeholder 2">
            <a:extLst>
              <a:ext uri="{FF2B5EF4-FFF2-40B4-BE49-F238E27FC236}">
                <a16:creationId xmlns:a16="http://schemas.microsoft.com/office/drawing/2014/main" id="{49DEB777-C275-CA01-5DDE-BB64070E8FAE}"/>
              </a:ext>
            </a:extLst>
          </p:cNvPr>
          <p:cNvSpPr>
            <a:spLocks noGrp="1"/>
          </p:cNvSpPr>
          <p:nvPr>
            <p:ph type="ftr" idx="11"/>
          </p:nvPr>
        </p:nvSpPr>
        <p:spPr/>
        <p:txBody>
          <a:bodyPr/>
          <a:lstStyle/>
          <a:p>
            <a:r>
              <a:rPr lang="en-GB"/>
              <a:t>Tuncer Baykas, Vestel</a:t>
            </a:r>
          </a:p>
        </p:txBody>
      </p:sp>
      <p:sp>
        <p:nvSpPr>
          <p:cNvPr id="4" name="Slide Number Placeholder 3">
            <a:extLst>
              <a:ext uri="{FF2B5EF4-FFF2-40B4-BE49-F238E27FC236}">
                <a16:creationId xmlns:a16="http://schemas.microsoft.com/office/drawing/2014/main" id="{7B92ADF2-4D5C-45F5-89B4-C232A0060E57}"/>
              </a:ext>
            </a:extLst>
          </p:cNvPr>
          <p:cNvSpPr>
            <a:spLocks noGrp="1"/>
          </p:cNvSpPr>
          <p:nvPr>
            <p:ph type="sldNum" idx="12"/>
          </p:nvPr>
        </p:nvSpPr>
        <p:spPr/>
        <p:txBody>
          <a:bodyPr/>
          <a:lstStyle/>
          <a:p>
            <a:r>
              <a:rPr lang="en-GB"/>
              <a:t>Slide </a:t>
            </a:r>
            <a:fld id="{DE40C9FC-4879-4F20-9ECA-A574A90476B7}" type="slidenum">
              <a:rPr lang="en-GB" smtClean="0"/>
              <a:pPr/>
              <a:t>121</a:t>
            </a:fld>
            <a:endParaRPr lang="en-GB"/>
          </a:p>
        </p:txBody>
      </p:sp>
      <p:sp>
        <p:nvSpPr>
          <p:cNvPr id="5" name="Date Placeholder 4">
            <a:extLst>
              <a:ext uri="{FF2B5EF4-FFF2-40B4-BE49-F238E27FC236}">
                <a16:creationId xmlns:a16="http://schemas.microsoft.com/office/drawing/2014/main" id="{94EC03F8-C4EC-AEB9-2199-36C2E4B013AF}"/>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8732235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914401" y="685801"/>
            <a:ext cx="10361084" cy="533399"/>
          </a:xfrm>
          <a:ln/>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802.19 Overview</a:t>
            </a:r>
          </a:p>
        </p:txBody>
      </p:sp>
      <p:sp>
        <p:nvSpPr>
          <p:cNvPr id="5" name="Content Placeholder 4">
            <a:extLst>
              <a:ext uri="{FF2B5EF4-FFF2-40B4-BE49-F238E27FC236}">
                <a16:creationId xmlns:a16="http://schemas.microsoft.com/office/drawing/2014/main" id="{7BBF4F36-0B54-E231-3296-454318BFC1D7}"/>
              </a:ext>
            </a:extLst>
          </p:cNvPr>
          <p:cNvSpPr>
            <a:spLocks noGrp="1"/>
          </p:cNvSpPr>
          <p:nvPr>
            <p:ph idx="1"/>
          </p:nvPr>
        </p:nvSpPr>
        <p:spPr>
          <a:xfrm>
            <a:off x="952501" y="1372393"/>
            <a:ext cx="10744199" cy="4113213"/>
          </a:xfrm>
        </p:spPr>
        <p:txBody>
          <a:bodyPr/>
          <a:lstStyle/>
          <a:p>
            <a:pPr marL="0">
              <a:buFont typeface="Arial" panose="020B0604020202020204" pitchFamily="34" charset="0"/>
              <a:buChar char="•"/>
            </a:pPr>
            <a:r>
              <a:rPr lang="en-US" b="0" i="0" dirty="0">
                <a:solidFill>
                  <a:schemeClr val="tx1"/>
                </a:solidFill>
                <a:effectLst/>
                <a:latin typeface="+mj-lt"/>
              </a:rPr>
              <a:t>IEEE 802.19 group reviews coexistence assessment documents (CAD) produced by working groups developing new wireless standards for unlicensed devices.</a:t>
            </a:r>
          </a:p>
          <a:p>
            <a:pPr marL="0">
              <a:buFont typeface="Arial" panose="020B0604020202020204" pitchFamily="34" charset="0"/>
              <a:buChar char="•"/>
            </a:pPr>
            <a:r>
              <a:rPr lang="en-US" b="0" i="0" dirty="0">
                <a:solidFill>
                  <a:schemeClr val="tx1"/>
                </a:solidFill>
                <a:effectLst/>
                <a:latin typeface="+mj-lt"/>
              </a:rPr>
              <a:t>IEEE 802.19 develops standards for coexistence between wireless standards of unlicensed devices.</a:t>
            </a:r>
          </a:p>
          <a:p>
            <a:pPr marL="0">
              <a:buFont typeface="Arial" panose="020B0604020202020204" pitchFamily="34" charset="0"/>
              <a:buChar char="•"/>
            </a:pPr>
            <a:r>
              <a:rPr lang="en-US" b="0" dirty="0">
                <a:solidFill>
                  <a:schemeClr val="tx1"/>
                </a:solidFill>
                <a:latin typeface="+mj-lt"/>
              </a:rPr>
              <a:t>Group has 50 voters as of March 2023.</a:t>
            </a:r>
          </a:p>
          <a:p>
            <a:pPr marL="0">
              <a:buFont typeface="Arial" panose="020B0604020202020204" pitchFamily="34" charset="0"/>
              <a:buChar char="•"/>
            </a:pPr>
            <a:r>
              <a:rPr lang="en-US" b="0" i="0" dirty="0">
                <a:solidFill>
                  <a:schemeClr val="tx1"/>
                </a:solidFill>
                <a:effectLst/>
                <a:latin typeface="+mj-lt"/>
              </a:rPr>
              <a:t>Group had one session </a:t>
            </a:r>
            <a:r>
              <a:rPr lang="en-US" b="0" dirty="0">
                <a:solidFill>
                  <a:schemeClr val="tx1"/>
                </a:solidFill>
                <a:latin typeface="+mj-lt"/>
              </a:rPr>
              <a:t>on Monday. </a:t>
            </a:r>
          </a:p>
          <a:p>
            <a:pPr marL="0" indent="0"/>
            <a:br>
              <a:rPr lang="en-US" b="1" i="0" dirty="0">
                <a:solidFill>
                  <a:srgbClr val="006699"/>
                </a:solidFill>
                <a:effectLst/>
                <a:latin typeface="+mj-lt"/>
              </a:rPr>
            </a:br>
            <a:endParaRPr lang="en-US" dirty="0">
              <a:latin typeface="+mj-lt"/>
            </a:endParaRPr>
          </a:p>
        </p:txBody>
      </p:sp>
      <p:graphicFrame>
        <p:nvGraphicFramePr>
          <p:cNvPr id="9" name="Table 7">
            <a:extLst>
              <a:ext uri="{FF2B5EF4-FFF2-40B4-BE49-F238E27FC236}">
                <a16:creationId xmlns:a16="http://schemas.microsoft.com/office/drawing/2014/main" id="{90E2F7A2-55B5-C834-B4F4-64DA3E80B288}"/>
              </a:ext>
            </a:extLst>
          </p:cNvPr>
          <p:cNvGraphicFramePr>
            <a:graphicFrameLocks/>
          </p:cNvGraphicFramePr>
          <p:nvPr>
            <p:extLst>
              <p:ext uri="{D42A27DB-BD31-4B8C-83A1-F6EECF244321}">
                <p14:modId xmlns:p14="http://schemas.microsoft.com/office/powerpoint/2010/main" val="3792667710"/>
              </p:ext>
            </p:extLst>
          </p:nvPr>
        </p:nvGraphicFramePr>
        <p:xfrm>
          <a:off x="1950775" y="4267200"/>
          <a:ext cx="8288336" cy="1981200"/>
        </p:xfrm>
        <a:graphic>
          <a:graphicData uri="http://schemas.openxmlformats.org/drawingml/2006/table">
            <a:tbl>
              <a:tblPr firstRow="1" bandRow="1">
                <a:tableStyleId>{21E4AEA4-8DFA-4A89-87EB-49C32662AFE0}</a:tableStyleId>
              </a:tblPr>
              <a:tblGrid>
                <a:gridCol w="4144168">
                  <a:extLst>
                    <a:ext uri="{9D8B030D-6E8A-4147-A177-3AD203B41FA5}">
                      <a16:colId xmlns:a16="http://schemas.microsoft.com/office/drawing/2014/main" val="189339927"/>
                    </a:ext>
                  </a:extLst>
                </a:gridCol>
                <a:gridCol w="4144168">
                  <a:extLst>
                    <a:ext uri="{9D8B030D-6E8A-4147-A177-3AD203B41FA5}">
                      <a16:colId xmlns:a16="http://schemas.microsoft.com/office/drawing/2014/main" val="1781321727"/>
                    </a:ext>
                  </a:extLst>
                </a:gridCol>
              </a:tblGrid>
              <a:tr h="370840">
                <a:tc>
                  <a:txBody>
                    <a:bodyPr/>
                    <a:lstStyle/>
                    <a:p>
                      <a:r>
                        <a:rPr lang="en-US" sz="2000" dirty="0">
                          <a:latin typeface="Calibri" panose="020F0502020204030204" pitchFamily="34" charset="0"/>
                          <a:cs typeface="Calibri" panose="020F0502020204030204" pitchFamily="34" charset="0"/>
                        </a:rPr>
                        <a:t>Position</a:t>
                      </a:r>
                    </a:p>
                  </a:txBody>
                  <a:tcPr/>
                </a:tc>
                <a:tc>
                  <a:txBody>
                    <a:bodyPr/>
                    <a:lstStyle/>
                    <a:p>
                      <a:r>
                        <a:rPr lang="en-US" sz="2000" dirty="0">
                          <a:latin typeface="Calibri" panose="020F0502020204030204" pitchFamily="34" charset="0"/>
                          <a:cs typeface="Calibri" panose="020F0502020204030204" pitchFamily="34" charset="0"/>
                        </a:rPr>
                        <a:t>Person</a:t>
                      </a:r>
                    </a:p>
                  </a:txBody>
                  <a:tcPr/>
                </a:tc>
                <a:extLst>
                  <a:ext uri="{0D108BD9-81ED-4DB2-BD59-A6C34878D82A}">
                    <a16:rowId xmlns:a16="http://schemas.microsoft.com/office/drawing/2014/main" val="1368241674"/>
                  </a:ext>
                </a:extLst>
              </a:tr>
              <a:tr h="370840">
                <a:tc>
                  <a:txBody>
                    <a:bodyPr/>
                    <a:lstStyle/>
                    <a:p>
                      <a:r>
                        <a:rPr lang="en-US" sz="2000" dirty="0">
                          <a:latin typeface="Calibri" panose="020F0502020204030204" pitchFamily="34" charset="0"/>
                          <a:cs typeface="Calibri" panose="020F0502020204030204" pitchFamily="34" charset="0"/>
                        </a:rPr>
                        <a:t>Working Group Chair</a:t>
                      </a:r>
                    </a:p>
                  </a:txBody>
                  <a:tcPr/>
                </a:tc>
                <a:tc>
                  <a:txBody>
                    <a:bodyPr/>
                    <a:lstStyle/>
                    <a:p>
                      <a:r>
                        <a:rPr lang="en-US" sz="2000" dirty="0">
                          <a:latin typeface="Calibri" panose="020F0502020204030204" pitchFamily="34" charset="0"/>
                          <a:cs typeface="Calibri" panose="020F0502020204030204" pitchFamily="34" charset="0"/>
                        </a:rPr>
                        <a:t>Steve Shellhammer (Qualcomm)</a:t>
                      </a:r>
                    </a:p>
                  </a:txBody>
                  <a:tcPr/>
                </a:tc>
                <a:extLst>
                  <a:ext uri="{0D108BD9-81ED-4DB2-BD59-A6C34878D82A}">
                    <a16:rowId xmlns:a16="http://schemas.microsoft.com/office/drawing/2014/main" val="271438856"/>
                  </a:ext>
                </a:extLst>
              </a:tr>
              <a:tr h="370840">
                <a:tc>
                  <a:txBody>
                    <a:bodyPr/>
                    <a:lstStyle/>
                    <a:p>
                      <a:r>
                        <a:rPr lang="en-US" sz="2000" dirty="0">
                          <a:latin typeface="Calibri" panose="020F0502020204030204" pitchFamily="34" charset="0"/>
                          <a:cs typeface="Calibri" panose="020F0502020204030204" pitchFamily="34" charset="0"/>
                        </a:rPr>
                        <a:t>Working Group Vice Chair</a:t>
                      </a:r>
                    </a:p>
                  </a:txBody>
                  <a:tcPr/>
                </a:tc>
                <a:tc>
                  <a:txBody>
                    <a:bodyPr/>
                    <a:lstStyle/>
                    <a:p>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117612258"/>
                  </a:ext>
                </a:extLst>
              </a:tr>
              <a:tr h="370840">
                <a:tc>
                  <a:txBody>
                    <a:bodyPr/>
                    <a:lstStyle/>
                    <a:p>
                      <a:r>
                        <a:rPr lang="en-US" sz="2000" dirty="0">
                          <a:latin typeface="Calibri" panose="020F0502020204030204" pitchFamily="34" charset="0"/>
                          <a:cs typeface="Calibri" panose="020F0502020204030204" pitchFamily="34" charset="0"/>
                        </a:rPr>
                        <a:t>Liaison To/From 802.11</a:t>
                      </a:r>
                    </a:p>
                  </a:txBody>
                  <a:tcPr/>
                </a:tc>
                <a:tc>
                  <a:txBody>
                    <a:bodyPr/>
                    <a:lstStyle/>
                    <a:p>
                      <a:pPr marL="0" marR="0" lvl="0" indent="0" algn="l" defTabSz="975386"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cs typeface="Calibri" panose="020F0502020204030204" pitchFamily="34" charset="0"/>
                        </a:rPr>
                        <a:t>Tuncer Baykas (</a:t>
                      </a:r>
                      <a:r>
                        <a:rPr lang="en-US" sz="2000" dirty="0" err="1">
                          <a:latin typeface="Calibri" panose="020F0502020204030204" pitchFamily="34" charset="0"/>
                          <a:cs typeface="Calibri" panose="020F0502020204030204" pitchFamily="34" charset="0"/>
                        </a:rPr>
                        <a:t>Ofinno</a:t>
                      </a:r>
                      <a:r>
                        <a:rPr lang="en-US" sz="2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369687732"/>
                  </a:ext>
                </a:extLst>
              </a:tr>
              <a:tr h="370840">
                <a:tc>
                  <a:txBody>
                    <a:bodyPr/>
                    <a:lstStyle/>
                    <a:p>
                      <a:r>
                        <a:rPr lang="en-US" sz="2000" dirty="0">
                          <a:latin typeface="Calibri" panose="020F0502020204030204" pitchFamily="34" charset="0"/>
                          <a:cs typeface="Calibri" panose="020F0502020204030204" pitchFamily="34" charset="0"/>
                        </a:rPr>
                        <a:t>Liaison To/From 802.15</a:t>
                      </a:r>
                    </a:p>
                  </a:txBody>
                  <a:tcPr/>
                </a:tc>
                <a:tc>
                  <a:txBody>
                    <a:bodyPr/>
                    <a:lstStyle/>
                    <a:p>
                      <a:r>
                        <a:rPr lang="en-US" sz="2000" dirty="0">
                          <a:latin typeface="Calibri" panose="020F0502020204030204" pitchFamily="34" charset="0"/>
                          <a:cs typeface="Calibri" panose="020F0502020204030204" pitchFamily="34" charset="0"/>
                        </a:rPr>
                        <a:t>Ben Rolfe (Blind Creek Associates)</a:t>
                      </a:r>
                    </a:p>
                  </a:txBody>
                  <a:tcPr/>
                </a:tc>
                <a:extLst>
                  <a:ext uri="{0D108BD9-81ED-4DB2-BD59-A6C34878D82A}">
                    <a16:rowId xmlns:a16="http://schemas.microsoft.com/office/drawing/2014/main" val="1766254693"/>
                  </a:ext>
                </a:extLst>
              </a:tr>
            </a:tbl>
          </a:graphicData>
        </a:graphic>
      </p:graphicFrame>
      <p:sp>
        <p:nvSpPr>
          <p:cNvPr id="3" name="Footer Placeholder 2">
            <a:extLst>
              <a:ext uri="{FF2B5EF4-FFF2-40B4-BE49-F238E27FC236}">
                <a16:creationId xmlns:a16="http://schemas.microsoft.com/office/drawing/2014/main" id="{23CAB8D5-7C1C-291F-6B3E-B951B4BC831D}"/>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75BE5EC8-A064-84C4-1148-A20FDDA23079}"/>
              </a:ext>
            </a:extLst>
          </p:cNvPr>
          <p:cNvSpPr>
            <a:spLocks noGrp="1"/>
          </p:cNvSpPr>
          <p:nvPr>
            <p:ph type="sldNum" idx="12"/>
          </p:nvPr>
        </p:nvSpPr>
        <p:spPr/>
        <p:txBody>
          <a:bodyPr/>
          <a:lstStyle/>
          <a:p>
            <a:r>
              <a:rPr lang="en-GB"/>
              <a:t>Slide </a:t>
            </a:r>
            <a:fld id="{440F5867-744E-4AA6-B0ED-4C44D2DFBB7B}" type="slidenum">
              <a:rPr lang="en-GB" smtClean="0"/>
              <a:pPr/>
              <a:t>122</a:t>
            </a:fld>
            <a:endParaRPr lang="en-GB" dirty="0"/>
          </a:p>
        </p:txBody>
      </p:sp>
      <p:sp>
        <p:nvSpPr>
          <p:cNvPr id="8" name="Date Placeholder 7">
            <a:extLst>
              <a:ext uri="{FF2B5EF4-FFF2-40B4-BE49-F238E27FC236}">
                <a16:creationId xmlns:a16="http://schemas.microsoft.com/office/drawing/2014/main" id="{5010CFA1-0697-B7D5-6E24-53C599F0ECA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27728368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3DF09-F8BE-100F-EF8D-6E83085DC78F}"/>
              </a:ext>
            </a:extLst>
          </p:cNvPr>
          <p:cNvSpPr>
            <a:spLocks noGrp="1"/>
          </p:cNvSpPr>
          <p:nvPr>
            <p:ph type="title"/>
          </p:nvPr>
        </p:nvSpPr>
        <p:spPr/>
        <p:txBody>
          <a:bodyPr/>
          <a:lstStyle/>
          <a:p>
            <a:r>
              <a:rPr lang="en-US" dirty="0"/>
              <a:t>802.11bf CAD ballot</a:t>
            </a:r>
          </a:p>
        </p:txBody>
      </p:sp>
      <p:sp>
        <p:nvSpPr>
          <p:cNvPr id="8" name="Content Placeholder 7">
            <a:extLst>
              <a:ext uri="{FF2B5EF4-FFF2-40B4-BE49-F238E27FC236}">
                <a16:creationId xmlns:a16="http://schemas.microsoft.com/office/drawing/2014/main" id="{10212D17-0028-88BE-7097-1467D70B40BA}"/>
              </a:ext>
            </a:extLst>
          </p:cNvPr>
          <p:cNvSpPr>
            <a:spLocks noGrp="1"/>
          </p:cNvSpPr>
          <p:nvPr>
            <p:ph idx="1"/>
          </p:nvPr>
        </p:nvSpPr>
        <p:spPr/>
        <p:txBody>
          <a:bodyPr/>
          <a:lstStyle/>
          <a:p>
            <a:r>
              <a:rPr lang="en-US" dirty="0"/>
              <a:t>There was an 802.19 electronic ballot on the 802.11bf coexistence assessment (CA) document that closed on February 18. The results were:</a:t>
            </a:r>
          </a:p>
          <a:p>
            <a:pPr lvl="1"/>
            <a:r>
              <a:rPr lang="en-US" sz="2200" b="1" dirty="0"/>
              <a:t>Yes			27</a:t>
            </a:r>
          </a:p>
          <a:p>
            <a:pPr lvl="1"/>
            <a:r>
              <a:rPr lang="en-US" sz="2200" b="1" dirty="0"/>
              <a:t>No			1</a:t>
            </a:r>
          </a:p>
          <a:p>
            <a:pPr lvl="1"/>
            <a:r>
              <a:rPr lang="en-US" sz="2200" b="1" dirty="0"/>
              <a:t>Abstain	0</a:t>
            </a:r>
          </a:p>
          <a:p>
            <a:r>
              <a:rPr lang="en-US" dirty="0"/>
              <a:t>The CA document was approved.</a:t>
            </a:r>
          </a:p>
          <a:p>
            <a:r>
              <a:rPr lang="en-US" dirty="0"/>
              <a:t>Four comments were received during the ballot.  Those comments were forwarded to the 802.11 working group.</a:t>
            </a:r>
          </a:p>
          <a:p>
            <a:endParaRPr lang="en-US" dirty="0"/>
          </a:p>
        </p:txBody>
      </p:sp>
      <p:sp>
        <p:nvSpPr>
          <p:cNvPr id="3" name="Footer Placeholder 2">
            <a:extLst>
              <a:ext uri="{FF2B5EF4-FFF2-40B4-BE49-F238E27FC236}">
                <a16:creationId xmlns:a16="http://schemas.microsoft.com/office/drawing/2014/main" id="{6A3DD32F-7217-35A2-6802-E61AA9F7568B}"/>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738FC7AD-EB29-A6A9-C7D8-8D5FFBAD06B8}"/>
              </a:ext>
            </a:extLst>
          </p:cNvPr>
          <p:cNvSpPr>
            <a:spLocks noGrp="1"/>
          </p:cNvSpPr>
          <p:nvPr>
            <p:ph type="sldNum" idx="12"/>
          </p:nvPr>
        </p:nvSpPr>
        <p:spPr/>
        <p:txBody>
          <a:bodyPr/>
          <a:lstStyle/>
          <a:p>
            <a:r>
              <a:rPr lang="en-GB"/>
              <a:t>Slide </a:t>
            </a:r>
            <a:fld id="{440F5867-744E-4AA6-B0ED-4C44D2DFBB7B}" type="slidenum">
              <a:rPr lang="en-GB" smtClean="0"/>
              <a:pPr/>
              <a:t>123</a:t>
            </a:fld>
            <a:endParaRPr lang="en-GB" dirty="0"/>
          </a:p>
        </p:txBody>
      </p:sp>
      <p:sp>
        <p:nvSpPr>
          <p:cNvPr id="9" name="Date Placeholder 8">
            <a:extLst>
              <a:ext uri="{FF2B5EF4-FFF2-40B4-BE49-F238E27FC236}">
                <a16:creationId xmlns:a16="http://schemas.microsoft.com/office/drawing/2014/main" id="{BC669459-D9E9-817F-1A24-655CB836875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8328564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3DF09-F8BE-100F-EF8D-6E83085DC78F}"/>
              </a:ext>
            </a:extLst>
          </p:cNvPr>
          <p:cNvSpPr>
            <a:spLocks noGrp="1"/>
          </p:cNvSpPr>
          <p:nvPr>
            <p:ph type="title"/>
          </p:nvPr>
        </p:nvSpPr>
        <p:spPr/>
        <p:txBody>
          <a:bodyPr/>
          <a:lstStyle/>
          <a:p>
            <a:r>
              <a:rPr lang="en-US" i="0" dirty="0">
                <a:solidFill>
                  <a:srgbClr val="000000"/>
                </a:solidFill>
                <a:effectLst/>
                <a:latin typeface="+mj-lt"/>
              </a:rPr>
              <a:t>The CSMA Gap Analysis Between IEEE 802.15.4 and Japanese Standard JJ-300.10 </a:t>
            </a:r>
          </a:p>
        </p:txBody>
      </p:sp>
      <p:sp>
        <p:nvSpPr>
          <p:cNvPr id="8" name="Content Placeholder 7">
            <a:extLst>
              <a:ext uri="{FF2B5EF4-FFF2-40B4-BE49-F238E27FC236}">
                <a16:creationId xmlns:a16="http://schemas.microsoft.com/office/drawing/2014/main" id="{10212D17-0028-88BE-7097-1467D70B40BA}"/>
              </a:ext>
            </a:extLst>
          </p:cNvPr>
          <p:cNvSpPr>
            <a:spLocks noGrp="1"/>
          </p:cNvSpPr>
          <p:nvPr>
            <p:ph idx="1"/>
          </p:nvPr>
        </p:nvSpPr>
        <p:spPr/>
        <p:txBody>
          <a:bodyPr/>
          <a:lstStyle/>
          <a:p>
            <a:endParaRPr lang="en-US" b="0" dirty="0">
              <a:latin typeface="Verdana" panose="020B0604030504040204" pitchFamily="34" charset="0"/>
            </a:endParaRPr>
          </a:p>
          <a:p>
            <a:pPr marL="432000" indent="-323640" algn="l">
              <a:spcBef>
                <a:spcPts val="1417"/>
              </a:spcBef>
              <a:buSzPct val="45000"/>
              <a:buFont typeface="Wingdings" charset="2"/>
              <a:buChar char=""/>
            </a:pPr>
            <a:r>
              <a:rPr lang="en-US" sz="2400" kern="0" dirty="0"/>
              <a:t>Concerns about the ability of existing 802.15.4 standards to support the expected metering application needs in Japan’s Sub-1 GHz frequency bands. </a:t>
            </a:r>
          </a:p>
          <a:p>
            <a:pPr marL="432000" indent="-323640" algn="l">
              <a:spcBef>
                <a:spcPts val="1417"/>
              </a:spcBef>
              <a:buSzPct val="45000"/>
              <a:buFont typeface="Wingdings" charset="2"/>
              <a:buChar char=""/>
            </a:pPr>
            <a:endParaRPr lang="en-US" dirty="0"/>
          </a:p>
          <a:p>
            <a:pPr marL="432000" indent="-323640">
              <a:spcBef>
                <a:spcPts val="1417"/>
              </a:spcBef>
              <a:buSzPct val="45000"/>
              <a:buFont typeface="Wingdings" charset="2"/>
              <a:buChar char=""/>
            </a:pPr>
            <a:r>
              <a:rPr lang="en-US" dirty="0">
                <a:latin typeface="+mj-lt"/>
              </a:rPr>
              <a:t>IEEE 802.19-23-0006r1</a:t>
            </a:r>
            <a:endParaRPr lang="en-US" i="0" dirty="0">
              <a:solidFill>
                <a:srgbClr val="000000"/>
              </a:solidFill>
              <a:effectLst/>
              <a:latin typeface="+mj-lt"/>
            </a:endParaRPr>
          </a:p>
          <a:p>
            <a:pPr marL="432000" indent="-323640" algn="l">
              <a:spcBef>
                <a:spcPts val="1417"/>
              </a:spcBef>
              <a:buSzPct val="45000"/>
              <a:buFont typeface="Wingdings" charset="2"/>
              <a:buChar char=""/>
            </a:pPr>
            <a:endParaRPr lang="en-US" sz="2400" kern="0" dirty="0"/>
          </a:p>
          <a:p>
            <a:endParaRPr lang="en-US" dirty="0"/>
          </a:p>
        </p:txBody>
      </p:sp>
      <p:sp>
        <p:nvSpPr>
          <p:cNvPr id="3" name="Footer Placeholder 2">
            <a:extLst>
              <a:ext uri="{FF2B5EF4-FFF2-40B4-BE49-F238E27FC236}">
                <a16:creationId xmlns:a16="http://schemas.microsoft.com/office/drawing/2014/main" id="{45140A16-BA56-F4A2-5820-BFE497776088}"/>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21C6BCC2-3926-B6C2-6E12-4C0DE6931E3B}"/>
              </a:ext>
            </a:extLst>
          </p:cNvPr>
          <p:cNvSpPr>
            <a:spLocks noGrp="1"/>
          </p:cNvSpPr>
          <p:nvPr>
            <p:ph type="sldNum" idx="12"/>
          </p:nvPr>
        </p:nvSpPr>
        <p:spPr/>
        <p:txBody>
          <a:bodyPr/>
          <a:lstStyle/>
          <a:p>
            <a:r>
              <a:rPr lang="en-GB"/>
              <a:t>Slide </a:t>
            </a:r>
            <a:fld id="{440F5867-744E-4AA6-B0ED-4C44D2DFBB7B}" type="slidenum">
              <a:rPr lang="en-GB" smtClean="0"/>
              <a:pPr/>
              <a:t>124</a:t>
            </a:fld>
            <a:endParaRPr lang="en-GB" dirty="0"/>
          </a:p>
        </p:txBody>
      </p:sp>
      <p:sp>
        <p:nvSpPr>
          <p:cNvPr id="9" name="Date Placeholder 8">
            <a:extLst>
              <a:ext uri="{FF2B5EF4-FFF2-40B4-BE49-F238E27FC236}">
                <a16:creationId xmlns:a16="http://schemas.microsoft.com/office/drawing/2014/main" id="{6C24D96B-7876-E66D-5FB2-8C23BAE86FF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54198686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609599"/>
          </a:xfrm>
        </p:spPr>
        <p:txBody>
          <a:bodyPr wrap="square" anchor="ctr">
            <a:normAutofit/>
          </a:bodyPr>
          <a:lstStyle/>
          <a:p>
            <a:r>
              <a:rPr lang="en-US" dirty="0"/>
              <a:t>Current Surveys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55753"/>
            <a:ext cx="10361084" cy="4538662"/>
          </a:xfrm>
        </p:spPr>
        <p:txBody>
          <a:bodyPr wrap="square" anchor="t">
            <a:normAutofit/>
          </a:bodyPr>
          <a:lstStyle/>
          <a:p>
            <a:endParaRPr lang="en-US" sz="2400" dirty="0"/>
          </a:p>
          <a:p>
            <a:pPr marL="457200" indent="-457200">
              <a:buFont typeface="+mj-lt"/>
              <a:buAutoNum type="arabicPeriod"/>
            </a:pPr>
            <a:r>
              <a:rPr lang="en-US" sz="2400" dirty="0"/>
              <a:t>Survey on May/July Wireless Interim participation</a:t>
            </a:r>
            <a:endParaRPr lang="en-US" dirty="0"/>
          </a:p>
          <a:p>
            <a:endParaRPr lang="en-US" sz="2400" dirty="0"/>
          </a:p>
          <a:p>
            <a:r>
              <a:rPr lang="en-US" sz="2400" dirty="0"/>
              <a:t>https://mentor.ieee.org/802.19/polls</a:t>
            </a:r>
          </a:p>
        </p:txBody>
      </p:sp>
      <p:sp>
        <p:nvSpPr>
          <p:cNvPr id="5" name="Footer Placeholder 4">
            <a:extLst>
              <a:ext uri="{FF2B5EF4-FFF2-40B4-BE49-F238E27FC236}">
                <a16:creationId xmlns:a16="http://schemas.microsoft.com/office/drawing/2014/main" id="{5B4F758F-ADD2-2CBE-A54B-E1F0848086F4}"/>
              </a:ext>
            </a:extLst>
          </p:cNvPr>
          <p:cNvSpPr>
            <a:spLocks noGrp="1"/>
          </p:cNvSpPr>
          <p:nvPr>
            <p:ph type="ftr" idx="14"/>
          </p:nvPr>
        </p:nvSpPr>
        <p:spPr/>
        <p:txBody>
          <a:bodyPr/>
          <a:lstStyle/>
          <a:p>
            <a:r>
              <a:rPr lang="en-GB"/>
              <a:t>Tuncer Baykas, Vestel</a:t>
            </a:r>
            <a:endParaRPr lang="en-GB" dirty="0"/>
          </a:p>
        </p:txBody>
      </p:sp>
      <p:sp>
        <p:nvSpPr>
          <p:cNvPr id="7" name="Slide Number Placeholder 6">
            <a:extLst>
              <a:ext uri="{FF2B5EF4-FFF2-40B4-BE49-F238E27FC236}">
                <a16:creationId xmlns:a16="http://schemas.microsoft.com/office/drawing/2014/main" id="{3BA41D9B-A4C0-EB68-6595-9A38731ED4FA}"/>
              </a:ext>
            </a:extLst>
          </p:cNvPr>
          <p:cNvSpPr>
            <a:spLocks noGrp="1"/>
          </p:cNvSpPr>
          <p:nvPr>
            <p:ph type="sldNum" idx="12"/>
          </p:nvPr>
        </p:nvSpPr>
        <p:spPr/>
        <p:txBody>
          <a:bodyPr/>
          <a:lstStyle/>
          <a:p>
            <a:r>
              <a:rPr lang="en-GB"/>
              <a:t>Slide </a:t>
            </a:r>
            <a:fld id="{440F5867-744E-4AA6-B0ED-4C44D2DFBB7B}" type="slidenum">
              <a:rPr lang="en-GB" smtClean="0"/>
              <a:pPr/>
              <a:t>125</a:t>
            </a:fld>
            <a:endParaRPr lang="en-GB" dirty="0"/>
          </a:p>
        </p:txBody>
      </p:sp>
      <p:sp>
        <p:nvSpPr>
          <p:cNvPr id="8" name="Date Placeholder 7">
            <a:extLst>
              <a:ext uri="{FF2B5EF4-FFF2-40B4-BE49-F238E27FC236}">
                <a16:creationId xmlns:a16="http://schemas.microsoft.com/office/drawing/2014/main" id="{B7D367F2-7E3E-2603-402A-3272BA2E9FE9}"/>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89218600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132E6519-3F56-8109-B224-6326C18B0554}"/>
              </a:ext>
            </a:extLst>
          </p:cNvPr>
          <p:cNvSpPr>
            <a:spLocks noGrp="1"/>
          </p:cNvSpPr>
          <p:nvPr>
            <p:ph type="title"/>
          </p:nvPr>
        </p:nvSpPr>
        <p:spPr>
          <a:xfrm>
            <a:off x="929218" y="715012"/>
            <a:ext cx="10957982" cy="732788"/>
          </a:xfrm>
        </p:spPr>
        <p:txBody>
          <a:bodyPr/>
          <a:lstStyle/>
          <a:p>
            <a:pPr algn="ctr"/>
            <a:r>
              <a:rPr lang="en-US" sz="3000" dirty="0"/>
              <a:t>IEEE 802 Wireless Standards </a:t>
            </a:r>
            <a:br>
              <a:rPr lang="en-US" sz="3000" dirty="0"/>
            </a:br>
            <a:r>
              <a:rPr lang="en-US" sz="3000" dirty="0"/>
              <a:t>Table of Frequency Ranges</a:t>
            </a:r>
          </a:p>
        </p:txBody>
      </p:sp>
      <p:sp>
        <p:nvSpPr>
          <p:cNvPr id="12" name="Content Placeholder 2">
            <a:extLst>
              <a:ext uri="{FF2B5EF4-FFF2-40B4-BE49-F238E27FC236}">
                <a16:creationId xmlns:a16="http://schemas.microsoft.com/office/drawing/2014/main" id="{8FEE8183-3679-19A0-AD8F-3E92C06B429C}"/>
              </a:ext>
            </a:extLst>
          </p:cNvPr>
          <p:cNvSpPr txBox="1">
            <a:spLocks/>
          </p:cNvSpPr>
          <p:nvPr/>
        </p:nvSpPr>
        <p:spPr bwMode="auto">
          <a:xfrm>
            <a:off x="585226" y="3276600"/>
            <a:ext cx="11019434" cy="2590800"/>
          </a:xfrm>
          <a:prstGeom prst="rect">
            <a:avLst/>
          </a:prstGeom>
          <a:noFill/>
          <a:ln w="9525">
            <a:noFill/>
            <a:round/>
            <a:headEnd/>
            <a:tailEnd/>
          </a:ln>
        </p:spPr>
        <p:txBody>
          <a:bodyPr vert="horz" wrap="square" lIns="92160" tIns="46080" rIns="92160" bIns="46080" numCol="1" anchor="b" anchorCtr="0" compatLnSpc="1">
            <a:prstTxWarp prst="textNoShape">
              <a:avLst/>
            </a:prstTxWarp>
          </a:bodyPr>
          <a:lstStyle>
            <a:lvl1pPr marL="0" indent="0" algn="l" defTabSz="449263" rtl="0" eaLnBrk="1" fontAlgn="base" hangingPunct="1">
              <a:spcBef>
                <a:spcPts val="600"/>
              </a:spcBef>
              <a:spcAft>
                <a:spcPct val="0"/>
              </a:spcAft>
              <a:buClr>
                <a:srgbClr val="000000"/>
              </a:buClr>
              <a:buSzPct val="100000"/>
              <a:buFont typeface="Times New Roman" pitchFamily="18" charset="0"/>
              <a:buNone/>
              <a:defRPr sz="2000" b="1">
                <a:solidFill>
                  <a:srgbClr val="000000"/>
                </a:solidFill>
                <a:latin typeface="+mn-lt"/>
                <a:ea typeface="+mn-ea"/>
                <a:cs typeface="MS Gothic"/>
              </a:defRPr>
            </a:lvl1pPr>
            <a:lvl2pPr marL="457200" indent="0" algn="l" defTabSz="449263" rtl="0" eaLnBrk="1" fontAlgn="base" hangingPunct="1">
              <a:spcBef>
                <a:spcPts val="500"/>
              </a:spcBef>
              <a:spcAft>
                <a:spcPct val="0"/>
              </a:spcAft>
              <a:buClr>
                <a:srgbClr val="000000"/>
              </a:buClr>
              <a:buSzPct val="100000"/>
              <a:buFont typeface="Times New Roman" pitchFamily="18" charset="0"/>
              <a:buNone/>
              <a:defRPr sz="1800">
                <a:solidFill>
                  <a:srgbClr val="000000"/>
                </a:solidFill>
                <a:latin typeface="+mn-lt"/>
                <a:ea typeface="+mn-ea"/>
                <a:cs typeface="MS Gothic"/>
              </a:defRPr>
            </a:lvl2pPr>
            <a:lvl3pPr marL="914400" indent="0" algn="l" defTabSz="449263" rtl="0" eaLnBrk="1" fontAlgn="base" hangingPunct="1">
              <a:spcBef>
                <a:spcPts val="450"/>
              </a:spcBef>
              <a:spcAft>
                <a:spcPct val="0"/>
              </a:spcAft>
              <a:buClr>
                <a:srgbClr val="000000"/>
              </a:buClr>
              <a:buSzPct val="100000"/>
              <a:buFont typeface="Times New Roman" pitchFamily="18" charset="0"/>
              <a:buNone/>
              <a:defRPr sz="1600">
                <a:solidFill>
                  <a:srgbClr val="000000"/>
                </a:solidFill>
                <a:latin typeface="+mn-lt"/>
                <a:ea typeface="+mn-ea"/>
                <a:cs typeface="MS Gothic"/>
              </a:defRPr>
            </a:lvl3pPr>
            <a:lvl4pPr marL="13716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4pPr>
            <a:lvl5pPr marL="1828800" indent="0" algn="l" defTabSz="449263" rtl="0" eaLnBrk="1" fontAlgn="base" hangingPunct="1">
              <a:spcBef>
                <a:spcPts val="400"/>
              </a:spcBef>
              <a:spcAft>
                <a:spcPct val="0"/>
              </a:spcAft>
              <a:buClr>
                <a:srgbClr val="000000"/>
              </a:buClr>
              <a:buSzPct val="100000"/>
              <a:buFont typeface="Times New Roman" pitchFamily="18" charset="0"/>
              <a:buNone/>
              <a:defRPr sz="1400">
                <a:solidFill>
                  <a:srgbClr val="000000"/>
                </a:solidFill>
                <a:latin typeface="+mn-lt"/>
                <a:ea typeface="+mn-ea"/>
                <a:cs typeface="MS Gothic"/>
              </a:defRPr>
            </a:lvl5pPr>
            <a:lvl6pPr marL="22860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6pPr>
            <a:lvl7pPr marL="27432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7pPr>
            <a:lvl8pPr marL="32004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8pPr>
            <a:lvl9pPr marL="3657600" indent="0" algn="l" defTabSz="449263" rtl="0" eaLnBrk="1" fontAlgn="base" hangingPunct="1">
              <a:spcBef>
                <a:spcPts val="400"/>
              </a:spcBef>
              <a:spcAft>
                <a:spcPct val="0"/>
              </a:spcAft>
              <a:buClr>
                <a:srgbClr val="000000"/>
              </a:buClr>
              <a:buSzPct val="100000"/>
              <a:buFont typeface="Times New Roman" pitchFamily="16" charset="0"/>
              <a:buNone/>
              <a:defRPr sz="1400">
                <a:solidFill>
                  <a:srgbClr val="000000"/>
                </a:solidFill>
                <a:latin typeface="+mn-lt"/>
                <a:ea typeface="+mn-ea"/>
              </a:defRPr>
            </a:lvl9pPr>
          </a:lstStyle>
          <a:p>
            <a:pPr marL="342900" indent="-342900">
              <a:buFont typeface="Arial" panose="020B0604020202020204" pitchFamily="34" charset="0"/>
              <a:buChar char="•"/>
            </a:pPr>
            <a:r>
              <a:rPr lang="en-US" sz="2400" kern="0" dirty="0"/>
              <a:t>The Wireless Standards Table of Frequency Ranges document has been completed</a:t>
            </a:r>
          </a:p>
          <a:p>
            <a:pPr marL="342900" indent="-342900">
              <a:buFont typeface="Arial" panose="020B0604020202020204" pitchFamily="34" charset="0"/>
              <a:buChar char="•"/>
            </a:pPr>
            <a:r>
              <a:rPr lang="en-US" sz="2400" kern="0" dirty="0"/>
              <a:t>Members of the Wireless Chairs Standing Committee agreed to post the document on the Executive Committee section of Mentor and to request the Working Group chairs to have a link placed on their WG’s web site pointing to the document</a:t>
            </a:r>
          </a:p>
          <a:p>
            <a:endParaRPr lang="en-US" sz="2400" b="1" kern="0" dirty="0"/>
          </a:p>
          <a:p>
            <a:pPr marL="342900" indent="-342900">
              <a:buFont typeface="Arial" panose="020B0604020202020204" pitchFamily="34" charset="0"/>
              <a:buChar char="•"/>
            </a:pPr>
            <a:r>
              <a:rPr lang="en-US" sz="2400" b="1" kern="0" dirty="0"/>
              <a:t>The 802.19 web site has been updated with the link to the Wireless Standards Table of Frequency Ranges document. </a:t>
            </a:r>
          </a:p>
          <a:p>
            <a:pPr marL="342900" indent="-342900">
              <a:buFont typeface="Arial" panose="020B0604020202020204" pitchFamily="34" charset="0"/>
              <a:buChar char="•"/>
            </a:pPr>
            <a:r>
              <a:rPr lang="en-US" sz="2400" kern="0" dirty="0"/>
              <a:t>https://www.ieee802.org/19/</a:t>
            </a:r>
          </a:p>
        </p:txBody>
      </p:sp>
      <p:sp>
        <p:nvSpPr>
          <p:cNvPr id="3" name="Footer Placeholder 2">
            <a:extLst>
              <a:ext uri="{FF2B5EF4-FFF2-40B4-BE49-F238E27FC236}">
                <a16:creationId xmlns:a16="http://schemas.microsoft.com/office/drawing/2014/main" id="{DFCACB03-E4ED-C9BE-FFFE-E3963F0B9D7C}"/>
              </a:ext>
            </a:extLst>
          </p:cNvPr>
          <p:cNvSpPr>
            <a:spLocks noGrp="1"/>
          </p:cNvSpPr>
          <p:nvPr>
            <p:ph type="ftr" idx="11"/>
          </p:nvPr>
        </p:nvSpPr>
        <p:spPr/>
        <p:txBody>
          <a:bodyPr/>
          <a:lstStyle/>
          <a:p>
            <a:r>
              <a:rPr lang="en-GB"/>
              <a:t>Tuncer Baykas, Vestel</a:t>
            </a:r>
          </a:p>
        </p:txBody>
      </p:sp>
      <p:sp>
        <p:nvSpPr>
          <p:cNvPr id="5" name="Slide Number Placeholder 4">
            <a:extLst>
              <a:ext uri="{FF2B5EF4-FFF2-40B4-BE49-F238E27FC236}">
                <a16:creationId xmlns:a16="http://schemas.microsoft.com/office/drawing/2014/main" id="{5987D916-57EB-2766-D033-2E617192F28F}"/>
              </a:ext>
            </a:extLst>
          </p:cNvPr>
          <p:cNvSpPr>
            <a:spLocks noGrp="1"/>
          </p:cNvSpPr>
          <p:nvPr>
            <p:ph type="sldNum" idx="12"/>
          </p:nvPr>
        </p:nvSpPr>
        <p:spPr/>
        <p:txBody>
          <a:bodyPr/>
          <a:lstStyle/>
          <a:p>
            <a:r>
              <a:rPr lang="en-GB"/>
              <a:t>Slide </a:t>
            </a:r>
            <a:fld id="{3ABCC52B-A3F7-440B-BBF2-55191E6E7773}" type="slidenum">
              <a:rPr lang="en-GB" smtClean="0"/>
              <a:pPr/>
              <a:t>126</a:t>
            </a:fld>
            <a:endParaRPr lang="en-GB"/>
          </a:p>
        </p:txBody>
      </p:sp>
      <p:sp>
        <p:nvSpPr>
          <p:cNvPr id="7" name="Date Placeholder 6">
            <a:extLst>
              <a:ext uri="{FF2B5EF4-FFF2-40B4-BE49-F238E27FC236}">
                <a16:creationId xmlns:a16="http://schemas.microsoft.com/office/drawing/2014/main" id="{8D1C2B55-3E48-2509-D095-9783855C6FB8}"/>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173618249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7582BF-EE05-A59E-5351-20C0238AE35E}"/>
              </a:ext>
            </a:extLst>
          </p:cNvPr>
          <p:cNvSpPr>
            <a:spLocks noGrp="1"/>
          </p:cNvSpPr>
          <p:nvPr>
            <p:ph type="title"/>
          </p:nvPr>
        </p:nvSpPr>
        <p:spPr/>
        <p:txBody>
          <a:bodyPr/>
          <a:lstStyle/>
          <a:p>
            <a:r>
              <a:rPr lang="en-US" dirty="0"/>
              <a:t>External Liaisons</a:t>
            </a:r>
          </a:p>
        </p:txBody>
      </p:sp>
      <p:sp>
        <p:nvSpPr>
          <p:cNvPr id="8" name="Text Placeholder 7">
            <a:extLst>
              <a:ext uri="{FF2B5EF4-FFF2-40B4-BE49-F238E27FC236}">
                <a16:creationId xmlns:a16="http://schemas.microsoft.com/office/drawing/2014/main" id="{12B239B3-D48C-DB8B-4886-6335D8548D14}"/>
              </a:ext>
            </a:extLst>
          </p:cNvPr>
          <p:cNvSpPr>
            <a:spLocks noGrp="1"/>
          </p:cNvSpPr>
          <p:nvPr>
            <p:ph type="body" idx="1"/>
          </p:nvPr>
        </p:nvSpPr>
        <p:spPr/>
        <p:txBody>
          <a:bodyPr/>
          <a:lstStyle/>
          <a:p>
            <a:r>
              <a:rPr lang="en-US" dirty="0"/>
              <a:t>From Wednesday Mid-Week plenary</a:t>
            </a:r>
          </a:p>
        </p:txBody>
      </p:sp>
      <p:sp>
        <p:nvSpPr>
          <p:cNvPr id="6" name="Date Placeholder 5">
            <a:extLst>
              <a:ext uri="{FF2B5EF4-FFF2-40B4-BE49-F238E27FC236}">
                <a16:creationId xmlns:a16="http://schemas.microsoft.com/office/drawing/2014/main" id="{F061FD46-9B01-357F-6766-9E86055B3A88}"/>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B845A939-18E1-D96E-8971-E3E8DCB925EC}"/>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CC196379-0342-3136-F54D-4889646446B3}"/>
              </a:ext>
            </a:extLst>
          </p:cNvPr>
          <p:cNvSpPr>
            <a:spLocks noGrp="1"/>
          </p:cNvSpPr>
          <p:nvPr>
            <p:ph type="sldNum" idx="12"/>
          </p:nvPr>
        </p:nvSpPr>
        <p:spPr/>
        <p:txBody>
          <a:bodyPr/>
          <a:lstStyle/>
          <a:p>
            <a:r>
              <a:rPr lang="en-GB"/>
              <a:t>Slide </a:t>
            </a:r>
            <a:fld id="{440F5867-744E-4AA6-B0ED-4C44D2DFBB7B}" type="slidenum">
              <a:rPr lang="en-GB" smtClean="0"/>
              <a:pPr/>
              <a:t>127</a:t>
            </a:fld>
            <a:endParaRPr lang="en-GB" dirty="0"/>
          </a:p>
        </p:txBody>
      </p:sp>
    </p:spTree>
    <p:extLst>
      <p:ext uri="{BB962C8B-B14F-4D97-AF65-F5344CB8AC3E}">
        <p14:creationId xmlns:p14="http://schemas.microsoft.com/office/powerpoint/2010/main" val="22511052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noFill/>
        </p:spPr>
        <p:txBody>
          <a:bodyPr/>
          <a:lstStyle/>
          <a:p>
            <a:r>
              <a:rPr lang="en-GB" altLang="en-US"/>
              <a:t>Wi-Fi Alliance </a:t>
            </a:r>
            <a:r>
              <a:rPr lang="en-GB" altLang="en-US" dirty="0"/>
              <a:t>(WFA)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2023-03-07</a:t>
            </a:r>
          </a:p>
        </p:txBody>
      </p:sp>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2" name="Table 2">
            <a:extLst>
              <a:ext uri="{FF2B5EF4-FFF2-40B4-BE49-F238E27FC236}">
                <a16:creationId xmlns:a16="http://schemas.microsoft.com/office/drawing/2014/main" id="{DFE3B203-39B5-4261-AEA3-1A957979E2FF}"/>
              </a:ext>
            </a:extLst>
          </p:cNvPr>
          <p:cNvGraphicFramePr>
            <a:graphicFrameLocks noGrp="1"/>
          </p:cNvGraphicFramePr>
          <p:nvPr>
            <p:extLst>
              <p:ext uri="{D42A27DB-BD31-4B8C-83A1-F6EECF244321}">
                <p14:modId xmlns:p14="http://schemas.microsoft.com/office/powerpoint/2010/main" val="2916109021"/>
              </p:ext>
            </p:extLst>
          </p:nvPr>
        </p:nvGraphicFramePr>
        <p:xfrm>
          <a:off x="2088679" y="2442776"/>
          <a:ext cx="7748590" cy="741680"/>
        </p:xfrm>
        <a:graphic>
          <a:graphicData uri="http://schemas.openxmlformats.org/drawingml/2006/table">
            <a:tbl>
              <a:tblPr firstRow="1" bandRow="1">
                <a:tableStyleId>{5940675A-B579-460E-94D1-54222C63F5DA}</a:tableStyleId>
              </a:tblPr>
              <a:tblGrid>
                <a:gridCol w="1991097">
                  <a:extLst>
                    <a:ext uri="{9D8B030D-6E8A-4147-A177-3AD203B41FA5}">
                      <a16:colId xmlns:a16="http://schemas.microsoft.com/office/drawing/2014/main" val="886369074"/>
                    </a:ext>
                  </a:extLst>
                </a:gridCol>
                <a:gridCol w="1152128">
                  <a:extLst>
                    <a:ext uri="{9D8B030D-6E8A-4147-A177-3AD203B41FA5}">
                      <a16:colId xmlns:a16="http://schemas.microsoft.com/office/drawing/2014/main" val="3001105605"/>
                    </a:ext>
                  </a:extLst>
                </a:gridCol>
                <a:gridCol w="1008112">
                  <a:extLst>
                    <a:ext uri="{9D8B030D-6E8A-4147-A177-3AD203B41FA5}">
                      <a16:colId xmlns:a16="http://schemas.microsoft.com/office/drawing/2014/main" val="986167142"/>
                    </a:ext>
                  </a:extLst>
                </a:gridCol>
                <a:gridCol w="864096">
                  <a:extLst>
                    <a:ext uri="{9D8B030D-6E8A-4147-A177-3AD203B41FA5}">
                      <a16:colId xmlns:a16="http://schemas.microsoft.com/office/drawing/2014/main" val="984206515"/>
                    </a:ext>
                  </a:extLst>
                </a:gridCol>
                <a:gridCol w="2733157">
                  <a:extLst>
                    <a:ext uri="{9D8B030D-6E8A-4147-A177-3AD203B41FA5}">
                      <a16:colId xmlns:a16="http://schemas.microsoft.com/office/drawing/2014/main" val="785055820"/>
                    </a:ext>
                  </a:extLst>
                </a:gridCol>
              </a:tblGrid>
              <a:tr h="370840">
                <a:tc>
                  <a:txBody>
                    <a:bodyPr/>
                    <a:lstStyle/>
                    <a:p>
                      <a:r>
                        <a:rPr lang="en-US" b="1" dirty="0"/>
                        <a:t>Name</a:t>
                      </a:r>
                    </a:p>
                  </a:txBody>
                  <a:tcPr/>
                </a:tc>
                <a:tc>
                  <a:txBody>
                    <a:bodyPr/>
                    <a:lstStyle/>
                    <a:p>
                      <a:r>
                        <a:rPr lang="en-US" b="1" dirty="0"/>
                        <a:t>Company</a:t>
                      </a:r>
                    </a:p>
                  </a:txBody>
                  <a:tcPr/>
                </a:tc>
                <a:tc>
                  <a:txBody>
                    <a:bodyPr/>
                    <a:lstStyle/>
                    <a:p>
                      <a:r>
                        <a:rPr lang="en-US" b="1" dirty="0"/>
                        <a:t>Address</a:t>
                      </a:r>
                    </a:p>
                  </a:txBody>
                  <a:tcPr/>
                </a:tc>
                <a:tc>
                  <a:txBody>
                    <a:bodyPr/>
                    <a:lstStyle/>
                    <a:p>
                      <a:r>
                        <a:rPr lang="en-US" b="1" dirty="0"/>
                        <a:t>Phone</a:t>
                      </a:r>
                    </a:p>
                  </a:txBody>
                  <a:tcPr/>
                </a:tc>
                <a:tc>
                  <a:txBody>
                    <a:bodyPr/>
                    <a:lstStyle/>
                    <a:p>
                      <a:r>
                        <a:rPr lang="en-US" b="1" dirty="0"/>
                        <a:t>Email</a:t>
                      </a:r>
                    </a:p>
                  </a:txBody>
                  <a:tcPr/>
                </a:tc>
                <a:extLst>
                  <a:ext uri="{0D108BD9-81ED-4DB2-BD59-A6C34878D82A}">
                    <a16:rowId xmlns:a16="http://schemas.microsoft.com/office/drawing/2014/main" val="2890813704"/>
                  </a:ext>
                </a:extLst>
              </a:tr>
              <a:tr h="370840">
                <a:tc>
                  <a:txBody>
                    <a:bodyPr/>
                    <a:lstStyle/>
                    <a:p>
                      <a:r>
                        <a:rPr lang="en-US" dirty="0"/>
                        <a:t>Carlos Cordeiro</a:t>
                      </a:r>
                    </a:p>
                  </a:txBody>
                  <a:tcPr/>
                </a:tc>
                <a:tc>
                  <a:txBody>
                    <a:bodyPr/>
                    <a:lstStyle/>
                    <a:p>
                      <a:r>
                        <a:rPr lang="en-US" dirty="0"/>
                        <a:t>Intel</a:t>
                      </a:r>
                    </a:p>
                  </a:txBody>
                  <a:tcPr/>
                </a:tc>
                <a:tc>
                  <a:txBody>
                    <a:bodyPr/>
                    <a:lstStyle/>
                    <a:p>
                      <a:endParaRPr lang="en-US" dirty="0"/>
                    </a:p>
                  </a:txBody>
                  <a:tcPr/>
                </a:tc>
                <a:tc>
                  <a:txBody>
                    <a:bodyPr/>
                    <a:lstStyle/>
                    <a:p>
                      <a:endParaRPr lang="en-US" dirty="0"/>
                    </a:p>
                  </a:txBody>
                  <a:tcPr/>
                </a:tc>
                <a:tc>
                  <a:txBody>
                    <a:bodyPr/>
                    <a:lstStyle/>
                    <a:p>
                      <a:r>
                        <a:rPr lang="en-US" dirty="0"/>
                        <a:t>Carlos.Cordeiro@intel.com</a:t>
                      </a:r>
                    </a:p>
                  </a:txBody>
                  <a:tcPr/>
                </a:tc>
                <a:extLst>
                  <a:ext uri="{0D108BD9-81ED-4DB2-BD59-A6C34878D82A}">
                    <a16:rowId xmlns:a16="http://schemas.microsoft.com/office/drawing/2014/main" val="963518359"/>
                  </a:ext>
                </a:extLst>
              </a:tr>
            </a:tbl>
          </a:graphicData>
        </a:graphic>
      </p:graphicFrame>
      <p:sp>
        <p:nvSpPr>
          <p:cNvPr id="3" name="Footer Placeholder 2">
            <a:extLst>
              <a:ext uri="{FF2B5EF4-FFF2-40B4-BE49-F238E27FC236}">
                <a16:creationId xmlns:a16="http://schemas.microsoft.com/office/drawing/2014/main" id="{3DD56A8F-9C2B-592B-760F-B6C31847A8BC}"/>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128F2B3B-8219-1AE6-3466-5CD61DF7B0A0}"/>
              </a:ext>
            </a:extLst>
          </p:cNvPr>
          <p:cNvSpPr>
            <a:spLocks noGrp="1"/>
          </p:cNvSpPr>
          <p:nvPr>
            <p:ph type="sldNum" idx="12"/>
          </p:nvPr>
        </p:nvSpPr>
        <p:spPr/>
        <p:txBody>
          <a:bodyPr/>
          <a:lstStyle/>
          <a:p>
            <a:r>
              <a:rPr lang="en-GB"/>
              <a:t>Slide </a:t>
            </a:r>
            <a:fld id="{440F5867-744E-4AA6-B0ED-4C44D2DFBB7B}" type="slidenum">
              <a:rPr lang="en-GB" smtClean="0"/>
              <a:pPr/>
              <a:t>128</a:t>
            </a:fld>
            <a:endParaRPr lang="en-GB" dirty="0"/>
          </a:p>
        </p:txBody>
      </p:sp>
      <p:sp>
        <p:nvSpPr>
          <p:cNvPr id="5" name="Date Placeholder 4">
            <a:extLst>
              <a:ext uri="{FF2B5EF4-FFF2-40B4-BE49-F238E27FC236}">
                <a16:creationId xmlns:a16="http://schemas.microsoft.com/office/drawing/2014/main" id="{5BB5B86C-BF42-93CE-016F-476FBDCADBD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417778833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F86-BBBB-4DC8-80E4-8BD169856618}"/>
              </a:ext>
            </a:extLst>
          </p:cNvPr>
          <p:cNvSpPr>
            <a:spLocks noGrp="1"/>
          </p:cNvSpPr>
          <p:nvPr>
            <p:ph type="title"/>
          </p:nvPr>
        </p:nvSpPr>
        <p:spPr>
          <a:xfrm>
            <a:off x="2209800" y="685800"/>
            <a:ext cx="7772400" cy="1066800"/>
          </a:xfrm>
        </p:spPr>
        <p:txBody>
          <a:bodyPr/>
          <a:lstStyle/>
          <a:p>
            <a:r>
              <a:rPr lang="en-US" dirty="0"/>
              <a:t>Major updates</a:t>
            </a:r>
          </a:p>
        </p:txBody>
      </p:sp>
      <p:sp>
        <p:nvSpPr>
          <p:cNvPr id="6147" name="Rectangle 3"/>
          <p:cNvSpPr>
            <a:spLocks noGrp="1" noChangeArrowheads="1"/>
          </p:cNvSpPr>
          <p:nvPr>
            <p:ph idx="1"/>
          </p:nvPr>
        </p:nvSpPr>
        <p:spPr>
          <a:xfrm>
            <a:off x="2209800" y="1981200"/>
            <a:ext cx="7772400" cy="4114800"/>
          </a:xfrm>
        </p:spPr>
        <p:txBody>
          <a:bodyPr>
            <a:noAutofit/>
          </a:bodyPr>
          <a:lstStyle/>
          <a:p>
            <a:r>
              <a:rPr lang="en-US" altLang="en-US" sz="1800" dirty="0"/>
              <a:t>The last WFA F2F member meeting took place Mar 7th-9th, 2023, in Seoul, S. Korea</a:t>
            </a:r>
          </a:p>
          <a:p>
            <a:r>
              <a:rPr lang="en-US" altLang="en-US" sz="1800" dirty="0"/>
              <a:t>Technical activity at WFA that has recently (since Q4/22) led to certification</a:t>
            </a:r>
          </a:p>
          <a:p>
            <a:pPr lvl="1"/>
            <a:r>
              <a:rPr lang="en-US" altLang="en-US" sz="1600" dirty="0"/>
              <a:t>Wi-Fi Aware</a:t>
            </a:r>
          </a:p>
          <a:p>
            <a:pPr lvl="1"/>
            <a:r>
              <a:rPr lang="en-US" altLang="en-US" sz="1600" dirty="0" err="1"/>
              <a:t>EasyMesh</a:t>
            </a:r>
            <a:endParaRPr lang="en-US" altLang="en-US" sz="1600" dirty="0"/>
          </a:p>
          <a:p>
            <a:pPr lvl="1"/>
            <a:r>
              <a:rPr lang="en-US" altLang="en-US" sz="1600" dirty="0"/>
              <a:t>Easy Connect</a:t>
            </a:r>
          </a:p>
          <a:p>
            <a:pPr lvl="1"/>
            <a:r>
              <a:rPr lang="en-US" altLang="en-US" sz="1600" dirty="0" err="1"/>
              <a:t>Passpoint</a:t>
            </a:r>
            <a:endParaRPr lang="en-US" altLang="en-US" sz="1600" dirty="0"/>
          </a:p>
          <a:p>
            <a:r>
              <a:rPr lang="en-US" altLang="en-US" sz="1800" dirty="0"/>
              <a:t>Technical activity at WFA that is expected to lead to certification</a:t>
            </a:r>
          </a:p>
          <a:p>
            <a:pPr lvl="1"/>
            <a:r>
              <a:rPr lang="en-US" altLang="en-US" sz="1600" dirty="0"/>
              <a:t>Wi-Fi 7</a:t>
            </a:r>
          </a:p>
          <a:p>
            <a:pPr lvl="1"/>
            <a:r>
              <a:rPr lang="en-US" altLang="en-US" sz="1600" dirty="0"/>
              <a:t>QoS Management</a:t>
            </a:r>
          </a:p>
          <a:p>
            <a:pPr lvl="1"/>
            <a:r>
              <a:rPr lang="en-US" altLang="en-US" sz="1600" dirty="0" err="1"/>
              <a:t>EasyMesh</a:t>
            </a:r>
            <a:endParaRPr lang="en-US" altLang="en-US" sz="1600" dirty="0"/>
          </a:p>
          <a:p>
            <a:pPr lvl="1"/>
            <a:r>
              <a:rPr lang="en-US" altLang="en-US" sz="1600" dirty="0"/>
              <a:t>6 GHz standard power</a:t>
            </a:r>
          </a:p>
        </p:txBody>
      </p:sp>
      <p:sp>
        <p:nvSpPr>
          <p:cNvPr id="3" name="Footer Placeholder 2">
            <a:extLst>
              <a:ext uri="{FF2B5EF4-FFF2-40B4-BE49-F238E27FC236}">
                <a16:creationId xmlns:a16="http://schemas.microsoft.com/office/drawing/2014/main" id="{8476F57A-5A58-2E45-6A8C-2AD006C8C384}"/>
              </a:ext>
            </a:extLst>
          </p:cNvPr>
          <p:cNvSpPr>
            <a:spLocks noGrp="1"/>
          </p:cNvSpPr>
          <p:nvPr>
            <p:ph type="ftr" idx="14"/>
          </p:nvPr>
        </p:nvSpPr>
        <p:spPr/>
        <p:txBody>
          <a:bodyPr/>
          <a:lstStyle/>
          <a:p>
            <a:r>
              <a:rPr lang="en-GB"/>
              <a:t>Carlos Cordeiro, Intel</a:t>
            </a:r>
            <a:endParaRPr lang="en-GB" dirty="0"/>
          </a:p>
        </p:txBody>
      </p:sp>
      <p:sp>
        <p:nvSpPr>
          <p:cNvPr id="4" name="Slide Number Placeholder 3">
            <a:extLst>
              <a:ext uri="{FF2B5EF4-FFF2-40B4-BE49-F238E27FC236}">
                <a16:creationId xmlns:a16="http://schemas.microsoft.com/office/drawing/2014/main" id="{22540344-12C9-4CD1-FFF8-0A7221A92A35}"/>
              </a:ext>
            </a:extLst>
          </p:cNvPr>
          <p:cNvSpPr>
            <a:spLocks noGrp="1"/>
          </p:cNvSpPr>
          <p:nvPr>
            <p:ph type="sldNum" idx="12"/>
          </p:nvPr>
        </p:nvSpPr>
        <p:spPr/>
        <p:txBody>
          <a:bodyPr/>
          <a:lstStyle/>
          <a:p>
            <a:r>
              <a:rPr lang="en-GB"/>
              <a:t>Slide </a:t>
            </a:r>
            <a:fld id="{440F5867-744E-4AA6-B0ED-4C44D2DFBB7B}" type="slidenum">
              <a:rPr lang="en-GB" smtClean="0"/>
              <a:pPr/>
              <a:t>129</a:t>
            </a:fld>
            <a:endParaRPr lang="en-GB" dirty="0"/>
          </a:p>
        </p:txBody>
      </p:sp>
      <p:sp>
        <p:nvSpPr>
          <p:cNvPr id="5" name="Date Placeholder 4">
            <a:extLst>
              <a:ext uri="{FF2B5EF4-FFF2-40B4-BE49-F238E27FC236}">
                <a16:creationId xmlns:a16="http://schemas.microsoft.com/office/drawing/2014/main" id="{C9BE150D-6299-19AF-7BDB-D1CB05128A5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79980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a:t>WG – Robert Stacey </a:t>
            </a:r>
            <a:r>
              <a:rPr lang="en-US" sz="1600" dirty="0"/>
              <a:t>– </a:t>
            </a:r>
            <a:r>
              <a:rPr lang="en-US" sz="1600" dirty="0">
                <a:hlinkClick r:id="rId3"/>
              </a:rPr>
              <a:t>robert.stacey@intel.com</a:t>
            </a:r>
            <a:r>
              <a:rPr lang="en-US" sz="1600" dirty="0"/>
              <a:t>, </a:t>
            </a:r>
            <a:r>
              <a:rPr lang="en-US" sz="1600" b="1" dirty="0"/>
              <a:t>Peter Ecclesine –</a:t>
            </a:r>
            <a:r>
              <a:rPr lang="en-US" sz="1600" dirty="0"/>
              <a:t> </a:t>
            </a:r>
            <a:r>
              <a:rPr lang="en-US" sz="1600" dirty="0">
                <a:hlinkClick r:id="rId4"/>
              </a:rPr>
              <a:t>petere@ieee.org</a:t>
            </a:r>
            <a:r>
              <a:rPr lang="en-US" sz="1600" dirty="0"/>
              <a:t> </a:t>
            </a:r>
            <a:endParaRPr lang="en-US" sz="1600" b="1" dirty="0"/>
          </a:p>
          <a:p>
            <a:pPr marL="342900" lvl="1" indent="-342900">
              <a:buFontTx/>
              <a:buChar char="•"/>
            </a:pPr>
            <a:r>
              <a:rPr lang="en-US" sz="1600" b="1" dirty="0" err="1"/>
              <a:t>TGbb</a:t>
            </a:r>
            <a:r>
              <a:rPr lang="en-US" sz="1600" b="1" dirty="0"/>
              <a:t> – Volker Jungnickel </a:t>
            </a:r>
            <a:r>
              <a:rPr lang="en-US" sz="1600" dirty="0"/>
              <a:t>– </a:t>
            </a:r>
            <a:r>
              <a:rPr lang="en-US" sz="1600" dirty="0">
                <a:hlinkClick r:id="rId5"/>
              </a:rPr>
              <a:t>volker.jungnickel@hhi.fraunhofer.de</a:t>
            </a:r>
            <a:r>
              <a:rPr lang="en-US" sz="1600" dirty="0"/>
              <a:t> , </a:t>
            </a:r>
            <a:r>
              <a:rPr lang="en-US" sz="1600" b="1" dirty="0"/>
              <a:t>Harry Bims </a:t>
            </a:r>
            <a:r>
              <a:rPr lang="en-US" sz="1600" dirty="0">
                <a:hlinkClick r:id="rId6"/>
              </a:rPr>
              <a:t>harrybims@me.com</a:t>
            </a:r>
            <a:r>
              <a:rPr lang="en-US" sz="1600" dirty="0"/>
              <a:t> </a:t>
            </a:r>
          </a:p>
          <a:p>
            <a:pPr marL="342900" lvl="1" indent="-342900">
              <a:buFontTx/>
              <a:buChar char="•"/>
            </a:pPr>
            <a:r>
              <a:rPr lang="en-US" sz="1600" b="1" dirty="0" err="1"/>
              <a:t>TGbc</a:t>
            </a:r>
            <a:r>
              <a:rPr lang="en-US" sz="1600" b="1" dirty="0"/>
              <a:t> – Carol Ansley </a:t>
            </a:r>
            <a:r>
              <a:rPr lang="en-US" sz="1600" dirty="0"/>
              <a:t>– </a:t>
            </a:r>
            <a:r>
              <a:rPr lang="en-US" sz="1600" dirty="0">
                <a:hlinkClick r:id="rId7"/>
              </a:rPr>
              <a:t>carol@ansley.com</a:t>
            </a:r>
            <a:r>
              <a:rPr lang="en-US" sz="1600" dirty="0"/>
              <a:t> </a:t>
            </a:r>
          </a:p>
          <a:p>
            <a:pPr marL="342900" lvl="1" indent="-342900">
              <a:buFontTx/>
              <a:buChar char="•"/>
            </a:pPr>
            <a:r>
              <a:rPr lang="en-US" sz="1600" b="1" dirty="0" err="1"/>
              <a:t>TGbe</a:t>
            </a:r>
            <a:r>
              <a:rPr lang="en-US" sz="1600" b="1" dirty="0"/>
              <a:t> – Edward Au </a:t>
            </a:r>
            <a:r>
              <a:rPr lang="en-US" sz="1600" dirty="0"/>
              <a:t>– </a:t>
            </a:r>
            <a:r>
              <a:rPr lang="en-US" sz="1600" u="sng" dirty="0">
                <a:hlinkClick r:id="rId8"/>
              </a:rPr>
              <a:t>edward.ks.au@gmail.com</a:t>
            </a:r>
            <a:r>
              <a:rPr lang="en-US" sz="1600" u="sng" dirty="0"/>
              <a:t> </a:t>
            </a:r>
            <a:r>
              <a:rPr lang="en-US" sz="1600" dirty="0"/>
              <a:t> </a:t>
            </a:r>
          </a:p>
          <a:p>
            <a:pPr marL="342900" lvl="1" indent="-342900">
              <a:buFontTx/>
              <a:buChar char="•"/>
            </a:pPr>
            <a:r>
              <a:rPr lang="en-US" sz="1600" b="1" dirty="0" err="1"/>
              <a:t>TGbf</a:t>
            </a:r>
            <a:r>
              <a:rPr lang="en-US" sz="1600" b="1" dirty="0"/>
              <a:t> – Claudio da Silva </a:t>
            </a:r>
            <a:r>
              <a:rPr lang="en-US" sz="1600" dirty="0"/>
              <a:t>– </a:t>
            </a:r>
            <a:r>
              <a:rPr lang="en-US" sz="1600" dirty="0">
                <a:hlinkClick r:id="rId9"/>
              </a:rPr>
              <a:t>claudiodasilva@meta.com</a:t>
            </a:r>
            <a:r>
              <a:rPr lang="en-US" sz="1600" dirty="0"/>
              <a:t> </a:t>
            </a:r>
          </a:p>
          <a:p>
            <a:pPr marL="342900" lvl="1" indent="-342900">
              <a:buFontTx/>
              <a:buChar char="•"/>
            </a:pPr>
            <a:r>
              <a:rPr lang="en-US" sz="1600" b="1" dirty="0" err="1"/>
              <a:t>TGbh</a:t>
            </a:r>
            <a:r>
              <a:rPr lang="en-US" sz="1600" b="1" dirty="0"/>
              <a:t> – Carol Ansley </a:t>
            </a:r>
            <a:r>
              <a:rPr lang="en-US" sz="1600" dirty="0"/>
              <a:t>– </a:t>
            </a:r>
            <a:r>
              <a:rPr lang="en-US" sz="1600" dirty="0">
                <a:hlinkClick r:id="rId7"/>
              </a:rPr>
              <a:t>carol@ansley.com</a:t>
            </a:r>
            <a:r>
              <a:rPr lang="en-US" sz="1600" dirty="0"/>
              <a:t> </a:t>
            </a:r>
          </a:p>
          <a:p>
            <a:pPr marL="342900" lvl="1" indent="-342900">
              <a:buFontTx/>
              <a:buChar char="•"/>
            </a:pPr>
            <a:r>
              <a:rPr lang="en-US" sz="1600" b="1" dirty="0" err="1"/>
              <a:t>TGbi</a:t>
            </a:r>
            <a:r>
              <a:rPr lang="en-US" sz="1600" b="1" dirty="0"/>
              <a:t> – Po-kai Huang </a:t>
            </a:r>
            <a:r>
              <a:rPr lang="en-US" sz="1600" dirty="0"/>
              <a:t>– </a:t>
            </a:r>
            <a:r>
              <a:rPr lang="en-US" sz="1600" dirty="0">
                <a:hlinkClick r:id="rId10"/>
              </a:rPr>
              <a:t>po-kai.huang@intel.com</a:t>
            </a:r>
            <a:r>
              <a:rPr lang="en-US" sz="1600" dirty="0"/>
              <a:t> </a:t>
            </a:r>
          </a:p>
          <a:p>
            <a:pPr marL="342900" lvl="1" indent="-342900">
              <a:buFontTx/>
              <a:buChar char="•"/>
            </a:pPr>
            <a:r>
              <a:rPr lang="en-US" sz="1600" b="1" dirty="0" err="1"/>
              <a:t>TGbk</a:t>
            </a:r>
            <a:r>
              <a:rPr lang="en-US" sz="1600" b="1" dirty="0"/>
              <a:t> – Roy Want </a:t>
            </a:r>
            <a:r>
              <a:rPr lang="en-US" sz="1600" dirty="0">
                <a:hlinkClick r:id="rId11"/>
              </a:rPr>
              <a:t>RoyWant@google.com</a:t>
            </a:r>
            <a:endParaRPr lang="en-US" sz="1600" dirty="0"/>
          </a:p>
          <a:p>
            <a:pPr marL="342900" lvl="1" indent="-342900">
              <a:buFontTx/>
              <a:buChar char="•"/>
            </a:pPr>
            <a:r>
              <a:rPr lang="en-US" sz="1600" b="1" dirty="0" err="1"/>
              <a:t>REVme</a:t>
            </a:r>
            <a:r>
              <a:rPr lang="en-US" sz="1600" b="1" dirty="0"/>
              <a:t> – Emily Qi </a:t>
            </a:r>
            <a:r>
              <a:rPr lang="en-US" sz="1600" dirty="0"/>
              <a:t>– </a:t>
            </a:r>
            <a:r>
              <a:rPr lang="en-US" sz="1600" b="0" dirty="0">
                <a:hlinkClick r:id="rId12"/>
              </a:rPr>
              <a:t>emily.h.qi@intel.com</a:t>
            </a:r>
            <a:r>
              <a:rPr lang="en-US" sz="1600" dirty="0"/>
              <a:t>, </a:t>
            </a:r>
            <a:r>
              <a:rPr lang="en-US" sz="1600" b="1" dirty="0"/>
              <a:t>Edward Au </a:t>
            </a:r>
            <a:r>
              <a:rPr lang="en-US" sz="1600" dirty="0"/>
              <a:t>– </a:t>
            </a:r>
            <a:r>
              <a:rPr lang="en-US" sz="1600" b="0" u="sng" dirty="0">
                <a:hlinkClick r:id="rId8"/>
              </a:rPr>
              <a:t>edward.ks.au@</a:t>
            </a:r>
            <a:r>
              <a:rPr lang="en-US" sz="1600" u="sng" dirty="0">
                <a:hlinkClick r:id="rId8"/>
              </a:rPr>
              <a:t>gmail.com</a:t>
            </a:r>
            <a:r>
              <a:rPr lang="en-US" sz="1600" u="sng" dirty="0"/>
              <a:t> </a:t>
            </a:r>
            <a:r>
              <a:rPr lang="en-US" sz="1600" dirty="0"/>
              <a:t> </a:t>
            </a:r>
          </a:p>
          <a:p>
            <a:pPr lvl="1"/>
            <a:endParaRPr lang="en-US" sz="1600" dirty="0"/>
          </a:p>
        </p:txBody>
      </p:sp>
      <p:sp>
        <p:nvSpPr>
          <p:cNvPr id="3" name="Footer Placeholder 2">
            <a:extLst>
              <a:ext uri="{FF2B5EF4-FFF2-40B4-BE49-F238E27FC236}">
                <a16:creationId xmlns:a16="http://schemas.microsoft.com/office/drawing/2014/main" id="{22C8E842-C962-3EB7-303C-986A5E5DA06E}"/>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E8995009-1CEC-097E-60A0-3CE6B06EC110}"/>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9" name="Date Placeholder 8">
            <a:extLst>
              <a:ext uri="{FF2B5EF4-FFF2-40B4-BE49-F238E27FC236}">
                <a16:creationId xmlns:a16="http://schemas.microsoft.com/office/drawing/2014/main" id="{307954CF-E214-8618-9790-4C95AEE80D0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8566210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1CBB0E-4C91-4C69-BA83-40626B37671C}"/>
              </a:ext>
            </a:extLst>
          </p:cNvPr>
          <p:cNvSpPr>
            <a:spLocks noGrp="1"/>
          </p:cNvSpPr>
          <p:nvPr>
            <p:ph type="title"/>
          </p:nvPr>
        </p:nvSpPr>
        <p:spPr>
          <a:xfrm>
            <a:off x="2209800" y="685800"/>
            <a:ext cx="7772400" cy="1066800"/>
          </a:xfrm>
        </p:spPr>
        <p:txBody>
          <a:bodyPr/>
          <a:lstStyle/>
          <a:p>
            <a:r>
              <a:rPr lang="en-US" dirty="0"/>
              <a:t>Additional work areas</a:t>
            </a:r>
          </a:p>
        </p:txBody>
      </p:sp>
      <p:sp>
        <p:nvSpPr>
          <p:cNvPr id="6147" name="Rectangle 3"/>
          <p:cNvSpPr>
            <a:spLocks noGrp="1" noChangeArrowheads="1"/>
          </p:cNvSpPr>
          <p:nvPr>
            <p:ph idx="1"/>
          </p:nvPr>
        </p:nvSpPr>
        <p:spPr>
          <a:xfrm>
            <a:off x="2209800" y="1690464"/>
            <a:ext cx="8134672" cy="4114800"/>
          </a:xfrm>
        </p:spPr>
        <p:txBody>
          <a:bodyPr/>
          <a:lstStyle/>
          <a:p>
            <a:r>
              <a:rPr lang="en-US" altLang="en-US" sz="1800" dirty="0"/>
              <a:t>Examples of additional WFA technical work</a:t>
            </a:r>
          </a:p>
          <a:p>
            <a:pPr lvl="1"/>
            <a:r>
              <a:rPr lang="en-US" altLang="en-US" sz="1600" dirty="0"/>
              <a:t>Security</a:t>
            </a:r>
          </a:p>
          <a:p>
            <a:pPr lvl="1"/>
            <a:r>
              <a:rPr lang="en-US" altLang="en-US" sz="1600" dirty="0"/>
              <a:t>Location</a:t>
            </a:r>
          </a:p>
          <a:p>
            <a:pPr lvl="1"/>
            <a:r>
              <a:rPr lang="en-US" altLang="en-US" sz="1600" dirty="0"/>
              <a:t>Wi-Fi Direct</a:t>
            </a:r>
          </a:p>
          <a:p>
            <a:pPr lvl="1"/>
            <a:r>
              <a:rPr lang="en-US" altLang="en-US" sz="1600" dirty="0"/>
              <a:t>Automated Frequency Coordination</a:t>
            </a:r>
          </a:p>
          <a:p>
            <a:pPr lvl="1"/>
            <a:r>
              <a:rPr lang="en-US" altLang="en-US" sz="1600" dirty="0"/>
              <a:t>Customer Experience</a:t>
            </a:r>
          </a:p>
          <a:p>
            <a:pPr lvl="1"/>
            <a:r>
              <a:rPr lang="en-US" altLang="en-US" sz="1600" dirty="0"/>
              <a:t>Wi-Fi </a:t>
            </a:r>
            <a:r>
              <a:rPr lang="en-US" altLang="en-US" sz="1600" dirty="0" err="1"/>
              <a:t>HaLow</a:t>
            </a:r>
            <a:endParaRPr lang="en-US" altLang="en-US" sz="1600" dirty="0"/>
          </a:p>
          <a:p>
            <a:pPr lvl="1"/>
            <a:r>
              <a:rPr lang="en-US" altLang="en-US" sz="1600" dirty="0"/>
              <a:t>Wi-Fi Data Elements</a:t>
            </a:r>
          </a:p>
          <a:p>
            <a:r>
              <a:rPr lang="en-US" altLang="en-US" sz="1800" dirty="0"/>
              <a:t>Examples of additional WFA activity that may lead to technical work </a:t>
            </a:r>
          </a:p>
          <a:p>
            <a:pPr lvl="1"/>
            <a:r>
              <a:rPr lang="en-US" altLang="en-US" sz="1600" dirty="0"/>
              <a:t>XR (Augmented / Virtual / Mixed Reality)</a:t>
            </a:r>
          </a:p>
          <a:p>
            <a:pPr lvl="1"/>
            <a:r>
              <a:rPr lang="en-US" altLang="en-US" sz="1600" dirty="0"/>
              <a:t>Automotive</a:t>
            </a:r>
          </a:p>
          <a:p>
            <a:pPr lvl="1"/>
            <a:r>
              <a:rPr lang="en-US" altLang="en-US" sz="1600" dirty="0"/>
              <a:t>Healthcare</a:t>
            </a:r>
          </a:p>
          <a:p>
            <a:pPr lvl="1"/>
            <a:r>
              <a:rPr lang="en-US" altLang="en-US" sz="1600" dirty="0"/>
              <a:t>Operators</a:t>
            </a:r>
          </a:p>
          <a:p>
            <a:pPr lvl="1"/>
            <a:r>
              <a:rPr lang="en-US" altLang="en-US" sz="1600" dirty="0"/>
              <a:t>Internet of things</a:t>
            </a:r>
          </a:p>
          <a:p>
            <a:r>
              <a:rPr lang="en-GB" altLang="en-US" sz="1800" dirty="0"/>
              <a:t>Regulatory</a:t>
            </a:r>
          </a:p>
        </p:txBody>
      </p:sp>
      <p:sp>
        <p:nvSpPr>
          <p:cNvPr id="4" name="Footer Placeholder 3">
            <a:extLst>
              <a:ext uri="{FF2B5EF4-FFF2-40B4-BE49-F238E27FC236}">
                <a16:creationId xmlns:a16="http://schemas.microsoft.com/office/drawing/2014/main" id="{E57D1D3D-29D3-5F4B-ADE4-3C5143CEAA8F}"/>
              </a:ext>
            </a:extLst>
          </p:cNvPr>
          <p:cNvSpPr>
            <a:spLocks noGrp="1"/>
          </p:cNvSpPr>
          <p:nvPr>
            <p:ph type="ftr" idx="14"/>
          </p:nvPr>
        </p:nvSpPr>
        <p:spPr/>
        <p:txBody>
          <a:bodyPr/>
          <a:lstStyle/>
          <a:p>
            <a:r>
              <a:rPr lang="en-GB"/>
              <a:t>Carlos Cordeiro, Intel</a:t>
            </a:r>
            <a:endParaRPr lang="en-GB" dirty="0"/>
          </a:p>
        </p:txBody>
      </p:sp>
      <p:sp>
        <p:nvSpPr>
          <p:cNvPr id="5" name="Slide Number Placeholder 4">
            <a:extLst>
              <a:ext uri="{FF2B5EF4-FFF2-40B4-BE49-F238E27FC236}">
                <a16:creationId xmlns:a16="http://schemas.microsoft.com/office/drawing/2014/main" id="{8C69E710-1AFB-BEBF-39E1-0D59B8FA06B8}"/>
              </a:ext>
            </a:extLst>
          </p:cNvPr>
          <p:cNvSpPr>
            <a:spLocks noGrp="1"/>
          </p:cNvSpPr>
          <p:nvPr>
            <p:ph type="sldNum" idx="12"/>
          </p:nvPr>
        </p:nvSpPr>
        <p:spPr/>
        <p:txBody>
          <a:bodyPr/>
          <a:lstStyle/>
          <a:p>
            <a:r>
              <a:rPr lang="en-GB"/>
              <a:t>Slide </a:t>
            </a:r>
            <a:fld id="{440F5867-744E-4AA6-B0ED-4C44D2DFBB7B}" type="slidenum">
              <a:rPr lang="en-GB" smtClean="0"/>
              <a:pPr/>
              <a:t>130</a:t>
            </a:fld>
            <a:endParaRPr lang="en-GB" dirty="0"/>
          </a:p>
        </p:txBody>
      </p:sp>
      <p:sp>
        <p:nvSpPr>
          <p:cNvPr id="6" name="Date Placeholder 5">
            <a:extLst>
              <a:ext uri="{FF2B5EF4-FFF2-40B4-BE49-F238E27FC236}">
                <a16:creationId xmlns:a16="http://schemas.microsoft.com/office/drawing/2014/main" id="{0B11391F-6163-FD70-A69E-7C9EB589E4B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018076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5278733-69AD-490C-B9F0-8948BCCC5DF8}"/>
              </a:ext>
            </a:extLst>
          </p:cNvPr>
          <p:cNvSpPr>
            <a:spLocks noGrp="1"/>
          </p:cNvSpPr>
          <p:nvPr>
            <p:ph type="title"/>
          </p:nvPr>
        </p:nvSpPr>
        <p:spPr/>
        <p:txBody>
          <a:bodyPr/>
          <a:lstStyle/>
          <a:p>
            <a:r>
              <a:rPr lang="en-US" dirty="0"/>
              <a:t>Further information</a:t>
            </a:r>
          </a:p>
        </p:txBody>
      </p:sp>
      <p:sp>
        <p:nvSpPr>
          <p:cNvPr id="6147" name="Rectangle 3"/>
          <p:cNvSpPr>
            <a:spLocks noGrp="1" noChangeArrowheads="1"/>
          </p:cNvSpPr>
          <p:nvPr>
            <p:ph idx="1"/>
          </p:nvPr>
        </p:nvSpPr>
        <p:spPr>
          <a:xfrm>
            <a:off x="2209800" y="1981200"/>
            <a:ext cx="7772400" cy="4114800"/>
          </a:xfrm>
        </p:spPr>
        <p:txBody>
          <a:bodyPr/>
          <a:lstStyle/>
          <a:p>
            <a:r>
              <a:rPr lang="en-US" altLang="en-US" dirty="0"/>
              <a:t>For more information on current areas of work, see </a:t>
            </a:r>
            <a:r>
              <a:rPr lang="en-US" altLang="en-US" dirty="0">
                <a:hlinkClick r:id="rId3"/>
              </a:rPr>
              <a:t>http://www.wi-fi.org/who-we-are/current-work-areas</a:t>
            </a:r>
            <a:endParaRPr lang="en-US" altLang="en-US" dirty="0"/>
          </a:p>
          <a:p>
            <a:endParaRPr lang="en-US" altLang="en-US" dirty="0"/>
          </a:p>
          <a:p>
            <a:r>
              <a:rPr lang="en-US" altLang="en-US" dirty="0"/>
              <a:t>If these sound like interesting topics, please plan to sign up and participate</a:t>
            </a:r>
          </a:p>
          <a:p>
            <a:endParaRPr lang="en-GB" altLang="en-US" dirty="0"/>
          </a:p>
          <a:p>
            <a:r>
              <a:rPr lang="en-GB" altLang="en-US" dirty="0"/>
              <a:t>Further general information at </a:t>
            </a:r>
            <a:r>
              <a:rPr lang="en-GB" altLang="en-US" dirty="0">
                <a:hlinkClick r:id="rId4"/>
              </a:rPr>
              <a:t>http://www.wi-fi.org/</a:t>
            </a:r>
            <a:r>
              <a:rPr lang="en-GB" altLang="en-US" dirty="0"/>
              <a:t> </a:t>
            </a:r>
          </a:p>
        </p:txBody>
      </p:sp>
      <p:sp>
        <p:nvSpPr>
          <p:cNvPr id="2" name="Footer Placeholder 1">
            <a:extLst>
              <a:ext uri="{FF2B5EF4-FFF2-40B4-BE49-F238E27FC236}">
                <a16:creationId xmlns:a16="http://schemas.microsoft.com/office/drawing/2014/main" id="{943211E7-DC8A-4626-A750-FC36559B6C04}"/>
              </a:ext>
            </a:extLst>
          </p:cNvPr>
          <p:cNvSpPr>
            <a:spLocks noGrp="1"/>
          </p:cNvSpPr>
          <p:nvPr>
            <p:ph type="ftr" idx="14"/>
          </p:nvPr>
        </p:nvSpPr>
        <p:spPr/>
        <p:txBody>
          <a:bodyPr/>
          <a:lstStyle/>
          <a:p>
            <a:r>
              <a:rPr lang="en-GB"/>
              <a:t>Carlos Cordeiro, Intel</a:t>
            </a:r>
            <a:endParaRPr lang="en-GB" dirty="0"/>
          </a:p>
        </p:txBody>
      </p:sp>
      <p:sp>
        <p:nvSpPr>
          <p:cNvPr id="3" name="Slide Number Placeholder 2">
            <a:extLst>
              <a:ext uri="{FF2B5EF4-FFF2-40B4-BE49-F238E27FC236}">
                <a16:creationId xmlns:a16="http://schemas.microsoft.com/office/drawing/2014/main" id="{9370DC20-9D32-5652-8346-088D7C1E36EA}"/>
              </a:ext>
            </a:extLst>
          </p:cNvPr>
          <p:cNvSpPr>
            <a:spLocks noGrp="1"/>
          </p:cNvSpPr>
          <p:nvPr>
            <p:ph type="sldNum" idx="12"/>
          </p:nvPr>
        </p:nvSpPr>
        <p:spPr/>
        <p:txBody>
          <a:bodyPr/>
          <a:lstStyle/>
          <a:p>
            <a:r>
              <a:rPr lang="en-GB"/>
              <a:t>Slide </a:t>
            </a:r>
            <a:fld id="{440F5867-744E-4AA6-B0ED-4C44D2DFBB7B}" type="slidenum">
              <a:rPr lang="en-GB" smtClean="0"/>
              <a:pPr/>
              <a:t>131</a:t>
            </a:fld>
            <a:endParaRPr lang="en-GB" dirty="0"/>
          </a:p>
        </p:txBody>
      </p:sp>
      <p:sp>
        <p:nvSpPr>
          <p:cNvPr id="4" name="Date Placeholder 3">
            <a:extLst>
              <a:ext uri="{FF2B5EF4-FFF2-40B4-BE49-F238E27FC236}">
                <a16:creationId xmlns:a16="http://schemas.microsoft.com/office/drawing/2014/main" id="{332D2075-1BA3-3EDF-85E1-9F1E6E36CA7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0064500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2023-03-15</a:t>
            </a:r>
          </a:p>
        </p:txBody>
      </p:sp>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graphicFrame>
        <p:nvGraphicFramePr>
          <p:cNvPr id="2055" name="Object 11"/>
          <p:cNvGraphicFramePr>
            <a:graphicFrameLocks noChangeAspect="1"/>
          </p:cNvGraphicFramePr>
          <p:nvPr>
            <p:extLst>
              <p:ext uri="{D42A27DB-BD31-4B8C-83A1-F6EECF244321}">
                <p14:modId xmlns:p14="http://schemas.microsoft.com/office/powerpoint/2010/main" val="4134844781"/>
              </p:ext>
            </p:extLst>
          </p:nvPr>
        </p:nvGraphicFramePr>
        <p:xfrm>
          <a:off x="2371726" y="2520951"/>
          <a:ext cx="7191375" cy="925513"/>
        </p:xfrm>
        <a:graphic>
          <a:graphicData uri="http://schemas.openxmlformats.org/presentationml/2006/ole">
            <mc:AlternateContent xmlns:mc="http://schemas.openxmlformats.org/markup-compatibility/2006">
              <mc:Choice xmlns:v="urn:schemas-microsoft-com:vml" Requires="v">
                <p:oleObj name="Document" r:id="rId3" imgW="8255000" imgH="1066800" progId="Word.Document.8">
                  <p:embed/>
                </p:oleObj>
              </mc:Choice>
              <mc:Fallback>
                <p:oleObj name="Document" r:id="rId3" imgW="8255000" imgH="1066800" progId="Word.Document.8">
                  <p:embed/>
                  <p:pic>
                    <p:nvPicPr>
                      <p:cNvPr id="2055" name="Object 11"/>
                      <p:cNvPicPr>
                        <a:picLocks noChangeAspect="1" noChangeArrowheads="1"/>
                      </p:cNvPicPr>
                      <p:nvPr/>
                    </p:nvPicPr>
                    <p:blipFill>
                      <a:blip r:embed="rId4"/>
                      <a:srcRect/>
                      <a:stretch>
                        <a:fillRect/>
                      </a:stretch>
                    </p:blipFill>
                    <p:spPr bwMode="auto">
                      <a:xfrm>
                        <a:off x="2371726" y="2520951"/>
                        <a:ext cx="7191375" cy="925513"/>
                      </a:xfrm>
                      <a:prstGeom prst="rect">
                        <a:avLst/>
                      </a:prstGeom>
                      <a:noFill/>
                      <a:ln>
                        <a:noFill/>
                      </a:ln>
                      <a:effectLst/>
                    </p:spPr>
                  </p:pic>
                </p:oleObj>
              </mc:Fallback>
            </mc:AlternateContent>
          </a:graphicData>
        </a:graphic>
      </p:graphicFrame>
      <p:sp>
        <p:nvSpPr>
          <p:cNvPr id="2" name="Footer Placeholder 1">
            <a:extLst>
              <a:ext uri="{FF2B5EF4-FFF2-40B4-BE49-F238E27FC236}">
                <a16:creationId xmlns:a16="http://schemas.microsoft.com/office/drawing/2014/main" id="{47D47F31-D952-CD44-54CE-616F66C4A968}"/>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8F4857D4-EC45-A076-8B50-5A65D5396897}"/>
              </a:ext>
            </a:extLst>
          </p:cNvPr>
          <p:cNvSpPr>
            <a:spLocks noGrp="1"/>
          </p:cNvSpPr>
          <p:nvPr>
            <p:ph type="sldNum" idx="12"/>
          </p:nvPr>
        </p:nvSpPr>
        <p:spPr/>
        <p:txBody>
          <a:bodyPr/>
          <a:lstStyle/>
          <a:p>
            <a:r>
              <a:rPr lang="en-GB"/>
              <a:t>Slide </a:t>
            </a:r>
            <a:fld id="{440F5867-744E-4AA6-B0ED-4C44D2DFBB7B}" type="slidenum">
              <a:rPr lang="en-GB" smtClean="0"/>
              <a:pPr/>
              <a:t>132</a:t>
            </a:fld>
            <a:endParaRPr lang="en-GB" dirty="0"/>
          </a:p>
        </p:txBody>
      </p:sp>
      <p:sp>
        <p:nvSpPr>
          <p:cNvPr id="4" name="Date Placeholder 3">
            <a:extLst>
              <a:ext uri="{FF2B5EF4-FFF2-40B4-BE49-F238E27FC236}">
                <a16:creationId xmlns:a16="http://schemas.microsoft.com/office/drawing/2014/main" id="{B1440EBA-1705-F31A-0CB0-B6A429A1F1F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97617936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idx="1"/>
          </p:nvPr>
        </p:nvSpPr>
        <p:spPr>
          <a:noFill/>
        </p:spPr>
        <p:txBody>
          <a:bodyPr/>
          <a:lstStyle/>
          <a:p>
            <a:pPr>
              <a:buFontTx/>
              <a:buNone/>
            </a:pPr>
            <a:r>
              <a:rPr lang="en-US" dirty="0"/>
              <a:t>	This presentation contains the IEEE 802.11 – IETF liaison report for March 2023.</a:t>
            </a:r>
          </a:p>
        </p:txBody>
      </p:sp>
      <p:sp>
        <p:nvSpPr>
          <p:cNvPr id="2" name="Footer Placeholder 1">
            <a:extLst>
              <a:ext uri="{FF2B5EF4-FFF2-40B4-BE49-F238E27FC236}">
                <a16:creationId xmlns:a16="http://schemas.microsoft.com/office/drawing/2014/main" id="{CFCF9C45-20A4-E552-A433-2A5CE1A6FE9D}"/>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452ED1E3-0E92-52C5-EFC1-D562FBBD5818}"/>
              </a:ext>
            </a:extLst>
          </p:cNvPr>
          <p:cNvSpPr>
            <a:spLocks noGrp="1"/>
          </p:cNvSpPr>
          <p:nvPr>
            <p:ph type="sldNum" idx="12"/>
          </p:nvPr>
        </p:nvSpPr>
        <p:spPr/>
        <p:txBody>
          <a:bodyPr/>
          <a:lstStyle/>
          <a:p>
            <a:r>
              <a:rPr lang="en-GB"/>
              <a:t>Slide </a:t>
            </a:r>
            <a:fld id="{440F5867-744E-4AA6-B0ED-4C44D2DFBB7B}" type="slidenum">
              <a:rPr lang="en-GB" smtClean="0"/>
              <a:pPr/>
              <a:t>133</a:t>
            </a:fld>
            <a:endParaRPr lang="en-GB" dirty="0"/>
          </a:p>
        </p:txBody>
      </p:sp>
      <p:sp>
        <p:nvSpPr>
          <p:cNvPr id="4" name="Date Placeholder 3">
            <a:extLst>
              <a:ext uri="{FF2B5EF4-FFF2-40B4-BE49-F238E27FC236}">
                <a16:creationId xmlns:a16="http://schemas.microsoft.com/office/drawing/2014/main" id="{2A4E414E-32F8-C1D4-2D86-92758825354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48089377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idx="1"/>
          </p:nvPr>
        </p:nvSpPr>
        <p:spPr>
          <a:noFill/>
        </p:spPr>
        <p:txBody>
          <a:bodyPr/>
          <a:lstStyle/>
          <a:p>
            <a:r>
              <a:rPr lang="en-US" dirty="0"/>
              <a:t>Upcoming Meetings:</a:t>
            </a:r>
          </a:p>
          <a:p>
            <a:pPr lvl="1"/>
            <a:r>
              <a:rPr lang="en-US" dirty="0"/>
              <a:t>March 25-31, 2023 – Yokohama, JP</a:t>
            </a:r>
          </a:p>
          <a:p>
            <a:pPr lvl="1"/>
            <a:r>
              <a:rPr lang="en-US" dirty="0"/>
              <a:t>July 22-28, 2023 – San Francisco, CA</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September 2016: Pat Thaler &amp; Juan Carlos – 802.1E (Privacy Considerations) and 802.c (Local MAC address usage) </a:t>
            </a:r>
            <a:r>
              <a:rPr lang="en-US" dirty="0">
                <a:hlinkClick r:id="rId5"/>
              </a:rPr>
              <a:t>https://www.ietf.org/edu/tutorials.html</a:t>
            </a:r>
            <a:r>
              <a:rPr lang="en-US" dirty="0"/>
              <a:t> </a:t>
            </a:r>
          </a:p>
        </p:txBody>
      </p:sp>
      <p:sp>
        <p:nvSpPr>
          <p:cNvPr id="2" name="Footer Placeholder 1">
            <a:extLst>
              <a:ext uri="{FF2B5EF4-FFF2-40B4-BE49-F238E27FC236}">
                <a16:creationId xmlns:a16="http://schemas.microsoft.com/office/drawing/2014/main" id="{E6465E14-A3EA-2BE0-AAFA-FF33EB19404F}"/>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62701988-7B20-657D-9773-3170C930C173}"/>
              </a:ext>
            </a:extLst>
          </p:cNvPr>
          <p:cNvSpPr>
            <a:spLocks noGrp="1"/>
          </p:cNvSpPr>
          <p:nvPr>
            <p:ph type="sldNum" idx="12"/>
          </p:nvPr>
        </p:nvSpPr>
        <p:spPr/>
        <p:txBody>
          <a:bodyPr/>
          <a:lstStyle/>
          <a:p>
            <a:r>
              <a:rPr lang="en-GB"/>
              <a:t>Slide </a:t>
            </a:r>
            <a:fld id="{440F5867-744E-4AA6-B0ED-4C44D2DFBB7B}" type="slidenum">
              <a:rPr lang="en-GB" smtClean="0"/>
              <a:pPr/>
              <a:t>134</a:t>
            </a:fld>
            <a:endParaRPr lang="en-GB" dirty="0"/>
          </a:p>
        </p:txBody>
      </p:sp>
      <p:sp>
        <p:nvSpPr>
          <p:cNvPr id="4" name="Date Placeholder 3">
            <a:extLst>
              <a:ext uri="{FF2B5EF4-FFF2-40B4-BE49-F238E27FC236}">
                <a16:creationId xmlns:a16="http://schemas.microsoft.com/office/drawing/2014/main" id="{6C11B66E-44AA-8B20-F394-691AC102C41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35285017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Proceedings: </a:t>
            </a:r>
            <a:r>
              <a:rPr lang="en-US" sz="1600" dirty="0">
                <a:hlinkClick r:id="rId4"/>
              </a:rPr>
              <a:t>https://datatracker.ietf.org/iabasg/ietfieee/meetings/</a:t>
            </a:r>
            <a:endParaRPr lang="en-US" sz="1600" dirty="0"/>
          </a:p>
          <a:p>
            <a:pPr lvl="1">
              <a:lnSpc>
                <a:spcPct val="80000"/>
              </a:lnSpc>
              <a:defRPr/>
            </a:pPr>
            <a:r>
              <a:rPr lang="en-US" sz="1600" dirty="0"/>
              <a:t>Coordination topics include: Capability Discovery, Data Center Bridging, use of Local Address in virtualization and IoT, MAC address randomization, DETNET/TSN/RAW, YANG models, pervasive monitoring</a:t>
            </a:r>
          </a:p>
          <a:p>
            <a:pPr lvl="1">
              <a:lnSpc>
                <a:spcPct val="80000"/>
              </a:lnSpc>
              <a:defRPr/>
            </a:pPr>
            <a:r>
              <a:rPr lang="en-US" sz="1600" dirty="0"/>
              <a:t>IETF-IEEE 802 coordination teleconferences: February 24, 2023</a:t>
            </a:r>
          </a:p>
        </p:txBody>
      </p:sp>
      <p:sp>
        <p:nvSpPr>
          <p:cNvPr id="2" name="Footer Placeholder 1">
            <a:extLst>
              <a:ext uri="{FF2B5EF4-FFF2-40B4-BE49-F238E27FC236}">
                <a16:creationId xmlns:a16="http://schemas.microsoft.com/office/drawing/2014/main" id="{0BC8D035-38EC-5436-555D-DFCAB894150A}"/>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EA1395DA-ED41-5288-341E-0F57CC6D321F}"/>
              </a:ext>
            </a:extLst>
          </p:cNvPr>
          <p:cNvSpPr>
            <a:spLocks noGrp="1"/>
          </p:cNvSpPr>
          <p:nvPr>
            <p:ph type="sldNum" idx="12"/>
          </p:nvPr>
        </p:nvSpPr>
        <p:spPr/>
        <p:txBody>
          <a:bodyPr/>
          <a:lstStyle/>
          <a:p>
            <a:r>
              <a:rPr lang="en-GB"/>
              <a:t>Slide </a:t>
            </a:r>
            <a:fld id="{440F5867-744E-4AA6-B0ED-4C44D2DFBB7B}" type="slidenum">
              <a:rPr lang="en-GB" smtClean="0"/>
              <a:pPr/>
              <a:t>135</a:t>
            </a:fld>
            <a:endParaRPr lang="en-GB" dirty="0"/>
          </a:p>
        </p:txBody>
      </p:sp>
      <p:sp>
        <p:nvSpPr>
          <p:cNvPr id="4" name="Date Placeholder 3">
            <a:extLst>
              <a:ext uri="{FF2B5EF4-FFF2-40B4-BE49-F238E27FC236}">
                <a16:creationId xmlns:a16="http://schemas.microsoft.com/office/drawing/2014/main" id="{2BD54769-0135-4A38-A928-65BD947765D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50861820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No relevant RFCs published in the last two months</a:t>
            </a:r>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(One mention of IEEE 802.1AX Link Aggregation Groups)</a:t>
            </a:r>
          </a:p>
          <a:p>
            <a:pPr>
              <a:lnSpc>
                <a:spcPct val="80000"/>
              </a:lnSpc>
              <a:defRPr/>
            </a:pPr>
            <a:endParaRPr lang="en-US" b="0" dirty="0">
              <a:solidFill>
                <a:srgbClr val="000000"/>
              </a:solidFill>
              <a:ea typeface="Arial Unicode MS" pitchFamily="34" charset="-128"/>
              <a:cs typeface="Arial Unicode MS" pitchFamily="34" charset="-128"/>
            </a:endParaRPr>
          </a:p>
        </p:txBody>
      </p:sp>
      <p:sp>
        <p:nvSpPr>
          <p:cNvPr id="2" name="Footer Placeholder 1">
            <a:extLst>
              <a:ext uri="{FF2B5EF4-FFF2-40B4-BE49-F238E27FC236}">
                <a16:creationId xmlns:a16="http://schemas.microsoft.com/office/drawing/2014/main" id="{2872FA19-2563-5198-6A22-67F39D98A602}"/>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707781F9-3A80-618D-7EF0-D10ACB26F76C}"/>
              </a:ext>
            </a:extLst>
          </p:cNvPr>
          <p:cNvSpPr>
            <a:spLocks noGrp="1"/>
          </p:cNvSpPr>
          <p:nvPr>
            <p:ph type="sldNum" idx="12"/>
          </p:nvPr>
        </p:nvSpPr>
        <p:spPr/>
        <p:txBody>
          <a:bodyPr/>
          <a:lstStyle/>
          <a:p>
            <a:r>
              <a:rPr lang="en-GB"/>
              <a:t>Slide </a:t>
            </a:r>
            <a:fld id="{440F5867-744E-4AA6-B0ED-4C44D2DFBB7B}" type="slidenum">
              <a:rPr lang="en-GB" smtClean="0"/>
              <a:pPr/>
              <a:t>136</a:t>
            </a:fld>
            <a:endParaRPr lang="en-GB" dirty="0"/>
          </a:p>
        </p:txBody>
      </p:sp>
      <p:sp>
        <p:nvSpPr>
          <p:cNvPr id="4" name="Date Placeholder 3">
            <a:extLst>
              <a:ext uri="{FF2B5EF4-FFF2-40B4-BE49-F238E27FC236}">
                <a16:creationId xmlns:a16="http://schemas.microsoft.com/office/drawing/2014/main" id="{4096A638-A3D8-34F9-D645-946F480FFE8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12769734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BOFs at IETF 116 March 25-31, 2023</a:t>
            </a:r>
          </a:p>
        </p:txBody>
      </p:sp>
      <p:sp>
        <p:nvSpPr>
          <p:cNvPr id="20486" name="Rectangle 3"/>
          <p:cNvSpPr>
            <a:spLocks noGrp="1" noChangeArrowheads="1"/>
          </p:cNvSpPr>
          <p:nvPr>
            <p:ph idx="1"/>
          </p:nvPr>
        </p:nvSpPr>
        <p:spPr>
          <a:xfrm>
            <a:off x="2209799" y="1600200"/>
            <a:ext cx="7772400" cy="41148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ext uri="{D42A27DB-BD31-4B8C-83A1-F6EECF244321}">
                <p14:modId xmlns:p14="http://schemas.microsoft.com/office/powerpoint/2010/main" val="1353572175"/>
              </p:ext>
            </p:extLst>
          </p:nvPr>
        </p:nvGraphicFramePr>
        <p:xfrm>
          <a:off x="2607221" y="2574504"/>
          <a:ext cx="6977557" cy="2617080"/>
        </p:xfrm>
        <a:graphic>
          <a:graphicData uri="http://schemas.openxmlformats.org/drawingml/2006/table">
            <a:tbl>
              <a:tblPr>
                <a:tableStyleId>{3C2FFA5D-87B4-456A-9821-1D502468CF0F}</a:tableStyleId>
              </a:tblPr>
              <a:tblGrid>
                <a:gridCol w="1524000">
                  <a:extLst>
                    <a:ext uri="{9D8B030D-6E8A-4147-A177-3AD203B41FA5}">
                      <a16:colId xmlns:a16="http://schemas.microsoft.com/office/drawing/2014/main" val="20000"/>
                    </a:ext>
                  </a:extLst>
                </a:gridCol>
                <a:gridCol w="5453557">
                  <a:extLst>
                    <a:ext uri="{9D8B030D-6E8A-4147-A177-3AD203B41FA5}">
                      <a16:colId xmlns:a16="http://schemas.microsoft.com/office/drawing/2014/main" val="20001"/>
                    </a:ext>
                  </a:extLst>
                </a:gridCol>
              </a:tblGrid>
              <a:tr h="523416">
                <a:tc>
                  <a:txBody>
                    <a:bodyPr/>
                    <a:lstStyle/>
                    <a:p>
                      <a:pPr>
                        <a:lnSpc>
                          <a:spcPct val="100000"/>
                        </a:lnSpc>
                      </a:pPr>
                      <a:r>
                        <a:rPr lang="en-US" dirty="0">
                          <a:hlinkClick r:id="rId4"/>
                        </a:rPr>
                        <a:t>sml</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Structured Email</a:t>
                      </a:r>
                      <a:endParaRPr lang="en-US" b="0" dirty="0"/>
                    </a:p>
                  </a:txBody>
                  <a:tcPr marL="70945" marR="70945" marT="35472" marB="35472" anchor="ctr"/>
                </a:tc>
                <a:extLst>
                  <a:ext uri="{0D108BD9-81ED-4DB2-BD59-A6C34878D82A}">
                    <a16:rowId xmlns:a16="http://schemas.microsoft.com/office/drawing/2014/main" val="1030121715"/>
                  </a:ext>
                </a:extLst>
              </a:tr>
              <a:tr h="523416">
                <a:tc>
                  <a:txBody>
                    <a:bodyPr/>
                    <a:lstStyle/>
                    <a:p>
                      <a:pPr>
                        <a:lnSpc>
                          <a:spcPct val="100000"/>
                        </a:lnSpc>
                      </a:pPr>
                      <a:r>
                        <a:rPr lang="en-US" dirty="0" err="1">
                          <a:hlinkClick r:id="rId5"/>
                        </a:rPr>
                        <a:t>bpf</a:t>
                      </a:r>
                      <a:endParaRPr lang="en-US" sz="1800" b="0" dirty="0"/>
                    </a:p>
                  </a:txBody>
                  <a:tcPr marL="70945" marR="70945" marT="35472" marB="35472" anchor="ctr"/>
                </a:tc>
                <a:tc>
                  <a:txBody>
                    <a:bodyPr/>
                    <a:lstStyle/>
                    <a:p>
                      <a:r>
                        <a:rPr lang="en-US" dirty="0"/>
                        <a:t>BPF/</a:t>
                      </a:r>
                      <a:r>
                        <a:rPr lang="en-US" dirty="0" err="1"/>
                        <a:t>eBPF</a:t>
                      </a:r>
                      <a:endParaRPr lang="en-US" dirty="0"/>
                    </a:p>
                  </a:txBody>
                  <a:tcPr anchor="ctr"/>
                </a:tc>
                <a:extLst>
                  <a:ext uri="{0D108BD9-81ED-4DB2-BD59-A6C34878D82A}">
                    <a16:rowId xmlns:a16="http://schemas.microsoft.com/office/drawing/2014/main" val="3956249120"/>
                  </a:ext>
                </a:extLst>
              </a:tr>
              <a:tr h="523416">
                <a:tc>
                  <a:txBody>
                    <a:bodyPr/>
                    <a:lstStyle/>
                    <a:p>
                      <a:pPr>
                        <a:lnSpc>
                          <a:spcPct val="100000"/>
                        </a:lnSpc>
                      </a:pPr>
                      <a:r>
                        <a:rPr lang="en-US" dirty="0" err="1">
                          <a:hlinkClick r:id="rId6"/>
                        </a:rPr>
                        <a:t>keytrans</a:t>
                      </a:r>
                      <a:endParaRPr lang="en-US" sz="1800" b="0" dirty="0"/>
                    </a:p>
                  </a:txBody>
                  <a:tcPr marL="70945" marR="70945" marT="35472" marB="35472" anchor="ctr"/>
                </a:tc>
                <a:tc>
                  <a:txBody>
                    <a:bodyPr/>
                    <a:lstStyle/>
                    <a:p>
                      <a:r>
                        <a:rPr lang="en-US" dirty="0"/>
                        <a:t>Key Transparency</a:t>
                      </a:r>
                    </a:p>
                  </a:txBody>
                  <a:tcPr anchor="ctr"/>
                </a:tc>
                <a:extLst>
                  <a:ext uri="{0D108BD9-81ED-4DB2-BD59-A6C34878D82A}">
                    <a16:rowId xmlns:a16="http://schemas.microsoft.com/office/drawing/2014/main" val="3162814793"/>
                  </a:ext>
                </a:extLst>
              </a:tr>
              <a:tr h="523416">
                <a:tc>
                  <a:txBody>
                    <a:bodyPr/>
                    <a:lstStyle/>
                    <a:p>
                      <a:pPr>
                        <a:lnSpc>
                          <a:spcPct val="100000"/>
                        </a:lnSpc>
                      </a:pPr>
                      <a:r>
                        <a:rPr lang="en-US" dirty="0" err="1">
                          <a:hlinkClick r:id="rId7"/>
                        </a:rPr>
                        <a:t>vcon</a:t>
                      </a:r>
                      <a:endParaRPr lang="en-US" sz="1800" b="0" dirty="0"/>
                    </a:p>
                  </a:txBody>
                  <a:tcPr marL="70945" marR="70945" marT="35472" marB="35472" anchor="ctr"/>
                </a:tc>
                <a:tc>
                  <a:txBody>
                    <a:bodyPr/>
                    <a:lstStyle/>
                    <a:p>
                      <a:r>
                        <a:rPr lang="en-US" dirty="0" err="1"/>
                        <a:t>vCon</a:t>
                      </a:r>
                      <a:endParaRPr lang="en-US" dirty="0"/>
                    </a:p>
                  </a:txBody>
                  <a:tcPr anchor="ctr"/>
                </a:tc>
                <a:extLst>
                  <a:ext uri="{0D108BD9-81ED-4DB2-BD59-A6C34878D82A}">
                    <a16:rowId xmlns:a16="http://schemas.microsoft.com/office/drawing/2014/main" val="687910169"/>
                  </a:ext>
                </a:extLst>
              </a:tr>
              <a:tr h="523416">
                <a:tc>
                  <a:txBody>
                    <a:bodyPr/>
                    <a:lstStyle/>
                    <a:p>
                      <a:pPr>
                        <a:lnSpc>
                          <a:spcPct val="100000"/>
                        </a:lnSpc>
                      </a:pPr>
                      <a:r>
                        <a:rPr lang="en-US" dirty="0">
                          <a:hlinkClick r:id="rId8"/>
                        </a:rPr>
                        <a:t>dbound2</a:t>
                      </a:r>
                      <a:endParaRPr lang="en-US" sz="1800" b="0" dirty="0"/>
                    </a:p>
                  </a:txBody>
                  <a:tcPr marL="70945" marR="70945" marT="35472" marB="35472" anchor="ctr"/>
                </a:tc>
                <a:tc>
                  <a:txBody>
                    <a:bodyPr/>
                    <a:lstStyle/>
                    <a:p>
                      <a:r>
                        <a:rPr lang="en-US" dirty="0"/>
                        <a:t>Domain Boundaries</a:t>
                      </a:r>
                    </a:p>
                  </a:txBody>
                  <a:tcPr anchor="ctr"/>
                </a:tc>
                <a:extLst>
                  <a:ext uri="{0D108BD9-81ED-4DB2-BD59-A6C34878D82A}">
                    <a16:rowId xmlns:a16="http://schemas.microsoft.com/office/drawing/2014/main" val="1332128647"/>
                  </a:ext>
                </a:extLst>
              </a:tr>
            </a:tbl>
          </a:graphicData>
        </a:graphic>
      </p:graphicFrame>
      <p:sp>
        <p:nvSpPr>
          <p:cNvPr id="3" name="Footer Placeholder 2">
            <a:extLst>
              <a:ext uri="{FF2B5EF4-FFF2-40B4-BE49-F238E27FC236}">
                <a16:creationId xmlns:a16="http://schemas.microsoft.com/office/drawing/2014/main" id="{9A2C1A5A-AB8D-0355-585C-0575821D59B0}"/>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D2414244-0B1F-DA6A-26D3-0513C22F2155}"/>
              </a:ext>
            </a:extLst>
          </p:cNvPr>
          <p:cNvSpPr>
            <a:spLocks noGrp="1"/>
          </p:cNvSpPr>
          <p:nvPr>
            <p:ph type="sldNum" idx="12"/>
          </p:nvPr>
        </p:nvSpPr>
        <p:spPr/>
        <p:txBody>
          <a:bodyPr/>
          <a:lstStyle/>
          <a:p>
            <a:r>
              <a:rPr lang="en-GB"/>
              <a:t>Slide </a:t>
            </a:r>
            <a:fld id="{440F5867-744E-4AA6-B0ED-4C44D2DFBB7B}" type="slidenum">
              <a:rPr lang="en-GB" smtClean="0"/>
              <a:pPr/>
              <a:t>137</a:t>
            </a:fld>
            <a:endParaRPr lang="en-GB" dirty="0"/>
          </a:p>
        </p:txBody>
      </p:sp>
      <p:sp>
        <p:nvSpPr>
          <p:cNvPr id="5" name="Date Placeholder 4">
            <a:extLst>
              <a:ext uri="{FF2B5EF4-FFF2-40B4-BE49-F238E27FC236}">
                <a16:creationId xmlns:a16="http://schemas.microsoft.com/office/drawing/2014/main" id="{8F82567E-F220-C8E0-ADD7-A1F1E6E463C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81408593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2"/>
          <p:cNvSpPr>
            <a:spLocks noGrp="1" noChangeArrowheads="1"/>
          </p:cNvSpPr>
          <p:nvPr>
            <p:ph type="title"/>
          </p:nvPr>
        </p:nvSpPr>
        <p:spPr>
          <a:noFill/>
        </p:spPr>
        <p:txBody>
          <a:bodyPr/>
          <a:lstStyle/>
          <a:p>
            <a:r>
              <a:rPr lang="en-US" dirty="0"/>
              <a:t>IETF/IRTF groups being (re-)chartered</a:t>
            </a:r>
          </a:p>
        </p:txBody>
      </p:sp>
      <p:sp>
        <p:nvSpPr>
          <p:cNvPr id="20486" name="Rectangle 3"/>
          <p:cNvSpPr>
            <a:spLocks noGrp="1" noChangeArrowheads="1"/>
          </p:cNvSpPr>
          <p:nvPr>
            <p:ph idx="1"/>
          </p:nvPr>
        </p:nvSpPr>
        <p:spPr>
          <a:xfrm>
            <a:off x="2209800" y="1524000"/>
            <a:ext cx="7772400" cy="4572000"/>
          </a:xfrm>
          <a:noFill/>
        </p:spPr>
        <p:txBody>
          <a:bodyPr/>
          <a:lstStyle/>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ext uri="{D42A27DB-BD31-4B8C-83A1-F6EECF244321}">
                <p14:modId xmlns:p14="http://schemas.microsoft.com/office/powerpoint/2010/main" val="1078885474"/>
              </p:ext>
            </p:extLst>
          </p:nvPr>
        </p:nvGraphicFramePr>
        <p:xfrm>
          <a:off x="2517625" y="1997116"/>
          <a:ext cx="6977558" cy="3972912"/>
        </p:xfrm>
        <a:graphic>
          <a:graphicData uri="http://schemas.openxmlformats.org/drawingml/2006/table">
            <a:tbl>
              <a:tblPr>
                <a:tableStyleId>{3C2FFA5D-87B4-456A-9821-1D502468CF0F}</a:tableStyleId>
              </a:tblPr>
              <a:tblGrid>
                <a:gridCol w="987575">
                  <a:extLst>
                    <a:ext uri="{9D8B030D-6E8A-4147-A177-3AD203B41FA5}">
                      <a16:colId xmlns:a16="http://schemas.microsoft.com/office/drawing/2014/main" val="20000"/>
                    </a:ext>
                  </a:extLst>
                </a:gridCol>
                <a:gridCol w="5989983">
                  <a:extLst>
                    <a:ext uri="{9D8B030D-6E8A-4147-A177-3AD203B41FA5}">
                      <a16:colId xmlns:a16="http://schemas.microsoft.com/office/drawing/2014/main" val="20001"/>
                    </a:ext>
                  </a:extLst>
                </a:gridCol>
              </a:tblGrid>
              <a:tr h="496614">
                <a:tc>
                  <a:txBody>
                    <a:bodyPr/>
                    <a:lstStyle/>
                    <a:p>
                      <a:r>
                        <a:rPr lang="en-US" dirty="0">
                          <a:hlinkClick r:id="rId4"/>
                        </a:rPr>
                        <a:t>hrpc</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5"/>
                        </a:rPr>
                        <a:t>Human Rights Protocol Considerations</a:t>
                      </a:r>
                      <a:endParaRPr lang="en-US" sz="1800" b="0" dirty="0"/>
                    </a:p>
                  </a:txBody>
                  <a:tcPr marL="70945" marR="70945" marT="35472" marB="35472" anchor="ctr"/>
                </a:tc>
                <a:extLst>
                  <a:ext uri="{0D108BD9-81ED-4DB2-BD59-A6C34878D82A}">
                    <a16:rowId xmlns:a16="http://schemas.microsoft.com/office/drawing/2014/main" val="2420130092"/>
                  </a:ext>
                </a:extLst>
              </a:tr>
              <a:tr h="496614">
                <a:tc>
                  <a:txBody>
                    <a:bodyPr/>
                    <a:lstStyle/>
                    <a:p>
                      <a:r>
                        <a:rPr lang="en-US" dirty="0">
                          <a:hlinkClick r:id="rId6"/>
                        </a:rPr>
                        <a:t>apn</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Application-aware Networking</a:t>
                      </a:r>
                      <a:endParaRPr lang="en-US" sz="1800" b="0" dirty="0"/>
                    </a:p>
                  </a:txBody>
                  <a:tcPr marL="70945" marR="70945" marT="35472" marB="35472" anchor="ctr"/>
                </a:tc>
                <a:extLst>
                  <a:ext uri="{0D108BD9-81ED-4DB2-BD59-A6C34878D82A}">
                    <a16:rowId xmlns:a16="http://schemas.microsoft.com/office/drawing/2014/main" val="979008963"/>
                  </a:ext>
                </a:extLst>
              </a:tr>
              <a:tr h="496614">
                <a:tc>
                  <a:txBody>
                    <a:bodyPr/>
                    <a:lstStyle/>
                    <a:p>
                      <a:r>
                        <a:rPr lang="en-US" dirty="0">
                          <a:hlinkClick r:id="rId8"/>
                        </a:rPr>
                        <a:t>ccamp</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9"/>
                        </a:rPr>
                        <a:t>Common Control and Measurement Plane</a:t>
                      </a:r>
                      <a:endParaRPr lang="en-US" sz="1800" b="0" dirty="0"/>
                    </a:p>
                  </a:txBody>
                  <a:tcPr marL="70945" marR="70945" marT="35472" marB="35472" anchor="ctr"/>
                </a:tc>
                <a:extLst>
                  <a:ext uri="{0D108BD9-81ED-4DB2-BD59-A6C34878D82A}">
                    <a16:rowId xmlns:a16="http://schemas.microsoft.com/office/drawing/2014/main" val="2340127076"/>
                  </a:ext>
                </a:extLst>
              </a:tr>
              <a:tr h="496614">
                <a:tc>
                  <a:txBody>
                    <a:bodyPr/>
                    <a:lstStyle/>
                    <a:p>
                      <a:r>
                        <a:rPr lang="en-US" dirty="0">
                          <a:hlinkClick r:id="rId10"/>
                        </a:rPr>
                        <a:t>congress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CONGestion RESponse and Signaling</a:t>
                      </a:r>
                      <a:endParaRPr lang="en-US" sz="1800" b="0" dirty="0"/>
                    </a:p>
                  </a:txBody>
                  <a:tcPr marL="70945" marR="70945" marT="35472" marB="35472" anchor="ctr"/>
                </a:tc>
                <a:extLst>
                  <a:ext uri="{0D108BD9-81ED-4DB2-BD59-A6C34878D82A}">
                    <a16:rowId xmlns:a16="http://schemas.microsoft.com/office/drawing/2014/main" val="4017697022"/>
                  </a:ext>
                </a:extLst>
              </a:tr>
              <a:tr h="496614">
                <a:tc>
                  <a:txBody>
                    <a:bodyPr/>
                    <a:lstStyle/>
                    <a:p>
                      <a:r>
                        <a:rPr lang="en-US" sz="1800" b="0" dirty="0">
                          <a:hlinkClick r:id="rId12"/>
                        </a:rPr>
                        <a:t>grow</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13"/>
                        </a:rPr>
                        <a:t>Global Routing Operations</a:t>
                      </a:r>
                      <a:endParaRPr lang="en-US" sz="1800" b="0" dirty="0"/>
                    </a:p>
                  </a:txBody>
                  <a:tcPr marL="70945" marR="70945" marT="35472" marB="35472" anchor="ctr"/>
                </a:tc>
                <a:extLst>
                  <a:ext uri="{0D108BD9-81ED-4DB2-BD59-A6C34878D82A}">
                    <a16:rowId xmlns:a16="http://schemas.microsoft.com/office/drawing/2014/main" val="2714674166"/>
                  </a:ext>
                </a:extLst>
              </a:tr>
              <a:tr h="496614">
                <a:tc>
                  <a:txBody>
                    <a:bodyPr/>
                    <a:lstStyle/>
                    <a:p>
                      <a:pPr>
                        <a:lnSpc>
                          <a:spcPct val="100000"/>
                        </a:lnSpc>
                      </a:pPr>
                      <a:r>
                        <a:rPr lang="en-US" dirty="0" err="1">
                          <a:hlinkClick r:id="rId14"/>
                        </a:rPr>
                        <a:t>opsawg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5"/>
                        </a:rPr>
                        <a:t>Operations and Management Area Working Group</a:t>
                      </a:r>
                      <a:endParaRPr lang="en-US" b="0" dirty="0"/>
                    </a:p>
                  </a:txBody>
                  <a:tcPr marL="70945" marR="70945" marT="35472" marB="35472" anchor="ctr"/>
                </a:tc>
                <a:extLst>
                  <a:ext uri="{0D108BD9-81ED-4DB2-BD59-A6C34878D82A}">
                    <a16:rowId xmlns:a16="http://schemas.microsoft.com/office/drawing/2014/main" val="2899915362"/>
                  </a:ext>
                </a:extLst>
              </a:tr>
              <a:tr h="496614">
                <a:tc>
                  <a:txBody>
                    <a:bodyPr/>
                    <a:lstStyle/>
                    <a:p>
                      <a:pPr>
                        <a:lnSpc>
                          <a:spcPct val="100000"/>
                        </a:lnSpc>
                      </a:pPr>
                      <a:r>
                        <a:rPr lang="en-US" dirty="0" err="1">
                          <a:hlinkClick r:id="rId16"/>
                        </a:rPr>
                        <a:t>radext</a:t>
                      </a:r>
                      <a:endParaRPr lang="en-US" sz="1800" b="0" dirty="0"/>
                    </a:p>
                  </a:txBody>
                  <a:tcPr marL="70945" marR="70945" marT="35472" marB="35472" anchor="ctr"/>
                </a:tc>
                <a:tc>
                  <a:txBody>
                    <a:bodyPr/>
                    <a:lstStyle/>
                    <a:p>
                      <a:r>
                        <a:rPr lang="en-US" dirty="0">
                          <a:hlinkClick r:id="rId17"/>
                        </a:rPr>
                        <a:t>RADIUS EXTensions</a:t>
                      </a:r>
                      <a:endParaRPr lang="en-US" dirty="0"/>
                    </a:p>
                  </a:txBody>
                  <a:tcPr anchor="ctr"/>
                </a:tc>
                <a:extLst>
                  <a:ext uri="{0D108BD9-81ED-4DB2-BD59-A6C34878D82A}">
                    <a16:rowId xmlns:a16="http://schemas.microsoft.com/office/drawing/2014/main" val="3091368057"/>
                  </a:ext>
                </a:extLst>
              </a:tr>
              <a:tr h="496614">
                <a:tc>
                  <a:txBody>
                    <a:bodyPr/>
                    <a:lstStyle/>
                    <a:p>
                      <a:pPr>
                        <a:lnSpc>
                          <a:spcPct val="100000"/>
                        </a:lnSpc>
                      </a:pPr>
                      <a:r>
                        <a:rPr lang="en-US" dirty="0" err="1">
                          <a:hlinkClick r:id="rId18"/>
                        </a:rPr>
                        <a:t>schc</a:t>
                      </a:r>
                      <a:endParaRPr lang="en-US" sz="1800" b="0" dirty="0"/>
                    </a:p>
                  </a:txBody>
                  <a:tcPr marL="70945" marR="70945" marT="35472" marB="35472" anchor="ctr"/>
                </a:tc>
                <a:tc>
                  <a:txBody>
                    <a:bodyPr/>
                    <a:lstStyle/>
                    <a:p>
                      <a:r>
                        <a:rPr lang="en-US" dirty="0">
                          <a:hlinkClick r:id="rId19"/>
                        </a:rPr>
                        <a:t>Static Context Header Compression</a:t>
                      </a:r>
                      <a:endParaRPr lang="en-US" dirty="0"/>
                    </a:p>
                  </a:txBody>
                  <a:tcPr anchor="ctr"/>
                </a:tc>
                <a:extLst>
                  <a:ext uri="{0D108BD9-81ED-4DB2-BD59-A6C34878D82A}">
                    <a16:rowId xmlns:a16="http://schemas.microsoft.com/office/drawing/2014/main" val="495457174"/>
                  </a:ext>
                </a:extLst>
              </a:tr>
            </a:tbl>
          </a:graphicData>
        </a:graphic>
      </p:graphicFrame>
      <p:sp>
        <p:nvSpPr>
          <p:cNvPr id="3" name="Footer Placeholder 2">
            <a:extLst>
              <a:ext uri="{FF2B5EF4-FFF2-40B4-BE49-F238E27FC236}">
                <a16:creationId xmlns:a16="http://schemas.microsoft.com/office/drawing/2014/main" id="{5FFF3BD2-231F-46FB-C841-EE5C42546087}"/>
              </a:ext>
            </a:extLst>
          </p:cNvPr>
          <p:cNvSpPr>
            <a:spLocks noGrp="1"/>
          </p:cNvSpPr>
          <p:nvPr>
            <p:ph type="ftr" idx="14"/>
          </p:nvPr>
        </p:nvSpPr>
        <p:spPr/>
        <p:txBody>
          <a:bodyPr/>
          <a:lstStyle/>
          <a:p>
            <a:r>
              <a:rPr lang="en-GB"/>
              <a:t>Peter Yee, AKAYLA</a:t>
            </a:r>
            <a:endParaRPr lang="en-GB" dirty="0"/>
          </a:p>
        </p:txBody>
      </p:sp>
      <p:sp>
        <p:nvSpPr>
          <p:cNvPr id="4" name="Slide Number Placeholder 3">
            <a:extLst>
              <a:ext uri="{FF2B5EF4-FFF2-40B4-BE49-F238E27FC236}">
                <a16:creationId xmlns:a16="http://schemas.microsoft.com/office/drawing/2014/main" id="{B5A04A2E-4A47-112F-CBE6-5ACC5B435975}"/>
              </a:ext>
            </a:extLst>
          </p:cNvPr>
          <p:cNvSpPr>
            <a:spLocks noGrp="1"/>
          </p:cNvSpPr>
          <p:nvPr>
            <p:ph type="sldNum" idx="12"/>
          </p:nvPr>
        </p:nvSpPr>
        <p:spPr/>
        <p:txBody>
          <a:bodyPr/>
          <a:lstStyle/>
          <a:p>
            <a:r>
              <a:rPr lang="en-GB"/>
              <a:t>Slide </a:t>
            </a:r>
            <a:fld id="{440F5867-744E-4AA6-B0ED-4C44D2DFBB7B}" type="slidenum">
              <a:rPr lang="en-GB" smtClean="0"/>
              <a:pPr/>
              <a:t>138</a:t>
            </a:fld>
            <a:endParaRPr lang="en-GB" dirty="0"/>
          </a:p>
        </p:txBody>
      </p:sp>
      <p:sp>
        <p:nvSpPr>
          <p:cNvPr id="5" name="Date Placeholder 4">
            <a:extLst>
              <a:ext uri="{FF2B5EF4-FFF2-40B4-BE49-F238E27FC236}">
                <a16:creationId xmlns:a16="http://schemas.microsoft.com/office/drawing/2014/main" id="{FD10FD0B-07A7-3888-1B3C-157793F5C9B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8057325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YANG Model Catalog</a:t>
            </a:r>
          </a:p>
        </p:txBody>
      </p:sp>
      <p:sp>
        <p:nvSpPr>
          <p:cNvPr id="113667" name="Rectangle 3"/>
          <p:cNvSpPr>
            <a:spLocks noGrp="1" noChangeArrowheads="1"/>
          </p:cNvSpPr>
          <p:nvPr>
            <p:ph idx="1"/>
          </p:nvPr>
        </p:nvSpPr>
        <p:spPr>
          <a:xfrm>
            <a:off x="2209800" y="1752600"/>
            <a:ext cx="8077200" cy="4648200"/>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a:p>
            <a:pPr>
              <a:lnSpc>
                <a:spcPct val="80000"/>
              </a:lnSpc>
            </a:pPr>
            <a:endParaRPr lang="en-US" dirty="0"/>
          </a:p>
          <a:p>
            <a:pPr marL="0" indent="0"/>
            <a:endParaRPr lang="en-US" sz="1800" dirty="0"/>
          </a:p>
          <a:p>
            <a:pPr marL="0" indent="0">
              <a:lnSpc>
                <a:spcPct val="80000"/>
              </a:lnSpc>
              <a:defRPr/>
            </a:pPr>
            <a:endParaRPr lang="en-US" sz="1800" dirty="0"/>
          </a:p>
          <a:p>
            <a:pPr>
              <a:lnSpc>
                <a:spcPct val="80000"/>
              </a:lnSpc>
              <a:defRPr/>
            </a:pPr>
            <a:endParaRPr lang="en-US" sz="1800" dirty="0"/>
          </a:p>
          <a:p>
            <a:pPr lvl="1">
              <a:lnSpc>
                <a:spcPct val="80000"/>
              </a:lnSpc>
              <a:defRPr/>
            </a:pPr>
            <a:endParaRPr lang="en-US" sz="1600" u="sng"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12A2DA27-1602-87C2-44F2-4F4AB6B420B8}"/>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0AE41C3C-63A9-6DD9-5B4B-C8C4E4842D51}"/>
              </a:ext>
            </a:extLst>
          </p:cNvPr>
          <p:cNvSpPr>
            <a:spLocks noGrp="1"/>
          </p:cNvSpPr>
          <p:nvPr>
            <p:ph type="sldNum" idx="12"/>
          </p:nvPr>
        </p:nvSpPr>
        <p:spPr/>
        <p:txBody>
          <a:bodyPr/>
          <a:lstStyle/>
          <a:p>
            <a:r>
              <a:rPr lang="en-GB"/>
              <a:t>Slide </a:t>
            </a:r>
            <a:fld id="{440F5867-744E-4AA6-B0ED-4C44D2DFBB7B}" type="slidenum">
              <a:rPr lang="en-GB" smtClean="0"/>
              <a:pPr/>
              <a:t>139</a:t>
            </a:fld>
            <a:endParaRPr lang="en-GB" dirty="0"/>
          </a:p>
        </p:txBody>
      </p:sp>
      <p:sp>
        <p:nvSpPr>
          <p:cNvPr id="4" name="Date Placeholder 3">
            <a:extLst>
              <a:ext uri="{FF2B5EF4-FFF2-40B4-BE49-F238E27FC236}">
                <a16:creationId xmlns:a16="http://schemas.microsoft.com/office/drawing/2014/main" id="{B499AF81-0512-4F31-ACB4-C5D889CE006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751348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458" y="685800"/>
            <a:ext cx="10361084" cy="1065213"/>
          </a:xfrm>
        </p:spPr>
        <p:txBody>
          <a:bodyPr/>
          <a:lstStyle/>
          <a:p>
            <a:r>
              <a:rPr lang="en-GB" dirty="0"/>
              <a:t>March 14 roundtable status report</a:t>
            </a:r>
          </a:p>
        </p:txBody>
      </p:sp>
      <p:sp>
        <p:nvSpPr>
          <p:cNvPr id="9218" name="Rectangle 2"/>
          <p:cNvSpPr>
            <a:spLocks noGrp="1" noChangeArrowheads="1"/>
          </p:cNvSpPr>
          <p:nvPr>
            <p:ph idx="1"/>
          </p:nvPr>
        </p:nvSpPr>
        <p:spPr>
          <a:xfrm>
            <a:off x="965200" y="1600200"/>
            <a:ext cx="10361084" cy="4800600"/>
          </a:xfrm>
          <a:ln/>
        </p:spPr>
        <p:txBody>
          <a:bodyPr/>
          <a:lstStyle/>
          <a:p>
            <a:r>
              <a:rPr lang="en-GB" sz="1600" dirty="0"/>
              <a:t>11az – </a:t>
            </a:r>
            <a:r>
              <a:rPr lang="en-GB" sz="1600" b="0" dirty="0"/>
              <a:t>Published!</a:t>
            </a:r>
          </a:p>
          <a:p>
            <a:r>
              <a:rPr lang="en-GB" sz="1600" dirty="0"/>
              <a:t>11bc –</a:t>
            </a:r>
            <a:r>
              <a:rPr lang="en-GB" sz="1600" b="0" dirty="0"/>
              <a:t> In SA ballot recirc, ends today. Hoping for no comments.</a:t>
            </a:r>
          </a:p>
          <a:p>
            <a:r>
              <a:rPr lang="en-GB" sz="1600" dirty="0"/>
              <a:t>11bd – </a:t>
            </a:r>
            <a:r>
              <a:rPr lang="en-GB" sz="1600" b="0" dirty="0"/>
              <a:t>Published!</a:t>
            </a:r>
          </a:p>
          <a:p>
            <a:r>
              <a:rPr lang="en-GB" sz="1600" dirty="0"/>
              <a:t>11bb –</a:t>
            </a:r>
            <a:r>
              <a:rPr lang="en-GB" sz="1600" b="0" dirty="0"/>
              <a:t> In SA ballot recirc, ends tomorrow. Hoping for no comments.</a:t>
            </a:r>
          </a:p>
          <a:p>
            <a:r>
              <a:rPr lang="en-GB" sz="1600" dirty="0"/>
              <a:t>11be – </a:t>
            </a:r>
            <a:r>
              <a:rPr lang="en-GB" sz="1600" b="0" dirty="0"/>
              <a:t>D3.0 at 999 pages recently out of WG ballot at around 80% approval. 3300 comments, around 1800 MBS. </a:t>
            </a:r>
            <a:endParaRPr lang="en-US" sz="1600" b="0" dirty="0"/>
          </a:p>
          <a:p>
            <a:r>
              <a:rPr lang="en-US" sz="1600" dirty="0"/>
              <a:t>11bf </a:t>
            </a:r>
            <a:r>
              <a:rPr lang="en-GB" sz="1600" dirty="0"/>
              <a:t>– </a:t>
            </a:r>
            <a:r>
              <a:rPr lang="en-GB" sz="1600" b="0" dirty="0"/>
              <a:t>D1.0 initial ballot passed with 77% approval. 1300 comments.</a:t>
            </a:r>
            <a:endParaRPr lang="en-US" sz="1600" b="0" dirty="0"/>
          </a:p>
          <a:p>
            <a:r>
              <a:rPr lang="en-GB" sz="1600" dirty="0"/>
              <a:t>11bh – </a:t>
            </a:r>
            <a:r>
              <a:rPr lang="en-GB" sz="1600" b="0" dirty="0"/>
              <a:t>Goal is to have D1.0 and initial WG ballot out of March. Do we add more material?</a:t>
            </a:r>
          </a:p>
          <a:p>
            <a:r>
              <a:rPr lang="en-GB" sz="1600" dirty="0"/>
              <a:t>11bi – </a:t>
            </a:r>
            <a:r>
              <a:rPr lang="en-GB" sz="1600" b="0" dirty="0"/>
              <a:t>Continue discussion on spec text related to requirements. Unlikely to meet timeline for March D1.0.</a:t>
            </a:r>
          </a:p>
          <a:p>
            <a:r>
              <a:rPr lang="en-GB" sz="1600" dirty="0"/>
              <a:t>11bk</a:t>
            </a:r>
            <a:r>
              <a:rPr lang="en-GB" sz="1600" b="0" dirty="0"/>
              <a:t> – Put out a first version of the SFD.</a:t>
            </a:r>
          </a:p>
          <a:p>
            <a:r>
              <a:rPr lang="en-GB" sz="1600" dirty="0" err="1"/>
              <a:t>REVme</a:t>
            </a:r>
            <a:r>
              <a:rPr lang="en-GB" sz="1600" dirty="0"/>
              <a:t> – </a:t>
            </a:r>
            <a:r>
              <a:rPr lang="en-GB" sz="1600" b="0" dirty="0"/>
              <a:t>D2.2 ready, but not released. Depending on progress, may recirc out of March meeting with D3.0. 11az and 11bd will only roll in during SA ballot.</a:t>
            </a:r>
          </a:p>
          <a:p>
            <a:endParaRPr lang="en-GB" sz="1400" dirty="0"/>
          </a:p>
          <a:p>
            <a:endParaRPr lang="en-US" sz="1400" dirty="0"/>
          </a:p>
          <a:p>
            <a:r>
              <a:rPr lang="en-GB" sz="2000" dirty="0"/>
              <a:t>  </a:t>
            </a:r>
          </a:p>
          <a:p>
            <a:endParaRPr lang="en-GB" sz="2000" dirty="0"/>
          </a:p>
        </p:txBody>
      </p:sp>
      <p:sp>
        <p:nvSpPr>
          <p:cNvPr id="3" name="Footer Placeholder 2">
            <a:extLst>
              <a:ext uri="{FF2B5EF4-FFF2-40B4-BE49-F238E27FC236}">
                <a16:creationId xmlns:a16="http://schemas.microsoft.com/office/drawing/2014/main" id="{9E5451C1-D829-636F-37B9-10E9DF55F958}"/>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25B8AD4A-B4B5-B4A7-439A-ADEDC1B51C11}"/>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8" name="Date Placeholder 7">
            <a:extLst>
              <a:ext uri="{FF2B5EF4-FFF2-40B4-BE49-F238E27FC236}">
                <a16:creationId xmlns:a16="http://schemas.microsoft.com/office/drawing/2014/main" id="{079B4411-8EED-E6EE-5B36-D776161D8B9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68648582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a:t>
            </a:r>
          </a:p>
        </p:txBody>
      </p:sp>
      <p:sp>
        <p:nvSpPr>
          <p:cNvPr id="113667" name="Rectangle 3"/>
          <p:cNvSpPr>
            <a:spLocks noGrp="1" noChangeArrowheads="1"/>
          </p:cNvSpPr>
          <p:nvPr>
            <p:ph idx="1"/>
          </p:nvPr>
        </p:nvSpPr>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marL="457200" lvl="1" indent="0">
              <a:lnSpc>
                <a:spcPct val="80000"/>
              </a:lnSpc>
            </a:pPr>
            <a:endParaRPr lang="en-US" sz="1400" dirty="0"/>
          </a:p>
          <a:p>
            <a:pPr>
              <a:lnSpc>
                <a:spcPct val="80000"/>
              </a:lnSpc>
            </a:pPr>
            <a:r>
              <a:rPr lang="en-US" sz="1800" dirty="0"/>
              <a:t>Updates</a:t>
            </a:r>
          </a:p>
          <a:p>
            <a:pPr lvl="1">
              <a:lnSpc>
                <a:spcPct val="80000"/>
              </a:lnSpc>
              <a:spcAft>
                <a:spcPts val="600"/>
              </a:spcAft>
            </a:pPr>
            <a:r>
              <a:rPr lang="en-US" sz="1400" dirty="0"/>
              <a:t>Updated: IPv6 Neighbor Discovery Multicast Address Listener Registration: </a:t>
            </a:r>
            <a:r>
              <a:rPr lang="en-US" sz="1400" dirty="0">
                <a:hlinkClick r:id="rId4"/>
              </a:rPr>
              <a:t>https://datatracker.ietf.org/doc/draft-ietf-6lo-multicast-registration/</a:t>
            </a:r>
            <a:r>
              <a:rPr lang="en-US" sz="1400" dirty="0"/>
              <a:t> (March 2023)</a:t>
            </a:r>
          </a:p>
          <a:p>
            <a:pPr lvl="1">
              <a:lnSpc>
                <a:spcPct val="80000"/>
              </a:lnSpc>
              <a:spcAft>
                <a:spcPts val="600"/>
              </a:spcAft>
            </a:pPr>
            <a:r>
              <a:rPr lang="en-US" sz="1400" dirty="0"/>
              <a:t>Revised for publication: IPv6 over Constrained Node Networks (6lo) Applicability &amp; Use cases: </a:t>
            </a:r>
            <a:r>
              <a:rPr lang="en-US" sz="1400" dirty="0">
                <a:hlinkClick r:id="rId5"/>
              </a:rPr>
              <a:t>https://datatracker.ietf.org/doc/draft-ietf-6lo-use-cases/</a:t>
            </a:r>
            <a:r>
              <a:rPr lang="en-US" sz="1400" dirty="0"/>
              <a:t> (March 2023)</a:t>
            </a:r>
          </a:p>
          <a:p>
            <a:pPr lvl="1">
              <a:lnSpc>
                <a:spcPct val="80000"/>
              </a:lnSpc>
              <a:spcAft>
                <a:spcPts val="600"/>
              </a:spcAft>
            </a:pPr>
            <a:r>
              <a:rPr lang="en-US" sz="1400" dirty="0"/>
              <a:t>In the RFC Editor’s queue: Transmission of IPv6 Packets over Near Field Communication: </a:t>
            </a:r>
            <a:r>
              <a:rPr lang="en-US" sz="1400" dirty="0">
                <a:hlinkClick r:id="rId6"/>
              </a:rPr>
              <a:t>https://datatracker.ietf.org/doc/draft-ietf-6lo-nfc/</a:t>
            </a:r>
            <a:r>
              <a:rPr lang="en-US" sz="1400" dirty="0"/>
              <a:t> (March 2023)</a:t>
            </a:r>
          </a:p>
          <a:p>
            <a:pPr lvl="1">
              <a:lnSpc>
                <a:spcPct val="80000"/>
              </a:lnSpc>
              <a:spcAft>
                <a:spcPts val="600"/>
              </a:spcAft>
            </a:pPr>
            <a:r>
              <a:rPr lang="en-US" sz="1400" dirty="0"/>
              <a:t>Newly adopted: Path-Aware Semantic Addressing (PASA) for Low power and Lossy Networks: </a:t>
            </a:r>
            <a:r>
              <a:rPr lang="en-US" sz="1400" dirty="0">
                <a:hlinkClick r:id="rId7"/>
              </a:rPr>
              <a:t>https://datatracker.ietf.org/doc/draft-ietf-6lo-path-aware-semantic-addressing/</a:t>
            </a:r>
            <a:r>
              <a:rPr lang="en-US" sz="1400" dirty="0"/>
              <a:t> (March 2023)</a:t>
            </a:r>
          </a:p>
        </p:txBody>
      </p:sp>
      <p:sp>
        <p:nvSpPr>
          <p:cNvPr id="2" name="Footer Placeholder 1">
            <a:extLst>
              <a:ext uri="{FF2B5EF4-FFF2-40B4-BE49-F238E27FC236}">
                <a16:creationId xmlns:a16="http://schemas.microsoft.com/office/drawing/2014/main" id="{1E4CE8DC-2515-7BE9-3028-2A1F482EBC7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9178C99-9447-E012-A3FF-8179653DF995}"/>
              </a:ext>
            </a:extLst>
          </p:cNvPr>
          <p:cNvSpPr>
            <a:spLocks noGrp="1"/>
          </p:cNvSpPr>
          <p:nvPr>
            <p:ph type="sldNum" idx="12"/>
          </p:nvPr>
        </p:nvSpPr>
        <p:spPr/>
        <p:txBody>
          <a:bodyPr/>
          <a:lstStyle/>
          <a:p>
            <a:r>
              <a:rPr lang="en-GB"/>
              <a:t>Slide </a:t>
            </a:r>
            <a:fld id="{440F5867-744E-4AA6-B0ED-4C44D2DFBB7B}" type="slidenum">
              <a:rPr lang="en-GB" smtClean="0"/>
              <a:pPr/>
              <a:t>140</a:t>
            </a:fld>
            <a:endParaRPr lang="en-GB" dirty="0"/>
          </a:p>
        </p:txBody>
      </p:sp>
      <p:sp>
        <p:nvSpPr>
          <p:cNvPr id="4" name="Date Placeholder 3">
            <a:extLst>
              <a:ext uri="{FF2B5EF4-FFF2-40B4-BE49-F238E27FC236}">
                <a16:creationId xmlns:a16="http://schemas.microsoft.com/office/drawing/2014/main" id="{D82C7DD6-97BD-8AF0-E0CB-3E9D3B320FC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41727008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IoT-related work (cont.)</a:t>
            </a:r>
          </a:p>
        </p:txBody>
      </p:sp>
      <p:sp>
        <p:nvSpPr>
          <p:cNvPr id="113667" name="Rectangle 3"/>
          <p:cNvSpPr>
            <a:spLocks noGrp="1" noChangeArrowheads="1"/>
          </p:cNvSpPr>
          <p:nvPr>
            <p:ph idx="1"/>
          </p:nvPr>
        </p:nvSpPr>
        <p:spPr/>
        <p:txBody>
          <a:bodyPr/>
          <a:lstStyle/>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Lossy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B3CA23F-6638-4E46-2807-233E6EA2F6E9}"/>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36CFBC67-EFF4-FFDF-A5C1-E834C8C6C896}"/>
              </a:ext>
            </a:extLst>
          </p:cNvPr>
          <p:cNvSpPr>
            <a:spLocks noGrp="1"/>
          </p:cNvSpPr>
          <p:nvPr>
            <p:ph type="sldNum" idx="12"/>
          </p:nvPr>
        </p:nvSpPr>
        <p:spPr/>
        <p:txBody>
          <a:bodyPr/>
          <a:lstStyle/>
          <a:p>
            <a:r>
              <a:rPr lang="en-GB"/>
              <a:t>Slide </a:t>
            </a:r>
            <a:fld id="{440F5867-744E-4AA6-B0ED-4C44D2DFBB7B}" type="slidenum">
              <a:rPr lang="en-GB" smtClean="0"/>
              <a:pPr/>
              <a:t>141</a:t>
            </a:fld>
            <a:endParaRPr lang="en-GB" dirty="0"/>
          </a:p>
        </p:txBody>
      </p:sp>
      <p:sp>
        <p:nvSpPr>
          <p:cNvPr id="4" name="Date Placeholder 3">
            <a:extLst>
              <a:ext uri="{FF2B5EF4-FFF2-40B4-BE49-F238E27FC236}">
                <a16:creationId xmlns:a16="http://schemas.microsoft.com/office/drawing/2014/main" id="{CAAC42A3-9B4F-A61B-D18A-42F845C74CE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85558779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MADINAS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http://datatracker.ietf.org/wg/madinas/</a:t>
            </a:r>
            <a:r>
              <a:rPr lang="en-US" sz="1800" dirty="0"/>
              <a:t> </a:t>
            </a:r>
          </a:p>
          <a:p>
            <a:pPr>
              <a:lnSpc>
                <a:spcPct val="80000"/>
              </a:lnSpc>
            </a:pPr>
            <a:endParaRPr lang="en-US" sz="1800" dirty="0"/>
          </a:p>
          <a:p>
            <a:r>
              <a:rPr lang="en-US" sz="1800" dirty="0"/>
              <a:t>MAC Address Device Identification for Network and Application Services</a:t>
            </a:r>
          </a:p>
          <a:p>
            <a:pPr lvl="1">
              <a:lnSpc>
                <a:spcPct val="80000"/>
              </a:lnSpc>
            </a:pPr>
            <a:r>
              <a:rPr lang="en-US" sz="1400" dirty="0"/>
              <a:t>This is the IETF’s equivalent of IEEE 802.11bh – how to deal with the implications of the deployment of random and changing MAC addresses. </a:t>
            </a:r>
            <a:endParaRPr lang="en-US" sz="1800" dirty="0"/>
          </a:p>
          <a:p>
            <a:pPr>
              <a:lnSpc>
                <a:spcPct val="80000"/>
              </a:lnSpc>
              <a:spcAft>
                <a:spcPts val="600"/>
              </a:spcAft>
            </a:pPr>
            <a:r>
              <a:rPr lang="en-US" sz="1800" dirty="0"/>
              <a:t>Updates</a:t>
            </a:r>
          </a:p>
          <a:p>
            <a:pPr lvl="1">
              <a:lnSpc>
                <a:spcPct val="80000"/>
              </a:lnSpc>
              <a:spcAft>
                <a:spcPts val="600"/>
              </a:spcAft>
            </a:pPr>
            <a:r>
              <a:rPr lang="en-US" sz="1400" dirty="0"/>
              <a:t>Updated: Randomized and Changing MAC Address Use Cases, see </a:t>
            </a:r>
            <a:r>
              <a:rPr lang="en-US" sz="1400" dirty="0">
                <a:hlinkClick r:id="rId4"/>
              </a:rPr>
              <a:t>https://datatracker.ietf.org/doc/draft-ietf-madinas-use-cases</a:t>
            </a:r>
            <a:r>
              <a:rPr lang="en-US" sz="1400" dirty="0"/>
              <a:t> (March 2023)</a:t>
            </a:r>
          </a:p>
          <a:p>
            <a:pPr lvl="1">
              <a:lnSpc>
                <a:spcPct val="80000"/>
              </a:lnSpc>
              <a:spcAft>
                <a:spcPts val="600"/>
              </a:spcAft>
            </a:pPr>
            <a:r>
              <a:rPr lang="en-US" sz="1400" dirty="0"/>
              <a:t>Updated: MAC address randomization, see </a:t>
            </a:r>
            <a:r>
              <a:rPr lang="en-US" sz="1400" dirty="0">
                <a:hlinkClick r:id="rId5"/>
              </a:rPr>
              <a:t>https://datatracker.ietf.org/doc/draft-ietf-madinas-mac-address-randomization/</a:t>
            </a:r>
            <a:r>
              <a:rPr lang="en-US" sz="1400" dirty="0"/>
              <a:t> (March 2023)</a:t>
            </a:r>
          </a:p>
        </p:txBody>
      </p:sp>
      <p:sp>
        <p:nvSpPr>
          <p:cNvPr id="2" name="Footer Placeholder 1">
            <a:extLst>
              <a:ext uri="{FF2B5EF4-FFF2-40B4-BE49-F238E27FC236}">
                <a16:creationId xmlns:a16="http://schemas.microsoft.com/office/drawing/2014/main" id="{61CB3D05-EB14-B699-B21F-E9D0583D4B96}"/>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E9E19007-F64E-CC5D-534D-29F022614E99}"/>
              </a:ext>
            </a:extLst>
          </p:cNvPr>
          <p:cNvSpPr>
            <a:spLocks noGrp="1"/>
          </p:cNvSpPr>
          <p:nvPr>
            <p:ph type="sldNum" idx="12"/>
          </p:nvPr>
        </p:nvSpPr>
        <p:spPr/>
        <p:txBody>
          <a:bodyPr/>
          <a:lstStyle/>
          <a:p>
            <a:r>
              <a:rPr lang="en-GB"/>
              <a:t>Slide </a:t>
            </a:r>
            <a:fld id="{440F5867-744E-4AA6-B0ED-4C44D2DFBB7B}" type="slidenum">
              <a:rPr lang="en-GB" smtClean="0"/>
              <a:pPr/>
              <a:t>142</a:t>
            </a:fld>
            <a:endParaRPr lang="en-GB" dirty="0"/>
          </a:p>
        </p:txBody>
      </p:sp>
      <p:sp>
        <p:nvSpPr>
          <p:cNvPr id="4" name="Date Placeholder 3">
            <a:extLst>
              <a:ext uri="{FF2B5EF4-FFF2-40B4-BE49-F238E27FC236}">
                <a16:creationId xmlns:a16="http://schemas.microsoft.com/office/drawing/2014/main" id="{D0A50551-5E93-EC85-61A1-D8A0C6BEE56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78820078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idx="1"/>
          </p:nvPr>
        </p:nvSpPr>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400" dirty="0"/>
              <a:t>This working group has been chartered to provide updates to some commonly used Extensible Authentication Protocol methods including of EAP-TLS, EAP-AKA, EAP-AKA’ (for 5G), EAP-SIM, etc.</a:t>
            </a:r>
          </a:p>
          <a:p>
            <a:pPr lvl="1">
              <a:lnSpc>
                <a:spcPct val="80000"/>
              </a:lnSpc>
            </a:pPr>
            <a:r>
              <a:rPr lang="en-US" sz="14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spcAft>
                <a:spcPts val="600"/>
              </a:spcAft>
            </a:pPr>
            <a:r>
              <a:rPr lang="en-US" sz="1800" dirty="0"/>
              <a:t>Updates</a:t>
            </a:r>
            <a:endParaRPr lang="en-US" sz="1600" dirty="0"/>
          </a:p>
          <a:p>
            <a:pPr lvl="1">
              <a:lnSpc>
                <a:spcPct val="80000"/>
              </a:lnSpc>
              <a:spcAft>
                <a:spcPts val="600"/>
              </a:spcAft>
            </a:pPr>
            <a:r>
              <a:rPr lang="en-US" sz="1400" dirty="0"/>
              <a:t>Updated: Tunnel Extensible Authentication Protocol (TEAP) Version 1, see </a:t>
            </a:r>
            <a:r>
              <a:rPr lang="en-US" sz="1400" dirty="0">
                <a:hlinkClick r:id="rId4"/>
              </a:rPr>
              <a:t>https://datatracker.ietf.org/doc/draft-ietf-emu-rfc7170bis/</a:t>
            </a:r>
            <a:r>
              <a:rPr lang="en-US" sz="1400" dirty="0"/>
              <a:t> (March 2023)</a:t>
            </a:r>
          </a:p>
          <a:p>
            <a:pPr lvl="1">
              <a:lnSpc>
                <a:spcPct val="80000"/>
              </a:lnSpc>
              <a:spcAft>
                <a:spcPts val="600"/>
              </a:spcAft>
            </a:pPr>
            <a:r>
              <a:rPr lang="en-US" sz="1400" dirty="0"/>
              <a:t>Updated: Bootstrapped TLS Authentication with Proof of Knowledge (TLS-POK), </a:t>
            </a:r>
            <a:r>
              <a:rPr lang="en-US" sz="1400" dirty="0">
                <a:hlinkClick r:id="rId5"/>
              </a:rPr>
              <a:t>https://datatracker.ietf.org/doc/draft-ietf-emu-bootstrapped-tls/</a:t>
            </a:r>
            <a:r>
              <a:rPr lang="en-US" sz="1400" dirty="0"/>
              <a:t> (February 2023)</a:t>
            </a:r>
          </a:p>
          <a:p>
            <a:pPr lvl="1">
              <a:lnSpc>
                <a:spcPct val="80000"/>
              </a:lnSpc>
              <a:spcAft>
                <a:spcPts val="600"/>
              </a:spcAft>
            </a:pPr>
            <a:r>
              <a:rPr lang="en-US" sz="1400" dirty="0"/>
              <a:t>In RFC Editor’s queue: TLS-based EAP types and TLS 1.3: </a:t>
            </a:r>
            <a:r>
              <a:rPr lang="en-US" sz="1400" dirty="0">
                <a:hlinkClick r:id="rId6"/>
              </a:rPr>
              <a:t>https://datatracker.ietf.org/doc/draft-ietf-emu-tls-eap-types/</a:t>
            </a:r>
            <a:r>
              <a:rPr lang="en-US" sz="1400" dirty="0"/>
              <a:t> (February 2023)</a:t>
            </a:r>
          </a:p>
          <a:p>
            <a:pPr lvl="1">
              <a:lnSpc>
                <a:spcPct val="80000"/>
              </a:lnSpc>
              <a:spcAft>
                <a:spcPts val="600"/>
              </a:spcAft>
            </a:pPr>
            <a:r>
              <a:rPr lang="en-US" sz="1400" dirty="0"/>
              <a:t>IETF LC done – awaiting writeup: Forward Secrecy for the Extensible Authentication Protocol Method for Authentication and Key Agreement (EAP-AKA' FS), see </a:t>
            </a:r>
            <a:r>
              <a:rPr lang="en-US" sz="1400" dirty="0">
                <a:hlinkClick r:id="rId7"/>
              </a:rPr>
              <a:t>https://datatracker.ietf.org/doc/draft-ietf-emu-aka-pfs/</a:t>
            </a:r>
            <a:r>
              <a:rPr lang="en-US" sz="1400" dirty="0"/>
              <a:t> (March 2023)</a:t>
            </a:r>
          </a:p>
        </p:txBody>
      </p:sp>
      <p:sp>
        <p:nvSpPr>
          <p:cNvPr id="2" name="Footer Placeholder 1">
            <a:extLst>
              <a:ext uri="{FF2B5EF4-FFF2-40B4-BE49-F238E27FC236}">
                <a16:creationId xmlns:a16="http://schemas.microsoft.com/office/drawing/2014/main" id="{0622429F-A601-AB27-9F7D-88D866E12CB0}"/>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FD579BB0-3C2D-462A-A903-4CD190FF19D6}"/>
              </a:ext>
            </a:extLst>
          </p:cNvPr>
          <p:cNvSpPr>
            <a:spLocks noGrp="1"/>
          </p:cNvSpPr>
          <p:nvPr>
            <p:ph type="sldNum" idx="12"/>
          </p:nvPr>
        </p:nvSpPr>
        <p:spPr/>
        <p:txBody>
          <a:bodyPr/>
          <a:lstStyle/>
          <a:p>
            <a:r>
              <a:rPr lang="en-GB"/>
              <a:t>Slide </a:t>
            </a:r>
            <a:fld id="{440F5867-744E-4AA6-B0ED-4C44D2DFBB7B}" type="slidenum">
              <a:rPr lang="en-GB" smtClean="0"/>
              <a:pPr/>
              <a:t>143</a:t>
            </a:fld>
            <a:endParaRPr lang="en-GB" dirty="0"/>
          </a:p>
        </p:txBody>
      </p:sp>
      <p:sp>
        <p:nvSpPr>
          <p:cNvPr id="4" name="Date Placeholder 3">
            <a:extLst>
              <a:ext uri="{FF2B5EF4-FFF2-40B4-BE49-F238E27FC236}">
                <a16:creationId xmlns:a16="http://schemas.microsoft.com/office/drawing/2014/main" id="{CBC11636-BADD-2DC2-3394-B8534A2885A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96796997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Operations Area Working Group</a:t>
            </a:r>
          </a:p>
        </p:txBody>
      </p:sp>
      <p:sp>
        <p:nvSpPr>
          <p:cNvPr id="113667" name="Rectangle 3"/>
          <p:cNvSpPr>
            <a:spLocks noGrp="1" noChangeArrowheads="1"/>
          </p:cNvSpPr>
          <p:nvPr>
            <p:ph idx="1"/>
          </p:nvPr>
        </p:nvSpPr>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a:t>
            </a:r>
          </a:p>
          <a:p>
            <a:pPr lvl="1">
              <a:lnSpc>
                <a:spcPct val="80000"/>
              </a:lnSpc>
              <a:defRPr/>
            </a:pPr>
            <a:r>
              <a:rPr lang="en-US" sz="1400" dirty="0"/>
              <a:t>Updated and awaiting write-up: Discovering and Retrieving Software Transparency and Vulnerability Information, see </a:t>
            </a:r>
            <a:r>
              <a:rPr lang="en-US" sz="1400" dirty="0">
                <a:hlinkClick r:id="rId4"/>
              </a:rPr>
              <a:t>https://datatracker.ietf.org/doc/draft-ietf-opsawg-sbom-access/</a:t>
            </a:r>
            <a:r>
              <a:rPr lang="en-US" sz="1400" dirty="0"/>
              <a:t> (February 2023)</a:t>
            </a:r>
          </a:p>
          <a:p>
            <a:pPr lvl="1">
              <a:lnSpc>
                <a:spcPct val="80000"/>
              </a:lnSpc>
              <a:defRPr/>
            </a:pPr>
            <a:r>
              <a:rPr lang="en-US" sz="1400" dirty="0"/>
              <a:t>Updated: Updates to the TLS Transport Model for SNMP, see </a:t>
            </a:r>
            <a:r>
              <a:rPr lang="en-US" sz="1400" dirty="0">
                <a:hlinkClick r:id="rId5"/>
              </a:rPr>
              <a:t>https://datatracker.ietf.org/doc/draft-ietf-opsawg-tlstm-update/</a:t>
            </a:r>
            <a:r>
              <a:rPr lang="en-US" sz="1400" dirty="0"/>
              <a:t> (March 2023)</a:t>
            </a:r>
          </a:p>
          <a:p>
            <a:pPr marL="0" indent="0">
              <a:lnSpc>
                <a:spcPct val="80000"/>
              </a:lnSpc>
              <a:defRPr/>
            </a:pPr>
            <a:endParaRPr lang="en-US" sz="1800" dirty="0"/>
          </a:p>
          <a:p>
            <a:pPr>
              <a:lnSpc>
                <a:spcPct val="80000"/>
              </a:lnSpc>
              <a:defRPr/>
            </a:pPr>
            <a:r>
              <a:rPr lang="en-US" sz="1800" dirty="0"/>
              <a:t>Background</a:t>
            </a:r>
            <a:endParaRPr lang="en-US" sz="1600" dirty="0"/>
          </a:p>
          <a:p>
            <a:pPr lvl="1">
              <a:lnSpc>
                <a:spcPct val="80000"/>
              </a:lnSpc>
              <a:spcAft>
                <a:spcPts val="600"/>
              </a:spcAft>
              <a:defRPr/>
            </a:pPr>
            <a:r>
              <a:rPr lang="en-US" sz="1400" dirty="0"/>
              <a:t>Of interest: RFC 6632, An Overview of the IETF Network Management Protocols, see </a:t>
            </a:r>
            <a:r>
              <a:rPr lang="en-US" sz="1400" dirty="0">
                <a:hlinkClick r:id="rId6"/>
              </a:rPr>
              <a:t>https://tools.ietf.org/html/rfc6632</a:t>
            </a:r>
            <a:r>
              <a:rPr lang="en-US" sz="1400" dirty="0"/>
              <a:t> </a:t>
            </a:r>
          </a:p>
          <a:p>
            <a:pPr lvl="1">
              <a:lnSpc>
                <a:spcPct val="80000"/>
              </a:lnSpc>
              <a:spcAft>
                <a:spcPts val="600"/>
              </a:spcAft>
              <a:defRPr/>
            </a:pPr>
            <a:r>
              <a:rPr lang="en-US" sz="1400" dirty="0"/>
              <a:t>Automated network management, including YANG data models, see </a:t>
            </a:r>
            <a:r>
              <a:rPr lang="en-US" sz="1400" dirty="0">
                <a:hlinkClick r:id="rId7"/>
              </a:rPr>
              <a:t>https://www.ietf.org/topics/netmgmt/</a:t>
            </a:r>
            <a:r>
              <a:rPr lang="en-US" sz="1400" dirty="0"/>
              <a:t> </a:t>
            </a:r>
          </a:p>
          <a:p>
            <a:pPr lvl="1">
              <a:lnSpc>
                <a:spcPct val="80000"/>
              </a:lnSpc>
              <a:defRPr/>
            </a:pPr>
            <a:endParaRPr lang="en-US" sz="1600" dirty="0"/>
          </a:p>
          <a:p>
            <a:pPr marL="457200" lvl="1" indent="0">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E230E8AE-8DED-FF0C-77DE-0EE2303EBE50}"/>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48C07744-59D8-8EF4-7084-F824EA2BA54C}"/>
              </a:ext>
            </a:extLst>
          </p:cNvPr>
          <p:cNvSpPr>
            <a:spLocks noGrp="1"/>
          </p:cNvSpPr>
          <p:nvPr>
            <p:ph type="sldNum" idx="12"/>
          </p:nvPr>
        </p:nvSpPr>
        <p:spPr/>
        <p:txBody>
          <a:bodyPr/>
          <a:lstStyle/>
          <a:p>
            <a:r>
              <a:rPr lang="en-GB"/>
              <a:t>Slide </a:t>
            </a:r>
            <a:fld id="{440F5867-744E-4AA6-B0ED-4C44D2DFBB7B}" type="slidenum">
              <a:rPr lang="en-GB" smtClean="0"/>
              <a:pPr/>
              <a:t>144</a:t>
            </a:fld>
            <a:endParaRPr lang="en-GB" dirty="0"/>
          </a:p>
        </p:txBody>
      </p:sp>
      <p:sp>
        <p:nvSpPr>
          <p:cNvPr id="4" name="Date Placeholder 3">
            <a:extLst>
              <a:ext uri="{FF2B5EF4-FFF2-40B4-BE49-F238E27FC236}">
                <a16:creationId xmlns:a16="http://schemas.microsoft.com/office/drawing/2014/main" id="{F66C5D24-8862-7D37-10E2-5A7EF27F4E8F}"/>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526290751"/>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idx="1"/>
          </p:nvPr>
        </p:nvSpPr>
        <p:spPr/>
        <p:txBody>
          <a:bodyPr/>
          <a:lstStyle/>
          <a:p>
            <a:pPr>
              <a:lnSpc>
                <a:spcPct val="80000"/>
              </a:lnSpc>
              <a:defRPr/>
            </a:pPr>
            <a:r>
              <a:rPr lang="en-US" sz="2000" dirty="0"/>
              <a:t>Transport Layer Security Working Group website: </a:t>
            </a:r>
            <a:r>
              <a:rPr lang="en-US" sz="2000" dirty="0">
                <a:hlinkClick r:id="rId3"/>
              </a:rPr>
              <a:t>http://datatracker.ietf.org/wg/tls/</a:t>
            </a:r>
            <a:r>
              <a:rPr lang="en-US" sz="2000" dirty="0"/>
              <a:t> </a:t>
            </a:r>
          </a:p>
          <a:p>
            <a:pPr>
              <a:lnSpc>
                <a:spcPct val="80000"/>
              </a:lnSpc>
              <a:defRPr/>
            </a:pPr>
            <a:endParaRPr lang="en-US" sz="1400" dirty="0"/>
          </a:p>
          <a:p>
            <a:pPr>
              <a:lnSpc>
                <a:spcPct val="80000"/>
              </a:lnSpc>
              <a:defRPr/>
            </a:pPr>
            <a:r>
              <a:rPr lang="en-US" sz="1800" dirty="0"/>
              <a:t>Updates</a:t>
            </a:r>
          </a:p>
          <a:p>
            <a:pPr lvl="1">
              <a:lnSpc>
                <a:spcPct val="80000"/>
              </a:lnSpc>
              <a:spcAft>
                <a:spcPts val="600"/>
              </a:spcAft>
              <a:defRPr/>
            </a:pPr>
            <a:r>
              <a:rPr lang="en-US" sz="1400" dirty="0"/>
              <a:t>Updated: The Transport Layer Security (TLS) Protocol Version 1.3, see </a:t>
            </a:r>
            <a:r>
              <a:rPr lang="en-US" sz="1400" dirty="0">
                <a:hlinkClick r:id="rId4"/>
              </a:rPr>
              <a:t>https://datatracker.ietf.org/doc/draft-ietf-tls-rfc8446bis/</a:t>
            </a:r>
            <a:r>
              <a:rPr lang="en-US" sz="1400" dirty="0"/>
              <a:t> (March 2023)</a:t>
            </a:r>
          </a:p>
          <a:p>
            <a:pPr lvl="1">
              <a:lnSpc>
                <a:spcPct val="80000"/>
              </a:lnSpc>
              <a:spcAft>
                <a:spcPts val="600"/>
              </a:spcAft>
              <a:defRPr/>
            </a:pPr>
            <a:r>
              <a:rPr lang="en-US" sz="1400" dirty="0"/>
              <a:t>Updated: Compact TLS 1.3, see </a:t>
            </a:r>
            <a:r>
              <a:rPr lang="en-US" sz="1400" dirty="0">
                <a:hlinkClick r:id="rId5"/>
              </a:rPr>
              <a:t>https://datatracker.ietf.org/doc/draft-ietf-tls-ctls/</a:t>
            </a:r>
            <a:r>
              <a:rPr lang="en-US" sz="1400" dirty="0"/>
              <a:t> (March 2023)</a:t>
            </a:r>
          </a:p>
        </p:txBody>
      </p:sp>
      <p:sp>
        <p:nvSpPr>
          <p:cNvPr id="2" name="Footer Placeholder 1">
            <a:extLst>
              <a:ext uri="{FF2B5EF4-FFF2-40B4-BE49-F238E27FC236}">
                <a16:creationId xmlns:a16="http://schemas.microsoft.com/office/drawing/2014/main" id="{9559FD18-0EF8-FB28-2ADA-2648075D6937}"/>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85A29510-D4DF-9701-B2DC-24CB1E41D433}"/>
              </a:ext>
            </a:extLst>
          </p:cNvPr>
          <p:cNvSpPr>
            <a:spLocks noGrp="1"/>
          </p:cNvSpPr>
          <p:nvPr>
            <p:ph type="sldNum" idx="12"/>
          </p:nvPr>
        </p:nvSpPr>
        <p:spPr/>
        <p:txBody>
          <a:bodyPr/>
          <a:lstStyle/>
          <a:p>
            <a:r>
              <a:rPr lang="en-GB"/>
              <a:t>Slide </a:t>
            </a:r>
            <a:fld id="{440F5867-744E-4AA6-B0ED-4C44D2DFBB7B}" type="slidenum">
              <a:rPr lang="en-GB" smtClean="0"/>
              <a:pPr/>
              <a:t>145</a:t>
            </a:fld>
            <a:endParaRPr lang="en-GB" dirty="0"/>
          </a:p>
        </p:txBody>
      </p:sp>
      <p:sp>
        <p:nvSpPr>
          <p:cNvPr id="4" name="Date Placeholder 3">
            <a:extLst>
              <a:ext uri="{FF2B5EF4-FFF2-40B4-BE49-F238E27FC236}">
                <a16:creationId xmlns:a16="http://schemas.microsoft.com/office/drawing/2014/main" id="{F5111C6B-91A9-680F-CD05-EAFB2270607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4804252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Deterministic Networking (DETNET)</a:t>
            </a:r>
          </a:p>
        </p:txBody>
      </p:sp>
      <p:sp>
        <p:nvSpPr>
          <p:cNvPr id="113667" name="Rectangle 3"/>
          <p:cNvSpPr>
            <a:spLocks noGrp="1" noChangeArrowheads="1"/>
          </p:cNvSpPr>
          <p:nvPr>
            <p:ph idx="1"/>
          </p:nvPr>
        </p:nvSpPr>
        <p:spPr>
          <a:xfrm>
            <a:off x="1905000" y="1371600"/>
            <a:ext cx="8610600" cy="50292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IEEE 802.11be activities seem like they may fit in with </a:t>
            </a:r>
            <a:r>
              <a:rPr lang="en-US" sz="1400" dirty="0" err="1"/>
              <a:t>DetNet</a:t>
            </a:r>
            <a:r>
              <a:rPr lang="en-US" sz="1400" dirty="0"/>
              <a:t> and there was a joint IEEE-IETF </a:t>
            </a:r>
            <a:r>
              <a:rPr lang="en-US" sz="1400" dirty="0" err="1"/>
              <a:t>DetNet</a:t>
            </a:r>
            <a:r>
              <a:rPr lang="en-US" sz="1400" dirty="0"/>
              <a:t> discussion in Bangkok (November 2018).</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r>
              <a:rPr lang="en-US" sz="1800" dirty="0"/>
              <a:t>Updates:</a:t>
            </a:r>
          </a:p>
          <a:p>
            <a:pPr lvl="1"/>
            <a:r>
              <a:rPr lang="en-US" sz="1400" dirty="0"/>
              <a:t>Updated: Requirements for Large-Scale Deterministic Networks, see </a:t>
            </a:r>
            <a:r>
              <a:rPr lang="en-US" sz="1400" dirty="0">
                <a:hlinkClick r:id="rId4"/>
              </a:rPr>
              <a:t>https://datatracker.ietf.org/doc/draft-ietf-detnet-scaling-requirements/</a:t>
            </a:r>
            <a:r>
              <a:rPr lang="en-US" sz="1400" dirty="0"/>
              <a:t> (March 2023)</a:t>
            </a:r>
          </a:p>
          <a:p>
            <a:pPr lvl="1">
              <a:spcAft>
                <a:spcPts val="600"/>
              </a:spcAft>
            </a:pPr>
            <a:r>
              <a:rPr lang="en-US" sz="1400" dirty="0"/>
              <a:t>Updated: Deterministic Networking (</a:t>
            </a:r>
            <a:r>
              <a:rPr lang="en-US" sz="1400" dirty="0" err="1"/>
              <a:t>DetNet</a:t>
            </a:r>
            <a:r>
              <a:rPr lang="en-US" sz="1400" dirty="0"/>
              <a:t>) Controller Plane Framework, see </a:t>
            </a:r>
            <a:r>
              <a:rPr lang="en-US" sz="1400" dirty="0">
                <a:hlinkClick r:id="rId5"/>
              </a:rPr>
              <a:t>https://datatracker.ietf.org/doc/draft-ietf-detnet-controller-plane-framework/</a:t>
            </a:r>
            <a:r>
              <a:rPr lang="en-US" sz="1400" dirty="0"/>
              <a:t> (March 2023)</a:t>
            </a:r>
            <a:endParaRPr lang="en-US" sz="1400" dirty="0">
              <a:sym typeface="Wingdings" pitchFamily="2" charset="2"/>
            </a:endParaRPr>
          </a:p>
        </p:txBody>
      </p:sp>
      <p:sp>
        <p:nvSpPr>
          <p:cNvPr id="2" name="Footer Placeholder 1">
            <a:extLst>
              <a:ext uri="{FF2B5EF4-FFF2-40B4-BE49-F238E27FC236}">
                <a16:creationId xmlns:a16="http://schemas.microsoft.com/office/drawing/2014/main" id="{06734F8D-EEEC-1F55-EEBF-54AE04E9614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2EC23070-696A-AFBC-80B9-90123403FD98}"/>
              </a:ext>
            </a:extLst>
          </p:cNvPr>
          <p:cNvSpPr>
            <a:spLocks noGrp="1"/>
          </p:cNvSpPr>
          <p:nvPr>
            <p:ph type="sldNum" idx="12"/>
          </p:nvPr>
        </p:nvSpPr>
        <p:spPr/>
        <p:txBody>
          <a:bodyPr/>
          <a:lstStyle/>
          <a:p>
            <a:r>
              <a:rPr lang="en-GB"/>
              <a:t>Slide </a:t>
            </a:r>
            <a:fld id="{440F5867-744E-4AA6-B0ED-4C44D2DFBB7B}" type="slidenum">
              <a:rPr lang="en-GB" smtClean="0"/>
              <a:pPr/>
              <a:t>146</a:t>
            </a:fld>
            <a:endParaRPr lang="en-GB" dirty="0"/>
          </a:p>
        </p:txBody>
      </p:sp>
      <p:sp>
        <p:nvSpPr>
          <p:cNvPr id="4" name="Date Placeholder 3">
            <a:extLst>
              <a:ext uri="{FF2B5EF4-FFF2-40B4-BE49-F238E27FC236}">
                <a16:creationId xmlns:a16="http://schemas.microsoft.com/office/drawing/2014/main" id="{947CDEA7-2CCB-8F8D-0496-A81F2A628BE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7527793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Reliable and Available Wireless (RAW)</a:t>
            </a:r>
            <a:br>
              <a:rPr lang="en-US" dirty="0"/>
            </a:br>
            <a:endParaRPr lang="en-US" dirty="0"/>
          </a:p>
        </p:txBody>
      </p:sp>
      <p:sp>
        <p:nvSpPr>
          <p:cNvPr id="3" name="Content Placeholder 2"/>
          <p:cNvSpPr>
            <a:spLocks noGrp="1"/>
          </p:cNvSpPr>
          <p:nvPr>
            <p:ph idx="1"/>
          </p:nvPr>
        </p:nvSpPr>
        <p:spPr>
          <a:ln>
            <a:noFill/>
          </a:ln>
        </p:spPr>
        <p:txBody>
          <a:bodyPr/>
          <a:lstStyle/>
          <a:p>
            <a:pPr>
              <a:lnSpc>
                <a:spcPct val="80000"/>
              </a:lnSpc>
            </a:pPr>
            <a:r>
              <a:rPr lang="en-US" sz="2000" dirty="0">
                <a:ea typeface="Arial Unicode MS" pitchFamily="34" charset="-128"/>
                <a:cs typeface="Arial Unicode MS" pitchFamily="34" charset="-128"/>
              </a:rPr>
              <a:t>RAW: </a:t>
            </a:r>
            <a:r>
              <a:rPr lang="en-US" sz="2000" dirty="0">
                <a:ea typeface="Arial Unicode MS" pitchFamily="34" charset="-128"/>
                <a:cs typeface="Arial Unicode MS" pitchFamily="34" charset="-128"/>
                <a:hlinkClick r:id="rId3"/>
              </a:rPr>
              <a:t>https://datatracker.ietf.org/wg/raw/charter/</a:t>
            </a:r>
            <a:r>
              <a:rPr lang="en-US" sz="2000" dirty="0">
                <a:ea typeface="Arial Unicode MS" pitchFamily="34" charset="-128"/>
                <a:cs typeface="Arial Unicode MS" pitchFamily="34" charset="-128"/>
              </a:rPr>
              <a:t> </a:t>
            </a:r>
          </a:p>
          <a:p>
            <a:pPr lvl="1"/>
            <a:r>
              <a:rPr lang="en-US" sz="1400" dirty="0"/>
              <a:t>Reliable and Available Wireless (RAW) provides for high reliability and availability for IP connectivity over a wireless medium. RAW extends the </a:t>
            </a:r>
            <a:r>
              <a:rPr lang="en-US" sz="1400" dirty="0" err="1"/>
              <a:t>DetNet</a:t>
            </a:r>
            <a:r>
              <a:rPr lang="en-US" sz="1400" dirty="0"/>
              <a:t> Working Group concepts to provide for high reliability and availability for an IP network utilizing scheduled wireless segments and other media, e.g., frequency/time-sharing physical media resources with stochastic traffic: …, IEEE 802.11ax/be…</a:t>
            </a:r>
          </a:p>
          <a:p>
            <a:r>
              <a:rPr lang="en-US" sz="2200" dirty="0"/>
              <a:t>Request:</a:t>
            </a:r>
          </a:p>
          <a:p>
            <a:pPr lvl="1"/>
            <a:r>
              <a:rPr lang="en-US" sz="1400" dirty="0"/>
              <a:t>Interested IEEE 802.11 members are invited to review RAW documents (</a:t>
            </a:r>
            <a:r>
              <a:rPr lang="en-US" sz="1400" i="1" dirty="0"/>
              <a:t>e.g.</a:t>
            </a:r>
            <a:r>
              <a:rPr lang="en-US" sz="1400" dirty="0"/>
              <a:t>, architecture, technologies) and send input to the RAW mailing list: </a:t>
            </a:r>
            <a:r>
              <a:rPr lang="en-US" sz="1400" dirty="0">
                <a:hlinkClick r:id="rId4"/>
              </a:rPr>
              <a:t>raw@ietf.org</a:t>
            </a:r>
            <a:r>
              <a:rPr lang="en-US" sz="1400" dirty="0"/>
              <a:t>; join here: </a:t>
            </a:r>
            <a:r>
              <a:rPr lang="en-US" sz="1400" dirty="0">
                <a:hlinkClick r:id="rId5"/>
              </a:rPr>
              <a:t>https://www.ietf.org/mailman/listinfo/raw</a:t>
            </a:r>
            <a:r>
              <a:rPr lang="en-US" sz="1400" dirty="0"/>
              <a:t> </a:t>
            </a:r>
          </a:p>
          <a:p>
            <a:r>
              <a:rPr lang="en-US" sz="2200" dirty="0"/>
              <a:t>Updates:</a:t>
            </a:r>
          </a:p>
          <a:p>
            <a:pPr lvl="1">
              <a:lnSpc>
                <a:spcPct val="80000"/>
              </a:lnSpc>
              <a:spcAft>
                <a:spcPts val="600"/>
              </a:spcAft>
            </a:pPr>
            <a:r>
              <a:rPr lang="en-US" sz="1400" dirty="0">
                <a:sym typeface="Wingdings" pitchFamily="2" charset="2"/>
              </a:rPr>
              <a:t>Operations, Administration and Maintenance (OAM) features for RAW, see </a:t>
            </a:r>
            <a:r>
              <a:rPr lang="en-US" sz="1400" dirty="0">
                <a:sym typeface="Wingdings" pitchFamily="2" charset="2"/>
                <a:hlinkClick r:id="rId6"/>
              </a:rPr>
              <a:t>https://datatracker.ietf.org/doc/draft-ietf-raw-oam-support/</a:t>
            </a:r>
            <a:r>
              <a:rPr lang="en-US" sz="1400" dirty="0">
                <a:sym typeface="Wingdings" pitchFamily="2" charset="2"/>
              </a:rPr>
              <a:t> (March 2023)</a:t>
            </a:r>
          </a:p>
          <a:p>
            <a:pPr lvl="1">
              <a:lnSpc>
                <a:spcPct val="80000"/>
              </a:lnSpc>
              <a:spcAft>
                <a:spcPts val="600"/>
              </a:spcAft>
            </a:pPr>
            <a:r>
              <a:rPr lang="en-US" sz="1400" dirty="0">
                <a:sym typeface="Wingdings" pitchFamily="2" charset="2"/>
              </a:rPr>
              <a:t>Revised after IESG feedback: RAW Use-Cases, see </a:t>
            </a:r>
            <a:r>
              <a:rPr lang="en-US" sz="1400" dirty="0">
                <a:sym typeface="Wingdings" pitchFamily="2" charset="2"/>
                <a:hlinkClick r:id="rId7"/>
              </a:rPr>
              <a:t>https://datatracker.ietf.org/doc/draft-ietf-raw-use-cases/</a:t>
            </a:r>
            <a:r>
              <a:rPr lang="en-US" sz="1400" dirty="0">
                <a:sym typeface="Wingdings" pitchFamily="2" charset="2"/>
              </a:rPr>
              <a:t> (March  2023)</a:t>
            </a:r>
          </a:p>
        </p:txBody>
      </p:sp>
      <p:sp>
        <p:nvSpPr>
          <p:cNvPr id="7" name="Footer Placeholder 6">
            <a:extLst>
              <a:ext uri="{FF2B5EF4-FFF2-40B4-BE49-F238E27FC236}">
                <a16:creationId xmlns:a16="http://schemas.microsoft.com/office/drawing/2014/main" id="{DDD9AA7D-C365-5069-E39F-5168E6D72C39}"/>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F2CFE4E4-171D-77D1-10B6-DA5E423D7DF6}"/>
              </a:ext>
            </a:extLst>
          </p:cNvPr>
          <p:cNvSpPr>
            <a:spLocks noGrp="1"/>
          </p:cNvSpPr>
          <p:nvPr>
            <p:ph type="sldNum" idx="12"/>
          </p:nvPr>
        </p:nvSpPr>
        <p:spPr/>
        <p:txBody>
          <a:bodyPr/>
          <a:lstStyle/>
          <a:p>
            <a:r>
              <a:rPr lang="en-GB"/>
              <a:t>Slide </a:t>
            </a:r>
            <a:fld id="{440F5867-744E-4AA6-B0ED-4C44D2DFBB7B}" type="slidenum">
              <a:rPr lang="en-GB" smtClean="0"/>
              <a:pPr/>
              <a:t>147</a:t>
            </a:fld>
            <a:endParaRPr lang="en-GB" dirty="0"/>
          </a:p>
        </p:txBody>
      </p:sp>
      <p:sp>
        <p:nvSpPr>
          <p:cNvPr id="9" name="Date Placeholder 8">
            <a:extLst>
              <a:ext uri="{FF2B5EF4-FFF2-40B4-BE49-F238E27FC236}">
                <a16:creationId xmlns:a16="http://schemas.microsoft.com/office/drawing/2014/main" id="{A0DE4385-F05C-9583-F55E-7C2641A675C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42312979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Autonomic Networking Integrated Model and Approach (ANIMA) </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https://datatracker.ietf.org/group/anima/about/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lvl="1">
              <a:lnSpc>
                <a:spcPct val="80000"/>
              </a:lnSpc>
            </a:pPr>
            <a:r>
              <a:rPr lang="en-US" sz="140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1400" dirty="0"/>
          </a:p>
          <a:p>
            <a:r>
              <a:rPr lang="en-US" sz="1800" dirty="0"/>
              <a:t>Updates:</a:t>
            </a:r>
          </a:p>
          <a:p>
            <a:pPr lvl="1">
              <a:lnSpc>
                <a:spcPct val="80000"/>
              </a:lnSpc>
              <a:spcAft>
                <a:spcPts val="600"/>
              </a:spcAft>
              <a:defRPr/>
            </a:pPr>
            <a:r>
              <a:rPr lang="en-US" sz="1400" dirty="0"/>
              <a:t>Constrained Bootstrapping Remote Secure Key Infrastructure (BRSKI), see </a:t>
            </a:r>
            <a:r>
              <a:rPr lang="en-US" sz="1400" dirty="0">
                <a:hlinkClick r:id="rId4"/>
              </a:rPr>
              <a:t>https://datatracker.ietf.org/doc/draft-ietf-anima-constrained-voucher/</a:t>
            </a:r>
            <a:r>
              <a:rPr lang="en-US" sz="1400" dirty="0"/>
              <a:t> (March 2023)</a:t>
            </a:r>
          </a:p>
          <a:p>
            <a:pPr lvl="1">
              <a:lnSpc>
                <a:spcPct val="80000"/>
              </a:lnSpc>
              <a:spcAft>
                <a:spcPts val="600"/>
              </a:spcAft>
              <a:defRPr/>
            </a:pPr>
            <a:r>
              <a:rPr lang="en-US" sz="1400" dirty="0"/>
              <a:t>BRSKI-AE: Alternative Enrollment Protocols in BRSKI, see </a:t>
            </a:r>
            <a:r>
              <a:rPr lang="en-US" sz="1400" dirty="0">
                <a:hlinkClick r:id="rId5"/>
              </a:rPr>
              <a:t>https://datatracker.ietf.org/doc/draft-ietf-anima-brski-ae/</a:t>
            </a:r>
            <a:r>
              <a:rPr lang="en-US" sz="1400" dirty="0"/>
              <a:t> (March 2023)</a:t>
            </a:r>
          </a:p>
          <a:p>
            <a:pPr lvl="1">
              <a:lnSpc>
                <a:spcPct val="80000"/>
              </a:lnSpc>
              <a:spcAft>
                <a:spcPts val="600"/>
              </a:spcAft>
              <a:defRPr/>
            </a:pPr>
            <a:r>
              <a:rPr lang="en-US" sz="1400" dirty="0"/>
              <a:t>A Generic Autonomic Deployment and Management Mechanism for Resource-based Network Services, see </a:t>
            </a:r>
            <a:r>
              <a:rPr lang="en-US" sz="1400" dirty="0">
                <a:hlinkClick r:id="rId6"/>
              </a:rPr>
              <a:t>https://datatracker.ietf.org/doc/draft-ietf-anima-network-service-auto-deployment/</a:t>
            </a:r>
            <a:r>
              <a:rPr lang="en-US" sz="1400" dirty="0"/>
              <a:t> (March 2023)</a:t>
            </a:r>
          </a:p>
          <a:p>
            <a:pPr lvl="1">
              <a:lnSpc>
                <a:spcPct val="80000"/>
              </a:lnSpc>
              <a:spcAft>
                <a:spcPts val="600"/>
              </a:spcAft>
              <a:defRPr/>
            </a:pPr>
            <a:endParaRPr lang="en-US" sz="1400" dirty="0"/>
          </a:p>
          <a:p>
            <a:pPr lvl="1">
              <a:lnSpc>
                <a:spcPct val="80000"/>
              </a:lnSpc>
              <a:spcAft>
                <a:spcPts val="600"/>
              </a:spcAft>
              <a:defRPr/>
            </a:pPr>
            <a:endParaRPr lang="en-US" sz="1400" dirty="0"/>
          </a:p>
          <a:p>
            <a:pPr lvl="1">
              <a:lnSpc>
                <a:spcPct val="80000"/>
              </a:lnSpc>
              <a:defRPr/>
            </a:pPr>
            <a:endParaRPr lang="en-US" sz="16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Footer Placeholder 1">
            <a:extLst>
              <a:ext uri="{FF2B5EF4-FFF2-40B4-BE49-F238E27FC236}">
                <a16:creationId xmlns:a16="http://schemas.microsoft.com/office/drawing/2014/main" id="{BFE6B456-67D3-D6DF-71DD-222304BE37BE}"/>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E4DB4897-DFED-8A3E-5FC4-4A1F1689F3A2}"/>
              </a:ext>
            </a:extLst>
          </p:cNvPr>
          <p:cNvSpPr>
            <a:spLocks noGrp="1"/>
          </p:cNvSpPr>
          <p:nvPr>
            <p:ph type="sldNum" idx="12"/>
          </p:nvPr>
        </p:nvSpPr>
        <p:spPr/>
        <p:txBody>
          <a:bodyPr/>
          <a:lstStyle/>
          <a:p>
            <a:r>
              <a:rPr lang="en-GB"/>
              <a:t>Slide </a:t>
            </a:r>
            <a:fld id="{440F5867-744E-4AA6-B0ED-4C44D2DFBB7B}" type="slidenum">
              <a:rPr lang="en-GB" smtClean="0"/>
              <a:pPr/>
              <a:t>148</a:t>
            </a:fld>
            <a:endParaRPr lang="en-GB" dirty="0"/>
          </a:p>
        </p:txBody>
      </p:sp>
      <p:sp>
        <p:nvSpPr>
          <p:cNvPr id="4" name="Date Placeholder 3">
            <a:extLst>
              <a:ext uri="{FF2B5EF4-FFF2-40B4-BE49-F238E27FC236}">
                <a16:creationId xmlns:a16="http://schemas.microsoft.com/office/drawing/2014/main" id="{2FE4066C-D546-C32E-CA75-1D1E76080CD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92467526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idx="1"/>
          </p:nvPr>
        </p:nvSpPr>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 4441 update)</a:t>
            </a:r>
          </a:p>
          <a:p>
            <a:pPr lvl="1">
              <a:lnSpc>
                <a:spcPct val="80000"/>
              </a:lnSpc>
              <a:defRPr/>
            </a:pPr>
            <a:r>
              <a:rPr lang="en-US" sz="1600" dirty="0">
                <a:hlinkClick r:id="rId3"/>
              </a:rPr>
              <a:t>https://datatracker.ietf.org/doc/rfc7241/</a:t>
            </a:r>
            <a:r>
              <a:rPr lang="en-US" sz="1600" dirty="0"/>
              <a:t> </a:t>
            </a:r>
          </a:p>
          <a:p>
            <a:pPr>
              <a:lnSpc>
                <a:spcPct val="80000"/>
              </a:lnSpc>
              <a:spcBef>
                <a:spcPts val="1200"/>
              </a:spcBef>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marL="0" indent="0">
              <a:lnSpc>
                <a:spcPct val="80000"/>
              </a:lnSpc>
              <a:defRPr/>
            </a:pPr>
            <a:endParaRPr lang="en-US" sz="2200" dirty="0"/>
          </a:p>
        </p:txBody>
      </p:sp>
      <p:sp>
        <p:nvSpPr>
          <p:cNvPr id="2" name="Footer Placeholder 1">
            <a:extLst>
              <a:ext uri="{FF2B5EF4-FFF2-40B4-BE49-F238E27FC236}">
                <a16:creationId xmlns:a16="http://schemas.microsoft.com/office/drawing/2014/main" id="{BB06F1DD-0E8F-A3B8-56C7-9722CD05BF96}"/>
              </a:ext>
            </a:extLst>
          </p:cNvPr>
          <p:cNvSpPr>
            <a:spLocks noGrp="1"/>
          </p:cNvSpPr>
          <p:nvPr>
            <p:ph type="ftr" idx="14"/>
          </p:nvPr>
        </p:nvSpPr>
        <p:spPr/>
        <p:txBody>
          <a:bodyPr/>
          <a:lstStyle/>
          <a:p>
            <a:r>
              <a:rPr lang="en-GB"/>
              <a:t>Peter Yee, AKAYLA</a:t>
            </a:r>
            <a:endParaRPr lang="en-GB" dirty="0"/>
          </a:p>
        </p:txBody>
      </p:sp>
      <p:sp>
        <p:nvSpPr>
          <p:cNvPr id="3" name="Slide Number Placeholder 2">
            <a:extLst>
              <a:ext uri="{FF2B5EF4-FFF2-40B4-BE49-F238E27FC236}">
                <a16:creationId xmlns:a16="http://schemas.microsoft.com/office/drawing/2014/main" id="{BE4340E8-8FBC-2E9D-8730-59E95E2F9A17}"/>
              </a:ext>
            </a:extLst>
          </p:cNvPr>
          <p:cNvSpPr>
            <a:spLocks noGrp="1"/>
          </p:cNvSpPr>
          <p:nvPr>
            <p:ph type="sldNum" idx="12"/>
          </p:nvPr>
        </p:nvSpPr>
        <p:spPr/>
        <p:txBody>
          <a:bodyPr/>
          <a:lstStyle/>
          <a:p>
            <a:r>
              <a:rPr lang="en-GB"/>
              <a:t>Slide </a:t>
            </a:r>
            <a:fld id="{440F5867-744E-4AA6-B0ED-4C44D2DFBB7B}" type="slidenum">
              <a:rPr lang="en-GB" smtClean="0"/>
              <a:pPr/>
              <a:t>149</a:t>
            </a:fld>
            <a:endParaRPr lang="en-GB" dirty="0"/>
          </a:p>
        </p:txBody>
      </p:sp>
      <p:sp>
        <p:nvSpPr>
          <p:cNvPr id="4" name="Date Placeholder 3">
            <a:extLst>
              <a:ext uri="{FF2B5EF4-FFF2-40B4-BE49-F238E27FC236}">
                <a16:creationId xmlns:a16="http://schemas.microsoft.com/office/drawing/2014/main" id="{47C2862F-59A7-5D85-F4BA-B5B0FC48ED7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430663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5FAE9-1E36-467B-9DC7-4B8F70B1E1A4}"/>
              </a:ext>
            </a:extLst>
          </p:cNvPr>
          <p:cNvSpPr>
            <a:spLocks noGrp="1"/>
          </p:cNvSpPr>
          <p:nvPr>
            <p:ph type="title"/>
          </p:nvPr>
        </p:nvSpPr>
        <p:spPr/>
        <p:txBody>
          <a:bodyPr/>
          <a:lstStyle/>
          <a:p>
            <a:r>
              <a:rPr lang="en-US" dirty="0"/>
              <a:t>ANA changes January to March</a:t>
            </a:r>
          </a:p>
        </p:txBody>
      </p:sp>
      <p:sp>
        <p:nvSpPr>
          <p:cNvPr id="7" name="Rectangle 1">
            <a:extLst>
              <a:ext uri="{FF2B5EF4-FFF2-40B4-BE49-F238E27FC236}">
                <a16:creationId xmlns:a16="http://schemas.microsoft.com/office/drawing/2014/main" id="{4171984E-1895-4221-904F-B876997E2F98}"/>
              </a:ext>
            </a:extLst>
          </p:cNvPr>
          <p:cNvSpPr>
            <a:spLocks noChangeArrowheads="1"/>
          </p:cNvSpPr>
          <p:nvPr/>
        </p:nvSpPr>
        <p:spPr bwMode="auto">
          <a:xfrm>
            <a:off x="843176" y="1565887"/>
            <a:ext cx="5171609"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Here are the ANA assignments, releases, etc. since the January 2023 session:</a:t>
            </a:r>
            <a:endParaRPr kumimoji="0" lang="en-US" altLang="en-US" sz="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1">
            <a:hlinkClick r:id="rId2"/>
            <a:extLst>
              <a:ext uri="{FF2B5EF4-FFF2-40B4-BE49-F238E27FC236}">
                <a16:creationId xmlns:a16="http://schemas.microsoft.com/office/drawing/2014/main" id="{A874877D-75BE-CDCC-F3F3-2D8B7475DA70}"/>
              </a:ext>
            </a:extLst>
          </p:cNvPr>
          <p:cNvSpPr>
            <a:spLocks noChangeArrowheads="1"/>
          </p:cNvSpPr>
          <p:nvPr/>
        </p:nvSpPr>
        <p:spPr bwMode="auto">
          <a:xfrm>
            <a:off x="914400" y="33067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a:extLst>
              <a:ext uri="{FF2B5EF4-FFF2-40B4-BE49-F238E27FC236}">
                <a16:creationId xmlns:a16="http://schemas.microsoft.com/office/drawing/2014/main" id="{43A96B70-E5B5-1ACF-881D-DE33923B0DA7}"/>
              </a:ext>
            </a:extLst>
          </p:cNvPr>
          <p:cNvGraphicFramePr>
            <a:graphicFrameLocks noGrp="1"/>
          </p:cNvGraphicFramePr>
          <p:nvPr>
            <p:extLst>
              <p:ext uri="{D42A27DB-BD31-4B8C-83A1-F6EECF244321}">
                <p14:modId xmlns:p14="http://schemas.microsoft.com/office/powerpoint/2010/main" val="2067618553"/>
              </p:ext>
            </p:extLst>
          </p:nvPr>
        </p:nvGraphicFramePr>
        <p:xfrm>
          <a:off x="914401" y="1830390"/>
          <a:ext cx="10439399" cy="4513856"/>
        </p:xfrm>
        <a:graphic>
          <a:graphicData uri="http://schemas.openxmlformats.org/drawingml/2006/table">
            <a:tbl>
              <a:tblPr>
                <a:tableStyleId>{5C22544A-7EE6-4342-B048-85BDC9FD1C3A}</a:tableStyleId>
              </a:tblPr>
              <a:tblGrid>
                <a:gridCol w="664183">
                  <a:extLst>
                    <a:ext uri="{9D8B030D-6E8A-4147-A177-3AD203B41FA5}">
                      <a16:colId xmlns:a16="http://schemas.microsoft.com/office/drawing/2014/main" val="1840146888"/>
                    </a:ext>
                  </a:extLst>
                </a:gridCol>
                <a:gridCol w="453208">
                  <a:extLst>
                    <a:ext uri="{9D8B030D-6E8A-4147-A177-3AD203B41FA5}">
                      <a16:colId xmlns:a16="http://schemas.microsoft.com/office/drawing/2014/main" val="2386903155"/>
                    </a:ext>
                  </a:extLst>
                </a:gridCol>
                <a:gridCol w="453208">
                  <a:extLst>
                    <a:ext uri="{9D8B030D-6E8A-4147-A177-3AD203B41FA5}">
                      <a16:colId xmlns:a16="http://schemas.microsoft.com/office/drawing/2014/main" val="111354588"/>
                    </a:ext>
                  </a:extLst>
                </a:gridCol>
                <a:gridCol w="664183">
                  <a:extLst>
                    <a:ext uri="{9D8B030D-6E8A-4147-A177-3AD203B41FA5}">
                      <a16:colId xmlns:a16="http://schemas.microsoft.com/office/drawing/2014/main" val="2635559728"/>
                    </a:ext>
                  </a:extLst>
                </a:gridCol>
                <a:gridCol w="539160">
                  <a:extLst>
                    <a:ext uri="{9D8B030D-6E8A-4147-A177-3AD203B41FA5}">
                      <a16:colId xmlns:a16="http://schemas.microsoft.com/office/drawing/2014/main" val="741627590"/>
                    </a:ext>
                  </a:extLst>
                </a:gridCol>
                <a:gridCol w="1297111">
                  <a:extLst>
                    <a:ext uri="{9D8B030D-6E8A-4147-A177-3AD203B41FA5}">
                      <a16:colId xmlns:a16="http://schemas.microsoft.com/office/drawing/2014/main" val="1258090274"/>
                    </a:ext>
                  </a:extLst>
                </a:gridCol>
                <a:gridCol w="875159">
                  <a:extLst>
                    <a:ext uri="{9D8B030D-6E8A-4147-A177-3AD203B41FA5}">
                      <a16:colId xmlns:a16="http://schemas.microsoft.com/office/drawing/2014/main" val="634602466"/>
                    </a:ext>
                  </a:extLst>
                </a:gridCol>
                <a:gridCol w="664183">
                  <a:extLst>
                    <a:ext uri="{9D8B030D-6E8A-4147-A177-3AD203B41FA5}">
                      <a16:colId xmlns:a16="http://schemas.microsoft.com/office/drawing/2014/main" val="134885970"/>
                    </a:ext>
                  </a:extLst>
                </a:gridCol>
                <a:gridCol w="664183">
                  <a:extLst>
                    <a:ext uri="{9D8B030D-6E8A-4147-A177-3AD203B41FA5}">
                      <a16:colId xmlns:a16="http://schemas.microsoft.com/office/drawing/2014/main" val="1647154562"/>
                    </a:ext>
                  </a:extLst>
                </a:gridCol>
                <a:gridCol w="1297111">
                  <a:extLst>
                    <a:ext uri="{9D8B030D-6E8A-4147-A177-3AD203B41FA5}">
                      <a16:colId xmlns:a16="http://schemas.microsoft.com/office/drawing/2014/main" val="4137023092"/>
                    </a:ext>
                  </a:extLst>
                </a:gridCol>
                <a:gridCol w="453208">
                  <a:extLst>
                    <a:ext uri="{9D8B030D-6E8A-4147-A177-3AD203B41FA5}">
                      <a16:colId xmlns:a16="http://schemas.microsoft.com/office/drawing/2014/main" val="2830227705"/>
                    </a:ext>
                  </a:extLst>
                </a:gridCol>
                <a:gridCol w="1297111">
                  <a:extLst>
                    <a:ext uri="{9D8B030D-6E8A-4147-A177-3AD203B41FA5}">
                      <a16:colId xmlns:a16="http://schemas.microsoft.com/office/drawing/2014/main" val="1996409219"/>
                    </a:ext>
                  </a:extLst>
                </a:gridCol>
                <a:gridCol w="453208">
                  <a:extLst>
                    <a:ext uri="{9D8B030D-6E8A-4147-A177-3AD203B41FA5}">
                      <a16:colId xmlns:a16="http://schemas.microsoft.com/office/drawing/2014/main" val="4219937"/>
                    </a:ext>
                  </a:extLst>
                </a:gridCol>
                <a:gridCol w="664183">
                  <a:extLst>
                    <a:ext uri="{9D8B030D-6E8A-4147-A177-3AD203B41FA5}">
                      <a16:colId xmlns:a16="http://schemas.microsoft.com/office/drawing/2014/main" val="1851889200"/>
                    </a:ext>
                  </a:extLst>
                </a:gridCol>
              </a:tblGrid>
              <a:tr h="141058">
                <a:tc>
                  <a:txBody>
                    <a:bodyPr/>
                    <a:lstStyle/>
                    <a:p>
                      <a:pPr algn="l" fontAlgn="t"/>
                      <a:r>
                        <a:rPr lang="en-US" sz="400" u="none" strike="noStrike">
                          <a:effectLst/>
                        </a:rPr>
                        <a:t>TransactionID</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Type</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Status</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User</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Group</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dirty="0">
                          <a:effectLst/>
                        </a:rPr>
                        <a:t>Resource</a:t>
                      </a:r>
                      <a:endParaRPr lang="en-US" sz="400" b="1" i="0" u="none" strike="noStrike" dirty="0">
                        <a:effectLst/>
                        <a:latin typeface="Arial" panose="020B0604020202020204" pitchFamily="34" charset="0"/>
                      </a:endParaRPr>
                    </a:p>
                  </a:txBody>
                  <a:tcPr marL="2921" marR="2921" marT="2921" marB="0"/>
                </a:tc>
                <a:tc>
                  <a:txBody>
                    <a:bodyPr/>
                    <a:lstStyle/>
                    <a:p>
                      <a:pPr algn="l" fontAlgn="t"/>
                      <a:r>
                        <a:rPr lang="en-US" sz="400" u="none" strike="noStrike">
                          <a:effectLst/>
                        </a:rPr>
                        <a:t>Ref Doc</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Ref Subclause</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Ref Location</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Name</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Req Value</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Description</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Allocated Value</a:t>
                      </a:r>
                      <a:endParaRPr lang="en-US" sz="400" b="1"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Requested</a:t>
                      </a:r>
                      <a:endParaRPr lang="en-US" sz="400" b="1"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683594823"/>
                  </a:ext>
                </a:extLst>
              </a:tr>
              <a:tr h="70529">
                <a:tc>
                  <a:txBody>
                    <a:bodyPr/>
                    <a:lstStyle/>
                    <a:p>
                      <a:pPr algn="r" fontAlgn="t"/>
                      <a:r>
                        <a:rPr lang="en-US" sz="400" u="none" strike="noStrike">
                          <a:effectLst/>
                        </a:rPr>
                        <a:t>1362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Parameters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117</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363710507"/>
                  </a:ext>
                </a:extLst>
              </a:tr>
              <a:tr h="70529">
                <a:tc>
                  <a:txBody>
                    <a:bodyPr/>
                    <a:lstStyle/>
                    <a:p>
                      <a:pPr algn="r" fontAlgn="t"/>
                      <a:r>
                        <a:rPr lang="en-US" sz="400" u="none" strike="noStrike">
                          <a:effectLst/>
                        </a:rPr>
                        <a:t>1363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118</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909476405"/>
                  </a:ext>
                </a:extLst>
              </a:tr>
              <a:tr h="70529">
                <a:tc>
                  <a:txBody>
                    <a:bodyPr/>
                    <a:lstStyle/>
                    <a:p>
                      <a:pPr algn="r" fontAlgn="t"/>
                      <a:r>
                        <a:rPr lang="en-US" sz="400" u="none" strike="noStrike">
                          <a:effectLst/>
                        </a:rPr>
                        <a:t>1364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Parameters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4189618517"/>
                  </a:ext>
                </a:extLst>
              </a:tr>
              <a:tr h="70529">
                <a:tc>
                  <a:txBody>
                    <a:bodyPr/>
                    <a:lstStyle/>
                    <a:p>
                      <a:pPr algn="r" fontAlgn="t"/>
                      <a:r>
                        <a:rPr lang="en-US" sz="400" u="none" strike="noStrike">
                          <a:effectLst/>
                        </a:rPr>
                        <a:t>1365</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Parameters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119</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658377940"/>
                  </a:ext>
                </a:extLst>
              </a:tr>
              <a:tr h="70529">
                <a:tc>
                  <a:txBody>
                    <a:bodyPr/>
                    <a:lstStyle/>
                    <a:p>
                      <a:pPr algn="r" fontAlgn="t"/>
                      <a:r>
                        <a:rPr lang="en-US" sz="400" u="none" strike="noStrike">
                          <a:effectLst/>
                        </a:rPr>
                        <a:t>1366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Capabilities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120</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9236858"/>
                  </a:ext>
                </a:extLst>
              </a:tr>
              <a:tr h="70529">
                <a:tc>
                  <a:txBody>
                    <a:bodyPr/>
                    <a:lstStyle/>
                    <a:p>
                      <a:pPr algn="r" fontAlgn="t"/>
                      <a:r>
                        <a:rPr lang="en-US" sz="400" u="none" strike="noStrike">
                          <a:effectLst/>
                        </a:rPr>
                        <a:t>1367</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Beam Descriptor</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601937466"/>
                  </a:ext>
                </a:extLst>
              </a:tr>
              <a:tr h="70529">
                <a:tc>
                  <a:txBody>
                    <a:bodyPr/>
                    <a:lstStyle/>
                    <a:p>
                      <a:pPr algn="r" fontAlgn="t"/>
                      <a:r>
                        <a:rPr lang="en-US" sz="400" u="none" strike="noStrike">
                          <a:effectLst/>
                        </a:rPr>
                        <a:t>1368</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Short Capabilities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122</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767894510"/>
                  </a:ext>
                </a:extLst>
              </a:tr>
              <a:tr h="70529">
                <a:tc>
                  <a:txBody>
                    <a:bodyPr/>
                    <a:lstStyle/>
                    <a:p>
                      <a:pPr algn="r" fontAlgn="t"/>
                      <a:r>
                        <a:rPr lang="en-US" sz="400" u="none" strike="noStrike">
                          <a:effectLst/>
                        </a:rPr>
                        <a:t>1369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Measurement Setup</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123</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552979256"/>
                  </a:ext>
                </a:extLst>
              </a:tr>
              <a:tr h="141058">
                <a:tc>
                  <a:txBody>
                    <a:bodyPr/>
                    <a:lstStyle/>
                    <a:p>
                      <a:pPr algn="r" fontAlgn="t"/>
                      <a:r>
                        <a:rPr lang="en-US" sz="400" u="none" strike="noStrike">
                          <a:effectLst/>
                        </a:rPr>
                        <a:t>1370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Image Range Axis LUT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124</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877026501"/>
                  </a:ext>
                </a:extLst>
              </a:tr>
              <a:tr h="141058">
                <a:tc>
                  <a:txBody>
                    <a:bodyPr/>
                    <a:lstStyle/>
                    <a:p>
                      <a:pPr algn="r" fontAlgn="t"/>
                      <a:r>
                        <a:rPr lang="en-US" sz="400" u="none" strike="noStrike">
                          <a:effectLst/>
                        </a:rPr>
                        <a:t>1371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Image Doppler Axis LUT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125</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990135555"/>
                  </a:ext>
                </a:extLst>
              </a:tr>
              <a:tr h="70529">
                <a:tc>
                  <a:txBody>
                    <a:bodyPr/>
                    <a:lstStyle/>
                    <a:p>
                      <a:pPr algn="r" fontAlgn="t"/>
                      <a:r>
                        <a:rPr lang="en-US" sz="400" u="none" strike="noStrike">
                          <a:effectLst/>
                        </a:rPr>
                        <a:t>1372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Report Control</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126</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219098469"/>
                  </a:ext>
                </a:extLst>
              </a:tr>
              <a:tr h="70529">
                <a:tc>
                  <a:txBody>
                    <a:bodyPr/>
                    <a:lstStyle/>
                    <a:p>
                      <a:pPr algn="r" fontAlgn="t"/>
                      <a:r>
                        <a:rPr lang="en-US" sz="400" u="none" strike="noStrike">
                          <a:effectLst/>
                        </a:rPr>
                        <a:t>1373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Report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127</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289688278"/>
                  </a:ext>
                </a:extLst>
              </a:tr>
              <a:tr h="70529">
                <a:tc>
                  <a:txBody>
                    <a:bodyPr/>
                    <a:lstStyle/>
                    <a:p>
                      <a:pPr algn="r" fontAlgn="t"/>
                      <a:r>
                        <a:rPr lang="en-US" sz="400" u="none" strike="noStrike">
                          <a:effectLst/>
                        </a:rPr>
                        <a:t>1374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BRP Sensing</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128</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668876264"/>
                  </a:ext>
                </a:extLst>
              </a:tr>
              <a:tr h="141058">
                <a:tc>
                  <a:txBody>
                    <a:bodyPr/>
                    <a:lstStyle/>
                    <a:p>
                      <a:pPr algn="r" fontAlgn="t"/>
                      <a:r>
                        <a:rPr lang="en-US" sz="400" u="none" strike="noStrike">
                          <a:effectLst/>
                        </a:rPr>
                        <a:t>1375</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Passive Sensing Beacon Information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129</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473508483"/>
                  </a:ext>
                </a:extLst>
              </a:tr>
              <a:tr h="70529">
                <a:tc>
                  <a:txBody>
                    <a:bodyPr/>
                    <a:lstStyle/>
                    <a:p>
                      <a:pPr algn="r" fontAlgn="t"/>
                      <a:r>
                        <a:rPr lang="en-US" sz="400" u="none" strike="noStrike">
                          <a:effectLst/>
                        </a:rPr>
                        <a:t>1376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Beacon Sector Descriptor</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130</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71532186"/>
                  </a:ext>
                </a:extLst>
              </a:tr>
              <a:tr h="70529">
                <a:tc>
                  <a:txBody>
                    <a:bodyPr/>
                    <a:lstStyle/>
                    <a:p>
                      <a:pPr algn="r" fontAlgn="t"/>
                      <a:r>
                        <a:rPr lang="en-US" sz="400" u="none" strike="noStrike">
                          <a:effectLst/>
                        </a:rPr>
                        <a:t>1377</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Sensing Instance Duration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039927903"/>
                  </a:ext>
                </a:extLst>
              </a:tr>
              <a:tr h="70529">
                <a:tc>
                  <a:txBody>
                    <a:bodyPr/>
                    <a:lstStyle/>
                    <a:p>
                      <a:pPr algn="r" fontAlgn="t"/>
                      <a:r>
                        <a:rPr lang="en-US" sz="400" u="none" strike="noStrike">
                          <a:effectLst/>
                        </a:rPr>
                        <a:t>1378</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DMG SBP Parameters</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132</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958220534"/>
                  </a:ext>
                </a:extLst>
              </a:tr>
              <a:tr h="70529">
                <a:tc>
                  <a:txBody>
                    <a:bodyPr/>
                    <a:lstStyle/>
                    <a:p>
                      <a:pPr algn="r" fontAlgn="t"/>
                      <a:r>
                        <a:rPr lang="en-US" sz="400" u="none" strike="noStrike">
                          <a:effectLst/>
                        </a:rPr>
                        <a:t>1379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5" action="ppaction://hlinkfile"/>
                        </a:rPr>
                        <a:t>Categories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9.4.1.11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9-51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Protected Sensing Frame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5" action="ppaction://hlinkfile"/>
                        </a:rPr>
                        <a:t>38</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092069256"/>
                  </a:ext>
                </a:extLst>
              </a:tr>
              <a:tr h="141058">
                <a:tc>
                  <a:txBody>
                    <a:bodyPr/>
                    <a:lstStyle/>
                    <a:p>
                      <a:pPr algn="r" fontAlgn="t"/>
                      <a:r>
                        <a:rPr lang="en-US" sz="400" u="none" strike="noStrike">
                          <a:effectLst/>
                        </a:rPr>
                        <a:t>1380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Setup Request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936499932"/>
                  </a:ext>
                </a:extLst>
              </a:tr>
              <a:tr h="141058">
                <a:tc>
                  <a:txBody>
                    <a:bodyPr/>
                    <a:lstStyle/>
                    <a:p>
                      <a:pPr algn="r" fontAlgn="t"/>
                      <a:r>
                        <a:rPr lang="en-US" sz="400" u="none" strike="noStrike">
                          <a:effectLst/>
                        </a:rPr>
                        <a:t>1381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Setup Response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52</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4022853076"/>
                  </a:ext>
                </a:extLst>
              </a:tr>
              <a:tr h="70529">
                <a:tc>
                  <a:txBody>
                    <a:bodyPr/>
                    <a:lstStyle/>
                    <a:p>
                      <a:pPr algn="r" fontAlgn="t"/>
                      <a:r>
                        <a:rPr lang="en-US" sz="400" u="none" strike="noStrike">
                          <a:effectLst/>
                        </a:rPr>
                        <a:t>1382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Report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53</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622964817"/>
                  </a:ext>
                </a:extLst>
              </a:tr>
              <a:tr h="141058">
                <a:tc>
                  <a:txBody>
                    <a:bodyPr/>
                    <a:lstStyle/>
                    <a:p>
                      <a:pPr algn="r" fontAlgn="t"/>
                      <a:r>
                        <a:rPr lang="en-US" sz="400" u="none" strike="noStrike">
                          <a:effectLst/>
                        </a:rPr>
                        <a:t>1383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Setup Termination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54</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80120202"/>
                  </a:ext>
                </a:extLst>
              </a:tr>
              <a:tr h="70529">
                <a:tc>
                  <a:txBody>
                    <a:bodyPr/>
                    <a:lstStyle/>
                    <a:p>
                      <a:pPr algn="r" fontAlgn="t"/>
                      <a:r>
                        <a:rPr lang="en-US" sz="400" u="none" strike="noStrike">
                          <a:effectLst/>
                        </a:rPr>
                        <a:t>1384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Sensing Measurement Setup Query</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55</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886474207"/>
                  </a:ext>
                </a:extLst>
              </a:tr>
              <a:tr h="70529">
                <a:tc>
                  <a:txBody>
                    <a:bodyPr/>
                    <a:lstStyle/>
                    <a:p>
                      <a:pPr algn="r" fontAlgn="t"/>
                      <a:r>
                        <a:rPr lang="en-US" sz="400" u="none" strike="noStrike">
                          <a:effectLst/>
                        </a:rPr>
                        <a:t>1385</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Request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56</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526827521"/>
                  </a:ext>
                </a:extLst>
              </a:tr>
              <a:tr h="70529">
                <a:tc>
                  <a:txBody>
                    <a:bodyPr/>
                    <a:lstStyle/>
                    <a:p>
                      <a:pPr algn="r" fontAlgn="t"/>
                      <a:r>
                        <a:rPr lang="en-US" sz="400" u="none" strike="noStrike">
                          <a:effectLst/>
                        </a:rPr>
                        <a:t>1386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Response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57</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623303342"/>
                  </a:ext>
                </a:extLst>
              </a:tr>
              <a:tr h="70529">
                <a:tc>
                  <a:txBody>
                    <a:bodyPr/>
                    <a:lstStyle/>
                    <a:p>
                      <a:pPr algn="r" fontAlgn="t"/>
                      <a:r>
                        <a:rPr lang="en-US" sz="400" u="none" strike="noStrike">
                          <a:effectLst/>
                        </a:rPr>
                        <a:t>1387</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Termination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58</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708899309"/>
                  </a:ext>
                </a:extLst>
              </a:tr>
              <a:tr h="70529">
                <a:tc>
                  <a:txBody>
                    <a:bodyPr/>
                    <a:lstStyle/>
                    <a:p>
                      <a:pPr algn="r" fontAlgn="t"/>
                      <a:r>
                        <a:rPr lang="en-US" sz="400" u="none" strike="noStrike">
                          <a:effectLst/>
                        </a:rPr>
                        <a:t>1388</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6" action="ppaction://hlinkfile"/>
                        </a:rPr>
                        <a:t>PublicActionFrames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9.6.7.1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9-364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SBP Report</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6" action="ppaction://hlinkfile"/>
                        </a:rPr>
                        <a:t>59</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142394387"/>
                  </a:ext>
                </a:extLst>
              </a:tr>
              <a:tr h="70529">
                <a:tc>
                  <a:txBody>
                    <a:bodyPr/>
                    <a:lstStyle/>
                    <a:p>
                      <a:pPr algn="r" fontAlgn="t"/>
                      <a:r>
                        <a:rPr lang="en-US" sz="400" u="none" strike="noStrike">
                          <a:effectLst/>
                        </a:rPr>
                        <a:t>1389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Claudio da Silva</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3" action="ppaction://hlinkfile"/>
                        </a:rPr>
                        <a:t>TGbf</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7" action="ppaction://hlinkfile"/>
                        </a:rPr>
                        <a:t>dot11smt</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dot11SENSStationConfigTable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7" action="ppaction://hlinkfile"/>
                        </a:rPr>
                        <a:t>49</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2023-01-25</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488295274"/>
                  </a:ext>
                </a:extLst>
              </a:tr>
              <a:tr h="282116">
                <a:tc>
                  <a:txBody>
                    <a:bodyPr/>
                    <a:lstStyle/>
                    <a:p>
                      <a:pPr algn="r" fontAlgn="t"/>
                      <a:r>
                        <a:rPr lang="en-US" sz="400" u="none" strike="noStrike">
                          <a:effectLst/>
                        </a:rPr>
                        <a:t>1390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9" action="ppaction://hlinkfile"/>
                        </a:rPr>
                        <a:t>StatusCodes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9.4.1.9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9-50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DENIED_LINK_ON_WHICH_THE_(RE)ASSOCIATION FRAME_IS_ TRANSMITTED_NOT_ACCEPTED</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Link not accepted because the link on which the (Re)Association Request frame is transmitted is not accepted.</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9" action="ppaction://hlinkfile"/>
                        </a:rPr>
                        <a:t>139</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457946128"/>
                  </a:ext>
                </a:extLst>
              </a:tr>
              <a:tr h="352645">
                <a:tc>
                  <a:txBody>
                    <a:bodyPr/>
                    <a:lstStyle/>
                    <a:p>
                      <a:pPr algn="r" fontAlgn="t"/>
                      <a:r>
                        <a:rPr lang="en-US" sz="400" u="none" strike="noStrike">
                          <a:effectLst/>
                        </a:rPr>
                        <a:t>1391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9" action="ppaction://hlinkfile"/>
                        </a:rPr>
                        <a:t>StatusCodes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dirty="0">
                          <a:effectLst/>
                        </a:rPr>
                        <a:t>IEEE Std 802.11-2020</a:t>
                      </a:r>
                      <a:endParaRPr lang="en-US" sz="400" b="0" i="0" u="none" strike="noStrike" dirty="0">
                        <a:effectLst/>
                        <a:latin typeface="Arial" panose="020B0604020202020204" pitchFamily="34" charset="0"/>
                      </a:endParaRPr>
                    </a:p>
                  </a:txBody>
                  <a:tcPr marL="2921" marR="2921" marT="2921" marB="0"/>
                </a:tc>
                <a:tc>
                  <a:txBody>
                    <a:bodyPr/>
                    <a:lstStyle/>
                    <a:p>
                      <a:pPr algn="l" fontAlgn="t"/>
                      <a:r>
                        <a:rPr lang="en-US" sz="400" u="none" strike="noStrike">
                          <a:effectLst/>
                        </a:rPr>
                        <a:t>9.4.1.9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9-50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EPCS_DENIED_VERIFICATION_FAILURE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EPCS priority access is temporarily denied because the receiving AP MLD is unable to verify that the non-AP MLD is authorized for an unspecified reason.</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9" action="ppaction://hlinkfile"/>
                        </a:rPr>
                        <a:t>140</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308480578"/>
                  </a:ext>
                </a:extLst>
              </a:tr>
              <a:tr h="282116">
                <a:tc>
                  <a:txBody>
                    <a:bodyPr/>
                    <a:lstStyle/>
                    <a:p>
                      <a:pPr algn="r" fontAlgn="t"/>
                      <a:r>
                        <a:rPr lang="en-US" sz="400" u="none" strike="noStrike">
                          <a:effectLst/>
                        </a:rPr>
                        <a:t>1392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9" action="ppaction://hlinkfile"/>
                        </a:rPr>
                        <a:t>StatusCodes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9.4.1.9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9-50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DENIED_OPERATION_PARAMETER_UPDATE</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Operation parameter update denied because the requested operation parameters or capabilities are not acceptable.</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9" action="ppaction://hlinkfile"/>
                        </a:rPr>
                        <a:t>141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46027497"/>
                  </a:ext>
                </a:extLst>
              </a:tr>
              <a:tr h="70529">
                <a:tc>
                  <a:txBody>
                    <a:bodyPr/>
                    <a:lstStyle/>
                    <a:p>
                      <a:pPr algn="r" fontAlgn="t"/>
                      <a:r>
                        <a:rPr lang="en-US" sz="400" u="none" strike="noStrike">
                          <a:effectLst/>
                        </a:rPr>
                        <a:t>1393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MLO Link Information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133</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59267094"/>
                  </a:ext>
                </a:extLst>
              </a:tr>
              <a:tr h="70529">
                <a:tc>
                  <a:txBody>
                    <a:bodyPr/>
                    <a:lstStyle/>
                    <a:p>
                      <a:pPr algn="r" fontAlgn="t"/>
                      <a:r>
                        <a:rPr lang="en-US" sz="400" u="none" strike="noStrike">
                          <a:effectLst/>
                        </a:rPr>
                        <a:t>1394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AID Bitmap</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134</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304560361"/>
                  </a:ext>
                </a:extLst>
              </a:tr>
              <a:tr h="70529">
                <a:tc>
                  <a:txBody>
                    <a:bodyPr/>
                    <a:lstStyle/>
                    <a:p>
                      <a:pPr algn="r" fontAlgn="t"/>
                      <a:r>
                        <a:rPr lang="en-US" sz="400" u="none" strike="noStrike">
                          <a:effectLst/>
                        </a:rPr>
                        <a:t>1395</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Successful</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Edward Au</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8" action="ppaction://hlinkfile"/>
                        </a:rPr>
                        <a:t>TGbe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4" action="ppaction://hlinkfile"/>
                        </a:rPr>
                        <a:t>Element ID Extension 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Bandwidth Indication</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4" action="ppaction://hlinkfile"/>
                        </a:rPr>
                        <a:t>135</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2023-01-26</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353091697"/>
                  </a:ext>
                </a:extLst>
              </a:tr>
              <a:tr h="70529">
                <a:tc>
                  <a:txBody>
                    <a:bodyPr/>
                    <a:lstStyle/>
                    <a:p>
                      <a:pPr algn="r" fontAlgn="t"/>
                      <a:r>
                        <a:rPr lang="en-US" sz="400" u="none" strike="noStrike">
                          <a:effectLst/>
                        </a:rPr>
                        <a:t>1396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1" action="ppaction://hlinkfile"/>
                        </a:rPr>
                        <a:t>ElementIDs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9-92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Challenge Text</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16</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463480228"/>
                  </a:ext>
                </a:extLst>
              </a:tr>
              <a:tr h="70529">
                <a:tc>
                  <a:txBody>
                    <a:bodyPr/>
                    <a:lstStyle/>
                    <a:p>
                      <a:pPr algn="r" fontAlgn="t"/>
                      <a:r>
                        <a:rPr lang="en-US" sz="400" u="none" strike="noStrike">
                          <a:effectLst/>
                        </a:rPr>
                        <a:t>1397</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2" action="ppaction://hlinkfile"/>
                        </a:rPr>
                        <a:t>RSNCapabilities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9.4.2.24.4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Figure 9-289</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1</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969143225"/>
                  </a:ext>
                </a:extLst>
              </a:tr>
              <a:tr h="70529">
                <a:tc>
                  <a:txBody>
                    <a:bodyPr/>
                    <a:lstStyle/>
                    <a:p>
                      <a:pPr algn="r" fontAlgn="t"/>
                      <a:r>
                        <a:rPr lang="en-US" sz="400" u="none" strike="noStrike">
                          <a:effectLst/>
                        </a:rPr>
                        <a:t>1398</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3" action="ppaction://hlinkfile"/>
                        </a:rPr>
                        <a:t>CipherSuiteSelectors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9.4.2.24.2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9-149</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1</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115757169"/>
                  </a:ext>
                </a:extLst>
              </a:tr>
              <a:tr h="70529">
                <a:tc>
                  <a:txBody>
                    <a:bodyPr/>
                    <a:lstStyle/>
                    <a:p>
                      <a:pPr algn="r" fontAlgn="t"/>
                      <a:r>
                        <a:rPr lang="en-US" sz="400" u="none" strike="noStrike">
                          <a:effectLst/>
                        </a:rPr>
                        <a:t>1399</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3" action="ppaction://hlinkfile"/>
                        </a:rPr>
                        <a:t>CipherSuiteSelectors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9.4.2.24.2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9-149</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5</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048883069"/>
                  </a:ext>
                </a:extLst>
              </a:tr>
              <a:tr h="70529">
                <a:tc>
                  <a:txBody>
                    <a:bodyPr/>
                    <a:lstStyle/>
                    <a:p>
                      <a:pPr algn="r" fontAlgn="t"/>
                      <a:r>
                        <a:rPr lang="en-US" sz="400" u="none" strike="noStrike">
                          <a:effectLst/>
                        </a:rPr>
                        <a:t>1400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4" action="ppaction://hlinkfile"/>
                        </a:rPr>
                        <a:t>ExtendedCapabilities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9-153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S-PSMP Capability</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6</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4164909474"/>
                  </a:ext>
                </a:extLst>
              </a:tr>
              <a:tr h="70529">
                <a:tc>
                  <a:txBody>
                    <a:bodyPr/>
                    <a:lstStyle/>
                    <a:p>
                      <a:pPr algn="r" fontAlgn="t"/>
                      <a:r>
                        <a:rPr lang="en-US" sz="400" u="none" strike="noStrike">
                          <a:effectLst/>
                        </a:rPr>
                        <a:t>1401</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4" action="ppaction://hlinkfile"/>
                        </a:rPr>
                        <a:t>ExtendedCapabilities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9-153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Service Interval Granularity b0</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41</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2862796008"/>
                  </a:ext>
                </a:extLst>
              </a:tr>
              <a:tr h="70529">
                <a:tc>
                  <a:txBody>
                    <a:bodyPr/>
                    <a:lstStyle/>
                    <a:p>
                      <a:pPr algn="r" fontAlgn="t"/>
                      <a:r>
                        <a:rPr lang="en-US" sz="400" u="none" strike="noStrike">
                          <a:effectLst/>
                        </a:rPr>
                        <a:t>1402</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4" action="ppaction://hlinkfile"/>
                        </a:rPr>
                        <a:t>ExtendedCapabilities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9-153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Service Interval Granularity b1</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42</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3510062926"/>
                  </a:ext>
                </a:extLst>
              </a:tr>
              <a:tr h="70529">
                <a:tc>
                  <a:txBody>
                    <a:bodyPr/>
                    <a:lstStyle/>
                    <a:p>
                      <a:pPr algn="r" fontAlgn="t"/>
                      <a:r>
                        <a:rPr lang="en-US" sz="400" u="none" strike="noStrike">
                          <a:effectLst/>
                        </a:rPr>
                        <a:t>1403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Release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4" action="ppaction://hlinkfile"/>
                        </a:rPr>
                        <a:t>ExtendedCapabilities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9-153</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Service Interval Granularity b2</a:t>
                      </a:r>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43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409101796"/>
                  </a:ext>
                </a:extLst>
              </a:tr>
              <a:tr h="70529">
                <a:tc>
                  <a:txBody>
                    <a:bodyPr/>
                    <a:lstStyle/>
                    <a:p>
                      <a:pPr algn="r" fontAlgn="t"/>
                      <a:r>
                        <a:rPr lang="en-US" sz="400" u="none" strike="noStrike">
                          <a:effectLst/>
                        </a:rPr>
                        <a:t>1404</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5" action="ppaction://hlinkfile"/>
                        </a:rPr>
                        <a:t>dot11Groups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dot11CountersGroup6</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15" action="ppaction://hlinkfile"/>
                        </a:rPr>
                        <a:t>130</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1538111127"/>
                  </a:ext>
                </a:extLst>
              </a:tr>
              <a:tr h="70529">
                <a:tc>
                  <a:txBody>
                    <a:bodyPr/>
                    <a:lstStyle/>
                    <a:p>
                      <a:pPr algn="r" fontAlgn="t"/>
                      <a:r>
                        <a:rPr lang="en-US" sz="400" u="none" strike="noStrike">
                          <a:effectLst/>
                        </a:rPr>
                        <a:t>1405</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5" action="ppaction://hlinkfile"/>
                        </a:rPr>
                        <a:t>dot11Groups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dot11MACbase6</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15" action="ppaction://hlinkfile"/>
                        </a:rPr>
                        <a:t>131</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453368080"/>
                  </a:ext>
                </a:extLst>
              </a:tr>
              <a:tr h="70529">
                <a:tc>
                  <a:txBody>
                    <a:bodyPr/>
                    <a:lstStyle/>
                    <a:p>
                      <a:pPr algn="r" fontAlgn="t"/>
                      <a:r>
                        <a:rPr lang="en-US" sz="400" u="none" strike="noStrike">
                          <a:effectLst/>
                        </a:rPr>
                        <a:t>1406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Pending</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Emily Qi</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0" action="ppaction://hlinkfile"/>
                        </a:rPr>
                        <a:t>TGme</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5" action="ppaction://hlinkfile"/>
                        </a:rPr>
                        <a:t>dot11Groups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C.3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dot11SMTRMConfig4</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sng" strike="noStrike">
                          <a:effectLst/>
                          <a:hlinkClick r:id="rId15" action="ppaction://hlinkfile"/>
                        </a:rPr>
                        <a:t>132</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r" fontAlgn="t"/>
                      <a:r>
                        <a:rPr lang="en-US" sz="400" u="none" strike="noStrike">
                          <a:effectLst/>
                        </a:rPr>
                        <a:t>2023-03-12</a:t>
                      </a:r>
                      <a:endParaRPr lang="en-US" sz="400" b="0" i="0" u="none" strike="noStrike">
                        <a:effectLst/>
                        <a:latin typeface="Arial" panose="020B0604020202020204" pitchFamily="34" charset="0"/>
                      </a:endParaRPr>
                    </a:p>
                  </a:txBody>
                  <a:tcPr marL="2921" marR="2921" marT="2921" marB="0"/>
                </a:tc>
                <a:extLst>
                  <a:ext uri="{0D108BD9-81ED-4DB2-BD59-A6C34878D82A}">
                    <a16:rowId xmlns:a16="http://schemas.microsoft.com/office/drawing/2014/main" val="50643174"/>
                  </a:ext>
                </a:extLst>
              </a:tr>
              <a:tr h="70529">
                <a:tc>
                  <a:txBody>
                    <a:bodyPr/>
                    <a:lstStyle/>
                    <a:p>
                      <a:pPr algn="r" fontAlgn="t"/>
                      <a:r>
                        <a:rPr lang="en-US" sz="400" u="none" strike="noStrike">
                          <a:effectLst/>
                        </a:rPr>
                        <a:t>1407</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Allocate</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Received</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Robert Stacey</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sng" strike="noStrike">
                          <a:effectLst/>
                          <a:hlinkClick r:id="rId16" action="ppaction://hlinkfile"/>
                        </a:rPr>
                        <a:t>ANA</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sng" strike="noStrike">
                          <a:effectLst/>
                          <a:hlinkClick r:id="rId14" action="ppaction://hlinkfile"/>
                        </a:rPr>
                        <a:t>ExtendedCapabilities</a:t>
                      </a:r>
                      <a:endParaRPr lang="en-US" sz="400" b="0" i="0" u="sng" strike="noStrike">
                        <a:solidFill>
                          <a:srgbClr val="0000FF"/>
                        </a:solidFill>
                        <a:effectLst/>
                        <a:latin typeface="Arial" panose="020B0604020202020204" pitchFamily="34" charset="0"/>
                      </a:endParaRPr>
                    </a:p>
                  </a:txBody>
                  <a:tcPr marL="2921" marR="2921" marT="2921" marB="0"/>
                </a:tc>
                <a:tc>
                  <a:txBody>
                    <a:bodyPr/>
                    <a:lstStyle/>
                    <a:p>
                      <a:pPr algn="l" fontAlgn="t"/>
                      <a:r>
                        <a:rPr lang="en-US" sz="400" u="none" strike="noStrike">
                          <a:effectLst/>
                        </a:rPr>
                        <a:t>IEEE Std 802.11-2020</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9.4.2.26</a:t>
                      </a:r>
                      <a:endParaRPr lang="en-US" sz="400" b="0" i="0" u="none" strike="noStrike">
                        <a:effectLst/>
                        <a:latin typeface="Arial" panose="020B0604020202020204" pitchFamily="34" charset="0"/>
                      </a:endParaRPr>
                    </a:p>
                  </a:txBody>
                  <a:tcPr marL="2921" marR="2921" marT="2921" marB="0"/>
                </a:tc>
                <a:tc>
                  <a:txBody>
                    <a:bodyPr/>
                    <a:lstStyle/>
                    <a:p>
                      <a:pPr algn="l" fontAlgn="t"/>
                      <a:r>
                        <a:rPr lang="en-US" sz="400" u="none" strike="noStrike">
                          <a:effectLst/>
                        </a:rPr>
                        <a:t>Table 9-153</a:t>
                      </a:r>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l" fontAlgn="t"/>
                      <a:endParaRPr lang="en-US" sz="400" b="0" i="0" u="none" strike="noStrike">
                        <a:effectLst/>
                        <a:latin typeface="Arial" panose="020B0604020202020204" pitchFamily="34" charset="0"/>
                      </a:endParaRPr>
                    </a:p>
                  </a:txBody>
                  <a:tcPr marL="2921" marR="2921" marT="2921" marB="0"/>
                </a:tc>
                <a:tc>
                  <a:txBody>
                    <a:bodyPr/>
                    <a:lstStyle/>
                    <a:p>
                      <a:pPr algn="r" fontAlgn="t"/>
                      <a:r>
                        <a:rPr lang="en-US" sz="400" u="none" strike="noStrike" dirty="0">
                          <a:effectLst/>
                        </a:rPr>
                        <a:t>2023-03-12</a:t>
                      </a:r>
                      <a:endParaRPr lang="en-US" sz="400" b="0" i="0" u="none" strike="noStrike" dirty="0">
                        <a:effectLst/>
                        <a:latin typeface="Arial" panose="020B0604020202020204" pitchFamily="34" charset="0"/>
                      </a:endParaRPr>
                    </a:p>
                  </a:txBody>
                  <a:tcPr marL="2921" marR="2921" marT="2921" marB="0"/>
                </a:tc>
                <a:extLst>
                  <a:ext uri="{0D108BD9-81ED-4DB2-BD59-A6C34878D82A}">
                    <a16:rowId xmlns:a16="http://schemas.microsoft.com/office/drawing/2014/main" val="3835987278"/>
                  </a:ext>
                </a:extLst>
              </a:tr>
            </a:tbl>
          </a:graphicData>
        </a:graphic>
      </p:graphicFrame>
      <p:sp>
        <p:nvSpPr>
          <p:cNvPr id="9" name="Footer Placeholder 8">
            <a:extLst>
              <a:ext uri="{FF2B5EF4-FFF2-40B4-BE49-F238E27FC236}">
                <a16:creationId xmlns:a16="http://schemas.microsoft.com/office/drawing/2014/main" id="{C1F921E9-D7AC-42F6-9B16-8707F791BC33}"/>
              </a:ext>
            </a:extLst>
          </p:cNvPr>
          <p:cNvSpPr>
            <a:spLocks noGrp="1"/>
          </p:cNvSpPr>
          <p:nvPr>
            <p:ph type="ftr" idx="11"/>
          </p:nvPr>
        </p:nvSpPr>
        <p:spPr/>
        <p:txBody>
          <a:bodyPr/>
          <a:lstStyle/>
          <a:p>
            <a:r>
              <a:rPr lang="en-GB"/>
              <a:t>Peter Eccelsine, Cisco</a:t>
            </a:r>
          </a:p>
        </p:txBody>
      </p:sp>
      <p:sp>
        <p:nvSpPr>
          <p:cNvPr id="10" name="Slide Number Placeholder 9">
            <a:extLst>
              <a:ext uri="{FF2B5EF4-FFF2-40B4-BE49-F238E27FC236}">
                <a16:creationId xmlns:a16="http://schemas.microsoft.com/office/drawing/2014/main" id="{5800A0D2-2C50-FE21-FB50-5DF47C3F52D7}"/>
              </a:ext>
            </a:extLst>
          </p:cNvPr>
          <p:cNvSpPr>
            <a:spLocks noGrp="1"/>
          </p:cNvSpPr>
          <p:nvPr>
            <p:ph type="sldNum" idx="12"/>
          </p:nvPr>
        </p:nvSpPr>
        <p:spPr/>
        <p:txBody>
          <a:bodyPr/>
          <a:lstStyle/>
          <a:p>
            <a:r>
              <a:rPr lang="en-GB"/>
              <a:t>Slide </a:t>
            </a:r>
            <a:fld id="{06B781AF-4CCF-49B0-A572-DE54FBE5D942}" type="slidenum">
              <a:rPr lang="en-GB" smtClean="0"/>
              <a:pPr/>
              <a:t>15</a:t>
            </a:fld>
            <a:endParaRPr lang="en-GB"/>
          </a:p>
        </p:txBody>
      </p:sp>
      <p:sp>
        <p:nvSpPr>
          <p:cNvPr id="11" name="Date Placeholder 10">
            <a:extLst>
              <a:ext uri="{FF2B5EF4-FFF2-40B4-BE49-F238E27FC236}">
                <a16:creationId xmlns:a16="http://schemas.microsoft.com/office/drawing/2014/main" id="{4DF6065F-67BB-6AB7-44DD-455A4F818C96}"/>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2400176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a:solidFill>
                  <a:srgbClr val="FF0000"/>
                </a:solidFill>
              </a:rPr>
              <a:t>March 2023</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We will revisit the running order in</a:t>
            </a:r>
            <a:r>
              <a:rPr lang="en-US" sz="1800" dirty="0">
                <a:solidFill>
                  <a:srgbClr val="FF0000"/>
                </a:solidFill>
              </a:rPr>
              <a:t> May 2023. </a:t>
            </a:r>
            <a:r>
              <a:rPr lang="en-US" sz="1800" dirty="0">
                <a:solidFill>
                  <a:schemeClr val="tx1"/>
                </a:solidFill>
              </a:rPr>
              <a:t>Changes are usually based on MDR suitability.</a:t>
            </a:r>
          </a:p>
          <a:p>
            <a:pPr>
              <a:buFont typeface="Times New Roman" pitchFamily="16" charset="0"/>
              <a:buChar char="•"/>
            </a:pPr>
            <a:endParaRPr lang="en-GB" b="0" dirty="0"/>
          </a:p>
        </p:txBody>
      </p:sp>
      <p:graphicFrame>
        <p:nvGraphicFramePr>
          <p:cNvPr id="3" name="Table 2"/>
          <p:cNvGraphicFramePr>
            <a:graphicFrameLocks noGrp="1"/>
          </p:cNvGraphicFramePr>
          <p:nvPr>
            <p:extLst>
              <p:ext uri="{D42A27DB-BD31-4B8C-83A1-F6EECF244321}">
                <p14:modId xmlns:p14="http://schemas.microsoft.com/office/powerpoint/2010/main" val="899955406"/>
              </p:ext>
            </p:extLst>
          </p:nvPr>
        </p:nvGraphicFramePr>
        <p:xfrm>
          <a:off x="914401" y="2057400"/>
          <a:ext cx="10470067" cy="5437235"/>
        </p:xfrm>
        <a:graphic>
          <a:graphicData uri="http://schemas.openxmlformats.org/drawingml/2006/table">
            <a:tbl>
              <a:tblPr firstRow="1" bandRow="1">
                <a:tableStyleId>{5C22544A-7EE6-4342-B048-85BDC9FD1C3A}</a:tableStyleId>
              </a:tblPr>
              <a:tblGrid>
                <a:gridCol w="2825453">
                  <a:extLst>
                    <a:ext uri="{9D8B030D-6E8A-4147-A177-3AD203B41FA5}">
                      <a16:colId xmlns:a16="http://schemas.microsoft.com/office/drawing/2014/main" val="3336049185"/>
                    </a:ext>
                  </a:extLst>
                </a:gridCol>
                <a:gridCol w="4426093">
                  <a:extLst>
                    <a:ext uri="{9D8B030D-6E8A-4147-A177-3AD203B41FA5}">
                      <a16:colId xmlns:a16="http://schemas.microsoft.com/office/drawing/2014/main" val="1921072032"/>
                    </a:ext>
                  </a:extLst>
                </a:gridCol>
                <a:gridCol w="3218521">
                  <a:extLst>
                    <a:ext uri="{9D8B030D-6E8A-4147-A177-3AD203B41FA5}">
                      <a16:colId xmlns:a16="http://schemas.microsoft.com/office/drawing/2014/main" val="3834352144"/>
                    </a:ext>
                  </a:extLst>
                </a:gridCol>
              </a:tblGrid>
              <a:tr h="47244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a16="http://schemas.microsoft.com/office/drawing/2014/main" val="357855414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982380037"/>
                  </a:ext>
                </a:extLst>
              </a:tr>
              <a:tr h="34747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6</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TGbc</a:t>
                      </a:r>
                      <a:r>
                        <a:rPr kumimoji="0" lang="en-US" sz="1600" b="0" i="0" u="none" strike="noStrike" cap="none" normalizeH="0" baseline="0" dirty="0">
                          <a:ln>
                            <a:noFill/>
                          </a:ln>
                          <a:solidFill>
                            <a:schemeClr val="tx1"/>
                          </a:solidFill>
                          <a:effectLst/>
                          <a:latin typeface="Times New Roman" pitchFamily="18" charset="0"/>
                        </a:rPr>
                        <a:t> – 121</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July 2023</a:t>
                      </a:r>
                    </a:p>
                  </a:txBody>
                  <a:tcPr horzOverflow="overflow">
                    <a:noFill/>
                  </a:tcPr>
                </a:tc>
                <a:extLst>
                  <a:ext uri="{0D108BD9-81ED-4DB2-BD59-A6C34878D82A}">
                    <a16:rowId xmlns:a16="http://schemas.microsoft.com/office/drawing/2014/main" val="3514100842"/>
                  </a:ext>
                </a:extLst>
              </a:tr>
              <a:tr h="304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802.11-2020 Amendment 7</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TGbb</a:t>
                      </a:r>
                      <a:r>
                        <a:rPr kumimoji="0" lang="en-US" sz="1600" b="0" i="0" u="none" strike="noStrike" cap="none" normalizeH="0" baseline="0" dirty="0">
                          <a:ln>
                            <a:noFill/>
                          </a:ln>
                          <a:solidFill>
                            <a:schemeClr val="tx1"/>
                          </a:solidFill>
                          <a:effectLst/>
                          <a:latin typeface="Times New Roman" pitchFamily="18" charset="0"/>
                        </a:rPr>
                        <a:t> – </a:t>
                      </a:r>
                      <a:r>
                        <a:rPr kumimoji="0" lang="en-US" sz="1600" b="0" i="0" u="none" strike="noStrike" cap="none" normalizeH="0" baseline="0" dirty="0">
                          <a:ln>
                            <a:noFill/>
                          </a:ln>
                          <a:solidFill>
                            <a:srgbClr val="FF0000"/>
                          </a:solidFill>
                          <a:effectLst/>
                          <a:latin typeface="Times New Roman" pitchFamily="18" charset="0"/>
                        </a:rPr>
                        <a:t>30</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Dec 2022</a:t>
                      </a:r>
                    </a:p>
                  </a:txBody>
                  <a:tcPr horzOverflow="overflow">
                    <a:noFill/>
                  </a:tcPr>
                </a:tc>
                <a:extLst>
                  <a:ext uri="{0D108BD9-81ED-4DB2-BD59-A6C34878D82A}">
                    <a16:rowId xmlns:a16="http://schemas.microsoft.com/office/drawing/2014/main" val="1422524201"/>
                  </a:ext>
                </a:extLst>
              </a:tr>
              <a:tr h="51352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REVme</a:t>
                      </a:r>
                      <a:endParaRPr kumimoji="0" lang="en-US" sz="1600" b="0" i="0" u="none" strike="noStrike" cap="none" normalizeH="0" baseline="0" dirty="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1</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2</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802.11-2024 Amendment 3</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TGm</a:t>
                      </a:r>
                      <a:r>
                        <a:rPr kumimoji="0" lang="en-US" sz="1600" b="0" i="0" u="none" strike="noStrike" cap="none" normalizeH="0" baseline="0" dirty="0">
                          <a:ln>
                            <a:noFill/>
                          </a:ln>
                          <a:solidFill>
                            <a:schemeClr val="tx1"/>
                          </a:solidFill>
                          <a:effectLst/>
                          <a:latin typeface="Times New Roman" pitchFamily="18" charset="0"/>
                        </a:rPr>
                        <a:t> – 5803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TGbe</a:t>
                      </a:r>
                      <a:r>
                        <a:rPr kumimoji="0" lang="en-US" sz="1600" b="0" i="0" u="none" strike="noStrike" cap="none" normalizeH="0" baseline="0" dirty="0">
                          <a:ln>
                            <a:noFill/>
                          </a:ln>
                          <a:solidFill>
                            <a:schemeClr val="tx1"/>
                          </a:solidFill>
                          <a:effectLst/>
                          <a:latin typeface="Times New Roman" pitchFamily="18" charset="0"/>
                        </a:rPr>
                        <a:t> – 999</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TGbf</a:t>
                      </a:r>
                      <a:r>
                        <a:rPr kumimoji="0" lang="en-US" sz="1600" b="0" i="0" u="none" strike="noStrike" cap="none" normalizeH="0" baseline="0" dirty="0">
                          <a:ln>
                            <a:noFill/>
                          </a:ln>
                          <a:solidFill>
                            <a:schemeClr val="tx1"/>
                          </a:solidFill>
                          <a:effectLst/>
                          <a:latin typeface="Times New Roman" pitchFamily="18" charset="0"/>
                        </a:rPr>
                        <a:t> –</a:t>
                      </a:r>
                      <a:r>
                        <a:rPr kumimoji="0" lang="en-US" sz="1600" b="0" i="0" u="none" strike="noStrike" cap="none" normalizeH="0" baseline="0" dirty="0">
                          <a:ln>
                            <a:noFill/>
                          </a:ln>
                          <a:solidFill>
                            <a:srgbClr val="FF0000"/>
                          </a:solidFill>
                          <a:effectLst/>
                          <a:latin typeface="Times New Roman" pitchFamily="18" charset="0"/>
                        </a:rPr>
                        <a:t> 243</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Times New Roman" pitchFamily="18" charset="0"/>
                        </a:rPr>
                        <a:t>TGbh</a:t>
                      </a:r>
                      <a:r>
                        <a:rPr kumimoji="0" lang="en-US" sz="1600" b="0" i="0" u="none" strike="noStrike" cap="none" normalizeH="0" baseline="0" dirty="0">
                          <a:ln>
                            <a:noFill/>
                          </a:ln>
                          <a:solidFill>
                            <a:schemeClr val="tx1"/>
                          </a:solidFill>
                          <a:effectLst/>
                          <a:latin typeface="Times New Roman" pitchFamily="18" charset="0"/>
                        </a:rPr>
                        <a:t> –</a:t>
                      </a:r>
                      <a:r>
                        <a:rPr kumimoji="0" lang="en-US" sz="1600" b="0" i="0" u="none" strike="noStrike" cap="none" normalizeH="0" baseline="0" dirty="0">
                          <a:ln>
                            <a:noFill/>
                          </a:ln>
                          <a:solidFill>
                            <a:srgbClr val="FF0000"/>
                          </a:solidFill>
                          <a:effectLst/>
                          <a:latin typeface="Times New Roman" pitchFamily="18" charset="0"/>
                        </a:rPr>
                        <a:t> 34</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May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Sep 2024</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Nov 2023</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253177727"/>
                  </a:ext>
                </a:extLst>
              </a:tr>
              <a:tr h="677849">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16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416790517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1182416159"/>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502494330"/>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a16="http://schemas.microsoft.com/office/drawing/2014/main" val="3939065581"/>
                  </a:ext>
                </a:extLst>
              </a:tr>
              <a:tr h="267031">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a16="http://schemas.microsoft.com/office/drawing/2014/main" val="1287635205"/>
                  </a:ext>
                </a:extLst>
              </a:tr>
            </a:tbl>
          </a:graphicData>
        </a:graphic>
      </p:graphicFrame>
      <p:sp>
        <p:nvSpPr>
          <p:cNvPr id="7" name="Footer Placeholder 6">
            <a:extLst>
              <a:ext uri="{FF2B5EF4-FFF2-40B4-BE49-F238E27FC236}">
                <a16:creationId xmlns:a16="http://schemas.microsoft.com/office/drawing/2014/main" id="{D088A8EF-686D-B28B-681A-596C1F4C8413}"/>
              </a:ext>
            </a:extLst>
          </p:cNvPr>
          <p:cNvSpPr>
            <a:spLocks noGrp="1"/>
          </p:cNvSpPr>
          <p:nvPr>
            <p:ph type="ftr" idx="14"/>
          </p:nvPr>
        </p:nvSpPr>
        <p:spPr/>
        <p:txBody>
          <a:bodyPr/>
          <a:lstStyle/>
          <a:p>
            <a:r>
              <a:rPr lang="en-GB"/>
              <a:t>Peter Eccelsine, Cisco</a:t>
            </a:r>
            <a:endParaRPr lang="en-GB" dirty="0"/>
          </a:p>
        </p:txBody>
      </p:sp>
      <p:sp>
        <p:nvSpPr>
          <p:cNvPr id="8" name="Slide Number Placeholder 7">
            <a:extLst>
              <a:ext uri="{FF2B5EF4-FFF2-40B4-BE49-F238E27FC236}">
                <a16:creationId xmlns:a16="http://schemas.microsoft.com/office/drawing/2014/main" id="{1463A62F-EA49-DC82-2CF4-2D2C9494BE5F}"/>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9" name="Date Placeholder 8">
            <a:extLst>
              <a:ext uri="{FF2B5EF4-FFF2-40B4-BE49-F238E27FC236}">
                <a16:creationId xmlns:a16="http://schemas.microsoft.com/office/drawing/2014/main" id="{1885A315-F876-1965-E326-05A5E25570EF}"/>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9189386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753" y="580101"/>
            <a:ext cx="10361084" cy="1065213"/>
          </a:xfrm>
        </p:spPr>
        <p:txBody>
          <a:bodyPr/>
          <a:lstStyle/>
          <a:p>
            <a:r>
              <a:rPr lang="en-US" dirty="0"/>
              <a:t>Draft Development Snapshot</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88631573"/>
              </p:ext>
            </p:extLst>
          </p:nvPr>
        </p:nvGraphicFramePr>
        <p:xfrm>
          <a:off x="737392" y="1521960"/>
          <a:ext cx="10464003" cy="4193040"/>
        </p:xfrm>
        <a:graphic>
          <a:graphicData uri="http://schemas.openxmlformats.org/drawingml/2006/table">
            <a:tbl>
              <a:tblPr firstRow="1">
                <a:tableStyleId>{073A0DAA-6AF3-43AB-8588-CEC1D06C72B9}</a:tableStyleId>
              </a:tblPr>
              <a:tblGrid>
                <a:gridCol w="654040">
                  <a:extLst>
                    <a:ext uri="{9D8B030D-6E8A-4147-A177-3AD203B41FA5}">
                      <a16:colId xmlns:a16="http://schemas.microsoft.com/office/drawing/2014/main" val="4261970102"/>
                    </a:ext>
                  </a:extLst>
                </a:gridCol>
                <a:gridCol w="742168">
                  <a:extLst>
                    <a:ext uri="{9D8B030D-6E8A-4147-A177-3AD203B41FA5}">
                      <a16:colId xmlns:a16="http://schemas.microsoft.com/office/drawing/2014/main" val="78877518"/>
                    </a:ext>
                  </a:extLst>
                </a:gridCol>
                <a:gridCol w="455263">
                  <a:extLst>
                    <a:ext uri="{9D8B030D-6E8A-4147-A177-3AD203B41FA5}">
                      <a16:colId xmlns:a16="http://schemas.microsoft.com/office/drawing/2014/main" val="3029749347"/>
                    </a:ext>
                  </a:extLst>
                </a:gridCol>
                <a:gridCol w="455263">
                  <a:extLst>
                    <a:ext uri="{9D8B030D-6E8A-4147-A177-3AD203B41FA5}">
                      <a16:colId xmlns:a16="http://schemas.microsoft.com/office/drawing/2014/main" val="119763689"/>
                    </a:ext>
                  </a:extLst>
                </a:gridCol>
                <a:gridCol w="455263">
                  <a:extLst>
                    <a:ext uri="{9D8B030D-6E8A-4147-A177-3AD203B41FA5}">
                      <a16:colId xmlns:a16="http://schemas.microsoft.com/office/drawing/2014/main" val="948022760"/>
                    </a:ext>
                  </a:extLst>
                </a:gridCol>
                <a:gridCol w="455263">
                  <a:extLst>
                    <a:ext uri="{9D8B030D-6E8A-4147-A177-3AD203B41FA5}">
                      <a16:colId xmlns:a16="http://schemas.microsoft.com/office/drawing/2014/main" val="3821760127"/>
                    </a:ext>
                  </a:extLst>
                </a:gridCol>
                <a:gridCol w="455263">
                  <a:extLst>
                    <a:ext uri="{9D8B030D-6E8A-4147-A177-3AD203B41FA5}">
                      <a16:colId xmlns:a16="http://schemas.microsoft.com/office/drawing/2014/main" val="1625024730"/>
                    </a:ext>
                  </a:extLst>
                </a:gridCol>
                <a:gridCol w="455263">
                  <a:extLst>
                    <a:ext uri="{9D8B030D-6E8A-4147-A177-3AD203B41FA5}">
                      <a16:colId xmlns:a16="http://schemas.microsoft.com/office/drawing/2014/main" val="2849464904"/>
                    </a:ext>
                  </a:extLst>
                </a:gridCol>
                <a:gridCol w="455263">
                  <a:extLst>
                    <a:ext uri="{9D8B030D-6E8A-4147-A177-3AD203B41FA5}">
                      <a16:colId xmlns:a16="http://schemas.microsoft.com/office/drawing/2014/main" val="3784159027"/>
                    </a:ext>
                  </a:extLst>
                </a:gridCol>
                <a:gridCol w="455263">
                  <a:extLst>
                    <a:ext uri="{9D8B030D-6E8A-4147-A177-3AD203B41FA5}">
                      <a16:colId xmlns:a16="http://schemas.microsoft.com/office/drawing/2014/main" val="3327754882"/>
                    </a:ext>
                  </a:extLst>
                </a:gridCol>
                <a:gridCol w="455263">
                  <a:extLst>
                    <a:ext uri="{9D8B030D-6E8A-4147-A177-3AD203B41FA5}">
                      <a16:colId xmlns:a16="http://schemas.microsoft.com/office/drawing/2014/main" val="1499934070"/>
                    </a:ext>
                  </a:extLst>
                </a:gridCol>
                <a:gridCol w="1353418">
                  <a:extLst>
                    <a:ext uri="{9D8B030D-6E8A-4147-A177-3AD203B41FA5}">
                      <a16:colId xmlns:a16="http://schemas.microsoft.com/office/drawing/2014/main" val="309422106"/>
                    </a:ext>
                  </a:extLst>
                </a:gridCol>
                <a:gridCol w="596630">
                  <a:extLst>
                    <a:ext uri="{9D8B030D-6E8A-4147-A177-3AD203B41FA5}">
                      <a16:colId xmlns:a16="http://schemas.microsoft.com/office/drawing/2014/main" val="2746800865"/>
                    </a:ext>
                  </a:extLst>
                </a:gridCol>
                <a:gridCol w="1822975">
                  <a:extLst>
                    <a:ext uri="{9D8B030D-6E8A-4147-A177-3AD203B41FA5}">
                      <a16:colId xmlns:a16="http://schemas.microsoft.com/office/drawing/2014/main" val="664609411"/>
                    </a:ext>
                  </a:extLst>
                </a:gridCol>
                <a:gridCol w="1197405">
                  <a:extLst>
                    <a:ext uri="{9D8B030D-6E8A-4147-A177-3AD203B41FA5}">
                      <a16:colId xmlns:a16="http://schemas.microsoft.com/office/drawing/2014/main" val="1668201667"/>
                    </a:ext>
                  </a:extLst>
                </a:gridCol>
              </a:tblGrid>
              <a:tr h="35427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effectLst/>
                        </a:rPr>
                        <a:t>TG</a:t>
                      </a:r>
                      <a:endParaRPr kumimoji="0" lang="en-US" sz="11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u="none" strike="noStrike" cap="none" normalizeH="0" baseline="0" dirty="0">
                          <a:ln>
                            <a:noFill/>
                          </a:ln>
                          <a:effectLst/>
                        </a:rPr>
                        <a:t>Published or Draft Baseline Document</a:t>
                      </a: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chemeClr val="tx1"/>
                      </a:solidFill>
                      <a:prstDash val="solid"/>
                      <a:round/>
                      <a:headEnd type="none" w="med" len="med"/>
                      <a:tailEnd type="none" w="med" len="med"/>
                    </a:ln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solidFill>
                            <a:schemeClr val="bg1"/>
                          </a:solidFill>
                          <a:effectLst/>
                        </a:rPr>
                        <a:t>Source</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Times New Roman" pitchFamily="18" charset="0"/>
                        </a:rPr>
                        <a:t>MDR</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Editor</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Snapshot</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u="none" strike="noStrike" cap="none" normalizeH="0" baseline="0" dirty="0">
                          <a:ln>
                            <a:noFill/>
                          </a:ln>
                          <a:solidFill>
                            <a:schemeClr val="bg1"/>
                          </a:solidFill>
                          <a:effectLst/>
                        </a:rPr>
                        <a:t>Date</a:t>
                      </a:r>
                      <a:endParaRPr kumimoji="0" lang="en-US" sz="1200" b="1" i="0" u="none" strike="noStrike" cap="none" normalizeH="0" baseline="0" dirty="0">
                        <a:ln>
                          <a:noFill/>
                        </a:ln>
                        <a:solidFill>
                          <a:schemeClr val="bg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557412"/>
                  </a:ext>
                </a:extLst>
              </a:tr>
              <a:tr h="45549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100" u="none" strike="noStrike" cap="none" normalizeH="0" baseline="0" dirty="0">
                          <a:ln>
                            <a:noFill/>
                          </a:ln>
                          <a:solidFill>
                            <a:srgbClr val="002060"/>
                          </a:solidFill>
                          <a:effectLst/>
                        </a:rPr>
                        <a:t>Published</a:t>
                      </a:r>
                      <a:endParaRPr kumimoji="0" lang="en-US" sz="1100" b="1" i="0" u="none" strike="noStrike" cap="none" normalizeH="0" baseline="0" dirty="0">
                        <a:ln>
                          <a:noFill/>
                        </a:ln>
                        <a:solidFill>
                          <a:srgbClr val="00206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az</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002060"/>
                          </a:solidFill>
                          <a:effectLst/>
                          <a:latin typeface="+mn-lt"/>
                          <a:cs typeface="Arial" panose="020B0604020202020204" pitchFamily="34" charset="0"/>
                        </a:rPr>
                        <a:t>bd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rgbClr val="002060"/>
                          </a:solidFill>
                          <a:effectLst/>
                          <a:latin typeface="+mn-lt"/>
                          <a:cs typeface="Arial" panose="020B0604020202020204" pitchFamily="34" charset="0"/>
                        </a:rPr>
                        <a:t>bc</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bb</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me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be</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a:ln>
                            <a:noFill/>
                          </a:ln>
                          <a:solidFill>
                            <a:srgbClr val="002060"/>
                          </a:solidFill>
                          <a:effectLst/>
                          <a:latin typeface="+mn-lt"/>
                          <a:cs typeface="Arial" panose="020B0604020202020204" pitchFamily="34" charset="0"/>
                        </a:rPr>
                        <a:t>bf </a:t>
                      </a:r>
                      <a:endParaRPr kumimoji="0" lang="en-US" sz="1400" b="1" i="0" u="none" strike="noStrike" cap="none" normalizeH="0" baseline="0" dirty="0">
                        <a:ln>
                          <a:noFill/>
                        </a:ln>
                        <a:solidFill>
                          <a:srgbClr val="002060"/>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u="none" strike="noStrike" cap="none" normalizeH="0" baseline="0" dirty="0" err="1">
                          <a:ln>
                            <a:noFill/>
                          </a:ln>
                          <a:solidFill>
                            <a:schemeClr val="tx1"/>
                          </a:solidFill>
                          <a:effectLst/>
                          <a:latin typeface="+mn-lt"/>
                          <a:cs typeface="Arial" panose="020B0604020202020204" pitchFamily="34" charset="0"/>
                        </a:rPr>
                        <a:t>bh</a:t>
                      </a:r>
                      <a:endParaRPr kumimoji="0" lang="en-US" sz="1400" b="1"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n-lt"/>
                          <a:cs typeface="Arial" panose="020B0604020202020204" pitchFamily="34" charset="0"/>
                        </a:rPr>
                        <a:t>bk</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a16="http://schemas.microsoft.com/office/drawing/2014/main" val="1841105578"/>
                  </a:ext>
                </a:extLst>
              </a:tr>
              <a:tr h="3048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mn-lt"/>
                          <a:cs typeface="Arial" panose="020B0604020202020204" pitchFamily="34" charset="0"/>
                        </a:rPr>
                        <a:t>bc</a:t>
                      </a:r>
                      <a:endParaRPr kumimoji="0" lang="en-US" sz="1400" b="0" i="0" u="none" strike="noStrike" cap="none" normalizeH="0" baseline="0" dirty="0">
                        <a:ln>
                          <a:noFill/>
                        </a:ln>
                        <a:solidFill>
                          <a:schemeClr val="tx1"/>
                        </a:solidFill>
                        <a:effectLst/>
                        <a:latin typeface="+mn-lt"/>
                        <a:cs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FrameMaker 2020 release</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Times New Roman" pitchFamily="18" charset="0"/>
                        </a:rPr>
                        <a:t>Carol Ansley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362811"/>
                  </a:ext>
                </a:extLst>
              </a:tr>
              <a:tr h="45720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bb</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8.0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rgbClr val="002060"/>
                          </a:solidFill>
                          <a:effectLst/>
                          <a:latin typeface="+mn-lt"/>
                        </a:rPr>
                        <a:t>5.0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7.0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kern="1200" dirty="0">
                          <a:solidFill>
                            <a:schemeClr val="tx1"/>
                          </a:solidFill>
                          <a:effectLst/>
                          <a:latin typeface="+mn-lt"/>
                          <a:ea typeface="+mn-ea"/>
                          <a:cs typeface="+mn-cs"/>
                        </a:rPr>
                        <a:t>Word</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Volker Jungnickel, Harry </a:t>
                      </a:r>
                      <a:r>
                        <a:rPr lang="en-US" sz="1200" dirty="0" err="1">
                          <a:solidFill>
                            <a:schemeClr val="tx1"/>
                          </a:solidFill>
                        </a:rPr>
                        <a:t>Bims</a:t>
                      </a:r>
                      <a:endParaRPr lang="en-US" sz="1200" dirty="0">
                        <a:solidFill>
                          <a:schemeClr val="tx1"/>
                        </a:solidFill>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0612243"/>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Y</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 release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Emily Qi, 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499157"/>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4.0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002060"/>
                          </a:solidFill>
                          <a:effectLst/>
                          <a:latin typeface="+mn-lt"/>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002060"/>
                          </a:solidFill>
                          <a:effectLst/>
                          <a:latin typeface="+mn-lt"/>
                        </a:rPr>
                        <a:t>0.7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chemeClr val="tx1"/>
                          </a:solidFill>
                          <a:effectLst/>
                          <a:latin typeface="+mn-lt"/>
                        </a:rPr>
                        <a:t>1.3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3.0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a:t>
                      </a:r>
                    </a:p>
                    <a:p>
                      <a:pPr algn="ctr"/>
                      <a:r>
                        <a:rPr lang="en-US" sz="1200" dirty="0">
                          <a:solidFill>
                            <a:schemeClr val="tx1"/>
                          </a:solidFill>
                        </a:rPr>
                        <a:t>(old)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Times New Roman"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Edward Au</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8542191"/>
                  </a:ext>
                </a:extLst>
              </a:tr>
              <a:tr h="41050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Arial" panose="020B0604020202020204" pitchFamily="34" charset="0"/>
                        </a:rPr>
                        <a:t>bf</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002060"/>
                          </a:solidFill>
                          <a:effectLst/>
                          <a:latin typeface="Times New Roman" pitchFamily="18" charset="0"/>
                        </a:rPr>
                        <a:t>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2060"/>
                        </a:solidFill>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cap="none" normalizeH="0" baseline="0" dirty="0">
                          <a:ln>
                            <a:noFill/>
                          </a:ln>
                          <a:solidFill>
                            <a:schemeClr val="tx1"/>
                          </a:solidFill>
                          <a:effectLst/>
                          <a:latin typeface="+mn-lt"/>
                        </a:rPr>
                        <a:t>1.4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200" b="0" i="0" u="none" strike="noStrike" cap="none" normalizeH="0" baseline="0" dirty="0">
                          <a:ln>
                            <a:noFill/>
                          </a:ln>
                          <a:solidFill>
                            <a:srgbClr val="FF0000"/>
                          </a:solidFill>
                          <a:effectLst/>
                          <a:latin typeface="+mn-lt"/>
                        </a:rPr>
                        <a:t>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200" b="0" i="0" u="none" strike="noStrike" cap="none" normalizeH="0" baseline="0" dirty="0">
                          <a:ln>
                            <a:noFill/>
                          </a:ln>
                          <a:solidFill>
                            <a:srgbClr val="FF0000"/>
                          </a:solidFill>
                          <a:effectLst/>
                          <a:latin typeface="+mn-lt"/>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00206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FrameMaker 2020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Claudio da Silva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cap="none" normalizeH="0" baseline="0" dirty="0">
                        <a:ln>
                          <a:noFill/>
                        </a:ln>
                        <a:solidFill>
                          <a:srgbClr val="FF0000"/>
                        </a:solidFill>
                        <a:effectLst/>
                        <a:latin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1138465"/>
                  </a:ext>
                </a:extLst>
              </a:tr>
              <a:tr h="410503">
                <a:tc>
                  <a:txBody>
                    <a:bodyPr/>
                    <a:lstStyle/>
                    <a:p>
                      <a:pPr algn="ctr"/>
                      <a:r>
                        <a:rPr lang="en-US" sz="1400" b="0" u="none" dirty="0" err="1">
                          <a:solidFill>
                            <a:schemeClr val="tx1"/>
                          </a:solidFill>
                          <a:latin typeface="+mn-lt"/>
                          <a:cs typeface="Arial" panose="020B0604020202020204" pitchFamily="34" charset="0"/>
                        </a:rPr>
                        <a:t>bh</a:t>
                      </a:r>
                      <a:endParaRPr lang="en-US" sz="1400" b="0" u="none"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chemeClr val="tx1"/>
                          </a:solidFill>
                          <a:latin typeface="+mn-lt"/>
                        </a:rPr>
                        <a:t>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Carol Ansley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a:ln>
                            <a:noFill/>
                          </a:ln>
                          <a:solidFill>
                            <a:srgbClr val="FF0000"/>
                          </a:solidFill>
                          <a:effectLst/>
                          <a:latin typeface="Times New Roman" pitchFamily="18" charset="0"/>
                        </a:rPr>
                        <a:t>14-Mar</a:t>
                      </a:r>
                    </a:p>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85866631"/>
                  </a:ext>
                </a:extLst>
              </a:tr>
              <a:tr h="205252">
                <a:tc>
                  <a:txBody>
                    <a:bodyPr/>
                    <a:lstStyle/>
                    <a:p>
                      <a:pPr algn="ctr"/>
                      <a:r>
                        <a:rPr lang="en-US" sz="1400" b="0" dirty="0">
                          <a:solidFill>
                            <a:srgbClr val="FF0000"/>
                          </a:solidFill>
                          <a:latin typeface="+mn-lt"/>
                          <a:cs typeface="Arial" panose="020B0604020202020204" pitchFamily="34" charset="0"/>
                        </a:rPr>
                        <a:t>bk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0" dirty="0">
                          <a:solidFill>
                            <a:srgbClr val="FF0000"/>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tx1">
                              <a:lumMod val="95000"/>
                              <a:lumOff val="5000"/>
                            </a:schemeClr>
                          </a:solidFill>
                        </a:rPr>
                        <a:t>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002060"/>
                          </a:solidFill>
                        </a:rPr>
                        <a:t>Roy Want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rgbClr val="FF0000"/>
                          </a:solidFill>
                        </a:rPr>
                        <a:t>14-Mar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8918916"/>
                  </a:ext>
                </a:extLst>
              </a:tr>
              <a:tr h="205252">
                <a:tc>
                  <a:txBody>
                    <a:bodyPr/>
                    <a:lstStyle/>
                    <a:p>
                      <a:pPr algn="ctr"/>
                      <a:endParaRPr lang="en-US" sz="1400" b="0" dirty="0">
                        <a:solidFill>
                          <a:schemeClr val="tx1"/>
                        </a:solidFill>
                        <a:latin typeface="+mn-lt"/>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b="0" dirty="0">
                        <a:solidFill>
                          <a:srgbClr val="00B05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chemeClr val="tx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00206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600" b="0" dirty="0">
                        <a:solidFill>
                          <a:srgbClr val="FF0000"/>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030737"/>
                  </a:ext>
                </a:extLst>
              </a:tr>
            </a:tbl>
          </a:graphicData>
        </a:graphic>
      </p:graphicFrame>
      <p:sp>
        <p:nvSpPr>
          <p:cNvPr id="8" name="Text Box 231"/>
          <p:cNvSpPr txBox="1">
            <a:spLocks noChangeArrowheads="1"/>
          </p:cNvSpPr>
          <p:nvPr/>
        </p:nvSpPr>
        <p:spPr bwMode="auto">
          <a:xfrm>
            <a:off x="737392" y="943429"/>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a:solidFill>
                  <a:srgbClr val="FF0000"/>
                </a:solidFill>
                <a:latin typeface="Arial" charset="0"/>
              </a:rPr>
              <a:t>Mar 2023</a:t>
            </a:r>
            <a:endParaRPr lang="en-US" sz="1800" dirty="0">
              <a:solidFill>
                <a:srgbClr val="FF0000"/>
              </a:solidFill>
              <a:latin typeface="Arial" charset="0"/>
            </a:endParaRPr>
          </a:p>
        </p:txBody>
      </p:sp>
      <p:sp>
        <p:nvSpPr>
          <p:cNvPr id="9" name="Text Box 116"/>
          <p:cNvSpPr txBox="1">
            <a:spLocks noChangeArrowheads="1"/>
          </p:cNvSpPr>
          <p:nvPr/>
        </p:nvSpPr>
        <p:spPr bwMode="auto">
          <a:xfrm>
            <a:off x="1828800" y="881874"/>
            <a:ext cx="1676400" cy="461665"/>
          </a:xfrm>
          <a:prstGeom prst="rect">
            <a:avLst/>
          </a:prstGeom>
          <a:noFill/>
          <a:ln w="12700">
            <a:noFill/>
            <a:miter lim="800000"/>
            <a:headEnd type="none" w="sm" len="sm"/>
            <a:tailEnd type="none" w="sm" len="sm"/>
          </a:ln>
        </p:spPr>
        <p:txBody>
          <a:bodyPr wrap="square">
            <a:spAutoFit/>
          </a:bodyPr>
          <a:lstStyle/>
          <a:p>
            <a:r>
              <a:rPr lang="en-US" sz="1200" dirty="0">
                <a:solidFill>
                  <a:srgbClr val="FF0000"/>
                </a:solidFill>
              </a:rPr>
              <a:t>Changes from  last report shown in </a:t>
            </a:r>
            <a:r>
              <a:rPr lang="en-US" sz="1200" b="1" dirty="0">
                <a:solidFill>
                  <a:srgbClr val="FF0000"/>
                </a:solidFill>
              </a:rPr>
              <a:t>red.</a:t>
            </a:r>
          </a:p>
        </p:txBody>
      </p:sp>
      <p:sp>
        <p:nvSpPr>
          <p:cNvPr id="3" name="Footer Placeholder 2">
            <a:extLst>
              <a:ext uri="{FF2B5EF4-FFF2-40B4-BE49-F238E27FC236}">
                <a16:creationId xmlns:a16="http://schemas.microsoft.com/office/drawing/2014/main" id="{E44C4E8B-744C-C6F3-5FAE-2963900397FD}"/>
              </a:ext>
            </a:extLst>
          </p:cNvPr>
          <p:cNvSpPr>
            <a:spLocks noGrp="1"/>
          </p:cNvSpPr>
          <p:nvPr>
            <p:ph type="ftr" idx="14"/>
          </p:nvPr>
        </p:nvSpPr>
        <p:spPr/>
        <p:txBody>
          <a:bodyPr/>
          <a:lstStyle/>
          <a:p>
            <a:r>
              <a:rPr lang="en-GB"/>
              <a:t>Peter Eccelsine, Cisco</a:t>
            </a:r>
            <a:endParaRPr lang="en-GB" dirty="0"/>
          </a:p>
        </p:txBody>
      </p:sp>
      <p:sp>
        <p:nvSpPr>
          <p:cNvPr id="7" name="Slide Number Placeholder 6">
            <a:extLst>
              <a:ext uri="{FF2B5EF4-FFF2-40B4-BE49-F238E27FC236}">
                <a16:creationId xmlns:a16="http://schemas.microsoft.com/office/drawing/2014/main" id="{11BFD5E8-48B3-24AC-894E-C0090E0BD02D}"/>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11" name="Date Placeholder 10">
            <a:extLst>
              <a:ext uri="{FF2B5EF4-FFF2-40B4-BE49-F238E27FC236}">
                <a16:creationId xmlns:a16="http://schemas.microsoft.com/office/drawing/2014/main" id="{F3EB257A-4514-A40B-117F-2E42D10432D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331866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2023-03-16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88F582E7-3345-7EF9-75CD-22662ACC4F88}"/>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2127013-41ED-78BE-4BE1-9601C14A8FF4}"/>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4" name="Date Placeholder 3">
            <a:extLst>
              <a:ext uri="{FF2B5EF4-FFF2-40B4-BE49-F238E27FC236}">
                <a16:creationId xmlns:a16="http://schemas.microsoft.com/office/drawing/2014/main" id="{9411D06C-4084-0E28-9FBB-A3EE9AE466EC}"/>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422394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March 2023 Plenary Session</a:t>
            </a:r>
          </a:p>
        </p:txBody>
      </p:sp>
      <p:sp>
        <p:nvSpPr>
          <p:cNvPr id="2" name="Footer Placeholder 1">
            <a:extLst>
              <a:ext uri="{FF2B5EF4-FFF2-40B4-BE49-F238E27FC236}">
                <a16:creationId xmlns:a16="http://schemas.microsoft.com/office/drawing/2014/main" id="{73C59389-7C0E-5B4C-8B2C-3335C38CDFA9}"/>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AB01ECD1-D99C-955C-9E5C-BCDF6C6B7354}"/>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4" name="Date Placeholder 3">
            <a:extLst>
              <a:ext uri="{FF2B5EF4-FFF2-40B4-BE49-F238E27FC236}">
                <a16:creationId xmlns:a16="http://schemas.microsoft.com/office/drawing/2014/main" id="{851B1C74-DBA6-625B-554C-473883FAE27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5066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BEB29B1-2DF9-7C06-CD8B-093BDE30375F}"/>
              </a:ext>
            </a:extLst>
          </p:cNvPr>
          <p:cNvSpPr>
            <a:spLocks noGrp="1"/>
          </p:cNvSpPr>
          <p:nvPr>
            <p:ph type="title"/>
          </p:nvPr>
        </p:nvSpPr>
        <p:spPr/>
        <p:txBody>
          <a:bodyPr/>
          <a:lstStyle/>
          <a:p>
            <a:r>
              <a:rPr lang="en-US" dirty="0"/>
              <a:t>Attendance Data</a:t>
            </a:r>
          </a:p>
        </p:txBody>
      </p:sp>
      <p:sp>
        <p:nvSpPr>
          <p:cNvPr id="8" name="Text Placeholder 7">
            <a:extLst>
              <a:ext uri="{FF2B5EF4-FFF2-40B4-BE49-F238E27FC236}">
                <a16:creationId xmlns:a16="http://schemas.microsoft.com/office/drawing/2014/main" id="{8286CCB8-286E-B335-31AB-8A93CCFB1EBB}"/>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191F0B41-BAB6-5608-6B3A-810E14E41F5E}"/>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71DB6198-EE80-A358-A946-BCF6B6FEDEEB}"/>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BFB8017D-404F-BFDC-1B6F-B4010FCEA079}"/>
              </a:ext>
            </a:extLst>
          </p:cNvPr>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2076335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1905000" y="1371600"/>
            <a:ext cx="8382000" cy="5181600"/>
          </a:xfrm>
        </p:spPr>
        <p:txBody>
          <a:bodyPr/>
          <a:lstStyle/>
          <a:p>
            <a:pPr>
              <a:spcBef>
                <a:spcPts val="0"/>
              </a:spcBef>
            </a:pPr>
            <a:r>
              <a:rPr lang="en-US" sz="2800" dirty="0"/>
              <a:t>Agenda is here: </a:t>
            </a:r>
            <a:r>
              <a:rPr lang="en-US" sz="2800" dirty="0">
                <a:hlinkClick r:id="rId3"/>
              </a:rPr>
              <a:t>11-23/0179r5</a:t>
            </a:r>
            <a:r>
              <a:rPr lang="en-US" sz="2800" dirty="0"/>
              <a:t> </a:t>
            </a:r>
          </a:p>
          <a:p>
            <a:pPr>
              <a:spcBef>
                <a:spcPts val="0"/>
              </a:spcBef>
            </a:pPr>
            <a:r>
              <a:rPr lang="en-US" sz="2800" dirty="0"/>
              <a:t>IEEE Std 802 revision: </a:t>
            </a:r>
          </a:p>
          <a:p>
            <a:pPr lvl="1">
              <a:lnSpc>
                <a:spcPct val="90000"/>
              </a:lnSpc>
              <a:spcBef>
                <a:spcPts val="300"/>
              </a:spcBef>
              <a:defRPr/>
            </a:pPr>
            <a:r>
              <a:rPr lang="en-US" sz="2800" dirty="0"/>
              <a:t>Note that drafts and working documents are posting in the 802.1 area, and the EC’s Mentor area.  (Talk to Joe Levy if you need help finding them.)</a:t>
            </a:r>
            <a:endParaRPr lang="en-US" sz="2800" dirty="0">
              <a:ea typeface="Calibri" panose="020F0502020204030204" pitchFamily="34" charset="0"/>
            </a:endParaRPr>
          </a:p>
          <a:p>
            <a:pPr lvl="1">
              <a:lnSpc>
                <a:spcPct val="90000"/>
              </a:lnSpc>
              <a:spcBef>
                <a:spcPts val="300"/>
              </a:spcBef>
              <a:defRPr/>
            </a:pPr>
            <a:r>
              <a:rPr lang="en-US" sz="2800" dirty="0">
                <a:ea typeface="Calibri" panose="020F0502020204030204" pitchFamily="34" charset="0"/>
              </a:rPr>
              <a:t>Considered the 802.1 WGLB results.  Reviewed the comments WG11 submitted, from our comment collection.  Only a couple minor feedback items, which the 802 </a:t>
            </a:r>
            <a:r>
              <a:rPr lang="en-US" sz="2800" dirty="0" err="1">
                <a:ea typeface="Calibri" panose="020F0502020204030204" pitchFamily="34" charset="0"/>
              </a:rPr>
              <a:t>REVc</a:t>
            </a:r>
            <a:r>
              <a:rPr lang="en-US" sz="2800" dirty="0">
                <a:ea typeface="Calibri" panose="020F0502020204030204" pitchFamily="34" charset="0"/>
              </a:rPr>
              <a:t> editor found reasonable, and will be passed to the comment review committee.</a:t>
            </a:r>
          </a:p>
          <a:p>
            <a:pPr lvl="1">
              <a:lnSpc>
                <a:spcPct val="90000"/>
              </a:lnSpc>
              <a:spcBef>
                <a:spcPts val="300"/>
              </a:spcBef>
              <a:defRPr/>
            </a:pPr>
            <a:r>
              <a:rPr lang="en-US" sz="2800" dirty="0">
                <a:ea typeface="Calibri" panose="020F0502020204030204" pitchFamily="34" charset="0"/>
              </a:rPr>
              <a:t>Discussed other comments that generated discussion.  Similarly, provided feedback on a few.</a:t>
            </a:r>
          </a:p>
        </p:txBody>
      </p:sp>
      <p:sp>
        <p:nvSpPr>
          <p:cNvPr id="2" name="Footer Placeholder 1">
            <a:extLst>
              <a:ext uri="{FF2B5EF4-FFF2-40B4-BE49-F238E27FC236}">
                <a16:creationId xmlns:a16="http://schemas.microsoft.com/office/drawing/2014/main" id="{B4A9727D-75DF-A90E-12E8-987A124B154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7599F47-BE5D-37FE-0C64-0D021C3129AB}"/>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4" name="Date Placeholder 3">
            <a:extLst>
              <a:ext uri="{FF2B5EF4-FFF2-40B4-BE49-F238E27FC236}">
                <a16:creationId xmlns:a16="http://schemas.microsoft.com/office/drawing/2014/main" id="{8E46BBFA-55FB-613B-0494-0BDCB4EC6DF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62159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1905000" y="1143000"/>
            <a:ext cx="8382000" cy="5181600"/>
          </a:xfrm>
        </p:spPr>
        <p:txBody>
          <a:bodyPr/>
          <a:lstStyle/>
          <a:p>
            <a:pPr>
              <a:spcBef>
                <a:spcPts val="0"/>
              </a:spcBef>
            </a:pPr>
            <a:endParaRPr lang="en-US" sz="2800" dirty="0"/>
          </a:p>
          <a:p>
            <a:pPr>
              <a:lnSpc>
                <a:spcPct val="90000"/>
              </a:lnSpc>
              <a:spcBef>
                <a:spcPts val="300"/>
              </a:spcBef>
              <a:defRPr/>
            </a:pPr>
            <a:r>
              <a:rPr lang="en-US" sz="2800" dirty="0">
                <a:ea typeface="Calibri" panose="020F0502020204030204" pitchFamily="34" charset="0"/>
              </a:rPr>
              <a:t>Annex G:</a:t>
            </a:r>
          </a:p>
          <a:p>
            <a:pPr lvl="1">
              <a:lnSpc>
                <a:spcPct val="90000"/>
              </a:lnSpc>
              <a:spcBef>
                <a:spcPts val="300"/>
              </a:spcBef>
              <a:defRPr/>
            </a:pPr>
            <a:r>
              <a:rPr lang="en-US" sz="2800" dirty="0">
                <a:ea typeface="Calibri" panose="020F0502020204030204" pitchFamily="34" charset="0"/>
              </a:rPr>
              <a:t>Considered proposal for Annex G replacement with tutorial material/examples on how a “frame exchange sequence” relates to other 802.11 concepts.</a:t>
            </a:r>
          </a:p>
          <a:p>
            <a:pPr lvl="1">
              <a:lnSpc>
                <a:spcPct val="90000"/>
              </a:lnSpc>
              <a:spcBef>
                <a:spcPts val="300"/>
              </a:spcBef>
              <a:defRPr/>
            </a:pPr>
            <a:r>
              <a:rPr lang="en-US" sz="2800" dirty="0">
                <a:ea typeface="Calibri" panose="020F0502020204030204" pitchFamily="34" charset="0"/>
              </a:rPr>
              <a:t>Based on the feedback on the high-level concept, the author (Harry </a:t>
            </a:r>
            <a:r>
              <a:rPr lang="en-US" sz="2800" dirty="0" err="1">
                <a:ea typeface="Calibri" panose="020F0502020204030204" pitchFamily="34" charset="0"/>
              </a:rPr>
              <a:t>Bims</a:t>
            </a:r>
            <a:r>
              <a:rPr lang="en-US" sz="2800" dirty="0">
                <a:ea typeface="Calibri" panose="020F0502020204030204" pitchFamily="34" charset="0"/>
              </a:rPr>
              <a:t>) will bring back more details in May.</a:t>
            </a:r>
          </a:p>
        </p:txBody>
      </p:sp>
      <p:sp>
        <p:nvSpPr>
          <p:cNvPr id="2" name="Footer Placeholder 1">
            <a:extLst>
              <a:ext uri="{FF2B5EF4-FFF2-40B4-BE49-F238E27FC236}">
                <a16:creationId xmlns:a16="http://schemas.microsoft.com/office/drawing/2014/main" id="{0DD8AEBE-2A97-69D1-A99B-7BBC4E888F60}"/>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B54CD97-DB88-63CA-11A3-B01CDBD09B46}"/>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4" name="Date Placeholder 3">
            <a:extLst>
              <a:ext uri="{FF2B5EF4-FFF2-40B4-BE49-F238E27FC236}">
                <a16:creationId xmlns:a16="http://schemas.microsoft.com/office/drawing/2014/main" id="{7E4413D3-F745-FF91-9945-CC14B8F4642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322497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Monitoring/future activities</a:t>
            </a:r>
          </a:p>
        </p:txBody>
      </p:sp>
      <p:sp>
        <p:nvSpPr>
          <p:cNvPr id="7" name="Rectangle 3">
            <a:extLst>
              <a:ext uri="{FF2B5EF4-FFF2-40B4-BE49-F238E27FC236}">
                <a16:creationId xmlns:a16="http://schemas.microsoft.com/office/drawing/2014/main" id="{81351754-4384-4741-98EB-67ED3215A0D9}"/>
              </a:ext>
            </a:extLst>
          </p:cNvPr>
          <p:cNvSpPr txBox="1">
            <a:spLocks noChangeArrowheads="1"/>
          </p:cNvSpPr>
          <p:nvPr/>
        </p:nvSpPr>
        <p:spPr bwMode="auto">
          <a:xfrm>
            <a:off x="2209800" y="1524000"/>
            <a:ext cx="7924800" cy="46482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2" indent="0">
              <a:spcBef>
                <a:spcPts val="300"/>
              </a:spcBef>
              <a:spcAft>
                <a:spcPts val="0"/>
              </a:spcAft>
              <a:buNone/>
              <a:defRPr/>
            </a:pPr>
            <a:r>
              <a:rPr lang="en-US" altLang="en-US" b="1" kern="0" dirty="0"/>
              <a:t>Other items being tracked (but not actively worked unless/until contributions):</a:t>
            </a:r>
          </a:p>
          <a:p>
            <a:pPr marL="685800" lvl="2" indent="-342900">
              <a:lnSpc>
                <a:spcPct val="90000"/>
              </a:lnSpc>
              <a:buFont typeface="Arial" pitchFamily="34" charset="0"/>
              <a:buChar char="•"/>
              <a:defRPr/>
            </a:pPr>
            <a:r>
              <a:rPr lang="en-US" b="1" kern="0" dirty="0"/>
              <a:t>“What is a STA?” (per </a:t>
            </a:r>
            <a:r>
              <a:rPr lang="en-US" b="1" kern="0" dirty="0" err="1"/>
              <a:t>REVmd</a:t>
            </a:r>
            <a:r>
              <a:rPr lang="en-US" b="1" kern="0" dirty="0"/>
              <a:t> discussion: </a:t>
            </a:r>
            <a:r>
              <a:rPr lang="en-US" kern="0" dirty="0">
                <a:solidFill>
                  <a:schemeClr val="accent2">
                    <a:lumMod val="75000"/>
                  </a:schemeClr>
                </a:solidFill>
                <a:hlinkClick r:id="rId3">
                  <a:extLst>
                    <a:ext uri="{A12FA001-AC4F-418D-AE19-62706E023703}">
                      <ahyp:hlinkClr xmlns:ahyp="http://schemas.microsoft.com/office/drawing/2018/hyperlinkcolor" val="tx"/>
                    </a:ext>
                  </a:extLst>
                </a:hlinkClick>
              </a:rPr>
              <a:t>11-19/0106r0</a:t>
            </a:r>
            <a:r>
              <a:rPr lang="en-US" b="1" kern="0" dirty="0"/>
              <a:t>)</a:t>
            </a:r>
          </a:p>
          <a:p>
            <a:pPr marL="685800" lvl="2" indent="-342900">
              <a:lnSpc>
                <a:spcPct val="90000"/>
              </a:lnSpc>
              <a:buFont typeface="Arial" pitchFamily="34" charset="0"/>
              <a:buChar char="•"/>
              <a:defRPr/>
            </a:pPr>
            <a:r>
              <a:rPr lang="en-US" b="1" kern="0" dirty="0"/>
              <a:t>Off-channel TDLS architecture</a:t>
            </a:r>
          </a:p>
          <a:p>
            <a:pPr marL="685800" lvl="2" indent="-342900">
              <a:lnSpc>
                <a:spcPct val="90000"/>
              </a:lnSpc>
              <a:spcBef>
                <a:spcPts val="300"/>
              </a:spcBef>
              <a:spcAft>
                <a:spcPts val="0"/>
              </a:spcAft>
              <a:buFont typeface="Arial" pitchFamily="34" charset="0"/>
              <a:buChar char="•"/>
              <a:defRPr/>
            </a:pPr>
            <a:r>
              <a:rPr lang="en-US" b="1" kern="0" dirty="0"/>
              <a:t>MLME-RESET, versus MLME-JOIN, MLME-START, MLME-SCAN and MLME-END</a:t>
            </a:r>
          </a:p>
          <a:p>
            <a:pPr marL="1143000" lvl="3" indent="-342900">
              <a:lnSpc>
                <a:spcPct val="90000"/>
              </a:lnSpc>
              <a:spcBef>
                <a:spcPts val="300"/>
              </a:spcBef>
              <a:spcAft>
                <a:spcPts val="0"/>
              </a:spcAft>
              <a:buFont typeface="Arial" pitchFamily="34" charset="0"/>
              <a:buChar char="•"/>
              <a:defRPr/>
            </a:pPr>
            <a:r>
              <a:rPr lang="en-US" sz="2400" b="1" kern="0" dirty="0"/>
              <a:t>One aspect is how MAC address is set/controlled – related to IEEE 1609/</a:t>
            </a:r>
            <a:r>
              <a:rPr lang="en-US" sz="2400" b="1" kern="0" dirty="0" err="1"/>
              <a:t>TGbd</a:t>
            </a:r>
            <a:r>
              <a:rPr lang="en-US" sz="2400" b="1" kern="0" dirty="0"/>
              <a:t>  activities</a:t>
            </a:r>
          </a:p>
          <a:p>
            <a:pPr marL="342900" lvl="1" indent="-342900" eaLnBrk="1" hangingPunct="1">
              <a:lnSpc>
                <a:spcPct val="90000"/>
              </a:lnSpc>
              <a:spcBef>
                <a:spcPts val="300"/>
              </a:spcBef>
              <a:buFont typeface="Arial" pitchFamily="34" charset="0"/>
              <a:buChar char="•"/>
              <a:defRPr/>
            </a:pPr>
            <a:endParaRPr lang="en-US" sz="1800" kern="0" dirty="0"/>
          </a:p>
        </p:txBody>
      </p:sp>
      <p:sp>
        <p:nvSpPr>
          <p:cNvPr id="2" name="Footer Placeholder 1">
            <a:extLst>
              <a:ext uri="{FF2B5EF4-FFF2-40B4-BE49-F238E27FC236}">
                <a16:creationId xmlns:a16="http://schemas.microsoft.com/office/drawing/2014/main" id="{1DC05711-DB6D-F275-BD99-935B1961249D}"/>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60FE2F4-ABF2-FB2B-8FFE-E78D7CE6A1BC}"/>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4" name="Date Placeholder 3">
            <a:extLst>
              <a:ext uri="{FF2B5EF4-FFF2-40B4-BE49-F238E27FC236}">
                <a16:creationId xmlns:a16="http://schemas.microsoft.com/office/drawing/2014/main" id="{737CC068-DBB1-1FD7-054B-3FFD925FBA0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038253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Ongoing work:</a:t>
            </a:r>
            <a:endParaRPr lang="en-US" dirty="0"/>
          </a:p>
          <a:p>
            <a:pPr marL="684213">
              <a:lnSpc>
                <a:spcPct val="90000"/>
              </a:lnSpc>
            </a:pPr>
            <a:r>
              <a:rPr lang="en-US" dirty="0"/>
              <a:t>Monitor IEEE Std 802 revision</a:t>
            </a:r>
          </a:p>
          <a:p>
            <a:pPr marL="684213">
              <a:lnSpc>
                <a:spcPct val="90000"/>
              </a:lnSpc>
            </a:pPr>
            <a:r>
              <a:rPr lang="en-US" dirty="0"/>
              <a:t>Annex G replacement phase 2</a:t>
            </a:r>
          </a:p>
          <a:p>
            <a:pPr marL="684213">
              <a:lnSpc>
                <a:spcPct val="90000"/>
              </a:lnSpc>
            </a:pPr>
            <a:r>
              <a:rPr lang="en-US" dirty="0"/>
              <a:t>Monitoring/future activities, or other relevant topics, if any contributions</a:t>
            </a:r>
          </a:p>
          <a:p>
            <a:pPr>
              <a:lnSpc>
                <a:spcPct val="90000"/>
              </a:lnSpc>
            </a:pPr>
            <a:r>
              <a:rPr lang="en-US" sz="3200" dirty="0"/>
              <a:t>Teleconference – Monday, April 24 or May 8 (depending on 802REVc’s timing), 1pm ET, 2 hours, to discuss IEEE 802REVc</a:t>
            </a:r>
          </a:p>
          <a:p>
            <a:pPr>
              <a:lnSpc>
                <a:spcPct val="90000"/>
              </a:lnSpc>
            </a:pPr>
            <a:r>
              <a:rPr lang="en-US" sz="3200" dirty="0"/>
              <a:t>Two meeting slots requested in May</a:t>
            </a:r>
          </a:p>
          <a:p>
            <a:pPr marL="684213">
              <a:lnSpc>
                <a:spcPct val="90000"/>
              </a:lnSpc>
            </a:pPr>
            <a:endParaRPr lang="en-US" dirty="0"/>
          </a:p>
        </p:txBody>
      </p:sp>
      <p:sp>
        <p:nvSpPr>
          <p:cNvPr id="2" name="Footer Placeholder 1">
            <a:extLst>
              <a:ext uri="{FF2B5EF4-FFF2-40B4-BE49-F238E27FC236}">
                <a16:creationId xmlns:a16="http://schemas.microsoft.com/office/drawing/2014/main" id="{97423071-2387-63E1-EE7E-A5B6431602CC}"/>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27EA2E7F-D555-AB7B-EB13-AA00125C5B3F}"/>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4" name="Date Placeholder 3">
            <a:extLst>
              <a:ext uri="{FF2B5EF4-FFF2-40B4-BE49-F238E27FC236}">
                <a16:creationId xmlns:a16="http://schemas.microsoft.com/office/drawing/2014/main" id="{6CC4A0D1-799C-8514-5BC5-1E5BBB7BADA9}"/>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72674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Coex</a:t>
            </a:r>
            <a:r>
              <a:rPr lang="en-GB" dirty="0"/>
              <a:t> SC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2023-03-17</a:t>
            </a:r>
          </a:p>
        </p:txBody>
      </p:sp>
      <p:graphicFrame>
        <p:nvGraphicFramePr>
          <p:cNvPr id="3075" name="Object 3"/>
          <p:cNvGraphicFramePr>
            <a:graphicFrameLocks noChangeAspect="1"/>
          </p:cNvGraphicFramePr>
          <p:nvPr>
            <p:extLst>
              <p:ext uri="{D42A27DB-BD31-4B8C-83A1-F6EECF244321}">
                <p14:modId xmlns:p14="http://schemas.microsoft.com/office/powerpoint/2010/main" val="1216912886"/>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409DBCE8-724C-C090-5BBA-379E45B0C632}"/>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CD21A7BB-7E83-8913-ED2F-F17F82E81D2C}"/>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4" name="Date Placeholder 3">
            <a:extLst>
              <a:ext uri="{FF2B5EF4-FFF2-40B4-BE49-F238E27FC236}">
                <a16:creationId xmlns:a16="http://schemas.microsoft.com/office/drawing/2014/main" id="{29393838-BA0D-AD49-2BE6-C20A2F29C11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684925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Coex</a:t>
            </a:r>
            <a:r>
              <a:rPr lang="en-GB" dirty="0"/>
              <a:t> SC (Coexistence Standing Committee) for March 2023.</a:t>
            </a:r>
          </a:p>
        </p:txBody>
      </p:sp>
      <p:sp>
        <p:nvSpPr>
          <p:cNvPr id="2" name="Footer Placeholder 1">
            <a:extLst>
              <a:ext uri="{FF2B5EF4-FFF2-40B4-BE49-F238E27FC236}">
                <a16:creationId xmlns:a16="http://schemas.microsoft.com/office/drawing/2014/main" id="{7BFC3743-6517-3F84-28C8-8A3A870A8F51}"/>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0E44602D-6958-384A-6CC9-14D9AAED9DEE}"/>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7" name="Date Placeholder 6">
            <a:extLst>
              <a:ext uri="{FF2B5EF4-FFF2-40B4-BE49-F238E27FC236}">
                <a16:creationId xmlns:a16="http://schemas.microsoft.com/office/drawing/2014/main" id="{87D20E29-814E-96D5-264F-2A6010AE05F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4112062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3773D-E22D-C1B6-57EE-074DAB0D964B}"/>
              </a:ext>
            </a:extLst>
          </p:cNvPr>
          <p:cNvSpPr>
            <a:spLocks noGrp="1"/>
          </p:cNvSpPr>
          <p:nvPr>
            <p:ph type="title"/>
          </p:nvPr>
        </p:nvSpPr>
        <p:spPr/>
        <p:txBody>
          <a:bodyPr/>
          <a:lstStyle/>
          <a:p>
            <a:r>
              <a:rPr lang="en-US" dirty="0" err="1"/>
              <a:t>Coex</a:t>
            </a:r>
            <a:r>
              <a:rPr lang="en-US" dirty="0"/>
              <a:t> SC Administrative Items</a:t>
            </a:r>
          </a:p>
        </p:txBody>
      </p:sp>
      <p:sp>
        <p:nvSpPr>
          <p:cNvPr id="3" name="Content Placeholder 2">
            <a:extLst>
              <a:ext uri="{FF2B5EF4-FFF2-40B4-BE49-F238E27FC236}">
                <a16:creationId xmlns:a16="http://schemas.microsoft.com/office/drawing/2014/main" id="{04CC7C85-6BE3-212F-D87D-ECFA3C58AA3D}"/>
              </a:ext>
            </a:extLst>
          </p:cNvPr>
          <p:cNvSpPr>
            <a:spLocks noGrp="1"/>
          </p:cNvSpPr>
          <p:nvPr>
            <p:ph idx="1"/>
          </p:nvPr>
        </p:nvSpPr>
        <p:spPr>
          <a:xfrm>
            <a:off x="914402" y="1892830"/>
            <a:ext cx="10361084" cy="4113213"/>
          </a:xfrm>
        </p:spPr>
        <p:txBody>
          <a:bodyPr/>
          <a:lstStyle/>
          <a:p>
            <a:r>
              <a:rPr lang="en-US" sz="2133" dirty="0"/>
              <a:t>Election of Vice Chairs</a:t>
            </a:r>
          </a:p>
          <a:p>
            <a:pPr marL="380990" indent="-380990">
              <a:buFont typeface="Arial" panose="020B0604020202020204" pitchFamily="34" charset="0"/>
              <a:buChar char="•"/>
            </a:pPr>
            <a:r>
              <a:rPr lang="en-US" sz="2133" dirty="0"/>
              <a:t>Richard Kennedy (Bluetooth SIG), and</a:t>
            </a:r>
          </a:p>
          <a:p>
            <a:pPr marL="380990" indent="-380990">
              <a:buFont typeface="Arial" panose="020B0604020202020204" pitchFamily="34" charset="0"/>
              <a:buChar char="•"/>
            </a:pPr>
            <a:r>
              <a:rPr lang="en-US" sz="2133" dirty="0"/>
              <a:t>Manish Kumar (NXP)</a:t>
            </a:r>
          </a:p>
          <a:p>
            <a:pPr marL="0" indent="0"/>
            <a:r>
              <a:rPr lang="en-US" sz="2133" dirty="0"/>
              <a:t>elected as </a:t>
            </a:r>
            <a:r>
              <a:rPr lang="en-US" sz="2133" dirty="0" err="1"/>
              <a:t>Coex</a:t>
            </a:r>
            <a:r>
              <a:rPr lang="en-US" sz="2133" dirty="0"/>
              <a:t> SC Vice Chairs</a:t>
            </a:r>
          </a:p>
          <a:p>
            <a:pPr marL="0" indent="0"/>
            <a:endParaRPr lang="en-US" sz="2133" dirty="0"/>
          </a:p>
          <a:p>
            <a:pPr marL="0" indent="0"/>
            <a:r>
              <a:rPr lang="en-US" sz="2133" dirty="0"/>
              <a:t>Transition to member-contribution-driven process</a:t>
            </a:r>
          </a:p>
          <a:p>
            <a:pPr marL="0" indent="0"/>
            <a:endParaRPr lang="en-US" sz="2133" dirty="0"/>
          </a:p>
          <a:p>
            <a:pPr marL="0" indent="0"/>
            <a:r>
              <a:rPr lang="en-US" sz="2133" dirty="0"/>
              <a:t>First round identifying main discussion topics for the near future</a:t>
            </a:r>
          </a:p>
          <a:p>
            <a:pPr marL="380990" indent="-380990">
              <a:buFont typeface="Arial" panose="020B0604020202020204" pitchFamily="34" charset="0"/>
              <a:buChar char="•"/>
            </a:pPr>
            <a:r>
              <a:rPr lang="en-US" sz="2133" dirty="0"/>
              <a:t>ETSI BRAN EN 303 687 (6 GHz)  &amp;  EN 301 893 (5 GHz)</a:t>
            </a:r>
          </a:p>
          <a:p>
            <a:pPr marL="380990" indent="-380990">
              <a:buFont typeface="Arial" panose="020B0604020202020204" pitchFamily="34" charset="0"/>
              <a:buChar char="•"/>
            </a:pPr>
            <a:r>
              <a:rPr lang="en-US" sz="2133" dirty="0"/>
              <a:t>Bluetooth</a:t>
            </a:r>
          </a:p>
          <a:p>
            <a:pPr>
              <a:buFont typeface="Arial" panose="020B0604020202020204" pitchFamily="34" charset="0"/>
              <a:buChar char="•"/>
            </a:pPr>
            <a:r>
              <a:rPr lang="en-US" sz="2133" dirty="0"/>
              <a:t>Coexistence between 802.11 and 802.15 (15.4ab and 15.6ma (UWB))</a:t>
            </a:r>
          </a:p>
        </p:txBody>
      </p:sp>
      <p:sp>
        <p:nvSpPr>
          <p:cNvPr id="7" name="Footer Placeholder 6">
            <a:extLst>
              <a:ext uri="{FF2B5EF4-FFF2-40B4-BE49-F238E27FC236}">
                <a16:creationId xmlns:a16="http://schemas.microsoft.com/office/drawing/2014/main" id="{68F5B814-FD95-685D-894F-79168C4AF03F}"/>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9466F80A-732F-82F2-48D3-D5B6112E6C6C}"/>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9" name="Date Placeholder 8">
            <a:extLst>
              <a:ext uri="{FF2B5EF4-FFF2-40B4-BE49-F238E27FC236}">
                <a16:creationId xmlns:a16="http://schemas.microsoft.com/office/drawing/2014/main" id="{6F54049D-BEB2-9490-7B32-27BE3E3966E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429452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Technical discussions</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p:txBody>
          <a:bodyPr/>
          <a:lstStyle/>
          <a:p>
            <a:r>
              <a:rPr lang="en-GB" sz="2133" b="0" dirty="0">
                <a:latin typeface="Helvetica" pitchFamily="2" charset="0"/>
              </a:rPr>
              <a:t>ETSI BRAN Update</a:t>
            </a:r>
          </a:p>
          <a:p>
            <a:pPr marL="380990" indent="-380990">
              <a:buFont typeface="Arial" panose="020B0604020202020204" pitchFamily="34" charset="0"/>
              <a:buChar char="•"/>
            </a:pPr>
            <a:r>
              <a:rPr lang="en-GB" sz="2133" b="0" dirty="0">
                <a:latin typeface="Helvetica" pitchFamily="2" charset="0"/>
              </a:rPr>
              <a:t>ETSI TC BRAN approved a second ENAP for </a:t>
            </a:r>
            <a:r>
              <a:rPr lang="en-GB" sz="2133" dirty="0">
                <a:latin typeface="Helvetica" pitchFamily="2" charset="0"/>
              </a:rPr>
              <a:t>EN 303 687 </a:t>
            </a:r>
            <a:r>
              <a:rPr lang="en-GB" sz="2133" b="0" dirty="0">
                <a:latin typeface="Helvetica" pitchFamily="2" charset="0"/>
              </a:rPr>
              <a:t>(</a:t>
            </a:r>
            <a:r>
              <a:rPr lang="en-GB" sz="2133" dirty="0">
                <a:latin typeface="Helvetica" pitchFamily="2" charset="0"/>
              </a:rPr>
              <a:t>6 GHz WAS/RLAN</a:t>
            </a:r>
            <a:r>
              <a:rPr lang="en-GB" sz="2133" b="0" dirty="0">
                <a:latin typeface="Helvetica" pitchFamily="2" charset="0"/>
              </a:rPr>
              <a:t>)</a:t>
            </a:r>
          </a:p>
          <a:p>
            <a:pPr marL="781031" lvl="1" indent="-380990">
              <a:buFont typeface="Arial" panose="020B0604020202020204" pitchFamily="34" charset="0"/>
              <a:buChar char="•"/>
            </a:pPr>
            <a:r>
              <a:rPr lang="en-GB" sz="1867" dirty="0">
                <a:latin typeface="Helvetica" pitchFamily="2" charset="0"/>
              </a:rPr>
              <a:t>no recirculation for EN 303 687 as comments beyond the ones received during the initial ENAP were resolved</a:t>
            </a:r>
          </a:p>
          <a:p>
            <a:pPr marL="781031" lvl="1" indent="-380990">
              <a:buFont typeface="Arial" panose="020B0604020202020204" pitchFamily="34" charset="0"/>
              <a:buChar char="•"/>
            </a:pPr>
            <a:r>
              <a:rPr lang="en-GB" sz="1867" dirty="0">
                <a:latin typeface="Helvetica" pitchFamily="2" charset="0"/>
              </a:rPr>
              <a:t>These initial comment did come trough the European Commission's HASTAC</a:t>
            </a:r>
            <a:br>
              <a:rPr lang="en-GB" sz="1867" dirty="0"/>
            </a:br>
            <a:r>
              <a:rPr lang="en-GB" sz="1867" dirty="0">
                <a:latin typeface="Helvetica" pitchFamily="2" charset="0"/>
              </a:rPr>
              <a:t>(Harmonised Standard (HS) Technical Advisory Consultants) review</a:t>
            </a:r>
          </a:p>
          <a:p>
            <a:pPr marL="380990" indent="-380990">
              <a:buFont typeface="Arial" panose="020B0604020202020204" pitchFamily="34" charset="0"/>
              <a:buChar char="•"/>
            </a:pPr>
            <a:r>
              <a:rPr lang="en-GB" sz="2133" b="0" dirty="0">
                <a:latin typeface="Helvetica" pitchFamily="2" charset="0"/>
              </a:rPr>
              <a:t>ETSI TC BRAN approved a second HASTAC review and the initial ENAP for </a:t>
            </a:r>
            <a:r>
              <a:rPr lang="en-GB" sz="2133" dirty="0">
                <a:latin typeface="Helvetica" pitchFamily="2" charset="0"/>
              </a:rPr>
              <a:t>EN 303 753 </a:t>
            </a:r>
            <a:r>
              <a:rPr lang="en-GB" sz="2133" b="0" dirty="0">
                <a:latin typeface="Helvetica" pitchFamily="2" charset="0"/>
              </a:rPr>
              <a:t>(</a:t>
            </a:r>
            <a:r>
              <a:rPr lang="en-GB" sz="2133" dirty="0">
                <a:latin typeface="Helvetica" pitchFamily="2" charset="0"/>
              </a:rPr>
              <a:t>Wideband Data Transmission Systems </a:t>
            </a:r>
            <a:r>
              <a:rPr lang="en-GB" sz="2133" b="0" dirty="0">
                <a:latin typeface="Helvetica" pitchFamily="2" charset="0"/>
              </a:rPr>
              <a:t>(WDTS) for Mobile and Fixed Radio Equipment operating in the </a:t>
            </a:r>
            <a:r>
              <a:rPr lang="en-GB" sz="2133" dirty="0">
                <a:latin typeface="Helvetica" pitchFamily="2" charset="0"/>
              </a:rPr>
              <a:t>57 GHz to 71 GHz band</a:t>
            </a:r>
            <a:r>
              <a:rPr lang="en-GB" sz="2133" b="0" dirty="0">
                <a:latin typeface="Helvetica" pitchFamily="2" charset="0"/>
              </a:rPr>
              <a:t>)</a:t>
            </a:r>
          </a:p>
          <a:p>
            <a:pPr marL="380990" indent="-380990">
              <a:buFont typeface="Arial" panose="020B0604020202020204" pitchFamily="34" charset="0"/>
              <a:buChar char="•"/>
            </a:pPr>
            <a:r>
              <a:rPr lang="en-GB" sz="2133" b="0" dirty="0">
                <a:latin typeface="Helvetica" pitchFamily="2" charset="0"/>
              </a:rPr>
              <a:t>Because of a lack of consensus regarding a specific aspect of </a:t>
            </a:r>
            <a:r>
              <a:rPr lang="en-GB" sz="2133" dirty="0">
                <a:latin typeface="Helvetica" pitchFamily="2" charset="0"/>
              </a:rPr>
              <a:t>EN 301</a:t>
            </a:r>
            <a:br>
              <a:rPr lang="en-GB" sz="2133" dirty="0"/>
            </a:br>
            <a:r>
              <a:rPr lang="en-GB" sz="2133" dirty="0">
                <a:latin typeface="Helvetica" pitchFamily="2" charset="0"/>
              </a:rPr>
              <a:t>893</a:t>
            </a:r>
            <a:r>
              <a:rPr lang="en-GB" sz="2133" b="0" dirty="0">
                <a:latin typeface="Helvetica" pitchFamily="2" charset="0"/>
              </a:rPr>
              <a:t> (</a:t>
            </a:r>
            <a:r>
              <a:rPr lang="en-GB" sz="2133" dirty="0">
                <a:latin typeface="Helvetica" pitchFamily="2" charset="0"/>
              </a:rPr>
              <a:t>5 GHz WAS/RLAN</a:t>
            </a:r>
            <a:r>
              <a:rPr lang="en-GB" sz="2133" b="0" dirty="0">
                <a:latin typeface="Helvetica" pitchFamily="2" charset="0"/>
              </a:rPr>
              <a:t>), this draft HS was not sent for ENAP.</a:t>
            </a:r>
            <a:endParaRPr lang="en-US" sz="2133" dirty="0"/>
          </a:p>
        </p:txBody>
      </p:sp>
      <p:sp>
        <p:nvSpPr>
          <p:cNvPr id="7" name="Footer Placeholder 6">
            <a:extLst>
              <a:ext uri="{FF2B5EF4-FFF2-40B4-BE49-F238E27FC236}">
                <a16:creationId xmlns:a16="http://schemas.microsoft.com/office/drawing/2014/main" id="{7192BE70-2121-72F7-5221-72C3229F282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D1D75EEC-F876-760D-7283-12F9F4F7E372}"/>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9" name="Date Placeholder 8">
            <a:extLst>
              <a:ext uri="{FF2B5EF4-FFF2-40B4-BE49-F238E27FC236}">
                <a16:creationId xmlns:a16="http://schemas.microsoft.com/office/drawing/2014/main" id="{CA6B32B7-A733-F168-4883-CE3BF0E7EF9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3196102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Technical discussions</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noFill/>
          <a:ln w="9525">
            <a:noFill/>
            <a:round/>
            <a:headEnd/>
            <a:tailEnd/>
          </a:ln>
          <a:effectLst/>
        </p:spPr>
        <p:txBody>
          <a:bodyPr vert="horz" wrap="square" lIns="122880" tIns="61440" rIns="122880" bIns="61440" numCol="1" anchor="t" anchorCtr="0" compatLnSpc="1">
            <a:prstTxWarp prst="textNoShape">
              <a:avLst/>
            </a:prstTxWarp>
          </a:bodyPr>
          <a:lstStyle/>
          <a:p>
            <a:r>
              <a:rPr lang="en-GB" sz="2133" b="0" dirty="0">
                <a:latin typeface="Helvetica" pitchFamily="2" charset="0"/>
              </a:rPr>
              <a:t>Bluetooth</a:t>
            </a:r>
          </a:p>
          <a:p>
            <a:pPr marL="380990" indent="-380990">
              <a:buFont typeface="Arial" panose="020B0604020202020204" pitchFamily="34" charset="0"/>
              <a:buChar char="•"/>
            </a:pPr>
            <a:r>
              <a:rPr lang="en-GB" sz="2133" b="0" dirty="0">
                <a:latin typeface="Helvetica" pitchFamily="2" charset="0"/>
              </a:rPr>
              <a:t>Received presentation of Bluetooth SIG plans to use / share 6 GHz band</a:t>
            </a:r>
          </a:p>
          <a:p>
            <a:pPr marL="380990" indent="-380990">
              <a:buFont typeface="Arial" panose="020B0604020202020204" pitchFamily="34" charset="0"/>
              <a:buChar char="•"/>
            </a:pPr>
            <a:r>
              <a:rPr lang="en-GB" sz="2133" b="0" dirty="0">
                <a:latin typeface="Helvetica" pitchFamily="2" charset="0"/>
              </a:rPr>
              <a:t>Intend to present / discuss technical approaches with 802.11 </a:t>
            </a:r>
            <a:r>
              <a:rPr lang="en-GB" sz="2133" b="0" dirty="0" err="1">
                <a:latin typeface="Helvetica" pitchFamily="2" charset="0"/>
              </a:rPr>
              <a:t>Coex</a:t>
            </a:r>
            <a:r>
              <a:rPr lang="en-GB" sz="2133" b="0" dirty="0">
                <a:latin typeface="Helvetica" pitchFamily="2" charset="0"/>
              </a:rPr>
              <a:t> SC</a:t>
            </a:r>
          </a:p>
          <a:p>
            <a:pPr marL="380990" indent="-380990">
              <a:buFont typeface="Arial" panose="020B0604020202020204" pitchFamily="34" charset="0"/>
              <a:buChar char="•"/>
            </a:pPr>
            <a:r>
              <a:rPr lang="en-US" sz="2133" b="0" dirty="0">
                <a:latin typeface="Helvetica" pitchFamily="2" charset="0"/>
              </a:rPr>
              <a:t>Bluetooth SIG members will bring a Work Item request to BRAN #119 to further support narrow band technologies in 6 GHz</a:t>
            </a:r>
          </a:p>
          <a:p>
            <a:pPr marL="380990" indent="-380990">
              <a:buFont typeface="Arial" panose="020B0604020202020204" pitchFamily="34" charset="0"/>
              <a:buChar char="•"/>
            </a:pPr>
            <a:r>
              <a:rPr lang="en-US" sz="2133" b="0" dirty="0">
                <a:latin typeface="Helvetica" pitchFamily="2" charset="0"/>
              </a:rPr>
              <a:t>Further technical submission planned for May</a:t>
            </a:r>
          </a:p>
        </p:txBody>
      </p:sp>
      <p:sp>
        <p:nvSpPr>
          <p:cNvPr id="7" name="Footer Placeholder 6">
            <a:extLst>
              <a:ext uri="{FF2B5EF4-FFF2-40B4-BE49-F238E27FC236}">
                <a16:creationId xmlns:a16="http://schemas.microsoft.com/office/drawing/2014/main" id="{3C31CCA1-5435-C31A-7AD3-7553BA04A436}"/>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FAB0BAF5-A07E-61C8-623A-0263F114C3BF}"/>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9" name="Date Placeholder 8">
            <a:extLst>
              <a:ext uri="{FF2B5EF4-FFF2-40B4-BE49-F238E27FC236}">
                <a16:creationId xmlns:a16="http://schemas.microsoft.com/office/drawing/2014/main" id="{570278B4-E67E-B3B3-7FF4-9A665EA1701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707488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503C-F210-AB51-C361-A20C3CC6DB57}"/>
              </a:ext>
            </a:extLst>
          </p:cNvPr>
          <p:cNvSpPr>
            <a:spLocks noGrp="1"/>
          </p:cNvSpPr>
          <p:nvPr>
            <p:ph type="title"/>
          </p:nvPr>
        </p:nvSpPr>
        <p:spPr/>
        <p:txBody>
          <a:bodyPr/>
          <a:lstStyle/>
          <a:p>
            <a:r>
              <a:rPr lang="en-US" dirty="0" err="1"/>
              <a:t>Coex</a:t>
            </a:r>
            <a:r>
              <a:rPr lang="en-US" dirty="0"/>
              <a:t> SC – Technical discussions</a:t>
            </a:r>
          </a:p>
        </p:txBody>
      </p:sp>
      <p:sp>
        <p:nvSpPr>
          <p:cNvPr id="3" name="Content Placeholder 2">
            <a:extLst>
              <a:ext uri="{FF2B5EF4-FFF2-40B4-BE49-F238E27FC236}">
                <a16:creationId xmlns:a16="http://schemas.microsoft.com/office/drawing/2014/main" id="{C3CBFE3F-7C38-9B1F-2604-A2C100C95452}"/>
              </a:ext>
            </a:extLst>
          </p:cNvPr>
          <p:cNvSpPr>
            <a:spLocks noGrp="1"/>
          </p:cNvSpPr>
          <p:nvPr>
            <p:ph idx="1"/>
          </p:nvPr>
        </p:nvSpPr>
        <p:spPr>
          <a:noFill/>
          <a:ln w="9525">
            <a:noFill/>
            <a:round/>
            <a:headEnd/>
            <a:tailEnd/>
          </a:ln>
          <a:effectLst/>
        </p:spPr>
        <p:txBody>
          <a:bodyPr vert="horz" wrap="square" lIns="122880" tIns="61440" rIns="122880" bIns="61440" numCol="1" anchor="t" anchorCtr="0" compatLnSpc="1">
            <a:prstTxWarp prst="textNoShape">
              <a:avLst/>
            </a:prstTxWarp>
          </a:bodyPr>
          <a:lstStyle/>
          <a:p>
            <a:r>
              <a:rPr lang="en-US" sz="2133" b="0" dirty="0">
                <a:latin typeface="Helvetica" pitchFamily="2" charset="0"/>
              </a:rPr>
              <a:t>Narrow Band / </a:t>
            </a:r>
            <a:r>
              <a:rPr lang="en-US" sz="2133" b="0" dirty="0" err="1">
                <a:latin typeface="Helvetica" pitchFamily="2" charset="0"/>
              </a:rPr>
              <a:t>WiFi</a:t>
            </a:r>
            <a:r>
              <a:rPr lang="en-US" sz="2133" b="0" dirty="0">
                <a:latin typeface="Helvetica" pitchFamily="2" charset="0"/>
              </a:rPr>
              <a:t> </a:t>
            </a:r>
            <a:r>
              <a:rPr lang="en-US" sz="2133" b="0" dirty="0" err="1">
                <a:latin typeface="Helvetica" pitchFamily="2" charset="0"/>
              </a:rPr>
              <a:t>Coexistance</a:t>
            </a:r>
            <a:endParaRPr lang="en-US" sz="2133" b="0" dirty="0">
              <a:latin typeface="Helvetica" pitchFamily="2" charset="0"/>
            </a:endParaRPr>
          </a:p>
          <a:p>
            <a:pPr marL="380990" indent="-380990">
              <a:buFont typeface="Arial" panose="020B0604020202020204" pitchFamily="34" charset="0"/>
              <a:buChar char="•"/>
            </a:pPr>
            <a:r>
              <a:rPr lang="en-US" sz="2133" b="0" dirty="0">
                <a:latin typeface="Helvetica" pitchFamily="2" charset="0"/>
              </a:rPr>
              <a:t>Simulation results on effect of different NB channel access mechanisms on NB-</a:t>
            </a:r>
            <a:r>
              <a:rPr lang="en-US" sz="2133" b="0" dirty="0" err="1">
                <a:latin typeface="Helvetica" pitchFamily="2" charset="0"/>
              </a:rPr>
              <a:t>WiFi</a:t>
            </a:r>
            <a:r>
              <a:rPr lang="en-US" sz="2133" b="0" dirty="0">
                <a:latin typeface="Helvetica" pitchFamily="2" charset="0"/>
              </a:rPr>
              <a:t> coexistence</a:t>
            </a:r>
          </a:p>
          <a:p>
            <a:pPr marL="380990" indent="-380990">
              <a:buFont typeface="Arial" panose="020B0604020202020204" pitchFamily="34" charset="0"/>
              <a:buChar char="•"/>
            </a:pPr>
            <a:r>
              <a:rPr lang="en-US" sz="2133" b="0" dirty="0">
                <a:latin typeface="Helvetica" pitchFamily="2" charset="0"/>
              </a:rPr>
              <a:t>Results</a:t>
            </a:r>
          </a:p>
          <a:p>
            <a:pPr marL="838179" lvl="1" indent="-380990">
              <a:buFont typeface="Arial" panose="020B0604020202020204" pitchFamily="34" charset="0"/>
              <a:buChar char="•"/>
            </a:pPr>
            <a:r>
              <a:rPr lang="en-US" dirty="0"/>
              <a:t>Enhanced Detect and Avoid (</a:t>
            </a:r>
            <a:r>
              <a:rPr lang="en-US" dirty="0" err="1"/>
              <a:t>eDAA</a:t>
            </a:r>
            <a:r>
              <a:rPr lang="en-US" dirty="0"/>
              <a:t>) was proposed in ETSI BRAN as an enhanced version of DAA as defined in EN 300 328 (2.4 GHz) appears to be suboptimal as a coexistence mechanism, for Wi-Fi/NB and possibly also for NB/NB coexistence</a:t>
            </a:r>
          </a:p>
          <a:p>
            <a:pPr marL="838179" lvl="1" indent="-380990">
              <a:buFont typeface="Arial" panose="020B0604020202020204" pitchFamily="34" charset="0"/>
              <a:buChar char="•"/>
            </a:pPr>
            <a:r>
              <a:rPr lang="en-US" dirty="0"/>
              <a:t>Listen before talk (LBT) based schemes perform better; could be based on the LBT for Frame Based Equipment (FBE) as defined in EN 303 687</a:t>
            </a:r>
          </a:p>
          <a:p>
            <a:pPr marL="838179" lvl="1" indent="-380990">
              <a:buFont typeface="Arial" panose="020B0604020202020204" pitchFamily="34" charset="0"/>
              <a:buChar char="•"/>
            </a:pPr>
            <a:r>
              <a:rPr lang="en-US" dirty="0"/>
              <a:t>Further enhancements feasible</a:t>
            </a:r>
            <a:endParaRPr lang="en-GB" sz="2133" dirty="0">
              <a:latin typeface="Helvetica" pitchFamily="2" charset="0"/>
            </a:endParaRPr>
          </a:p>
          <a:p>
            <a:endParaRPr lang="en-GB" sz="2133" b="0" dirty="0">
              <a:latin typeface="Helvetica" pitchFamily="2" charset="0"/>
            </a:endParaRPr>
          </a:p>
        </p:txBody>
      </p:sp>
      <p:sp>
        <p:nvSpPr>
          <p:cNvPr id="7" name="Footer Placeholder 6">
            <a:extLst>
              <a:ext uri="{FF2B5EF4-FFF2-40B4-BE49-F238E27FC236}">
                <a16:creationId xmlns:a16="http://schemas.microsoft.com/office/drawing/2014/main" id="{41613A2E-C13B-442C-1A19-1330499741B8}"/>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8CD88034-ACAC-DD6D-7C0F-5C83D501CBB2}"/>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9" name="Date Placeholder 8">
            <a:extLst>
              <a:ext uri="{FF2B5EF4-FFF2-40B4-BE49-F238E27FC236}">
                <a16:creationId xmlns:a16="http://schemas.microsoft.com/office/drawing/2014/main" id="{698E705E-04A0-3CC9-AE6C-2EE5674778CF}"/>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68810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2023</a:t>
            </a:r>
          </a:p>
        </p:txBody>
      </p:sp>
      <p:sp>
        <p:nvSpPr>
          <p:cNvPr id="5" name="Footer Placeholder 4"/>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3" name="Slide Number Placeholder 2"/>
          <p:cNvSpPr>
            <a:spLocks noGrp="1"/>
          </p:cNvSpPr>
          <p:nvPr>
            <p:ph type="sldNum" sz="quarter" idx="12"/>
          </p:nvPr>
        </p:nvSpPr>
        <p:spPr/>
        <p:txBody>
          <a:bodyPr/>
          <a:lstStyle/>
          <a:p>
            <a:pPr>
              <a:defRPr/>
            </a:pPr>
            <a:r>
              <a:rPr lang="en-US"/>
              <a:t>Slide </a:t>
            </a:r>
            <a:fld id="{DDBC98B1-8847-456F-A590-69DC1C4B50DA}" type="slidenum">
              <a:rPr lang="en-US" smtClean="0"/>
              <a:pPr>
                <a:defRPr/>
              </a:pPr>
              <a:t>3</a:t>
            </a:fld>
            <a:endParaRPr lang="en-US"/>
          </a:p>
        </p:txBody>
      </p:sp>
      <p:pic>
        <p:nvPicPr>
          <p:cNvPr id="8" name="Picture 7">
            <a:extLst>
              <a:ext uri="{FF2B5EF4-FFF2-40B4-BE49-F238E27FC236}">
                <a16:creationId xmlns:a16="http://schemas.microsoft.com/office/drawing/2014/main" id="{8E32C503-8E46-6429-82EF-33BD8E6A08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751559"/>
            <a:ext cx="10477502" cy="5725441"/>
          </a:xfrm>
          <a:prstGeom prst="rect">
            <a:avLst/>
          </a:prstGeom>
        </p:spPr>
      </p:pic>
    </p:spTree>
    <p:extLst>
      <p:ext uri="{BB962C8B-B14F-4D97-AF65-F5344CB8AC3E}">
        <p14:creationId xmlns:p14="http://schemas.microsoft.com/office/powerpoint/2010/main" val="4129829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67FC8-5102-04C9-293D-6871BF2C2129}"/>
              </a:ext>
            </a:extLst>
          </p:cNvPr>
          <p:cNvSpPr>
            <a:spLocks noGrp="1"/>
          </p:cNvSpPr>
          <p:nvPr>
            <p:ph type="title"/>
          </p:nvPr>
        </p:nvSpPr>
        <p:spPr/>
        <p:txBody>
          <a:bodyPr/>
          <a:lstStyle/>
          <a:p>
            <a:r>
              <a:rPr lang="en-US" dirty="0"/>
              <a:t>Topics for next meeting</a:t>
            </a:r>
          </a:p>
        </p:txBody>
      </p:sp>
      <p:sp>
        <p:nvSpPr>
          <p:cNvPr id="3" name="Content Placeholder 2">
            <a:extLst>
              <a:ext uri="{FF2B5EF4-FFF2-40B4-BE49-F238E27FC236}">
                <a16:creationId xmlns:a16="http://schemas.microsoft.com/office/drawing/2014/main" id="{365D32E5-AD5B-D752-8877-A9B11473C949}"/>
              </a:ext>
            </a:extLst>
          </p:cNvPr>
          <p:cNvSpPr>
            <a:spLocks noGrp="1"/>
          </p:cNvSpPr>
          <p:nvPr>
            <p:ph idx="1"/>
          </p:nvPr>
        </p:nvSpPr>
        <p:spPr/>
        <p:txBody>
          <a:bodyPr/>
          <a:lstStyle/>
          <a:p>
            <a:r>
              <a:rPr lang="en-US" dirty="0"/>
              <a:t>Receive updates from</a:t>
            </a:r>
          </a:p>
          <a:p>
            <a:pPr marL="380990" indent="-380990">
              <a:buFont typeface="Arial" panose="020B0604020202020204" pitchFamily="34" charset="0"/>
              <a:buChar char="•"/>
            </a:pPr>
            <a:r>
              <a:rPr lang="en-US" dirty="0"/>
              <a:t>ETSI BRAN</a:t>
            </a:r>
          </a:p>
          <a:p>
            <a:pPr marL="380990" indent="-380990">
              <a:buFont typeface="Arial" panose="020B0604020202020204" pitchFamily="34" charset="0"/>
              <a:buChar char="•"/>
            </a:pPr>
            <a:r>
              <a:rPr lang="en-US" dirty="0"/>
              <a:t>Bluetooth</a:t>
            </a:r>
          </a:p>
          <a:p>
            <a:pPr marL="0" indent="0"/>
            <a:endParaRPr lang="en-US" dirty="0"/>
          </a:p>
          <a:p>
            <a:pPr marL="0" indent="0"/>
            <a:r>
              <a:rPr lang="en-US" dirty="0"/>
              <a:t>Discuss further interaction 802.11 and 802.15 (15.4ab and 15.6ma (UWB))</a:t>
            </a:r>
          </a:p>
          <a:p>
            <a:pPr marL="0" indent="0"/>
            <a:endParaRPr lang="en-US" dirty="0"/>
          </a:p>
          <a:p>
            <a:pPr marL="0" indent="0"/>
            <a:r>
              <a:rPr lang="en-US" dirty="0"/>
              <a:t>Further NB discussion (tbc).</a:t>
            </a:r>
          </a:p>
          <a:p>
            <a:pPr marL="0" indent="0"/>
            <a:endParaRPr lang="en-US" dirty="0"/>
          </a:p>
          <a:p>
            <a:pPr marL="0" indent="0"/>
            <a:r>
              <a:rPr lang="en-US" dirty="0"/>
              <a:t>Other – feel free to contact the Chair if you would like to make a presentation on any additional coexistence topic </a:t>
            </a:r>
          </a:p>
        </p:txBody>
      </p:sp>
      <p:sp>
        <p:nvSpPr>
          <p:cNvPr id="7" name="Footer Placeholder 6">
            <a:extLst>
              <a:ext uri="{FF2B5EF4-FFF2-40B4-BE49-F238E27FC236}">
                <a16:creationId xmlns:a16="http://schemas.microsoft.com/office/drawing/2014/main" id="{63B126AE-717D-0082-DDC4-47F84AE521E2}"/>
              </a:ext>
            </a:extLst>
          </p:cNvPr>
          <p:cNvSpPr>
            <a:spLocks noGrp="1"/>
          </p:cNvSpPr>
          <p:nvPr>
            <p:ph type="ftr" idx="14"/>
          </p:nvPr>
        </p:nvSpPr>
        <p:spPr/>
        <p:txBody>
          <a:bodyPr/>
          <a:lstStyle/>
          <a:p>
            <a:r>
              <a:rPr lang="en-GB"/>
              <a:t>Marc Emmelmann, Self</a:t>
            </a:r>
            <a:endParaRPr lang="en-GB" dirty="0"/>
          </a:p>
        </p:txBody>
      </p:sp>
      <p:sp>
        <p:nvSpPr>
          <p:cNvPr id="8" name="Slide Number Placeholder 7">
            <a:extLst>
              <a:ext uri="{FF2B5EF4-FFF2-40B4-BE49-F238E27FC236}">
                <a16:creationId xmlns:a16="http://schemas.microsoft.com/office/drawing/2014/main" id="{4B54E9DA-6771-4771-E30D-028678FAA3DD}"/>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9" name="Date Placeholder 8">
            <a:extLst>
              <a:ext uri="{FF2B5EF4-FFF2-40B4-BE49-F238E27FC236}">
                <a16:creationId xmlns:a16="http://schemas.microsoft.com/office/drawing/2014/main" id="{39098EE9-335D-F01D-ABFA-7AE548F2426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298358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11-23/0254</a:t>
            </a:r>
          </a:p>
          <a:p>
            <a:r>
              <a:rPr lang="en-US" dirty="0"/>
              <a:t>Meeting / Chair’s Slide Deck:		11-23/0449</a:t>
            </a:r>
          </a:p>
          <a:p>
            <a:r>
              <a:rPr lang="en-US" dirty="0"/>
              <a:t>Meeting minutes:					11-23/0484</a:t>
            </a:r>
          </a:p>
          <a:p>
            <a:r>
              <a:rPr lang="en-US" dirty="0"/>
              <a:t>Snapshot Slide:						11-23/0253</a:t>
            </a:r>
          </a:p>
          <a:p>
            <a:r>
              <a:rPr lang="en-US" dirty="0"/>
              <a:t>Closing report:						11-23/0255</a:t>
            </a:r>
          </a:p>
        </p:txBody>
      </p:sp>
      <p:sp>
        <p:nvSpPr>
          <p:cNvPr id="2" name="Footer Placeholder 1">
            <a:extLst>
              <a:ext uri="{FF2B5EF4-FFF2-40B4-BE49-F238E27FC236}">
                <a16:creationId xmlns:a16="http://schemas.microsoft.com/office/drawing/2014/main" id="{1C063D47-DD87-77A0-19A0-49B912028A42}"/>
              </a:ext>
            </a:extLst>
          </p:cNvPr>
          <p:cNvSpPr>
            <a:spLocks noGrp="1"/>
          </p:cNvSpPr>
          <p:nvPr>
            <p:ph type="ftr" idx="14"/>
          </p:nvPr>
        </p:nvSpPr>
        <p:spPr/>
        <p:txBody>
          <a:bodyPr/>
          <a:lstStyle/>
          <a:p>
            <a:r>
              <a:rPr lang="en-GB"/>
              <a:t>Marc Emmelmann, Self</a:t>
            </a:r>
            <a:endParaRPr lang="en-GB" dirty="0"/>
          </a:p>
        </p:txBody>
      </p:sp>
      <p:sp>
        <p:nvSpPr>
          <p:cNvPr id="3" name="Slide Number Placeholder 2">
            <a:extLst>
              <a:ext uri="{FF2B5EF4-FFF2-40B4-BE49-F238E27FC236}">
                <a16:creationId xmlns:a16="http://schemas.microsoft.com/office/drawing/2014/main" id="{346B45B8-21CD-755D-E498-2524CCF8D36E}"/>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7" name="Date Placeholder 6">
            <a:extLst>
              <a:ext uri="{FF2B5EF4-FFF2-40B4-BE49-F238E27FC236}">
                <a16:creationId xmlns:a16="http://schemas.microsoft.com/office/drawing/2014/main" id="{210E3464-BD5A-4B43-3D26-93CF98BC529C}"/>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54421259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91B3A-9B93-4C96-ACC3-008910402BEF}"/>
              </a:ext>
            </a:extLst>
          </p:cNvPr>
          <p:cNvSpPr>
            <a:spLocks noGrp="1"/>
          </p:cNvSpPr>
          <p:nvPr>
            <p:ph type="title"/>
          </p:nvPr>
        </p:nvSpPr>
        <p:spPr>
          <a:xfrm>
            <a:off x="914402" y="685803"/>
            <a:ext cx="10361084" cy="654965"/>
          </a:xfrm>
        </p:spPr>
        <p:txBody>
          <a:bodyPr/>
          <a:lstStyle/>
          <a:p>
            <a:r>
              <a:rPr lang="en-US"/>
              <a:t>PAR review - Final </a:t>
            </a:r>
            <a:r>
              <a:rPr lang="en-US" dirty="0"/>
              <a:t>Report to 802.11</a:t>
            </a:r>
          </a:p>
        </p:txBody>
      </p:sp>
      <p:sp>
        <p:nvSpPr>
          <p:cNvPr id="8" name="Content Placeholder 7">
            <a:extLst>
              <a:ext uri="{FF2B5EF4-FFF2-40B4-BE49-F238E27FC236}">
                <a16:creationId xmlns:a16="http://schemas.microsoft.com/office/drawing/2014/main" id="{9E0431BB-C713-450C-90C3-EF5AFA8F2E34}"/>
              </a:ext>
            </a:extLst>
          </p:cNvPr>
          <p:cNvSpPr>
            <a:spLocks noGrp="1"/>
          </p:cNvSpPr>
          <p:nvPr>
            <p:ph idx="1"/>
          </p:nvPr>
        </p:nvSpPr>
        <p:spPr>
          <a:xfrm>
            <a:off x="914402" y="1340768"/>
            <a:ext cx="10361084" cy="4753647"/>
          </a:xfrm>
        </p:spPr>
        <p:txBody>
          <a:bodyPr/>
          <a:lstStyle/>
          <a:p>
            <a:r>
              <a:rPr lang="en-US" sz="2000" dirty="0"/>
              <a:t>After Reviewing 6 PARs/CSD that were available for the 2023 March 802 Mixed-mode Plenary, 802.11 made comments on 5 of the PARs/CSDs.</a:t>
            </a:r>
          </a:p>
          <a:p>
            <a:r>
              <a:rPr lang="en-US" sz="2000" dirty="0"/>
              <a:t>The feedback on our Comments was generally positive and our changes were generally accepted and implemented by the respective WG.</a:t>
            </a:r>
          </a:p>
          <a:p>
            <a:r>
              <a:rPr lang="en-US" sz="2000" dirty="0"/>
              <a:t>The exceptions are on the </a:t>
            </a:r>
            <a:r>
              <a:rPr lang="en-US" altLang="en-US" sz="2000" dirty="0"/>
              <a:t>P802.1Qdx (Slide 32) and </a:t>
            </a:r>
            <a:r>
              <a:rPr lang="en-US" sz="2000" dirty="0"/>
              <a:t>P802.1DU (Slide 34).</a:t>
            </a:r>
          </a:p>
          <a:p>
            <a:r>
              <a:rPr lang="en-US" sz="2000" dirty="0"/>
              <a:t>We have sent the rebuttal to the responses to 802.1 WG.</a:t>
            </a:r>
          </a:p>
          <a:p>
            <a:endParaRPr lang="en-US" sz="2000" dirty="0"/>
          </a:p>
          <a:p>
            <a:r>
              <a:rPr lang="en-US" sz="2000" dirty="0"/>
              <a:t>Respectfully submitted </a:t>
            </a:r>
            <a:br>
              <a:rPr lang="en-US" sz="2000" dirty="0"/>
            </a:br>
            <a:r>
              <a:rPr lang="en-US" sz="2000" dirty="0"/>
              <a:t>Jon Rosdahl</a:t>
            </a:r>
            <a:br>
              <a:rPr lang="en-US" sz="2000" dirty="0"/>
            </a:br>
            <a:r>
              <a:rPr lang="en-US" sz="2000" dirty="0"/>
              <a:t>802.11 PAR Review SC Chair</a:t>
            </a:r>
          </a:p>
        </p:txBody>
      </p:sp>
      <p:sp>
        <p:nvSpPr>
          <p:cNvPr id="2" name="Footer Placeholder 1">
            <a:extLst>
              <a:ext uri="{FF2B5EF4-FFF2-40B4-BE49-F238E27FC236}">
                <a16:creationId xmlns:a16="http://schemas.microsoft.com/office/drawing/2014/main" id="{2BFB2008-B52B-1406-85D1-B821876EBF1D}"/>
              </a:ext>
            </a:extLst>
          </p:cNvPr>
          <p:cNvSpPr>
            <a:spLocks noGrp="1"/>
          </p:cNvSpPr>
          <p:nvPr>
            <p:ph type="ftr" idx="14"/>
          </p:nvPr>
        </p:nvSpPr>
        <p:spPr/>
        <p:txBody>
          <a:bodyPr/>
          <a:lstStyle/>
          <a:p>
            <a:r>
              <a:rPr lang="en-GB"/>
              <a:t>Jon Rosdahl, Qualcomm</a:t>
            </a:r>
            <a:endParaRPr lang="en-GB" dirty="0"/>
          </a:p>
        </p:txBody>
      </p:sp>
      <p:sp>
        <p:nvSpPr>
          <p:cNvPr id="3" name="Slide Number Placeholder 2">
            <a:extLst>
              <a:ext uri="{FF2B5EF4-FFF2-40B4-BE49-F238E27FC236}">
                <a16:creationId xmlns:a16="http://schemas.microsoft.com/office/drawing/2014/main" id="{27A61173-DD55-ACCB-92F6-6044AB689B9E}"/>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9" name="Date Placeholder 8">
            <a:extLst>
              <a:ext uri="{FF2B5EF4-FFF2-40B4-BE49-F238E27FC236}">
                <a16:creationId xmlns:a16="http://schemas.microsoft.com/office/drawing/2014/main" id="{E360B716-6E3D-AE4A-43B2-DDD124EDE40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338517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C58C4-9258-49B3-9800-28D4D64B7380}"/>
              </a:ext>
            </a:extLst>
          </p:cNvPr>
          <p:cNvSpPr>
            <a:spLocks noGrp="1"/>
          </p:cNvSpPr>
          <p:nvPr>
            <p:ph type="title"/>
          </p:nvPr>
        </p:nvSpPr>
        <p:spPr/>
        <p:txBody>
          <a:bodyPr/>
          <a:lstStyle/>
          <a:p>
            <a:r>
              <a:rPr lang="en-US" dirty="0"/>
              <a:t>Motion to approve Report</a:t>
            </a:r>
          </a:p>
        </p:txBody>
      </p:sp>
      <p:sp>
        <p:nvSpPr>
          <p:cNvPr id="3" name="Content Placeholder 2">
            <a:extLst>
              <a:ext uri="{FF2B5EF4-FFF2-40B4-BE49-F238E27FC236}">
                <a16:creationId xmlns:a16="http://schemas.microsoft.com/office/drawing/2014/main" id="{FF45EDF8-F8B4-4C62-A574-17EE4A97B753}"/>
              </a:ext>
            </a:extLst>
          </p:cNvPr>
          <p:cNvSpPr>
            <a:spLocks noGrp="1"/>
          </p:cNvSpPr>
          <p:nvPr>
            <p:ph idx="1"/>
          </p:nvPr>
        </p:nvSpPr>
        <p:spPr/>
        <p:txBody>
          <a:bodyPr/>
          <a:lstStyle/>
          <a:p>
            <a:r>
              <a:rPr lang="en-US" dirty="0"/>
              <a:t>Move to accept the report contained in doc 11-23/187r3:</a:t>
            </a:r>
          </a:p>
          <a:p>
            <a:pPr lvl="1"/>
            <a:r>
              <a:rPr lang="en-US" dirty="0">
                <a:hlinkClick r:id="rId2"/>
              </a:rPr>
              <a:t>https://mentor.ieee.org/802.11/dcn/22/11-23-0187-03-0PAR-PAR Review SC – Meeting Agenda and Comment slides - March 2023 - Mixed-Mode Plenary.ppt</a:t>
            </a:r>
            <a:endParaRPr lang="en-US" dirty="0"/>
          </a:p>
          <a:p>
            <a:pPr lvl="1"/>
            <a:endParaRPr lang="en-US" dirty="0"/>
          </a:p>
          <a:p>
            <a:pPr lvl="1"/>
            <a:r>
              <a:rPr lang="en-US" dirty="0"/>
              <a:t>as the report from PAR Review SC for the March 2023 802 Mixed-mode Plenary.</a:t>
            </a:r>
          </a:p>
          <a:p>
            <a:endParaRPr lang="en-US" dirty="0"/>
          </a:p>
          <a:p>
            <a:r>
              <a:rPr lang="en-US" dirty="0"/>
              <a:t>    Moved: Stephen Palm</a:t>
            </a:r>
          </a:p>
          <a:p>
            <a:r>
              <a:rPr lang="en-US" dirty="0"/>
              <a:t>	2</a:t>
            </a:r>
            <a:r>
              <a:rPr lang="en-US" baseline="30000" dirty="0"/>
              <a:t>nd</a:t>
            </a:r>
            <a:r>
              <a:rPr lang="en-US" dirty="0"/>
              <a:t>:      Joseph Levy</a:t>
            </a:r>
          </a:p>
          <a:p>
            <a:r>
              <a:rPr lang="en-US" dirty="0"/>
              <a:t>	Results: 4-0-0 Motion Passes.</a:t>
            </a:r>
            <a:br>
              <a:rPr lang="en-US" dirty="0"/>
            </a:br>
            <a:endParaRPr lang="en-US" dirty="0"/>
          </a:p>
        </p:txBody>
      </p:sp>
      <p:sp>
        <p:nvSpPr>
          <p:cNvPr id="7" name="Footer Placeholder 6">
            <a:extLst>
              <a:ext uri="{FF2B5EF4-FFF2-40B4-BE49-F238E27FC236}">
                <a16:creationId xmlns:a16="http://schemas.microsoft.com/office/drawing/2014/main" id="{44DAC386-5D0C-F0ED-4B70-079637CA2949}"/>
              </a:ext>
            </a:extLst>
          </p:cNvPr>
          <p:cNvSpPr>
            <a:spLocks noGrp="1"/>
          </p:cNvSpPr>
          <p:nvPr>
            <p:ph type="ftr" idx="14"/>
          </p:nvPr>
        </p:nvSpPr>
        <p:spPr/>
        <p:txBody>
          <a:bodyPr/>
          <a:lstStyle/>
          <a:p>
            <a:r>
              <a:rPr lang="en-GB"/>
              <a:t>Jon Rosdahl, Qualcomm</a:t>
            </a:r>
            <a:endParaRPr lang="en-GB" dirty="0"/>
          </a:p>
        </p:txBody>
      </p:sp>
      <p:sp>
        <p:nvSpPr>
          <p:cNvPr id="8" name="Slide Number Placeholder 7">
            <a:extLst>
              <a:ext uri="{FF2B5EF4-FFF2-40B4-BE49-F238E27FC236}">
                <a16:creationId xmlns:a16="http://schemas.microsoft.com/office/drawing/2014/main" id="{94A2D4F2-39BD-B906-106D-3CAB874931CC}"/>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9" name="Date Placeholder 8">
            <a:extLst>
              <a:ext uri="{FF2B5EF4-FFF2-40B4-BE49-F238E27FC236}">
                <a16:creationId xmlns:a16="http://schemas.microsoft.com/office/drawing/2014/main" id="{F19584BC-2AFA-4C7B-8009-7B6DC4C54B9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274817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914402" y="685803"/>
            <a:ext cx="10361084" cy="510949"/>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idx="1"/>
          </p:nvPr>
        </p:nvSpPr>
        <p:spPr>
          <a:xfrm>
            <a:off x="914402" y="1556793"/>
            <a:ext cx="10547392" cy="4537622"/>
          </a:xfrm>
          <a:ln/>
        </p:spPr>
        <p:txBody>
          <a:bodyPr/>
          <a:lstStyle/>
          <a:p>
            <a:r>
              <a:rPr lang="en-US" dirty="0"/>
              <a:t>IEEE 802 PARs Under consideration Webpage:</a:t>
            </a:r>
          </a:p>
          <a:p>
            <a:pPr lvl="1"/>
            <a:r>
              <a:rPr lang="en-US" dirty="0"/>
              <a:t>	</a:t>
            </a:r>
            <a:r>
              <a:rPr lang="en-US" dirty="0">
                <a:solidFill>
                  <a:schemeClr val="accent6"/>
                </a:solidFill>
                <a:hlinkClick r:id="rId3"/>
              </a:rPr>
              <a:t>http://grouper.ieee.org/groups/802/PARs.shtml</a:t>
            </a:r>
            <a:endParaRPr lang="en-US" dirty="0">
              <a:solidFill>
                <a:schemeClr val="accent6"/>
              </a:solidFill>
            </a:endParaRPr>
          </a:p>
          <a:p>
            <a:endParaRPr lang="en-US" dirty="0"/>
          </a:p>
          <a:p>
            <a:r>
              <a:rPr lang="en-US" dirty="0"/>
              <a:t>Minutes: </a:t>
            </a:r>
          </a:p>
          <a:p>
            <a:r>
              <a:rPr lang="en-US" b="1" dirty="0"/>
              <a:t>Previous Plenary minutes - </a:t>
            </a:r>
            <a:r>
              <a:rPr lang="en-US" sz="2000" b="1" dirty="0"/>
              <a:t>from </a:t>
            </a:r>
            <a:r>
              <a:rPr lang="en-US" sz="2000" dirty="0"/>
              <a:t>November</a:t>
            </a:r>
            <a:r>
              <a:rPr lang="en-US" sz="2000" b="1" dirty="0"/>
              <a:t> 2022 11-22/1940r0 :</a:t>
            </a:r>
          </a:p>
          <a:p>
            <a:r>
              <a:rPr lang="en-US" sz="2000" dirty="0"/>
              <a:t>	</a:t>
            </a:r>
            <a:r>
              <a:rPr lang="en-US" sz="2000" dirty="0">
                <a:hlinkClick r:id="rId4"/>
              </a:rPr>
              <a:t>https://mentor.ieee.org/802.11/dcn/22/11-22-1940-00-0PAR-minutes-november-2022-session.docx</a:t>
            </a:r>
            <a:endParaRPr lang="en-US" sz="2000" dirty="0"/>
          </a:p>
          <a:p>
            <a:pPr lvl="3"/>
            <a:endParaRPr lang="en-US" b="1" dirty="0"/>
          </a:p>
          <a:p>
            <a:pPr lvl="1"/>
            <a:r>
              <a:rPr lang="en-US" b="1" dirty="0"/>
              <a:t>Current Plenary minutes:  11-23/0380r0:</a:t>
            </a:r>
          </a:p>
        </p:txBody>
      </p:sp>
      <p:sp>
        <p:nvSpPr>
          <p:cNvPr id="2" name="Footer Placeholder 1">
            <a:extLst>
              <a:ext uri="{FF2B5EF4-FFF2-40B4-BE49-F238E27FC236}">
                <a16:creationId xmlns:a16="http://schemas.microsoft.com/office/drawing/2014/main" id="{62F53C01-EF7F-2CA1-74E0-95EBC608878A}"/>
              </a:ext>
            </a:extLst>
          </p:cNvPr>
          <p:cNvSpPr>
            <a:spLocks noGrp="1"/>
          </p:cNvSpPr>
          <p:nvPr>
            <p:ph type="ftr" idx="14"/>
          </p:nvPr>
        </p:nvSpPr>
        <p:spPr/>
        <p:txBody>
          <a:bodyPr/>
          <a:lstStyle/>
          <a:p>
            <a:r>
              <a:rPr lang="en-GB"/>
              <a:t>Jon Rosdahl, Qualcomm</a:t>
            </a:r>
            <a:endParaRPr lang="en-GB" dirty="0"/>
          </a:p>
        </p:txBody>
      </p:sp>
      <p:sp>
        <p:nvSpPr>
          <p:cNvPr id="3" name="Slide Number Placeholder 2">
            <a:extLst>
              <a:ext uri="{FF2B5EF4-FFF2-40B4-BE49-F238E27FC236}">
                <a16:creationId xmlns:a16="http://schemas.microsoft.com/office/drawing/2014/main" id="{9D97048D-1658-6A50-5C56-3A5121D1D34E}"/>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7" name="Date Placeholder 6">
            <a:extLst>
              <a:ext uri="{FF2B5EF4-FFF2-40B4-BE49-F238E27FC236}">
                <a16:creationId xmlns:a16="http://schemas.microsoft.com/office/drawing/2014/main" id="{432E95A2-0899-73DE-C8E6-6105330DA200}"/>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41573939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2023-03-17</a:t>
            </a:r>
          </a:p>
        </p:txBody>
      </p:sp>
      <p:graphicFrame>
        <p:nvGraphicFramePr>
          <p:cNvPr id="13319" name="Object 5"/>
          <p:cNvGraphicFramePr>
            <a:graphicFrameLocks noChangeAspect="1"/>
          </p:cNvGraphicFramePr>
          <p:nvPr>
            <p:extLst>
              <p:ext uri="{D42A27DB-BD31-4B8C-83A1-F6EECF244321}">
                <p14:modId xmlns:p14="http://schemas.microsoft.com/office/powerpoint/2010/main" val="3041967234"/>
              </p:ext>
            </p:extLst>
          </p:nvPr>
        </p:nvGraphicFramePr>
        <p:xfrm>
          <a:off x="2216150" y="2532063"/>
          <a:ext cx="9331325" cy="2379662"/>
        </p:xfrm>
        <a:graphic>
          <a:graphicData uri="http://schemas.openxmlformats.org/presentationml/2006/ole">
            <mc:AlternateContent xmlns:mc="http://schemas.openxmlformats.org/markup-compatibility/2006">
              <mc:Choice xmlns:v="urn:schemas-microsoft-com:vml" Requires="v">
                <p:oleObj name="Document" r:id="rId3" imgW="9048966" imgH="2310986" progId="Word.Document.8">
                  <p:embed/>
                </p:oleObj>
              </mc:Choice>
              <mc:Fallback>
                <p:oleObj name="Document" r:id="rId3" imgW="9048966" imgH="2310986" progId="Word.Document.8">
                  <p:embed/>
                  <p:pic>
                    <p:nvPicPr>
                      <p:cNvPr id="13319" name="Object 5"/>
                      <p:cNvPicPr>
                        <a:picLocks noChangeAspect="1" noChangeArrowheads="1"/>
                      </p:cNvPicPr>
                      <p:nvPr/>
                    </p:nvPicPr>
                    <p:blipFill>
                      <a:blip r:embed="rId4"/>
                      <a:srcRect/>
                      <a:stretch>
                        <a:fillRect/>
                      </a:stretch>
                    </p:blipFill>
                    <p:spPr bwMode="auto">
                      <a:xfrm>
                        <a:off x="2216150" y="2532063"/>
                        <a:ext cx="9331325" cy="2379662"/>
                      </a:xfrm>
                      <a:prstGeom prst="rect">
                        <a:avLst/>
                      </a:prstGeom>
                      <a:noFill/>
                      <a:ln>
                        <a:noFill/>
                      </a:ln>
                      <a:effec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Footer Placeholder 1">
            <a:extLst>
              <a:ext uri="{FF2B5EF4-FFF2-40B4-BE49-F238E27FC236}">
                <a16:creationId xmlns:a16="http://schemas.microsoft.com/office/drawing/2014/main" id="{8ABE398B-95F9-69A2-7150-063F5ACBD047}"/>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2FE63260-8ADD-EEA2-1E4E-3256FDDB967D}"/>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4" name="Date Placeholder 3">
            <a:extLst>
              <a:ext uri="{FF2B5EF4-FFF2-40B4-BE49-F238E27FC236}">
                <a16:creationId xmlns:a16="http://schemas.microsoft.com/office/drawing/2014/main" id="{BBF68AC3-0F2E-030F-5DF1-DC381CF1B2B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077847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xfrm>
            <a:off x="1991544" y="1752600"/>
            <a:ext cx="7309792" cy="4114800"/>
          </a:xfrm>
          <a:noFill/>
        </p:spPr>
        <p:txBody>
          <a:bodyPr/>
          <a:lstStyle/>
          <a:p>
            <a:pPr algn="ctr">
              <a:buFontTx/>
              <a:buNone/>
            </a:pPr>
            <a:r>
              <a:rPr lang="en-GB" altLang="en-US" sz="3200" dirty="0"/>
              <a:t> Closing report for WNG SC for March 2023 hybrid plenary meeting</a:t>
            </a:r>
          </a:p>
        </p:txBody>
      </p:sp>
      <p:sp>
        <p:nvSpPr>
          <p:cNvPr id="2" name="Footer Placeholder 1">
            <a:extLst>
              <a:ext uri="{FF2B5EF4-FFF2-40B4-BE49-F238E27FC236}">
                <a16:creationId xmlns:a16="http://schemas.microsoft.com/office/drawing/2014/main" id="{9DF3B033-91E0-B1F2-6A91-D5F956AF8B0E}"/>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C0F9EAC2-9AD1-B68A-AA4B-3756BC1321D0}"/>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4" name="Date Placeholder 3">
            <a:extLst>
              <a:ext uri="{FF2B5EF4-FFF2-40B4-BE49-F238E27FC236}">
                <a16:creationId xmlns:a16="http://schemas.microsoft.com/office/drawing/2014/main" id="{9FE2F53F-0AF8-96E3-EDFD-52E8E383FC3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497319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body" idx="1"/>
          </p:nvPr>
        </p:nvSpPr>
        <p:spPr>
          <a:xfrm>
            <a:off x="551384" y="908720"/>
            <a:ext cx="11449272" cy="5184576"/>
          </a:xfrm>
        </p:spPr>
        <p:txBody>
          <a:bodyPr/>
          <a:lstStyle/>
          <a:p>
            <a:pPr marL="0" indent="0" algn="ctr" eaLnBrk="1" hangingPunct="1">
              <a:spcBef>
                <a:spcPts val="0"/>
              </a:spcBef>
              <a:buNone/>
            </a:pPr>
            <a:r>
              <a:rPr lang="en-US" altLang="en-US" sz="3600" dirty="0"/>
              <a:t>Summary</a:t>
            </a:r>
          </a:p>
          <a:p>
            <a:pPr eaLnBrk="1" hangingPunct="1">
              <a:spcBef>
                <a:spcPts val="0"/>
              </a:spcBef>
            </a:pPr>
            <a:r>
              <a:rPr lang="en-US" altLang="en-US" dirty="0"/>
              <a:t>Final Agenda</a:t>
            </a:r>
          </a:p>
          <a:p>
            <a:pPr marL="857250" lvl="1" indent="-457200">
              <a:spcBef>
                <a:spcPct val="0"/>
              </a:spcBef>
              <a:defRPr/>
            </a:pPr>
            <a:r>
              <a:rPr lang="en-US" altLang="en-US" dirty="0">
                <a:solidFill>
                  <a:schemeClr val="accent2"/>
                </a:solidFill>
              </a:rPr>
              <a:t> </a:t>
            </a:r>
            <a:r>
              <a:rPr lang="en-US" altLang="en-US" dirty="0">
                <a:solidFill>
                  <a:schemeClr val="accent2"/>
                </a:solidFill>
                <a:hlinkClick r:id="rId3"/>
              </a:rPr>
              <a:t>https://mentor.ieee.org/802.11/dcn/23/11-23-0164-00-0wng-agenda-for-wng-sc-2023-march.pptx</a:t>
            </a:r>
            <a:r>
              <a:rPr lang="en-US" altLang="en-US" dirty="0">
                <a:solidFill>
                  <a:schemeClr val="accent2"/>
                </a:solidFill>
              </a:rPr>
              <a:t>  </a:t>
            </a:r>
          </a:p>
          <a:p>
            <a:pPr marL="457200" indent="-457200">
              <a:spcBef>
                <a:spcPct val="0"/>
              </a:spcBef>
              <a:defRPr/>
            </a:pPr>
            <a:r>
              <a:rPr lang="en-US" altLang="en-US" dirty="0"/>
              <a:t>Presentations at March 2023 meeting</a:t>
            </a:r>
            <a:endParaRPr lang="en-GB" altLang="en-US" dirty="0"/>
          </a:p>
          <a:p>
            <a:pPr marL="857250" lvl="1" indent="-457200">
              <a:spcBef>
                <a:spcPts val="0"/>
              </a:spcBef>
              <a:defRPr/>
            </a:pPr>
            <a:r>
              <a:rPr lang="en-US" sz="1800" dirty="0"/>
              <a:t>“AMP Devices in WLAN,” Yinan Qi (OPPO)  </a:t>
            </a:r>
            <a:r>
              <a:rPr lang="en-US" sz="1800" b="1" dirty="0"/>
              <a:t>11-23/0388r0</a:t>
            </a:r>
            <a:r>
              <a:rPr lang="en-US" sz="1800" dirty="0"/>
              <a:t> </a:t>
            </a:r>
            <a:endParaRPr lang="en-US" sz="1800" b="1" dirty="0"/>
          </a:p>
          <a:p>
            <a:pPr marL="457200" indent="-457200">
              <a:spcBef>
                <a:spcPts val="0"/>
              </a:spcBef>
            </a:pPr>
            <a:r>
              <a:rPr lang="en-GB" altLang="en-US" dirty="0"/>
              <a:t>Minutes</a:t>
            </a:r>
          </a:p>
          <a:p>
            <a:pPr lvl="1">
              <a:spcBef>
                <a:spcPts val="0"/>
              </a:spcBef>
            </a:pPr>
            <a:r>
              <a:rPr lang="en-GB" altLang="en-US" dirty="0">
                <a:solidFill>
                  <a:schemeClr val="accent2"/>
                </a:solidFill>
              </a:rPr>
              <a:t> </a:t>
            </a:r>
            <a:r>
              <a:rPr lang="en-GB" altLang="en-US" dirty="0">
                <a:solidFill>
                  <a:schemeClr val="accent2"/>
                </a:solidFill>
                <a:hlinkClick r:id="rId4"/>
              </a:rPr>
              <a:t>https://mentor.ieee.org/802.11/dcn/23/11-23-0445-00-0wng-wng-meeting-minutes-2023-march-atlanta-meeting.docx</a:t>
            </a:r>
            <a:r>
              <a:rPr lang="en-GB" altLang="en-US" dirty="0">
                <a:solidFill>
                  <a:schemeClr val="accent2"/>
                </a:solidFill>
              </a:rPr>
              <a:t> </a:t>
            </a:r>
            <a:endParaRPr lang="en-GB" altLang="en-US" b="1" dirty="0">
              <a:solidFill>
                <a:schemeClr val="accent2"/>
              </a:solidFill>
            </a:endParaRPr>
          </a:p>
          <a:p>
            <a:pPr>
              <a:spcBef>
                <a:spcPts val="0"/>
              </a:spcBef>
            </a:pPr>
            <a:r>
              <a:rPr lang="en-GB" altLang="ko-KR" dirty="0">
                <a:ea typeface="Gulim" pitchFamily="34" charset="-127"/>
              </a:rPr>
              <a:t>Plans for May 2023</a:t>
            </a:r>
            <a:endParaRPr lang="en-US" altLang="en-US" dirty="0"/>
          </a:p>
          <a:p>
            <a:pPr lvl="1" eaLnBrk="1" hangingPunct="1">
              <a:spcBef>
                <a:spcPts val="0"/>
              </a:spcBef>
              <a:defRPr/>
            </a:pPr>
            <a:r>
              <a:rPr lang="en-US" altLang="en-US" dirty="0"/>
              <a:t>TBD: call for presentations will be sent out in April</a:t>
            </a:r>
          </a:p>
          <a:p>
            <a:pPr eaLnBrk="1" hangingPunct="1">
              <a:spcBef>
                <a:spcPts val="0"/>
              </a:spcBef>
              <a:defRPr/>
            </a:pPr>
            <a:r>
              <a:rPr lang="en-US" altLang="en-US" dirty="0"/>
              <a:t>No motions in the SG, no straw polls</a:t>
            </a:r>
            <a:endParaRPr lang="en-GB" altLang="en-US" dirty="0"/>
          </a:p>
          <a:p>
            <a:pPr eaLnBrk="1" hangingPunct="1">
              <a:spcBef>
                <a:spcPts val="0"/>
              </a:spcBef>
              <a:defRPr/>
            </a:pPr>
            <a:endParaRPr lang="en-US" altLang="en-US" sz="3200" dirty="0"/>
          </a:p>
        </p:txBody>
      </p:sp>
      <p:sp>
        <p:nvSpPr>
          <p:cNvPr id="2" name="Footer Placeholder 1">
            <a:extLst>
              <a:ext uri="{FF2B5EF4-FFF2-40B4-BE49-F238E27FC236}">
                <a16:creationId xmlns:a16="http://schemas.microsoft.com/office/drawing/2014/main" id="{2204BBA9-0652-7074-9550-FE7125A2D511}"/>
              </a:ext>
            </a:extLst>
          </p:cNvPr>
          <p:cNvSpPr>
            <a:spLocks noGrp="1"/>
          </p:cNvSpPr>
          <p:nvPr>
            <p:ph type="ftr" idx="14"/>
          </p:nvPr>
        </p:nvSpPr>
        <p:spPr/>
        <p:txBody>
          <a:bodyPr/>
          <a:lstStyle/>
          <a:p>
            <a:r>
              <a:rPr lang="en-GB"/>
              <a:t>Jim Lansford, Qualcomm</a:t>
            </a:r>
            <a:endParaRPr lang="en-GB" dirty="0"/>
          </a:p>
        </p:txBody>
      </p:sp>
      <p:sp>
        <p:nvSpPr>
          <p:cNvPr id="3" name="Slide Number Placeholder 2">
            <a:extLst>
              <a:ext uri="{FF2B5EF4-FFF2-40B4-BE49-F238E27FC236}">
                <a16:creationId xmlns:a16="http://schemas.microsoft.com/office/drawing/2014/main" id="{CDF98E2D-E797-730A-53EE-8F7F4C22A63F}"/>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4" name="Date Placeholder 3">
            <a:extLst>
              <a:ext uri="{FF2B5EF4-FFF2-40B4-BE49-F238E27FC236}">
                <a16:creationId xmlns:a16="http://schemas.microsoft.com/office/drawing/2014/main" id="{A4CC7C5C-398B-F8D1-9540-38AB9B160C4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182066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AU" dirty="0"/>
              <a:t>IEEE 802 JTC1 Standing Committee</a:t>
            </a:r>
            <a:br>
              <a:rPr lang="en-AU" dirty="0"/>
            </a:br>
            <a:r>
              <a:rPr lang="en-AU" dirty="0"/>
              <a:t>March 2023 (hybrid) closing report</a:t>
            </a:r>
            <a:endParaRPr lang="en-GB" dirty="0"/>
          </a:p>
        </p:txBody>
      </p:sp>
      <p:sp>
        <p:nvSpPr>
          <p:cNvPr id="3074" name="Rectangle 2"/>
          <p:cNvSpPr>
            <a:spLocks noGrp="1" noChangeArrowheads="1"/>
          </p:cNvSpPr>
          <p:nvPr>
            <p:ph type="subTitle" idx="1"/>
          </p:nvPr>
        </p:nvSpPr>
        <p:spPr>
          <a:xfrm>
            <a:off x="1828800" y="2088654"/>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2023-03-17</a:t>
            </a:r>
          </a:p>
        </p:txBody>
      </p:sp>
      <p:graphicFrame>
        <p:nvGraphicFramePr>
          <p:cNvPr id="3075" name="Object 3"/>
          <p:cNvGraphicFramePr>
            <a:graphicFrameLocks noChangeAspect="1"/>
          </p:cNvGraphicFramePr>
          <p:nvPr>
            <p:extLst>
              <p:ext uri="{D42A27DB-BD31-4B8C-83A1-F6EECF244321}">
                <p14:modId xmlns:p14="http://schemas.microsoft.com/office/powerpoint/2010/main" val="2522401612"/>
              </p:ext>
            </p:extLst>
          </p:nvPr>
        </p:nvGraphicFramePr>
        <p:xfrm>
          <a:off x="1487488" y="3302517"/>
          <a:ext cx="10263463" cy="2066925"/>
        </p:xfrm>
        <a:graphic>
          <a:graphicData uri="http://schemas.openxmlformats.org/presentationml/2006/ole">
            <mc:AlternateContent xmlns:mc="http://schemas.openxmlformats.org/markup-compatibility/2006">
              <mc:Choice xmlns:v="urn:schemas-microsoft-com:vml" Requires="v">
                <p:oleObj name="Document" r:id="rId3" imgW="10439400" imgH="2159000" progId="Word.Document.8">
                  <p:embed/>
                </p:oleObj>
              </mc:Choice>
              <mc:Fallback>
                <p:oleObj name="Document" r:id="rId3" imgW="10439400" imgH="2159000" progId="Word.Document.8">
                  <p:embed/>
                  <p:pic>
                    <p:nvPicPr>
                      <p:cNvPr id="3075" name="Object 3"/>
                      <p:cNvPicPr>
                        <a:picLocks noChangeAspect="1" noChangeArrowheads="1"/>
                      </p:cNvPicPr>
                      <p:nvPr/>
                    </p:nvPicPr>
                    <p:blipFill>
                      <a:blip r:embed="rId4"/>
                      <a:srcRect/>
                      <a:stretch>
                        <a:fillRect/>
                      </a:stretch>
                    </p:blipFill>
                    <p:spPr bwMode="auto">
                      <a:xfrm>
                        <a:off x="1487488" y="3302517"/>
                        <a:ext cx="10263463" cy="2066925"/>
                      </a:xfrm>
                      <a:prstGeom prst="rect">
                        <a:avLst/>
                      </a:prstGeom>
                      <a:noFill/>
                    </p:spPr>
                  </p:pic>
                </p:oleObj>
              </mc:Fallback>
            </mc:AlternateContent>
          </a:graphicData>
        </a:graphic>
      </p:graphicFrame>
      <p:sp>
        <p:nvSpPr>
          <p:cNvPr id="3076" name="Rectangle 4"/>
          <p:cNvSpPr>
            <a:spLocks noChangeArrowheads="1"/>
          </p:cNvSpPr>
          <p:nvPr/>
        </p:nvSpPr>
        <p:spPr bwMode="auto">
          <a:xfrm>
            <a:off x="993775" y="2702893"/>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sp>
        <p:nvSpPr>
          <p:cNvPr id="2" name="Footer Placeholder 1">
            <a:extLst>
              <a:ext uri="{FF2B5EF4-FFF2-40B4-BE49-F238E27FC236}">
                <a16:creationId xmlns:a16="http://schemas.microsoft.com/office/drawing/2014/main" id="{EA511210-4791-0926-5885-716F409AA449}"/>
              </a:ext>
            </a:extLst>
          </p:cNvPr>
          <p:cNvSpPr>
            <a:spLocks noGrp="1"/>
          </p:cNvSpPr>
          <p:nvPr>
            <p:ph type="ftr" idx="11"/>
          </p:nvPr>
        </p:nvSpPr>
        <p:spPr/>
        <p:txBody>
          <a:bodyPr/>
          <a:lstStyle/>
          <a:p>
            <a:r>
              <a:rPr lang="en-GB"/>
              <a:t>Peter Yee, AKAYLA</a:t>
            </a:r>
          </a:p>
        </p:txBody>
      </p:sp>
      <p:sp>
        <p:nvSpPr>
          <p:cNvPr id="3" name="Slide Number Placeholder 2">
            <a:extLst>
              <a:ext uri="{FF2B5EF4-FFF2-40B4-BE49-F238E27FC236}">
                <a16:creationId xmlns:a16="http://schemas.microsoft.com/office/drawing/2014/main" id="{F1F09EC1-DD07-997C-8DB8-94D66FBCD675}"/>
              </a:ext>
            </a:extLst>
          </p:cNvPr>
          <p:cNvSpPr>
            <a:spLocks noGrp="1"/>
          </p:cNvSpPr>
          <p:nvPr>
            <p:ph type="sldNum" idx="12"/>
          </p:nvPr>
        </p:nvSpPr>
        <p:spPr/>
        <p:txBody>
          <a:bodyPr/>
          <a:lstStyle/>
          <a:p>
            <a:r>
              <a:rPr lang="en-GB"/>
              <a:t>Slide </a:t>
            </a:r>
            <a:fld id="{DE40C9FC-4879-4F20-9ECA-A574A90476B7}" type="slidenum">
              <a:rPr lang="en-GB" smtClean="0"/>
              <a:pPr/>
              <a:t>38</a:t>
            </a:fld>
            <a:endParaRPr lang="en-GB"/>
          </a:p>
        </p:txBody>
      </p:sp>
      <p:sp>
        <p:nvSpPr>
          <p:cNvPr id="4" name="Date Placeholder 3">
            <a:extLst>
              <a:ext uri="{FF2B5EF4-FFF2-40B4-BE49-F238E27FC236}">
                <a16:creationId xmlns:a16="http://schemas.microsoft.com/office/drawing/2014/main" id="{207BA7FC-954F-8E96-83D2-AC2FD03BD515}"/>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16916714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reviewed the PSDO process status, including IPR issues holding up </a:t>
            </a:r>
            <a:r>
              <a:rPr kumimoji="0" lang="en-AU" sz="3200" b="1" i="0" u="none" strike="noStrike" cap="none" normalizeH="0" baseline="0" dirty="0">
                <a:ln>
                  <a:noFill/>
                </a:ln>
                <a:solidFill>
                  <a:schemeClr val="tx1"/>
                </a:solidFill>
                <a:effectLst/>
                <a:latin typeface="Times New Roman" pitchFamily="16" charset="0"/>
                <a:ea typeface="MS Gothic" charset="-128"/>
              </a:rPr>
              <a:t>802.11ax/ay/</a:t>
            </a:r>
            <a:r>
              <a:rPr kumimoji="0" lang="en-AU" sz="3200" b="1" i="0" u="none" strike="noStrike" cap="none" normalizeH="0" baseline="0" dirty="0" err="1">
                <a:ln>
                  <a:noFill/>
                </a:ln>
                <a:solidFill>
                  <a:schemeClr val="tx1"/>
                </a:solidFill>
                <a:effectLst/>
                <a:latin typeface="Times New Roman" pitchFamily="16" charset="0"/>
                <a:ea typeface="MS Gothic" charset="-128"/>
              </a:rPr>
              <a:t>ba</a:t>
            </a:r>
            <a:r>
              <a:rPr kumimoji="0" lang="en-AU" sz="3200" b="1" i="0" u="none" strike="noStrike" cap="none" normalizeH="0" baseline="0" dirty="0">
                <a:ln>
                  <a:noFill/>
                </a:ln>
                <a:solidFill>
                  <a:schemeClr val="tx1"/>
                </a:solidFill>
                <a:effectLst/>
                <a:latin typeface="Times New Roman" pitchFamily="16" charset="0"/>
                <a:ea typeface="MS Gothic" charset="-128"/>
              </a:rPr>
              <a:t>/</a:t>
            </a:r>
            <a:r>
              <a:rPr kumimoji="0" lang="en-AU" sz="3200" b="1" i="0" u="none" strike="noStrike" cap="none" normalizeH="0" baseline="0" dirty="0" err="1">
                <a:ln>
                  <a:noFill/>
                </a:ln>
                <a:solidFill>
                  <a:schemeClr val="tx1"/>
                </a:solidFill>
                <a:effectLst/>
                <a:latin typeface="Times New Roman" pitchFamily="16" charset="0"/>
                <a:ea typeface="MS Gothic" charset="-128"/>
              </a:rPr>
              <a:t>az</a:t>
            </a:r>
            <a:endParaRPr lang="en-AU" dirty="0">
              <a:solidFill>
                <a:schemeClr val="tx1"/>
              </a:solidFill>
            </a:endParaRPr>
          </a:p>
        </p:txBody>
      </p:sp>
      <p:sp>
        <p:nvSpPr>
          <p:cNvPr id="3" name="Content Placeholder 2"/>
          <p:cNvSpPr>
            <a:spLocks noGrp="1"/>
          </p:cNvSpPr>
          <p:nvPr>
            <p:ph idx="1"/>
          </p:nvPr>
        </p:nvSpPr>
        <p:spPr/>
        <p:txBody>
          <a:bodyPr/>
          <a:lstStyle/>
          <a:p>
            <a:pPr>
              <a:buFont typeface="Arial" panose="020B0604020202020204" pitchFamily="34" charset="0"/>
              <a:buChar char="•"/>
            </a:pPr>
            <a:r>
              <a:rPr lang="en-AU" dirty="0">
                <a:solidFill>
                  <a:schemeClr val="tx1"/>
                </a:solidFill>
              </a:rPr>
              <a:t>Agenda - </a:t>
            </a:r>
            <a:r>
              <a:rPr lang="en-AU" dirty="0">
                <a:solidFill>
                  <a:schemeClr val="tx1"/>
                </a:solidFill>
                <a:hlinkClick r:id="rId3"/>
              </a:rPr>
              <a:t>11-23-0211</a:t>
            </a:r>
            <a:r>
              <a:rPr lang="en-AU" dirty="0">
                <a:solidFill>
                  <a:schemeClr val="tx1"/>
                </a:solidFill>
              </a:rPr>
              <a:t>; Minutes - tbd</a:t>
            </a:r>
          </a:p>
          <a:p>
            <a:pPr>
              <a:buFont typeface="Arial" panose="020B0604020202020204" pitchFamily="34" charset="0"/>
              <a:buChar char="•"/>
            </a:pPr>
            <a:endParaRPr lang="en-AU" dirty="0">
              <a:solidFill>
                <a:schemeClr val="tx1"/>
              </a:solidFill>
            </a:endParaRPr>
          </a:p>
        </p:txBody>
      </p:sp>
      <p:sp>
        <p:nvSpPr>
          <p:cNvPr id="7" name="Rectangle 6">
            <a:extLst>
              <a:ext uri="{FF2B5EF4-FFF2-40B4-BE49-F238E27FC236}">
                <a16:creationId xmlns:a16="http://schemas.microsoft.com/office/drawing/2014/main" id="{F7F19B36-2873-48E9-B4AD-CD47A49D9156}"/>
              </a:ext>
            </a:extLst>
          </p:cNvPr>
          <p:cNvSpPr/>
          <p:nvPr/>
        </p:nvSpPr>
        <p:spPr bwMode="auto">
          <a:xfrm>
            <a:off x="6816080" y="2503946"/>
            <a:ext cx="4573704" cy="3708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spcBef>
                <a:spcPts val="800"/>
              </a:spcBef>
            </a:pPr>
            <a:r>
              <a:rPr kumimoji="0" lang="en-AU" sz="2000" b="1" i="0" u="none" strike="noStrike" cap="none" normalizeH="0" baseline="0" dirty="0">
                <a:ln>
                  <a:noFill/>
                </a:ln>
                <a:solidFill>
                  <a:schemeClr val="tx1"/>
                </a:solidFill>
                <a:effectLst/>
                <a:latin typeface="Times New Roman" pitchFamily="16" charset="0"/>
                <a:ea typeface="MS Gothic" charset="-128"/>
              </a:rPr>
              <a:t>802.11ax/ay/</a:t>
            </a:r>
            <a:r>
              <a:rPr kumimoji="0" lang="en-AU" sz="2000" b="1" i="0" u="none" strike="noStrike" cap="none" normalizeH="0" baseline="0" dirty="0" err="1">
                <a:ln>
                  <a:noFill/>
                </a:ln>
                <a:solidFill>
                  <a:schemeClr val="tx1"/>
                </a:solidFill>
                <a:effectLst/>
                <a:latin typeface="Times New Roman" pitchFamily="16" charset="0"/>
                <a:ea typeface="MS Gothic" charset="-128"/>
              </a:rPr>
              <a:t>ba</a:t>
            </a:r>
            <a:r>
              <a:rPr kumimoji="0" lang="en-AU" sz="2000" b="1" i="0" u="none" strike="noStrike" cap="none" normalizeH="0" baseline="0" dirty="0">
                <a:ln>
                  <a:noFill/>
                </a:ln>
                <a:solidFill>
                  <a:schemeClr val="tx1"/>
                </a:solidFill>
                <a:effectLst/>
                <a:latin typeface="Times New Roman" pitchFamily="16" charset="0"/>
                <a:ea typeface="MS Gothic" charset="-128"/>
              </a:rPr>
              <a:t>/</a:t>
            </a:r>
            <a:r>
              <a:rPr kumimoji="0" lang="en-AU" sz="2000" b="1" i="0" u="none" strike="noStrike" cap="none" normalizeH="0" baseline="0" dirty="0" err="1">
                <a:ln>
                  <a:noFill/>
                </a:ln>
                <a:solidFill>
                  <a:schemeClr val="tx1"/>
                </a:solidFill>
                <a:effectLst/>
                <a:latin typeface="Times New Roman" pitchFamily="16" charset="0"/>
                <a:ea typeface="MS Gothic" charset="-128"/>
              </a:rPr>
              <a:t>az</a:t>
            </a:r>
            <a:r>
              <a:rPr kumimoji="0" lang="en-AU" sz="2000" b="1" i="0" u="none" strike="noStrike" cap="none" normalizeH="0" baseline="0" dirty="0">
                <a:ln>
                  <a:noFill/>
                </a:ln>
                <a:solidFill>
                  <a:schemeClr val="tx1"/>
                </a:solidFill>
                <a:effectLst/>
                <a:latin typeface="Times New Roman" pitchFamily="16" charset="0"/>
                <a:ea typeface="MS Gothic" charset="-128"/>
              </a:rPr>
              <a:t> IPR issue</a:t>
            </a:r>
          </a:p>
          <a:p>
            <a:pPr marL="182563" indent="-182563">
              <a:spcBef>
                <a:spcPts val="800"/>
              </a:spcBef>
              <a:buFont typeface="Arial" panose="020B0604020202020204" pitchFamily="34" charset="0"/>
              <a:buChar char="•"/>
            </a:pPr>
            <a:r>
              <a:rPr lang="en-AU" sz="1800" b="1" dirty="0">
                <a:solidFill>
                  <a:schemeClr val="tx1"/>
                </a:solidFill>
              </a:rPr>
              <a:t>Situation: IPR holding up PSDO process</a:t>
            </a:r>
          </a:p>
          <a:p>
            <a:pPr marL="357188" lvl="1" indent="-174625">
              <a:spcBef>
                <a:spcPts val="800"/>
              </a:spcBef>
              <a:buFont typeface="Arial" panose="020B0604020202020204" pitchFamily="34" charset="0"/>
              <a:buChar char="•"/>
            </a:pPr>
            <a:r>
              <a:rPr lang="en-AU" sz="1600" dirty="0">
                <a:solidFill>
                  <a:schemeClr val="tx1"/>
                </a:solidFill>
              </a:rPr>
              <a:t>Multiple 802.11 submissions into PSDO process are “on hold” due to negative </a:t>
            </a:r>
            <a:r>
              <a:rPr lang="en-AU" sz="1600" dirty="0" err="1">
                <a:solidFill>
                  <a:schemeClr val="tx1"/>
                </a:solidFill>
              </a:rPr>
              <a:t>LoAs</a:t>
            </a:r>
            <a:r>
              <a:rPr lang="en-AU" sz="1600" dirty="0">
                <a:solidFill>
                  <a:schemeClr val="tx1"/>
                </a:solidFill>
              </a:rPr>
              <a:t> (in IEEE)</a:t>
            </a:r>
          </a:p>
          <a:p>
            <a:pPr marL="182563" indent="-182563">
              <a:spcBef>
                <a:spcPts val="800"/>
              </a:spcBef>
              <a:buFont typeface="Arial" panose="020B0604020202020204" pitchFamily="34" charset="0"/>
              <a:buChar char="•"/>
            </a:pPr>
            <a:r>
              <a:rPr lang="en-AU" sz="1800" b="1" dirty="0">
                <a:solidFill>
                  <a:schemeClr val="tx1"/>
                </a:solidFill>
              </a:rPr>
              <a:t>Status: slow progress</a:t>
            </a:r>
            <a:endParaRPr kumimoji="0" lang="en-AU" sz="1800" b="1" i="0" u="none" strike="noStrike" cap="none" normalizeH="0" baseline="0" dirty="0">
              <a:ln>
                <a:noFill/>
              </a:ln>
              <a:solidFill>
                <a:schemeClr val="tx1"/>
              </a:solidFill>
              <a:effectLst/>
              <a:latin typeface="Times New Roman" pitchFamily="16" charset="0"/>
              <a:ea typeface="MS Gothic" charset="-128"/>
            </a:endParaRPr>
          </a:p>
          <a:p>
            <a:pPr marL="357188" lvl="1" indent="-174625">
              <a:spcBef>
                <a:spcPts val="800"/>
              </a:spcBef>
              <a:buFont typeface="Arial" panose="020B0604020202020204" pitchFamily="34" charset="0"/>
              <a:buChar char="•"/>
              <a:tabLst>
                <a:tab pos="269875" algn="l"/>
              </a:tabLst>
            </a:pPr>
            <a:r>
              <a:rPr lang="en-AU" sz="1600" dirty="0">
                <a:solidFill>
                  <a:schemeClr val="tx1"/>
                </a:solidFill>
              </a:rPr>
              <a:t>Letter from IEEE-SA President in Mar 2022 (see </a:t>
            </a:r>
            <a:r>
              <a:rPr lang="en-AU" sz="1600" dirty="0">
                <a:solidFill>
                  <a:schemeClr val="tx1"/>
                </a:solidFill>
                <a:hlinkClick r:id="rId4"/>
              </a:rPr>
              <a:t>ec-22-0047-00</a:t>
            </a:r>
            <a:r>
              <a:rPr lang="en-AU" sz="1600" dirty="0">
                <a:solidFill>
                  <a:schemeClr val="tx1"/>
                </a:solidFill>
              </a:rPr>
              <a:t>) asks that ISO follow their normal processes related to IPR</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There are ongoing discussions </a:t>
            </a:r>
          </a:p>
          <a:p>
            <a:pPr marL="182563" indent="-182563">
              <a:spcBef>
                <a:spcPts val="800"/>
              </a:spcBef>
              <a:buFont typeface="Arial" panose="020B0604020202020204" pitchFamily="34" charset="0"/>
              <a:buChar char="•"/>
            </a:pPr>
            <a:r>
              <a:rPr kumimoji="0" lang="en-AU" sz="1800" b="1" u="none" strike="noStrike" cap="none" normalizeH="0" baseline="0" dirty="0">
                <a:ln>
                  <a:noFill/>
                </a:ln>
                <a:solidFill>
                  <a:schemeClr val="tx1"/>
                </a:solidFill>
                <a:effectLst/>
              </a:rPr>
              <a:t>Next ste</a:t>
            </a:r>
            <a:r>
              <a:rPr lang="en-AU" sz="1800" b="1" dirty="0">
                <a:solidFill>
                  <a:schemeClr val="tx1"/>
                </a:solidFill>
              </a:rPr>
              <a:t>ps: keep waiting!</a:t>
            </a:r>
          </a:p>
          <a:p>
            <a:pPr marL="357188" lvl="1" indent="-174625">
              <a:spcBef>
                <a:spcPts val="800"/>
              </a:spcBef>
              <a:buFont typeface="Arial" panose="020B0604020202020204" pitchFamily="34" charset="0"/>
              <a:buChar char="•"/>
              <a:tabLst>
                <a:tab pos="269875" algn="l"/>
              </a:tabLst>
            </a:pPr>
            <a:r>
              <a:rPr lang="en-AU" sz="1600" dirty="0">
                <a:solidFill>
                  <a:schemeClr val="tx1"/>
                </a:solidFill>
              </a:rPr>
              <a:t>Resolution possible but progress is unclear</a:t>
            </a:r>
          </a:p>
        </p:txBody>
      </p:sp>
      <p:graphicFrame>
        <p:nvGraphicFramePr>
          <p:cNvPr id="10" name="Content Placeholder 5">
            <a:extLst>
              <a:ext uri="{FF2B5EF4-FFF2-40B4-BE49-F238E27FC236}">
                <a16:creationId xmlns:a16="http://schemas.microsoft.com/office/drawing/2014/main" id="{62602ECF-0EE1-4687-A387-7283411A4A23}"/>
              </a:ext>
            </a:extLst>
          </p:cNvPr>
          <p:cNvGraphicFramePr>
            <a:graphicFrameLocks/>
          </p:cNvGraphicFramePr>
          <p:nvPr>
            <p:extLst>
              <p:ext uri="{D42A27DB-BD31-4B8C-83A1-F6EECF244321}">
                <p14:modId xmlns:p14="http://schemas.microsoft.com/office/powerpoint/2010/main" val="2788780051"/>
              </p:ext>
            </p:extLst>
          </p:nvPr>
        </p:nvGraphicFramePr>
        <p:xfrm>
          <a:off x="914401" y="2503946"/>
          <a:ext cx="5791200" cy="370840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45</a:t>
                      </a:r>
                    </a:p>
                  </a:txBody>
                  <a:tcPr/>
                </a:tc>
                <a:tc>
                  <a:txBody>
                    <a:bodyPr/>
                    <a:lstStyle/>
                    <a:p>
                      <a:pPr algn="ctr"/>
                      <a:r>
                        <a:rPr lang="en-US" dirty="0"/>
                        <a:t>1</a:t>
                      </a:r>
                      <a:r>
                        <a:rPr lang="en-AU" dirty="0"/>
                        <a:t>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29</a:t>
                      </a:r>
                    </a:p>
                  </a:txBody>
                  <a:tcPr/>
                </a:tc>
                <a:tc>
                  <a:txBody>
                    <a:bodyPr/>
                    <a:lstStyle/>
                    <a:p>
                      <a:pPr algn="ctr"/>
                      <a:r>
                        <a:rPr lang="en-AU" dirty="0"/>
                        <a:t>8</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13</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14</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802.19</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3937154170"/>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4</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97</a:t>
                      </a:r>
                    </a:p>
                  </a:txBody>
                  <a:tcPr>
                    <a:lnT w="12700" cap="flat" cmpd="sng" algn="ctr">
                      <a:solidFill>
                        <a:schemeClr val="tx1"/>
                      </a:solidFill>
                      <a:prstDash val="solid"/>
                      <a:round/>
                      <a:headEnd type="none" w="med" len="med"/>
                      <a:tailEnd type="none" w="med" len="med"/>
                    </a:lnT>
                  </a:tcPr>
                </a:tc>
                <a:tc>
                  <a:txBody>
                    <a:bodyPr/>
                    <a:lstStyle/>
                    <a:p>
                      <a:pPr algn="ctr"/>
                      <a:r>
                        <a:rPr lang="en-US" b="1" dirty="0"/>
                        <a:t>44</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8" name="Footer Placeholder 7">
            <a:extLst>
              <a:ext uri="{FF2B5EF4-FFF2-40B4-BE49-F238E27FC236}">
                <a16:creationId xmlns:a16="http://schemas.microsoft.com/office/drawing/2014/main" id="{1AE67C7C-C5F2-2E5D-A98F-5D48C546DEA5}"/>
              </a:ext>
            </a:extLst>
          </p:cNvPr>
          <p:cNvSpPr>
            <a:spLocks noGrp="1"/>
          </p:cNvSpPr>
          <p:nvPr>
            <p:ph type="ftr" idx="14"/>
          </p:nvPr>
        </p:nvSpPr>
        <p:spPr/>
        <p:txBody>
          <a:bodyPr/>
          <a:lstStyle/>
          <a:p>
            <a:r>
              <a:rPr lang="en-GB"/>
              <a:t>Peter Yee, AKAYLA</a:t>
            </a:r>
            <a:endParaRPr lang="en-GB" dirty="0"/>
          </a:p>
        </p:txBody>
      </p:sp>
      <p:sp>
        <p:nvSpPr>
          <p:cNvPr id="9" name="Slide Number Placeholder 8">
            <a:extLst>
              <a:ext uri="{FF2B5EF4-FFF2-40B4-BE49-F238E27FC236}">
                <a16:creationId xmlns:a16="http://schemas.microsoft.com/office/drawing/2014/main" id="{E8F85032-31AE-5F92-0069-68D48E53585D}"/>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11" name="Date Placeholder 10">
            <a:extLst>
              <a:ext uri="{FF2B5EF4-FFF2-40B4-BE49-F238E27FC236}">
                <a16:creationId xmlns:a16="http://schemas.microsoft.com/office/drawing/2014/main" id="{A8CDA293-321E-34A1-98F0-A31ABDB19B3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35199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867C0-DE16-40E2-8E50-D6A1A8155F62}"/>
              </a:ext>
            </a:extLst>
          </p:cNvPr>
          <p:cNvSpPr>
            <a:spLocks noGrp="1"/>
          </p:cNvSpPr>
          <p:nvPr>
            <p:ph type="title"/>
          </p:nvPr>
        </p:nvSpPr>
        <p:spPr/>
        <p:txBody>
          <a:bodyPr/>
          <a:lstStyle/>
          <a:p>
            <a:r>
              <a:rPr lang="en-US" dirty="0"/>
              <a:t>Attendees by affiliation</a:t>
            </a:r>
            <a:br>
              <a:rPr lang="en-US" dirty="0"/>
            </a:br>
            <a:r>
              <a:rPr lang="en-US" dirty="0"/>
              <a:t>(attended at least one meeting January to March</a:t>
            </a:r>
          </a:p>
        </p:txBody>
      </p:sp>
      <p:sp>
        <p:nvSpPr>
          <p:cNvPr id="4" name="Date Placeholder 3">
            <a:extLst>
              <a:ext uri="{FF2B5EF4-FFF2-40B4-BE49-F238E27FC236}">
                <a16:creationId xmlns:a16="http://schemas.microsoft.com/office/drawing/2014/main" id="{B2621AE5-EB5E-4CF0-A5F5-FC0015447EFB}"/>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2023</a:t>
            </a:r>
          </a:p>
        </p:txBody>
      </p:sp>
      <p:sp>
        <p:nvSpPr>
          <p:cNvPr id="5" name="Footer Placeholder 4">
            <a:extLst>
              <a:ext uri="{FF2B5EF4-FFF2-40B4-BE49-F238E27FC236}">
                <a16:creationId xmlns:a16="http://schemas.microsoft.com/office/drawing/2014/main" id="{63A08059-8BA5-4ED7-89A0-1830D2473426}"/>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45089981-0F8C-4894-9157-388EF44E8F4F}"/>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4</a:t>
            </a:fld>
            <a:endParaRPr lang="en-US"/>
          </a:p>
        </p:txBody>
      </p:sp>
      <p:pic>
        <p:nvPicPr>
          <p:cNvPr id="8" name="Content Placeholder 7">
            <a:extLst>
              <a:ext uri="{FF2B5EF4-FFF2-40B4-BE49-F238E27FC236}">
                <a16:creationId xmlns:a16="http://schemas.microsoft.com/office/drawing/2014/main" id="{A34862B0-A7E0-567B-ACC2-4E181229513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12856" y="1706783"/>
            <a:ext cx="8726544" cy="4768629"/>
          </a:xfrm>
        </p:spPr>
      </p:pic>
    </p:spTree>
    <p:extLst>
      <p:ext uri="{BB962C8B-B14F-4D97-AF65-F5344CB8AC3E}">
        <p14:creationId xmlns:p14="http://schemas.microsoft.com/office/powerpoint/2010/main" val="847089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IEEE 802 JTC1 SC will undertake its usual work</a:t>
            </a:r>
            <a:br>
              <a:rPr lang="en-AU" dirty="0"/>
            </a:br>
            <a:r>
              <a:rPr lang="en-AU" dirty="0"/>
              <a:t>at its hybrid meeting in Orlando in May 2023</a:t>
            </a:r>
          </a:p>
        </p:txBody>
      </p:sp>
      <p:sp>
        <p:nvSpPr>
          <p:cNvPr id="3" name="Content Placeholder 2"/>
          <p:cNvSpPr>
            <a:spLocks noGrp="1"/>
          </p:cNvSpPr>
          <p:nvPr>
            <p:ph idx="1"/>
          </p:nvPr>
        </p:nvSpPr>
        <p:spPr/>
        <p:txBody>
          <a:bodyPr/>
          <a:lstStyle/>
          <a:p>
            <a:r>
              <a:rPr lang="en-AU" dirty="0"/>
              <a:t>IEEE 802 JTC1 SC plans for May 2023 … </a:t>
            </a:r>
          </a:p>
          <a:p>
            <a:pPr lvl="1"/>
            <a:r>
              <a:rPr lang="en-AU" dirty="0"/>
              <a:t>Execute PSDO process</a:t>
            </a:r>
          </a:p>
          <a:p>
            <a:pPr lvl="2"/>
            <a:r>
              <a:rPr lang="en-AU" dirty="0"/>
              <a:t>Deal with comments arising from several pre-ballots and FDIS ballots ending soon</a:t>
            </a:r>
          </a:p>
          <a:p>
            <a:pPr lvl="1"/>
            <a:r>
              <a:rPr lang="en-AU" dirty="0"/>
              <a:t>Monitor ISO/IEC JTC 1/SC 6 activities</a:t>
            </a:r>
          </a:p>
          <a:p>
            <a:pPr lvl="2"/>
            <a:r>
              <a:rPr lang="en-AU" dirty="0"/>
              <a:t>Including the upshot of the March 2023 SC 6 and SC 6/WG 1 meetings in Austria</a:t>
            </a:r>
          </a:p>
        </p:txBody>
      </p:sp>
      <p:sp>
        <p:nvSpPr>
          <p:cNvPr id="7" name="Footer Placeholder 6">
            <a:extLst>
              <a:ext uri="{FF2B5EF4-FFF2-40B4-BE49-F238E27FC236}">
                <a16:creationId xmlns:a16="http://schemas.microsoft.com/office/drawing/2014/main" id="{F95D7E8C-0491-0D68-6C3A-6C57039D2640}"/>
              </a:ext>
            </a:extLst>
          </p:cNvPr>
          <p:cNvSpPr>
            <a:spLocks noGrp="1"/>
          </p:cNvSpPr>
          <p:nvPr>
            <p:ph type="ftr" idx="14"/>
          </p:nvPr>
        </p:nvSpPr>
        <p:spPr/>
        <p:txBody>
          <a:bodyPr/>
          <a:lstStyle/>
          <a:p>
            <a:r>
              <a:rPr lang="en-GB"/>
              <a:t>Peter Yee, AKAYLA</a:t>
            </a:r>
            <a:endParaRPr lang="en-GB" dirty="0"/>
          </a:p>
        </p:txBody>
      </p:sp>
      <p:sp>
        <p:nvSpPr>
          <p:cNvPr id="8" name="Slide Number Placeholder 7">
            <a:extLst>
              <a:ext uri="{FF2B5EF4-FFF2-40B4-BE49-F238E27FC236}">
                <a16:creationId xmlns:a16="http://schemas.microsoft.com/office/drawing/2014/main" id="{CCCEB773-B039-EE73-3D3F-528908BFB90B}"/>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9" name="Date Placeholder 8">
            <a:extLst>
              <a:ext uri="{FF2B5EF4-FFF2-40B4-BE49-F238E27FC236}">
                <a16:creationId xmlns:a16="http://schemas.microsoft.com/office/drawing/2014/main" id="{C0BCD499-F173-730E-627A-EE1E78C3490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5150981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err="1"/>
              <a:t>REVme</a:t>
            </a:r>
            <a:r>
              <a:rPr lang="en-US" dirty="0"/>
              <a:t> Closing Report – March 2023</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2023-03-16</a:t>
            </a:r>
          </a:p>
        </p:txBody>
      </p:sp>
      <p:graphicFrame>
        <p:nvGraphicFramePr>
          <p:cNvPr id="1026" name="Object 11"/>
          <p:cNvGraphicFramePr>
            <a:graphicFrameLocks noChangeAspect="1"/>
          </p:cNvGraphicFramePr>
          <p:nvPr>
            <p:extLst>
              <p:ext uri="{D42A27DB-BD31-4B8C-83A1-F6EECF244321}">
                <p14:modId xmlns:p14="http://schemas.microsoft.com/office/powerpoint/2010/main" val="1736937220"/>
              </p:ext>
            </p:extLst>
          </p:nvPr>
        </p:nvGraphicFramePr>
        <p:xfrm>
          <a:off x="2078038" y="2406650"/>
          <a:ext cx="9288462" cy="1285875"/>
        </p:xfrm>
        <a:graphic>
          <a:graphicData uri="http://schemas.openxmlformats.org/presentationml/2006/ole">
            <mc:AlternateContent xmlns:mc="http://schemas.openxmlformats.org/markup-compatibility/2006">
              <mc:Choice xmlns:v="urn:schemas-microsoft-com:vml" Requires="v">
                <p:oleObj name="Document" r:id="rId3" imgW="8515439" imgH="1184650" progId="Word.Document.8">
                  <p:embed/>
                </p:oleObj>
              </mc:Choice>
              <mc:Fallback>
                <p:oleObj name="Document" r:id="rId3" imgW="8515439" imgH="1184650" progId="Word.Document.8">
                  <p:embed/>
                  <p:pic>
                    <p:nvPicPr>
                      <p:cNvPr id="1026" name="Object 11"/>
                      <p:cNvPicPr>
                        <a:picLocks noChangeAspect="1" noChangeArrowheads="1"/>
                      </p:cNvPicPr>
                      <p:nvPr/>
                    </p:nvPicPr>
                    <p:blipFill>
                      <a:blip r:embed="rId4"/>
                      <a:srcRect/>
                      <a:stretch>
                        <a:fillRect/>
                      </a:stretch>
                    </p:blipFill>
                    <p:spPr bwMode="auto">
                      <a:xfrm>
                        <a:off x="2078038" y="2406650"/>
                        <a:ext cx="9288462" cy="1285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a:t>Authors:</a:t>
            </a:r>
          </a:p>
        </p:txBody>
      </p:sp>
      <p:sp>
        <p:nvSpPr>
          <p:cNvPr id="3" name="Footer Placeholder 2">
            <a:extLst>
              <a:ext uri="{FF2B5EF4-FFF2-40B4-BE49-F238E27FC236}">
                <a16:creationId xmlns:a16="http://schemas.microsoft.com/office/drawing/2014/main" id="{547EA5B2-C6E9-329B-85ED-1A0C6FD4197E}"/>
              </a:ext>
            </a:extLst>
          </p:cNvPr>
          <p:cNvSpPr>
            <a:spLocks noGrp="1"/>
          </p:cNvSpPr>
          <p:nvPr>
            <p:ph type="ftr" idx="14"/>
          </p:nvPr>
        </p:nvSpPr>
        <p:spPr/>
        <p:txBody>
          <a:bodyPr/>
          <a:lstStyle/>
          <a:p>
            <a:r>
              <a:rPr lang="en-GB"/>
              <a:t>Mike Montemurro, Huawei</a:t>
            </a:r>
            <a:endParaRPr lang="en-GB" dirty="0"/>
          </a:p>
        </p:txBody>
      </p:sp>
      <p:sp>
        <p:nvSpPr>
          <p:cNvPr id="4" name="Slide Number Placeholder 3">
            <a:extLst>
              <a:ext uri="{FF2B5EF4-FFF2-40B4-BE49-F238E27FC236}">
                <a16:creationId xmlns:a16="http://schemas.microsoft.com/office/drawing/2014/main" id="{429452BD-6364-AF47-10FD-4D9BE89796DC}"/>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5" name="Date Placeholder 4">
            <a:extLst>
              <a:ext uri="{FF2B5EF4-FFF2-40B4-BE49-F238E27FC236}">
                <a16:creationId xmlns:a16="http://schemas.microsoft.com/office/drawing/2014/main" id="{FC917985-34E5-CAF0-8EDB-ADFDCA1F1F83}"/>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857374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Completed comment resolution for comments received in LB 270 on </a:t>
            </a:r>
            <a:r>
              <a:rPr lang="en-US" sz="2800" dirty="0" err="1"/>
              <a:t>REVme</a:t>
            </a:r>
            <a:r>
              <a:rPr lang="en-US" sz="2800" dirty="0"/>
              <a:t> D2.0</a:t>
            </a:r>
          </a:p>
          <a:p>
            <a:pPr>
              <a:lnSpc>
                <a:spcPct val="90000"/>
              </a:lnSpc>
            </a:pPr>
            <a:r>
              <a:rPr lang="en-US" sz="2800" dirty="0"/>
              <a:t>Approved the creation of </a:t>
            </a:r>
            <a:r>
              <a:rPr lang="en-US" sz="2800" dirty="0" err="1"/>
              <a:t>REVme</a:t>
            </a:r>
            <a:r>
              <a:rPr lang="en-US" sz="2800" dirty="0"/>
              <a:t> D3.0 and a recirculation letter ballot.</a:t>
            </a:r>
          </a:p>
          <a:p>
            <a:pPr>
              <a:lnSpc>
                <a:spcPct val="90000"/>
              </a:lnSpc>
            </a:pPr>
            <a:r>
              <a:rPr lang="en-US" sz="2800" dirty="0"/>
              <a:t>Did not discuss change to timelines – will be updated in May</a:t>
            </a:r>
          </a:p>
          <a:p>
            <a:pPr>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62265EB7-3972-0298-F552-A3F0AF2AD6C0}"/>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FFBE18CE-506A-4227-A63E-39ACD861848D}"/>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42</a:t>
            </a:fld>
            <a:endParaRPr lang="en-US"/>
          </a:p>
        </p:txBody>
      </p:sp>
      <p:sp>
        <p:nvSpPr>
          <p:cNvPr id="5" name="Date Placeholder 4">
            <a:extLst>
              <a:ext uri="{FF2B5EF4-FFF2-40B4-BE49-F238E27FC236}">
                <a16:creationId xmlns:a16="http://schemas.microsoft.com/office/drawing/2014/main" id="{013258F2-D165-9924-BD84-1B1BEAC9C2C5}"/>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23275341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p:txBody>
          <a:bodyPr/>
          <a:lstStyle/>
          <a:p>
            <a:pPr>
              <a:lnSpc>
                <a:spcPct val="90000"/>
              </a:lnSpc>
            </a:pPr>
            <a:r>
              <a:rPr lang="en-US" sz="2800" dirty="0"/>
              <a:t>Begin comment resolution on comments received on </a:t>
            </a:r>
            <a:r>
              <a:rPr lang="en-US" sz="2800" dirty="0" err="1"/>
              <a:t>REVme</a:t>
            </a:r>
            <a:r>
              <a:rPr lang="en-US" sz="2800" dirty="0"/>
              <a:t> D3.0</a:t>
            </a:r>
          </a:p>
          <a:p>
            <a:pPr>
              <a:lnSpc>
                <a:spcPct val="90000"/>
              </a:lnSpc>
            </a:pPr>
            <a:r>
              <a:rPr lang="en-US" sz="2800" dirty="0"/>
              <a:t>Update timeline</a:t>
            </a:r>
          </a:p>
          <a:p>
            <a:pPr>
              <a:lnSpc>
                <a:spcPct val="90000"/>
              </a:lnSpc>
            </a:pPr>
            <a:r>
              <a:rPr lang="en-US" sz="2800" dirty="0"/>
              <a:t>Teleconferences:</a:t>
            </a:r>
          </a:p>
          <a:p>
            <a:pPr lvl="1">
              <a:lnSpc>
                <a:spcPct val="80000"/>
              </a:lnSpc>
            </a:pPr>
            <a:r>
              <a:rPr lang="en-US" altLang="en-US" sz="2800" dirty="0"/>
              <a:t>None planned</a:t>
            </a:r>
          </a:p>
          <a:p>
            <a:pPr lvl="1">
              <a:lnSpc>
                <a:spcPct val="80000"/>
              </a:lnSpc>
            </a:pPr>
            <a:r>
              <a:rPr lang="en-US" altLang="en-US" sz="2800" dirty="0"/>
              <a:t>Will be announced with 10 days notice</a:t>
            </a:r>
            <a:endParaRPr lang="en-US" sz="2800" kern="0" dirty="0"/>
          </a:p>
          <a:p>
            <a:pPr>
              <a:lnSpc>
                <a:spcPct val="90000"/>
              </a:lnSpc>
            </a:pPr>
            <a:endParaRPr lang="en-US" sz="2800" kern="0" dirty="0"/>
          </a:p>
          <a:p>
            <a:pPr>
              <a:lnSpc>
                <a:spcPct val="90000"/>
              </a:lnSpc>
            </a:pPr>
            <a:r>
              <a:rPr lang="en-US" sz="2800" kern="0" dirty="0"/>
              <a:t>4 meeting slots requested for March</a:t>
            </a:r>
          </a:p>
          <a:p>
            <a:pPr>
              <a:lnSpc>
                <a:spcPct val="90000"/>
              </a:lnSpc>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marL="0" indent="0">
              <a:lnSpc>
                <a:spcPct val="90000"/>
              </a:lnSpc>
              <a:buNone/>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Plans for May</a:t>
            </a:r>
          </a:p>
        </p:txBody>
      </p:sp>
      <p:sp>
        <p:nvSpPr>
          <p:cNvPr id="3" name="Footer Placeholder 2">
            <a:extLst>
              <a:ext uri="{FF2B5EF4-FFF2-40B4-BE49-F238E27FC236}">
                <a16:creationId xmlns:a16="http://schemas.microsoft.com/office/drawing/2014/main" id="{95F366E4-321F-17F9-4FA5-A268128C1B78}"/>
              </a:ext>
            </a:extLst>
          </p:cNvPr>
          <p:cNvSpPr>
            <a:spLocks noGrp="1"/>
          </p:cNvSpPr>
          <p:nvPr>
            <p:ph type="ftr" sz="quarter" idx="11"/>
          </p:nvPr>
        </p:nvSpPr>
        <p:spPr/>
        <p:txBody>
          <a:bodyPr/>
          <a:lstStyle/>
          <a:p>
            <a:pPr>
              <a:defRPr/>
            </a:pPr>
            <a:r>
              <a:rPr lang="en-US"/>
              <a:t>Mike Montemurro, Huawei</a:t>
            </a:r>
          </a:p>
        </p:txBody>
      </p:sp>
      <p:sp>
        <p:nvSpPr>
          <p:cNvPr id="4" name="Slide Number Placeholder 3">
            <a:extLst>
              <a:ext uri="{FF2B5EF4-FFF2-40B4-BE49-F238E27FC236}">
                <a16:creationId xmlns:a16="http://schemas.microsoft.com/office/drawing/2014/main" id="{002CC29A-994B-E591-E584-B9ED24486F55}"/>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43</a:t>
            </a:fld>
            <a:endParaRPr lang="en-US"/>
          </a:p>
        </p:txBody>
      </p:sp>
      <p:sp>
        <p:nvSpPr>
          <p:cNvPr id="5" name="Date Placeholder 4">
            <a:extLst>
              <a:ext uri="{FF2B5EF4-FFF2-40B4-BE49-F238E27FC236}">
                <a16:creationId xmlns:a16="http://schemas.microsoft.com/office/drawing/2014/main" id="{24FAAF80-90A5-FED8-B1CE-BE0C1D861A96}"/>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6629300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DEFFC4-EF2D-64DF-2316-94DE294E94DE}"/>
              </a:ext>
            </a:extLst>
          </p:cNvPr>
          <p:cNvSpPr>
            <a:spLocks noGrp="1"/>
          </p:cNvSpPr>
          <p:nvPr>
            <p:ph idx="1"/>
          </p:nvPr>
        </p:nvSpPr>
        <p:spPr>
          <a:xfrm>
            <a:off x="914400" y="1676400"/>
            <a:ext cx="10363200" cy="4114800"/>
          </a:xfrm>
        </p:spPr>
        <p:txBody>
          <a:bodyPr/>
          <a:lstStyle/>
          <a:p>
            <a:pPr>
              <a:lnSpc>
                <a:spcPct val="80000"/>
              </a:lnSpc>
            </a:pPr>
            <a:r>
              <a:rPr lang="en-US" altLang="en-US" sz="2000" dirty="0">
                <a:solidFill>
                  <a:srgbClr val="00B050"/>
                </a:solidFill>
              </a:rPr>
              <a:t>Feb 2021 – PAR Approval</a:t>
            </a:r>
          </a:p>
          <a:p>
            <a:pPr>
              <a:lnSpc>
                <a:spcPct val="80000"/>
              </a:lnSpc>
            </a:pPr>
            <a:r>
              <a:rPr lang="en-US" altLang="en-US" sz="2000" dirty="0">
                <a:solidFill>
                  <a:srgbClr val="00B050"/>
                </a:solidFill>
              </a:rPr>
              <a:t>March 2021– Initial meeting, issue comment collection on IEEE Std 802.11-2020 (if published)</a:t>
            </a:r>
          </a:p>
          <a:p>
            <a:pPr>
              <a:lnSpc>
                <a:spcPct val="80000"/>
              </a:lnSpc>
            </a:pPr>
            <a:r>
              <a:rPr lang="en-US" altLang="en-US" sz="2000" dirty="0">
                <a:solidFill>
                  <a:srgbClr val="00B050"/>
                </a:solidFill>
              </a:rPr>
              <a:t>March 2021 – Draft 0.00 available</a:t>
            </a:r>
          </a:p>
          <a:p>
            <a:pPr>
              <a:lnSpc>
                <a:spcPct val="80000"/>
              </a:lnSpc>
            </a:pPr>
            <a:r>
              <a:rPr lang="en-US" altLang="en-US" sz="2000" dirty="0">
                <a:solidFill>
                  <a:srgbClr val="00B050"/>
                </a:solidFill>
              </a:rPr>
              <a:t>May 2021 – Process CC input, 11ax, 11ay, 11ba integration begins</a:t>
            </a:r>
          </a:p>
          <a:p>
            <a:pPr>
              <a:lnSpc>
                <a:spcPct val="80000"/>
              </a:lnSpc>
            </a:pPr>
            <a:r>
              <a:rPr lang="en-US" altLang="en-US" sz="2000" dirty="0">
                <a:solidFill>
                  <a:srgbClr val="00B050"/>
                </a:solidFill>
              </a:rPr>
              <a:t>Nov 2021 – Initial D1.0 WG Letter ballot </a:t>
            </a:r>
          </a:p>
          <a:p>
            <a:pPr>
              <a:lnSpc>
                <a:spcPct val="80000"/>
              </a:lnSpc>
            </a:pPr>
            <a:r>
              <a:rPr lang="en-US" altLang="en-US" sz="2000" dirty="0">
                <a:solidFill>
                  <a:srgbClr val="FF0000"/>
                </a:solidFill>
              </a:rPr>
              <a:t>Sep 2022 – D2.0 Recirculation LB </a:t>
            </a:r>
          </a:p>
          <a:p>
            <a:pPr>
              <a:lnSpc>
                <a:spcPct val="80000"/>
              </a:lnSpc>
            </a:pPr>
            <a:r>
              <a:rPr lang="en-US" altLang="en-US" sz="2000" dirty="0">
                <a:solidFill>
                  <a:srgbClr val="00B050"/>
                </a:solidFill>
              </a:rPr>
              <a:t>Mar 2023 – D3.0 Recirculation LB </a:t>
            </a:r>
          </a:p>
          <a:p>
            <a:pPr>
              <a:lnSpc>
                <a:spcPct val="80000"/>
              </a:lnSpc>
            </a:pPr>
            <a:r>
              <a:rPr lang="en-US" altLang="en-US" sz="2000" dirty="0">
                <a:solidFill>
                  <a:srgbClr val="00B0F0"/>
                </a:solidFill>
              </a:rPr>
              <a:t>Sep 2023 – D4.0 Recirculation (&lt;other amendments – if Jul&gt;)</a:t>
            </a:r>
          </a:p>
          <a:p>
            <a:pPr>
              <a:lnSpc>
                <a:spcPct val="80000"/>
              </a:lnSpc>
            </a:pPr>
            <a:r>
              <a:rPr lang="en-US" altLang="en-US" sz="2000" dirty="0">
                <a:solidFill>
                  <a:srgbClr val="00B0F0"/>
                </a:solidFill>
              </a:rPr>
              <a:t>Nov 2023 – D5.0 Initial SA Ballot </a:t>
            </a:r>
          </a:p>
          <a:p>
            <a:pPr>
              <a:lnSpc>
                <a:spcPct val="80000"/>
              </a:lnSpc>
            </a:pPr>
            <a:r>
              <a:rPr lang="en-US" altLang="en-US" sz="2000" dirty="0">
                <a:solidFill>
                  <a:srgbClr val="00B0F0"/>
                </a:solidFill>
              </a:rPr>
              <a:t>Mar 2024 – D6.0 Recirculation SA Ballot  </a:t>
            </a:r>
          </a:p>
          <a:p>
            <a:pPr>
              <a:lnSpc>
                <a:spcPct val="80000"/>
              </a:lnSpc>
            </a:pPr>
            <a:r>
              <a:rPr lang="en-US" altLang="en-US" sz="2000" dirty="0">
                <a:solidFill>
                  <a:srgbClr val="00B0F0"/>
                </a:solidFill>
              </a:rPr>
              <a:t>May 2024 – D7.0 Recirculation SA Ballot</a:t>
            </a:r>
          </a:p>
          <a:p>
            <a:pPr>
              <a:lnSpc>
                <a:spcPct val="80000"/>
              </a:lnSpc>
            </a:pPr>
            <a:r>
              <a:rPr lang="en-US" altLang="en-US" sz="2000" dirty="0"/>
              <a:t>Jun 2024 – D7.0 Recirculation SA Ballot (clean recirculation)</a:t>
            </a:r>
          </a:p>
          <a:p>
            <a:pPr>
              <a:lnSpc>
                <a:spcPct val="80000"/>
              </a:lnSpc>
            </a:pPr>
            <a:r>
              <a:rPr lang="en-US" altLang="en-US" sz="2000" dirty="0"/>
              <a:t>Sep 2024 – </a:t>
            </a:r>
            <a:r>
              <a:rPr lang="en-US" altLang="en-US" sz="2000" dirty="0" err="1"/>
              <a:t>RevCom</a:t>
            </a:r>
            <a:r>
              <a:rPr lang="en-US" altLang="en-US" sz="2000" dirty="0"/>
              <a:t>/SASB Approval</a:t>
            </a:r>
          </a:p>
          <a:p>
            <a:pPr marL="0" indent="0">
              <a:lnSpc>
                <a:spcPct val="80000"/>
              </a:lnSpc>
              <a:buNone/>
            </a:pPr>
            <a:r>
              <a:rPr lang="en-US" sz="2000" dirty="0">
                <a:solidFill>
                  <a:srgbClr val="C00000"/>
                </a:solidFill>
              </a:rPr>
              <a:t>*  – to be rolled in: 11az, 11bd, 11bb, 11bc</a:t>
            </a:r>
            <a:endParaRPr lang="en-CA" sz="2000" dirty="0">
              <a:solidFill>
                <a:srgbClr val="C00000"/>
              </a:solidFill>
            </a:endParaRPr>
          </a:p>
        </p:txBody>
      </p:sp>
      <p:sp>
        <p:nvSpPr>
          <p:cNvPr id="3" name="Title 2">
            <a:extLst>
              <a:ext uri="{FF2B5EF4-FFF2-40B4-BE49-F238E27FC236}">
                <a16:creationId xmlns:a16="http://schemas.microsoft.com/office/drawing/2014/main" id="{9736DDD0-2D9C-91E8-3F5A-86D993F14D3B}"/>
              </a:ext>
            </a:extLst>
          </p:cNvPr>
          <p:cNvSpPr>
            <a:spLocks noGrp="1"/>
          </p:cNvSpPr>
          <p:nvPr>
            <p:ph type="title"/>
          </p:nvPr>
        </p:nvSpPr>
        <p:spPr/>
        <p:txBody>
          <a:bodyPr/>
          <a:lstStyle/>
          <a:p>
            <a:r>
              <a:rPr lang="en-CA" dirty="0"/>
              <a:t>REVme timeline</a:t>
            </a:r>
          </a:p>
        </p:txBody>
      </p:sp>
      <p:sp>
        <p:nvSpPr>
          <p:cNvPr id="6" name="Footer Placeholder 5">
            <a:extLst>
              <a:ext uri="{FF2B5EF4-FFF2-40B4-BE49-F238E27FC236}">
                <a16:creationId xmlns:a16="http://schemas.microsoft.com/office/drawing/2014/main" id="{C0129CF3-19FD-4204-E683-CE3BA8F7CE78}"/>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6BD3C5DE-6437-56D4-ABF5-C667547369AC}"/>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44</a:t>
            </a:fld>
            <a:endParaRPr lang="en-US"/>
          </a:p>
        </p:txBody>
      </p:sp>
      <p:sp>
        <p:nvSpPr>
          <p:cNvPr id="8" name="Date Placeholder 7">
            <a:extLst>
              <a:ext uri="{FF2B5EF4-FFF2-40B4-BE49-F238E27FC236}">
                <a16:creationId xmlns:a16="http://schemas.microsoft.com/office/drawing/2014/main" id="{43B64F2C-B3D3-C5CE-16EC-FC33382D473A}"/>
              </a:ext>
            </a:extLst>
          </p:cNvPr>
          <p:cNvSpPr>
            <a:spLocks noGrp="1"/>
          </p:cNvSpPr>
          <p:nvPr>
            <p:ph type="dt" sz="half" idx="10"/>
          </p:nvPr>
        </p:nvSpPr>
        <p:spPr>
          <a:xfrm>
            <a:off x="929216" y="332601"/>
            <a:ext cx="1280583" cy="276999"/>
          </a:xfrm>
        </p:spPr>
        <p:txBody>
          <a:bodyPr/>
          <a:lstStyle/>
          <a:p>
            <a:pPr>
              <a:defRPr/>
            </a:pPr>
            <a:r>
              <a:rPr lang="en-US" dirty="0"/>
              <a:t>March 2023</a:t>
            </a:r>
          </a:p>
        </p:txBody>
      </p:sp>
    </p:spTree>
    <p:extLst>
      <p:ext uri="{BB962C8B-B14F-4D97-AF65-F5344CB8AC3E}">
        <p14:creationId xmlns:p14="http://schemas.microsoft.com/office/powerpoint/2010/main" val="3242589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DEFFC4-EF2D-64DF-2316-94DE294E94DE}"/>
              </a:ext>
            </a:extLst>
          </p:cNvPr>
          <p:cNvSpPr>
            <a:spLocks noGrp="1"/>
          </p:cNvSpPr>
          <p:nvPr>
            <p:ph idx="1"/>
          </p:nvPr>
        </p:nvSpPr>
        <p:spPr>
          <a:xfrm>
            <a:off x="914400" y="1676400"/>
            <a:ext cx="10363200" cy="4114800"/>
          </a:xfrm>
        </p:spPr>
        <p:txBody>
          <a:bodyPr/>
          <a:lstStyle/>
          <a:p>
            <a:pPr marL="0" indent="0">
              <a:buNone/>
            </a:pPr>
            <a:r>
              <a:rPr lang="en-US" sz="2000" dirty="0"/>
              <a:t>Having approved comment resolutions for all of the comments received from LB 270 on </a:t>
            </a:r>
            <a:r>
              <a:rPr lang="en-US" sz="2000" dirty="0" err="1"/>
              <a:t>REVme</a:t>
            </a:r>
            <a:r>
              <a:rPr lang="en-US" sz="2000" dirty="0"/>
              <a:t> D2.0 as contained in documents 11-22/0065r15, 11-22/1976r6, 11-22/1971r10, 11-22/2016r7, 11-21/0793r36, 11-21/0727r22, 11-22/2020r5, </a:t>
            </a:r>
          </a:p>
          <a:p>
            <a:pPr marL="0" indent="0">
              <a:buNone/>
            </a:pPr>
            <a:r>
              <a:rPr lang="en-US" sz="2000" dirty="0"/>
              <a:t>Instruct the editor to prepare Draft 3.0 incorporating these resolutions and,</a:t>
            </a:r>
          </a:p>
          <a:p>
            <a:pPr marL="0" indent="0">
              <a:buNone/>
            </a:pPr>
            <a:r>
              <a:rPr lang="en-US" sz="2000" dirty="0"/>
              <a:t>Approve a 25 day Working Group Recirculation Ballot asking the question “Should </a:t>
            </a:r>
            <a:r>
              <a:rPr lang="en-US" sz="2000" dirty="0" err="1"/>
              <a:t>REVme</a:t>
            </a:r>
            <a:r>
              <a:rPr lang="en-US" sz="2000" dirty="0"/>
              <a:t> D3.0 be forwarded to Sponsor Ballot?</a:t>
            </a:r>
          </a:p>
          <a:p>
            <a:pPr marL="0" indent="0">
              <a:buNone/>
            </a:pPr>
            <a:endParaRPr lang="en-US" sz="2000" dirty="0"/>
          </a:p>
          <a:p>
            <a:pPr marL="0" indent="0">
              <a:spcBef>
                <a:spcPts val="276"/>
              </a:spcBef>
              <a:buNone/>
            </a:pPr>
            <a:endParaRPr lang="en-US" sz="2000" dirty="0"/>
          </a:p>
          <a:p>
            <a:pPr marL="0" indent="0">
              <a:spcBef>
                <a:spcPts val="276"/>
              </a:spcBef>
              <a:buNone/>
            </a:pPr>
            <a:r>
              <a:rPr lang="en-US" sz="2000" dirty="0"/>
              <a:t>TG Result: (Moved: Stephen McCann, Second: Joseph Levy, Result: 21-Y/0-N/5-A)</a:t>
            </a:r>
          </a:p>
          <a:p>
            <a:pPr marL="0" indent="0">
              <a:lnSpc>
                <a:spcPct val="80000"/>
              </a:lnSpc>
              <a:buNone/>
            </a:pPr>
            <a:endParaRPr lang="en-CA" sz="2000" dirty="0">
              <a:solidFill>
                <a:srgbClr val="C00000"/>
              </a:solidFill>
            </a:endParaRPr>
          </a:p>
        </p:txBody>
      </p:sp>
      <p:sp>
        <p:nvSpPr>
          <p:cNvPr id="3" name="Title 2">
            <a:extLst>
              <a:ext uri="{FF2B5EF4-FFF2-40B4-BE49-F238E27FC236}">
                <a16:creationId xmlns:a16="http://schemas.microsoft.com/office/drawing/2014/main" id="{9736DDD0-2D9C-91E8-3F5A-86D993F14D3B}"/>
              </a:ext>
            </a:extLst>
          </p:cNvPr>
          <p:cNvSpPr>
            <a:spLocks noGrp="1"/>
          </p:cNvSpPr>
          <p:nvPr>
            <p:ph type="title"/>
          </p:nvPr>
        </p:nvSpPr>
        <p:spPr/>
        <p:txBody>
          <a:bodyPr/>
          <a:lstStyle/>
          <a:p>
            <a:r>
              <a:rPr lang="en-CA" dirty="0"/>
              <a:t>D3.0 Recirculation Motion</a:t>
            </a:r>
          </a:p>
        </p:txBody>
      </p:sp>
      <p:sp>
        <p:nvSpPr>
          <p:cNvPr id="6" name="Footer Placeholder 5">
            <a:extLst>
              <a:ext uri="{FF2B5EF4-FFF2-40B4-BE49-F238E27FC236}">
                <a16:creationId xmlns:a16="http://schemas.microsoft.com/office/drawing/2014/main" id="{3D922B0D-47C1-99BE-09B0-0250E08395D7}"/>
              </a:ext>
            </a:extLst>
          </p:cNvPr>
          <p:cNvSpPr>
            <a:spLocks noGrp="1"/>
          </p:cNvSpPr>
          <p:nvPr>
            <p:ph type="ftr" sz="quarter" idx="11"/>
          </p:nvPr>
        </p:nvSpPr>
        <p:spPr/>
        <p:txBody>
          <a:bodyPr/>
          <a:lstStyle/>
          <a:p>
            <a:pPr>
              <a:defRPr/>
            </a:pPr>
            <a:r>
              <a:rPr lang="en-US"/>
              <a:t>Mike Montemurro, Huawei</a:t>
            </a:r>
          </a:p>
        </p:txBody>
      </p:sp>
      <p:sp>
        <p:nvSpPr>
          <p:cNvPr id="7" name="Slide Number Placeholder 6">
            <a:extLst>
              <a:ext uri="{FF2B5EF4-FFF2-40B4-BE49-F238E27FC236}">
                <a16:creationId xmlns:a16="http://schemas.microsoft.com/office/drawing/2014/main" id="{69410E39-6C8D-7336-DBE4-8954347C8B1D}"/>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45</a:t>
            </a:fld>
            <a:endParaRPr lang="en-US"/>
          </a:p>
        </p:txBody>
      </p:sp>
      <p:sp>
        <p:nvSpPr>
          <p:cNvPr id="8" name="Date Placeholder 7">
            <a:extLst>
              <a:ext uri="{FF2B5EF4-FFF2-40B4-BE49-F238E27FC236}">
                <a16:creationId xmlns:a16="http://schemas.microsoft.com/office/drawing/2014/main" id="{EE6F7979-3C66-E93B-B8DA-EC5F52B578A3}"/>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12949546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a:t>Light Communications Task Group (</a:t>
            </a:r>
            <a:r>
              <a:rPr lang="en-US" altLang="en-US" dirty="0" err="1"/>
              <a:t>TGbb</a:t>
            </a:r>
            <a:r>
              <a:rPr lang="en-US" altLang="en-US" dirty="0"/>
              <a:t>) </a:t>
            </a:r>
            <a:br>
              <a:rPr lang="en-US" altLang="en-US" dirty="0"/>
            </a:br>
            <a:r>
              <a:rPr lang="en-US" altLang="en-US" dirty="0"/>
              <a:t>March 2023 Closing Report</a:t>
            </a:r>
            <a:endParaRPr lang="en-GB" dirty="0"/>
          </a:p>
        </p:txBody>
      </p:sp>
      <p:sp>
        <p:nvSpPr>
          <p:cNvPr id="3074" name="Rectangle 2"/>
          <p:cNvSpPr>
            <a:spLocks noGrp="1" noChangeArrowheads="1"/>
          </p:cNvSpPr>
          <p:nvPr>
            <p:ph type="subTitle" idx="1"/>
          </p:nvPr>
        </p:nvSpPr>
        <p:spPr>
          <a:xfrm>
            <a:off x="1828800" y="2160662"/>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2023-03-15</a:t>
            </a:r>
          </a:p>
        </p:txBody>
      </p:sp>
      <p:graphicFrame>
        <p:nvGraphicFramePr>
          <p:cNvPr id="3075" name="Object 3"/>
          <p:cNvGraphicFramePr>
            <a:graphicFrameLocks noChangeAspect="1"/>
          </p:cNvGraphicFramePr>
          <p:nvPr>
            <p:extLst>
              <p:ext uri="{D42A27DB-BD31-4B8C-83A1-F6EECF244321}">
                <p14:modId xmlns:p14="http://schemas.microsoft.com/office/powerpoint/2010/main" val="2984405990"/>
              </p:ext>
            </p:extLst>
          </p:nvPr>
        </p:nvGraphicFramePr>
        <p:xfrm>
          <a:off x="992188" y="3482305"/>
          <a:ext cx="10161587" cy="2466975"/>
        </p:xfrm>
        <a:graphic>
          <a:graphicData uri="http://schemas.openxmlformats.org/presentationml/2006/ole">
            <mc:AlternateContent xmlns:mc="http://schemas.openxmlformats.org/markup-compatibility/2006">
              <mc:Choice xmlns:v="urn:schemas-microsoft-com:vml" Requires="v">
                <p:oleObj name="Document" r:id="rId3" imgW="10440870" imgH="2539535" progId="Word.Document.8">
                  <p:embed/>
                </p:oleObj>
              </mc:Choice>
              <mc:Fallback>
                <p:oleObj name="Document" r:id="rId3" imgW="10440870" imgH="2539535" progId="Word.Document.8">
                  <p:embed/>
                  <p:pic>
                    <p:nvPicPr>
                      <p:cNvPr id="3075" name="Object 3"/>
                      <p:cNvPicPr>
                        <a:picLocks noChangeAspect="1" noChangeArrowheads="1"/>
                      </p:cNvPicPr>
                      <p:nvPr/>
                    </p:nvPicPr>
                    <p:blipFill>
                      <a:blip r:embed="rId4"/>
                      <a:srcRect/>
                      <a:stretch>
                        <a:fillRect/>
                      </a:stretch>
                    </p:blipFill>
                    <p:spPr bwMode="auto">
                      <a:xfrm>
                        <a:off x="992188" y="3482305"/>
                        <a:ext cx="10161587" cy="2466975"/>
                      </a:xfrm>
                      <a:prstGeom prst="rect">
                        <a:avLst/>
                      </a:prstGeom>
                      <a:noFill/>
                    </p:spPr>
                  </p:pic>
                </p:oleObj>
              </mc:Fallback>
            </mc:AlternateContent>
          </a:graphicData>
        </a:graphic>
      </p:graphicFrame>
      <p:sp>
        <p:nvSpPr>
          <p:cNvPr id="3076" name="Rectangle 4"/>
          <p:cNvSpPr>
            <a:spLocks noChangeArrowheads="1"/>
          </p:cNvSpPr>
          <p:nvPr/>
        </p:nvSpPr>
        <p:spPr bwMode="auto">
          <a:xfrm>
            <a:off x="993775" y="303912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A03AD18B-2B19-27BD-4D2E-B18483CB23E9}"/>
              </a:ext>
            </a:extLst>
          </p:cNvPr>
          <p:cNvSpPr>
            <a:spLocks noGrp="1"/>
          </p:cNvSpPr>
          <p:nvPr>
            <p:ph type="ftr" idx="11"/>
          </p:nvPr>
        </p:nvSpPr>
        <p:spPr/>
        <p:txBody>
          <a:bodyPr/>
          <a:lstStyle/>
          <a:p>
            <a:r>
              <a:rPr lang="en-GB"/>
              <a:t>Nikola Serafimovski, pureLiFi</a:t>
            </a:r>
          </a:p>
        </p:txBody>
      </p:sp>
      <p:sp>
        <p:nvSpPr>
          <p:cNvPr id="3" name="Slide Number Placeholder 2">
            <a:extLst>
              <a:ext uri="{FF2B5EF4-FFF2-40B4-BE49-F238E27FC236}">
                <a16:creationId xmlns:a16="http://schemas.microsoft.com/office/drawing/2014/main" id="{E6EE28C5-4A00-9521-4C21-DAFC0297347D}"/>
              </a:ext>
            </a:extLst>
          </p:cNvPr>
          <p:cNvSpPr>
            <a:spLocks noGrp="1"/>
          </p:cNvSpPr>
          <p:nvPr>
            <p:ph type="sldNum" idx="12"/>
          </p:nvPr>
        </p:nvSpPr>
        <p:spPr/>
        <p:txBody>
          <a:bodyPr/>
          <a:lstStyle/>
          <a:p>
            <a:r>
              <a:rPr lang="en-GB"/>
              <a:t>Slide </a:t>
            </a:r>
            <a:fld id="{DE40C9FC-4879-4F20-9ECA-A574A90476B7}" type="slidenum">
              <a:rPr lang="en-GB" smtClean="0"/>
              <a:pPr/>
              <a:t>46</a:t>
            </a:fld>
            <a:endParaRPr lang="en-GB"/>
          </a:p>
        </p:txBody>
      </p:sp>
      <p:sp>
        <p:nvSpPr>
          <p:cNvPr id="4" name="Date Placeholder 3">
            <a:extLst>
              <a:ext uri="{FF2B5EF4-FFF2-40B4-BE49-F238E27FC236}">
                <a16:creationId xmlns:a16="http://schemas.microsoft.com/office/drawing/2014/main" id="{B6144E0F-50CC-8D88-F5B2-7A5F910BD979}"/>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356476079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This presentation contains the IEEE 802.11 Light Communications Task Group closing report for the March 2023 session.</a:t>
            </a:r>
          </a:p>
        </p:txBody>
      </p:sp>
      <p:sp>
        <p:nvSpPr>
          <p:cNvPr id="2" name="Footer Placeholder 1">
            <a:extLst>
              <a:ext uri="{FF2B5EF4-FFF2-40B4-BE49-F238E27FC236}">
                <a16:creationId xmlns:a16="http://schemas.microsoft.com/office/drawing/2014/main" id="{99562BD0-B64E-2B3A-42EB-C85C1F83D21C}"/>
              </a:ext>
            </a:extLst>
          </p:cNvPr>
          <p:cNvSpPr>
            <a:spLocks noGrp="1"/>
          </p:cNvSpPr>
          <p:nvPr>
            <p:ph type="ftr" idx="14"/>
          </p:nvPr>
        </p:nvSpPr>
        <p:spPr/>
        <p:txBody>
          <a:bodyPr/>
          <a:lstStyle/>
          <a:p>
            <a:r>
              <a:rPr lang="en-GB"/>
              <a:t>Nikola Serafimovski, pureLiFi</a:t>
            </a:r>
            <a:endParaRPr lang="en-GB" dirty="0"/>
          </a:p>
        </p:txBody>
      </p:sp>
      <p:sp>
        <p:nvSpPr>
          <p:cNvPr id="3" name="Slide Number Placeholder 2">
            <a:extLst>
              <a:ext uri="{FF2B5EF4-FFF2-40B4-BE49-F238E27FC236}">
                <a16:creationId xmlns:a16="http://schemas.microsoft.com/office/drawing/2014/main" id="{D62638BA-1F0B-C94A-54D6-8BA37E69B747}"/>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7" name="Date Placeholder 6">
            <a:extLst>
              <a:ext uri="{FF2B5EF4-FFF2-40B4-BE49-F238E27FC236}">
                <a16:creationId xmlns:a16="http://schemas.microsoft.com/office/drawing/2014/main" id="{B791E2DF-DA28-0068-2457-1898A7343B3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90721017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574202"/>
          </a:xfrm>
        </p:spPr>
        <p:txBody>
          <a:bodyPr/>
          <a:lstStyle/>
          <a:p>
            <a:r>
              <a:rPr lang="en-US" altLang="en-US" dirty="0" err="1">
                <a:solidFill>
                  <a:schemeClr val="tx2"/>
                </a:solidFill>
              </a:rPr>
              <a:t>TGbb</a:t>
            </a:r>
            <a:r>
              <a:rPr lang="en-US" altLang="en-US" dirty="0">
                <a:solidFill>
                  <a:schemeClr val="tx2"/>
                </a:solidFill>
              </a:rPr>
              <a:t> activities at the March 2023 meeting</a:t>
            </a:r>
          </a:p>
        </p:txBody>
      </p:sp>
      <p:sp>
        <p:nvSpPr>
          <p:cNvPr id="3" name="Content Placeholder 2"/>
          <p:cNvSpPr>
            <a:spLocks noGrp="1"/>
          </p:cNvSpPr>
          <p:nvPr>
            <p:ph idx="1"/>
          </p:nvPr>
        </p:nvSpPr>
        <p:spPr>
          <a:xfrm>
            <a:off x="632267" y="1260004"/>
            <a:ext cx="11152365" cy="4337993"/>
          </a:xfrm>
        </p:spPr>
        <p:txBody>
          <a:bodyPr/>
          <a:lstStyle/>
          <a:p>
            <a:pPr marL="457200" lvl="1" indent="0">
              <a:buFontTx/>
              <a:buNone/>
              <a:defRPr/>
            </a:pPr>
            <a:r>
              <a:rPr lang="en-US" altLang="en-US" sz="2400" b="1" u="sng" dirty="0"/>
              <a:t>Content</a:t>
            </a:r>
          </a:p>
          <a:p>
            <a:pPr marL="800100" lvl="1" indent="-342900">
              <a:buFont typeface="Arial" panose="020B0604020202020204" pitchFamily="34" charset="0"/>
              <a:buChar char="•"/>
              <a:defRPr/>
            </a:pPr>
            <a:r>
              <a:rPr lang="en-GB" altLang="en-US" dirty="0"/>
              <a:t>Task Group is now acting as a Comment Resolution Committee </a:t>
            </a:r>
          </a:p>
          <a:p>
            <a:pPr marL="800100" lvl="1" indent="-342900">
              <a:buFont typeface="Arial" panose="020B0604020202020204" pitchFamily="34" charset="0"/>
              <a:buChar char="•"/>
              <a:defRPr/>
            </a:pPr>
            <a:r>
              <a:rPr lang="en-GB" altLang="en-US" dirty="0"/>
              <a:t>Draft 7.0 received 100% approval during the third SA recirculation</a:t>
            </a:r>
          </a:p>
          <a:p>
            <a:pPr marL="800100" lvl="1" indent="-342900">
              <a:buFont typeface="Arial" panose="020B0604020202020204" pitchFamily="34" charset="0"/>
              <a:buChar char="•"/>
              <a:defRPr/>
            </a:pPr>
            <a:endParaRPr lang="en-GB" altLang="en-US" dirty="0"/>
          </a:p>
          <a:p>
            <a:pPr marL="800100" lvl="1" indent="-342900">
              <a:buFont typeface="Arial" panose="020B0604020202020204" pitchFamily="34" charset="0"/>
              <a:buChar char="•"/>
              <a:defRPr/>
            </a:pPr>
            <a:r>
              <a:rPr lang="en-GB" altLang="en-US" dirty="0"/>
              <a:t>The group developed and approved the </a:t>
            </a:r>
            <a:r>
              <a:rPr lang="en-GB" altLang="en-US" dirty="0" err="1"/>
              <a:t>TGbb</a:t>
            </a:r>
            <a:r>
              <a:rPr lang="en-GB" altLang="en-US" dirty="0"/>
              <a:t> report for the EC and has requested unconditional approval from the 802.11 WG and 802 EC to be forwarded to </a:t>
            </a:r>
            <a:r>
              <a:rPr lang="en-GB" altLang="en-US" dirty="0" err="1"/>
              <a:t>RevCom</a:t>
            </a:r>
            <a:endParaRPr lang="en-GB" altLang="en-US" dirty="0"/>
          </a:p>
          <a:p>
            <a:pPr marL="800100" lvl="1" indent="-342900">
              <a:buFont typeface="Arial" panose="020B0604020202020204" pitchFamily="34" charset="0"/>
              <a:buChar char="•"/>
              <a:defRPr/>
            </a:pPr>
            <a:endParaRPr lang="en-GB" altLang="en-US" dirty="0"/>
          </a:p>
          <a:p>
            <a:pPr marL="457200" lvl="1" indent="0">
              <a:buFontTx/>
              <a:buNone/>
              <a:defRPr/>
            </a:pPr>
            <a:r>
              <a:rPr lang="en-US" altLang="en-US" b="1" dirty="0"/>
              <a:t>Meeting agenda and motions are available in doc. 11-23/0185r3.</a:t>
            </a:r>
          </a:p>
          <a:p>
            <a:pPr marL="457200" lvl="1" indent="0">
              <a:buFontTx/>
              <a:buNone/>
              <a:defRPr/>
            </a:pPr>
            <a:r>
              <a:rPr lang="en-US" altLang="en-US" b="1" dirty="0"/>
              <a:t>Minutes of the meeting are available in doc. 11-23/0469r1.</a:t>
            </a:r>
          </a:p>
        </p:txBody>
      </p:sp>
      <p:sp>
        <p:nvSpPr>
          <p:cNvPr id="7" name="Footer Placeholder 6">
            <a:extLst>
              <a:ext uri="{FF2B5EF4-FFF2-40B4-BE49-F238E27FC236}">
                <a16:creationId xmlns:a16="http://schemas.microsoft.com/office/drawing/2014/main" id="{3F651FCA-EB79-BEC9-C6EB-183756FC3B8E}"/>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6769B2F6-5DC6-0A07-8301-E2A8A7E818AD}"/>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9" name="Date Placeholder 8">
            <a:extLst>
              <a:ext uri="{FF2B5EF4-FFF2-40B4-BE49-F238E27FC236}">
                <a16:creationId xmlns:a16="http://schemas.microsoft.com/office/drawing/2014/main" id="{35AECEFE-7F9A-0C83-E78D-EB6BD520AC7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8007462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err="1">
                <a:solidFill>
                  <a:schemeClr val="tx2"/>
                </a:solidFill>
              </a:rPr>
              <a:t>TGbb</a:t>
            </a:r>
            <a:r>
              <a:rPr lang="en-US" altLang="en-US" dirty="0">
                <a:solidFill>
                  <a:schemeClr val="tx2"/>
                </a:solidFill>
              </a:rPr>
              <a:t> moving forward</a:t>
            </a:r>
          </a:p>
        </p:txBody>
      </p:sp>
      <p:sp>
        <p:nvSpPr>
          <p:cNvPr id="3" name="Content Placeholder 2"/>
          <p:cNvSpPr>
            <a:spLocks noGrp="1"/>
          </p:cNvSpPr>
          <p:nvPr>
            <p:ph idx="1"/>
          </p:nvPr>
        </p:nvSpPr>
        <p:spPr>
          <a:xfrm>
            <a:off x="631211" y="1628800"/>
            <a:ext cx="4168646" cy="4113213"/>
          </a:xfrm>
        </p:spPr>
        <p:txBody>
          <a:bodyPr/>
          <a:lstStyle/>
          <a:p>
            <a:pPr marL="800100" lvl="1" indent="-342900">
              <a:buFont typeface="Arial" panose="020B0604020202020204" pitchFamily="34" charset="0"/>
              <a:buChar char="•"/>
              <a:defRPr/>
            </a:pPr>
            <a:r>
              <a:rPr lang="en-GB" altLang="en-US" sz="2400" dirty="0"/>
              <a:t>Amendment is complete and only occasional editorial work may occur. </a:t>
            </a:r>
          </a:p>
          <a:p>
            <a:pPr marL="800100" lvl="1" indent="-342900">
              <a:buFont typeface="Arial" panose="020B0604020202020204" pitchFamily="34" charset="0"/>
              <a:buChar char="•"/>
              <a:defRPr/>
            </a:pPr>
            <a:endParaRPr lang="en-GB" altLang="en-US" sz="2400" dirty="0"/>
          </a:p>
          <a:p>
            <a:pPr marL="800100" lvl="1" indent="-342900">
              <a:buFont typeface="Arial" panose="020B0604020202020204" pitchFamily="34" charset="0"/>
              <a:buChar char="•"/>
              <a:defRPr/>
            </a:pPr>
            <a:endParaRPr lang="en-GB" altLang="en-US" sz="2200" dirty="0"/>
          </a:p>
        </p:txBody>
      </p:sp>
      <p:sp>
        <p:nvSpPr>
          <p:cNvPr id="7" name="Footer Placeholder 6">
            <a:extLst>
              <a:ext uri="{FF2B5EF4-FFF2-40B4-BE49-F238E27FC236}">
                <a16:creationId xmlns:a16="http://schemas.microsoft.com/office/drawing/2014/main" id="{01CC4A03-FF73-0ABE-C166-024165D091D7}"/>
              </a:ext>
            </a:extLst>
          </p:cNvPr>
          <p:cNvSpPr>
            <a:spLocks noGrp="1"/>
          </p:cNvSpPr>
          <p:nvPr>
            <p:ph type="ftr" idx="14"/>
          </p:nvPr>
        </p:nvSpPr>
        <p:spPr/>
        <p:txBody>
          <a:bodyPr/>
          <a:lstStyle/>
          <a:p>
            <a:r>
              <a:rPr lang="en-GB"/>
              <a:t>Nikola Serafimovski, pureLiFi</a:t>
            </a:r>
            <a:endParaRPr lang="en-GB" dirty="0"/>
          </a:p>
        </p:txBody>
      </p:sp>
      <p:sp>
        <p:nvSpPr>
          <p:cNvPr id="8" name="Slide Number Placeholder 7">
            <a:extLst>
              <a:ext uri="{FF2B5EF4-FFF2-40B4-BE49-F238E27FC236}">
                <a16:creationId xmlns:a16="http://schemas.microsoft.com/office/drawing/2014/main" id="{6CA768C4-ACB6-DE89-546D-F129B7F7213D}"/>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9" name="Date Placeholder 8">
            <a:extLst>
              <a:ext uri="{FF2B5EF4-FFF2-40B4-BE49-F238E27FC236}">
                <a16:creationId xmlns:a16="http://schemas.microsoft.com/office/drawing/2014/main" id="{F7536010-CB43-A61A-678D-C85EA845220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2955061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18312-8B32-4EF3-A60E-0BAA89327CE2}"/>
              </a:ext>
            </a:extLst>
          </p:cNvPr>
          <p:cNvSpPr>
            <a:spLocks noGrp="1"/>
          </p:cNvSpPr>
          <p:nvPr>
            <p:ph type="title"/>
          </p:nvPr>
        </p:nvSpPr>
        <p:spPr/>
        <p:txBody>
          <a:bodyPr/>
          <a:lstStyle/>
          <a:p>
            <a:r>
              <a:rPr lang="en-US" dirty="0"/>
              <a:t>Attendance by subgroup (January to March)</a:t>
            </a:r>
          </a:p>
        </p:txBody>
      </p:sp>
      <p:sp>
        <p:nvSpPr>
          <p:cNvPr id="4" name="Date Placeholder 3">
            <a:extLst>
              <a:ext uri="{FF2B5EF4-FFF2-40B4-BE49-F238E27FC236}">
                <a16:creationId xmlns:a16="http://schemas.microsoft.com/office/drawing/2014/main" id="{8D20EB58-84BD-4A59-979A-CC5365F87061}"/>
              </a:ext>
            </a:extLst>
          </p:cNvPr>
          <p:cNvSpPr>
            <a:spLocks noGrp="1"/>
          </p:cNvSpPr>
          <p:nvPr>
            <p:ph type="dt" sz="half" idx="10"/>
          </p:nvPr>
        </p:nvSpPr>
        <p:spPr bwMode="auto">
          <a:xfrm>
            <a:off x="929218" y="332604"/>
            <a:ext cx="154112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800" b="1" kern="1200" smtClean="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March 2023</a:t>
            </a:r>
          </a:p>
        </p:txBody>
      </p:sp>
      <p:sp>
        <p:nvSpPr>
          <p:cNvPr id="5" name="Footer Placeholder 4">
            <a:extLst>
              <a:ext uri="{FF2B5EF4-FFF2-40B4-BE49-F238E27FC236}">
                <a16:creationId xmlns:a16="http://schemas.microsoft.com/office/drawing/2014/main" id="{14DB3660-8F54-485A-ADFF-470042F745CC}"/>
              </a:ext>
            </a:extLst>
          </p:cNvPr>
          <p:cNvSpPr>
            <a:spLocks noGrp="1"/>
          </p:cNvSpPr>
          <p:nvPr>
            <p:ph type="ftr" sz="quarter" idx="11"/>
          </p:nvPr>
        </p:nvSpPr>
        <p:spPr bwMode="auto">
          <a:xfrm>
            <a:off x="9224642" y="6475413"/>
            <a:ext cx="216726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4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4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4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400" b="1" kern="1200">
                <a:solidFill>
                  <a:schemeClr val="tx1"/>
                </a:solidFill>
                <a:latin typeface="Times New Roman" panose="02020603050405020304" pitchFamily="18" charset="0"/>
                <a:ea typeface="+mn-ea"/>
                <a:cs typeface="+mn-cs"/>
              </a:defRPr>
            </a:lvl9pPr>
          </a:lstStyle>
          <a:p>
            <a:pPr>
              <a:defRPr/>
            </a:pPr>
            <a:r>
              <a:rPr lang="en-US"/>
              <a:t>Robert Stacey, Intel</a:t>
            </a:r>
          </a:p>
        </p:txBody>
      </p:sp>
      <p:sp>
        <p:nvSpPr>
          <p:cNvPr id="6" name="Slide Number Placeholder 5">
            <a:extLst>
              <a:ext uri="{FF2B5EF4-FFF2-40B4-BE49-F238E27FC236}">
                <a16:creationId xmlns:a16="http://schemas.microsoft.com/office/drawing/2014/main" id="{3E7AE66F-EC38-468C-838B-30F3AE0D9C11}"/>
              </a:ext>
            </a:extLst>
          </p:cNvPr>
          <p:cNvSpPr>
            <a:spLocks noGrp="1"/>
          </p:cNvSpPr>
          <p:nvPr>
            <p:ph type="sldNum" sz="quarter" idx="12"/>
          </p:nvPr>
        </p:nvSpPr>
        <p:spPr/>
        <p:txBody>
          <a:bodyPr/>
          <a:lstStyle/>
          <a:p>
            <a:pPr>
              <a:defRPr/>
            </a:pPr>
            <a:r>
              <a:rPr lang="en-US"/>
              <a:t>Slide </a:t>
            </a:r>
            <a:fld id="{DDBC98B1-8847-456F-A590-69DC1C4B50DA}" type="slidenum">
              <a:rPr lang="en-US" smtClean="0"/>
              <a:pPr>
                <a:defRPr/>
              </a:pPr>
              <a:t>5</a:t>
            </a:fld>
            <a:endParaRPr lang="en-US"/>
          </a:p>
        </p:txBody>
      </p:sp>
      <p:pic>
        <p:nvPicPr>
          <p:cNvPr id="12" name="Content Placeholder 11">
            <a:extLst>
              <a:ext uri="{FF2B5EF4-FFF2-40B4-BE49-F238E27FC236}">
                <a16:creationId xmlns:a16="http://schemas.microsoft.com/office/drawing/2014/main" id="{E9087FE8-F314-A173-9DAB-FC0E1331341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0" y="1524001"/>
            <a:ext cx="9061036" cy="4951412"/>
          </a:xfrm>
        </p:spPr>
      </p:pic>
    </p:spTree>
    <p:extLst>
      <p:ext uri="{BB962C8B-B14F-4D97-AF65-F5344CB8AC3E}">
        <p14:creationId xmlns:p14="http://schemas.microsoft.com/office/powerpoint/2010/main" val="1773110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err="1"/>
              <a:t>TGbc</a:t>
            </a:r>
            <a:r>
              <a:rPr lang="en-GB" dirty="0"/>
              <a:t>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sz="2000" dirty="0"/>
              <a:t>Date:</a:t>
            </a:r>
            <a:r>
              <a:rPr lang="en-GB" sz="2000" b="0" dirty="0"/>
              <a:t> 2023-03-17</a:t>
            </a:r>
          </a:p>
        </p:txBody>
      </p:sp>
      <p:graphicFrame>
        <p:nvGraphicFramePr>
          <p:cNvPr id="3075" name="Object 3"/>
          <p:cNvGraphicFramePr>
            <a:graphicFrameLocks noChangeAspect="1"/>
          </p:cNvGraphicFramePr>
          <p:nvPr>
            <p:extLst>
              <p:ext uri="{D42A27DB-BD31-4B8C-83A1-F6EECF244321}">
                <p14:modId xmlns:p14="http://schemas.microsoft.com/office/powerpoint/2010/main" val="930470179"/>
              </p:ext>
            </p:extLst>
          </p:nvPr>
        </p:nvGraphicFramePr>
        <p:xfrm>
          <a:off x="2032000" y="2276872"/>
          <a:ext cx="8128000" cy="2463800"/>
        </p:xfrm>
        <a:graphic>
          <a:graphicData uri="http://schemas.openxmlformats.org/presentationml/2006/ole">
            <mc:AlternateContent xmlns:mc="http://schemas.openxmlformats.org/markup-compatibility/2006">
              <mc:Choice xmlns:v="urn:schemas-microsoft-com:vml" Requires="v">
                <p:oleObj name="Document" r:id="rId3" imgW="8255000" imgH="2514600" progId="Word.Document.8">
                  <p:embed/>
                </p:oleObj>
              </mc:Choice>
              <mc:Fallback>
                <p:oleObj name="Document" r:id="rId3" imgW="8255000" imgH="2514600" progId="Word.Document.8">
                  <p:embed/>
                  <p:pic>
                    <p:nvPicPr>
                      <p:cNvPr id="3075" name="Object 3"/>
                      <p:cNvPicPr>
                        <a:picLocks noChangeAspect="1" noChangeArrowheads="1"/>
                      </p:cNvPicPr>
                      <p:nvPr/>
                    </p:nvPicPr>
                    <p:blipFill>
                      <a:blip r:embed="rId4"/>
                      <a:srcRect/>
                      <a:stretch>
                        <a:fillRect/>
                      </a:stretch>
                    </p:blipFill>
                    <p:spPr bwMode="auto">
                      <a:xfrm>
                        <a:off x="2032000" y="2276872"/>
                        <a:ext cx="8128000" cy="2463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891" algn="l"/>
                <a:tab pos="1257269" algn="l"/>
                <a:tab pos="2171646" algn="l"/>
                <a:tab pos="3086023" algn="l"/>
                <a:tab pos="4000400" algn="l"/>
                <a:tab pos="4914777" algn="l"/>
                <a:tab pos="5829154" algn="l"/>
                <a:tab pos="6743531" algn="l"/>
                <a:tab pos="7657909" algn="l"/>
                <a:tab pos="8572286" algn="l"/>
                <a:tab pos="9486663" algn="l"/>
                <a:tab pos="10401040" algn="l"/>
              </a:tabLst>
            </a:pPr>
            <a:r>
              <a:rPr lang="en-GB" sz="2000">
                <a:solidFill>
                  <a:srgbClr val="000000"/>
                </a:solidFill>
              </a:rPr>
              <a:t>Authors:</a:t>
            </a:r>
          </a:p>
        </p:txBody>
      </p:sp>
      <p:sp>
        <p:nvSpPr>
          <p:cNvPr id="2" name="Footer Placeholder 1">
            <a:extLst>
              <a:ext uri="{FF2B5EF4-FFF2-40B4-BE49-F238E27FC236}">
                <a16:creationId xmlns:a16="http://schemas.microsoft.com/office/drawing/2014/main" id="{405B4247-9B83-13A9-E474-CE607B6AF50A}"/>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683E19E7-C501-7713-7E17-1B02010DA095}"/>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4" name="Date Placeholder 3">
            <a:extLst>
              <a:ext uri="{FF2B5EF4-FFF2-40B4-BE49-F238E27FC236}">
                <a16:creationId xmlns:a16="http://schemas.microsoft.com/office/drawing/2014/main" id="{7531E616-5EDA-9B2F-4851-A6C46CE5B3A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9446889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a:t>Abstract</a:t>
            </a:r>
          </a:p>
        </p:txBody>
      </p:sp>
      <p:sp>
        <p:nvSpPr>
          <p:cNvPr id="4098" name="Rectangle 2"/>
          <p:cNvSpPr>
            <a:spLocks noGrp="1" noChangeArrowheads="1"/>
          </p:cNvSpPr>
          <p:nvPr>
            <p:ph type="body" idx="1"/>
          </p:nvPr>
        </p:nvSpPr>
        <p:spPr>
          <a:xfrm>
            <a:off x="914510" y="1981200"/>
            <a:ext cx="10462077" cy="4114800"/>
          </a:xfrm>
          <a:ln/>
        </p:spPr>
        <p:txBody>
          <a:bodyPr/>
          <a:lstStyle/>
          <a:p>
            <a:pPr>
              <a:tabLst>
                <a:tab pos="912791" algn="l"/>
                <a:tab pos="1827168" algn="l"/>
                <a:tab pos="2741545" algn="l"/>
                <a:tab pos="3655922" algn="l"/>
                <a:tab pos="4570299" algn="l"/>
                <a:tab pos="5484676" algn="l"/>
                <a:tab pos="6399053" algn="l"/>
                <a:tab pos="7313430" algn="l"/>
                <a:tab pos="8227808" algn="l"/>
                <a:tab pos="9142185" algn="l"/>
                <a:tab pos="10056562" algn="l"/>
              </a:tabLst>
            </a:pPr>
            <a:r>
              <a:rPr lang="en-GB" dirty="0"/>
              <a:t>Closing report for IEEE 802.11 </a:t>
            </a:r>
            <a:r>
              <a:rPr lang="en-GB" dirty="0" err="1"/>
              <a:t>TGbc</a:t>
            </a:r>
            <a:r>
              <a:rPr lang="en-GB" dirty="0"/>
              <a:t> (Broadcast Services) for March 2023.</a:t>
            </a:r>
          </a:p>
        </p:txBody>
      </p:sp>
      <p:sp>
        <p:nvSpPr>
          <p:cNvPr id="2" name="Footer Placeholder 1">
            <a:extLst>
              <a:ext uri="{FF2B5EF4-FFF2-40B4-BE49-F238E27FC236}">
                <a16:creationId xmlns:a16="http://schemas.microsoft.com/office/drawing/2014/main" id="{45AE5DF1-DAE0-D230-D95D-A497E6AA58EC}"/>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05025CD7-DF46-D7AA-89E2-430275241BA2}"/>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7" name="Date Placeholder 6">
            <a:extLst>
              <a:ext uri="{FF2B5EF4-FFF2-40B4-BE49-F238E27FC236}">
                <a16:creationId xmlns:a16="http://schemas.microsoft.com/office/drawing/2014/main" id="{E4505998-3B59-D8B6-F4E2-D9F987A8698F}"/>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4943121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667" dirty="0"/>
              <a:t>Meeting Goals &amp; Accomplishments of the week</a:t>
            </a:r>
          </a:p>
        </p:txBody>
      </p:sp>
      <p:sp>
        <p:nvSpPr>
          <p:cNvPr id="3" name="Inhaltsplatzhalter 2"/>
          <p:cNvSpPr>
            <a:spLocks noGrp="1"/>
          </p:cNvSpPr>
          <p:nvPr>
            <p:ph idx="1"/>
          </p:nvPr>
        </p:nvSpPr>
        <p:spPr>
          <a:xfrm>
            <a:off x="914402" y="1830388"/>
            <a:ext cx="4797556" cy="4094889"/>
          </a:xfrm>
        </p:spPr>
        <p:txBody>
          <a:bodyPr/>
          <a:lstStyle/>
          <a:p>
            <a:pPr marL="0" indent="0"/>
            <a:r>
              <a:rPr lang="en-US" sz="1867" dirty="0">
                <a:solidFill>
                  <a:schemeClr val="tx1"/>
                </a:solidFill>
              </a:rPr>
              <a:t>Goals for the week:</a:t>
            </a:r>
          </a:p>
          <a:p>
            <a:pPr marL="380990" indent="-380990">
              <a:buFont typeface="Arial" panose="020B0604020202020204" pitchFamily="34" charset="0"/>
              <a:buChar char="•"/>
            </a:pPr>
            <a:r>
              <a:rPr lang="en-US" sz="1867" dirty="0">
                <a:solidFill>
                  <a:schemeClr val="tx1"/>
                </a:solidFill>
              </a:rPr>
              <a:t>Resolve comments received</a:t>
            </a:r>
            <a:br>
              <a:rPr lang="en-US" sz="1867" dirty="0">
                <a:solidFill>
                  <a:schemeClr val="tx1"/>
                </a:solidFill>
              </a:rPr>
            </a:br>
            <a:r>
              <a:rPr lang="en-US" sz="1867" dirty="0">
                <a:solidFill>
                  <a:schemeClr val="tx1"/>
                </a:solidFill>
              </a:rPr>
              <a:t>from SAB recirculation on D7.0</a:t>
            </a:r>
          </a:p>
          <a:p>
            <a:pPr marL="380990" indent="-380990">
              <a:buFont typeface="Arial" panose="020B0604020202020204" pitchFamily="34" charset="0"/>
              <a:buChar char="•"/>
            </a:pPr>
            <a:r>
              <a:rPr lang="en-US" sz="1867" dirty="0">
                <a:solidFill>
                  <a:schemeClr val="tx1"/>
                </a:solidFill>
              </a:rPr>
              <a:t>Approve Report to EC to request P802.11 D7.0 be forwarded to </a:t>
            </a:r>
            <a:r>
              <a:rPr lang="en-US" sz="1867" dirty="0" err="1">
                <a:solidFill>
                  <a:schemeClr val="tx1"/>
                </a:solidFill>
              </a:rPr>
              <a:t>RevCom</a:t>
            </a:r>
            <a:endParaRPr lang="en-US" sz="1867" dirty="0">
              <a:solidFill>
                <a:schemeClr val="tx1"/>
              </a:solidFill>
            </a:endParaRPr>
          </a:p>
          <a:p>
            <a:pPr marL="380990" indent="-380990">
              <a:buFont typeface="Arial" panose="020B0604020202020204" pitchFamily="34" charset="0"/>
              <a:buChar char="•"/>
            </a:pPr>
            <a:r>
              <a:rPr lang="en-US" sz="1867" dirty="0">
                <a:solidFill>
                  <a:schemeClr val="tx1"/>
                </a:solidFill>
              </a:rPr>
              <a:t>Discuss dissemination activities</a:t>
            </a:r>
          </a:p>
          <a:p>
            <a:pPr marL="0" indent="0"/>
            <a:endParaRPr lang="en-US" sz="1867" dirty="0">
              <a:solidFill>
                <a:schemeClr val="tx1"/>
              </a:solidFill>
            </a:endParaRPr>
          </a:p>
          <a:p>
            <a:pPr marL="0" indent="0"/>
            <a:r>
              <a:rPr lang="en-US" sz="1867" dirty="0">
                <a:solidFill>
                  <a:schemeClr val="tx1"/>
                </a:solidFill>
              </a:rPr>
              <a:t>Accomplishments</a:t>
            </a:r>
          </a:p>
          <a:p>
            <a:pPr marL="380990" indent="-380990">
              <a:buFont typeface="Arial" panose="020B0604020202020204" pitchFamily="34" charset="0"/>
              <a:buChar char="•"/>
            </a:pPr>
            <a:r>
              <a:rPr lang="en-US" sz="1867" dirty="0">
                <a:solidFill>
                  <a:schemeClr val="tx1"/>
                </a:solidFill>
              </a:rPr>
              <a:t>100% approval, no comments on D7.0</a:t>
            </a:r>
          </a:p>
          <a:p>
            <a:pPr marL="380990" indent="-380990">
              <a:buFont typeface="Arial" panose="020B0604020202020204" pitchFamily="34" charset="0"/>
              <a:buChar char="•"/>
            </a:pPr>
            <a:r>
              <a:rPr lang="en-US" sz="1867" dirty="0">
                <a:solidFill>
                  <a:schemeClr val="tx1"/>
                </a:solidFill>
              </a:rPr>
              <a:t>Report and motion to forward D7.0 to </a:t>
            </a:r>
            <a:r>
              <a:rPr lang="en-US" sz="1867" dirty="0" err="1">
                <a:solidFill>
                  <a:schemeClr val="tx1"/>
                </a:solidFill>
              </a:rPr>
              <a:t>RevCom</a:t>
            </a:r>
            <a:r>
              <a:rPr lang="en-US" sz="1867" dirty="0">
                <a:solidFill>
                  <a:schemeClr val="tx1"/>
                </a:solidFill>
              </a:rPr>
              <a:t> passed</a:t>
            </a:r>
          </a:p>
          <a:p>
            <a:pPr marL="380990" indent="-380990">
              <a:buFont typeface="Arial" panose="020B0604020202020204" pitchFamily="34" charset="0"/>
              <a:buChar char="•"/>
            </a:pPr>
            <a:r>
              <a:rPr lang="en-US" sz="1867" dirty="0">
                <a:solidFill>
                  <a:schemeClr val="tx1"/>
                </a:solidFill>
              </a:rPr>
              <a:t>Discussed Computer Society seminar</a:t>
            </a:r>
          </a:p>
        </p:txBody>
      </p:sp>
      <p:sp>
        <p:nvSpPr>
          <p:cNvPr id="11" name="Rectangle 10">
            <a:extLst>
              <a:ext uri="{FF2B5EF4-FFF2-40B4-BE49-F238E27FC236}">
                <a16:creationId xmlns:a16="http://schemas.microsoft.com/office/drawing/2014/main" id="{A4E3DA3E-A3CC-1E3B-CD39-7CA3081B2C08}"/>
              </a:ext>
            </a:extLst>
          </p:cNvPr>
          <p:cNvSpPr/>
          <p:nvPr/>
        </p:nvSpPr>
        <p:spPr>
          <a:xfrm>
            <a:off x="5908522" y="1868259"/>
            <a:ext cx="5582617" cy="1764457"/>
          </a:xfrm>
          <a:prstGeom prst="rect">
            <a:avLst/>
          </a:prstGeom>
          <a:noFill/>
        </p:spPr>
        <p:txBody>
          <a:bodyPr wrap="none" lIns="121920" tIns="60960" rIns="121920" bIns="60960">
            <a:spAutoFit/>
          </a:bodyPr>
          <a:lstStyle/>
          <a:p>
            <a:pPr algn="ctr"/>
            <a:r>
              <a:rPr lang="en-US" sz="5333" b="1" kern="0" dirty="0">
                <a:ln w="22225">
                  <a:solidFill>
                    <a:schemeClr val="accent2"/>
                  </a:solidFill>
                  <a:prstDash val="solid"/>
                </a:ln>
                <a:solidFill>
                  <a:schemeClr val="accent2">
                    <a:lumMod val="40000"/>
                    <a:lumOff val="60000"/>
                  </a:schemeClr>
                </a:solidFill>
              </a:rPr>
              <a:t>So long, and</a:t>
            </a:r>
          </a:p>
          <a:p>
            <a:pPr algn="ctr"/>
            <a:r>
              <a:rPr lang="en-US" sz="5333" b="1" kern="0" dirty="0">
                <a:ln w="22225">
                  <a:solidFill>
                    <a:schemeClr val="accent2"/>
                  </a:solidFill>
                  <a:prstDash val="solid"/>
                </a:ln>
                <a:solidFill>
                  <a:schemeClr val="accent2">
                    <a:lumMod val="40000"/>
                    <a:lumOff val="60000"/>
                  </a:schemeClr>
                </a:solidFill>
              </a:rPr>
              <a:t>thanks for the fish</a:t>
            </a:r>
            <a:endParaRPr lang="en-US" sz="5333" b="1" dirty="0">
              <a:ln w="22225">
                <a:solidFill>
                  <a:schemeClr val="accent2"/>
                </a:solidFill>
                <a:prstDash val="solid"/>
              </a:ln>
              <a:solidFill>
                <a:schemeClr val="accent2">
                  <a:lumMod val="40000"/>
                  <a:lumOff val="60000"/>
                </a:schemeClr>
              </a:solidFill>
            </a:endParaRPr>
          </a:p>
        </p:txBody>
      </p:sp>
      <p:sp>
        <p:nvSpPr>
          <p:cNvPr id="12" name="Inhaltsplatzhalter 2">
            <a:extLst>
              <a:ext uri="{FF2B5EF4-FFF2-40B4-BE49-F238E27FC236}">
                <a16:creationId xmlns:a16="http://schemas.microsoft.com/office/drawing/2014/main" id="{8B5DDDF1-C8FC-0F85-AC58-A65B5FD28D7C}"/>
              </a:ext>
            </a:extLst>
          </p:cNvPr>
          <p:cNvSpPr txBox="1">
            <a:spLocks/>
          </p:cNvSpPr>
          <p:nvPr/>
        </p:nvSpPr>
        <p:spPr bwMode="auto">
          <a:xfrm>
            <a:off x="6208186" y="3715422"/>
            <a:ext cx="4797556" cy="2209855"/>
          </a:xfrm>
          <a:prstGeom prst="rect">
            <a:avLst/>
          </a:prstGeom>
          <a:noFill/>
          <a:ln w="9525">
            <a:noFill/>
            <a:round/>
            <a:headEnd/>
            <a:tailEnd/>
          </a:ln>
          <a:effectLst/>
        </p:spPr>
        <p:txBody>
          <a:bodyPr vert="horz" wrap="square" lIns="122880" tIns="61440" rIns="122880" bIns="61440" numCol="1" anchor="t" anchorCtr="0" compatLnSpc="1">
            <a:prstTxWarp prst="textNoShape">
              <a:avLst/>
            </a:prstTxWarp>
          </a:bodyPr>
          <a:lstStyle>
            <a:lvl1pPr marL="257175" indent="-257175" algn="l" defTabSz="336947" rtl="0" eaLnBrk="1" fontAlgn="base" hangingPunct="1">
              <a:spcBef>
                <a:spcPts val="450"/>
              </a:spcBef>
              <a:spcAft>
                <a:spcPct val="0"/>
              </a:spcAft>
              <a:buClr>
                <a:srgbClr val="000000"/>
              </a:buClr>
              <a:buSzPct val="100000"/>
              <a:buFont typeface="Times New Roman" pitchFamily="16" charset="0"/>
              <a:defRPr sz="1800" b="1">
                <a:solidFill>
                  <a:srgbClr val="000000"/>
                </a:solidFill>
                <a:latin typeface="+mn-lt"/>
                <a:ea typeface="+mn-ea"/>
                <a:cs typeface="+mn-cs"/>
              </a:defRPr>
            </a:lvl1pPr>
            <a:lvl2pPr marL="557213" indent="-214313" algn="l" defTabSz="336947" rtl="0" eaLnBrk="1" fontAlgn="base" hangingPunct="1">
              <a:spcBef>
                <a:spcPts val="375"/>
              </a:spcBef>
              <a:spcAft>
                <a:spcPct val="0"/>
              </a:spcAft>
              <a:buClr>
                <a:srgbClr val="000000"/>
              </a:buClr>
              <a:buSzPct val="100000"/>
              <a:buFont typeface="Times New Roman" pitchFamily="16" charset="0"/>
              <a:defRPr sz="1500">
                <a:solidFill>
                  <a:srgbClr val="000000"/>
                </a:solidFill>
                <a:latin typeface="+mn-lt"/>
                <a:ea typeface="+mn-ea"/>
              </a:defRPr>
            </a:lvl2pPr>
            <a:lvl3pPr marL="857250" indent="-171450" algn="l" defTabSz="336947" rtl="0" eaLnBrk="1" fontAlgn="base" hangingPunct="1">
              <a:spcBef>
                <a:spcPts val="338"/>
              </a:spcBef>
              <a:spcAft>
                <a:spcPct val="0"/>
              </a:spcAft>
              <a:buClr>
                <a:srgbClr val="000000"/>
              </a:buClr>
              <a:buSzPct val="100000"/>
              <a:buFont typeface="Times New Roman" pitchFamily="16" charset="0"/>
              <a:defRPr>
                <a:solidFill>
                  <a:srgbClr val="000000"/>
                </a:solidFill>
                <a:latin typeface="+mn-lt"/>
                <a:ea typeface="+mn-ea"/>
              </a:defRPr>
            </a:lvl3pPr>
            <a:lvl4pPr marL="12001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4pPr>
            <a:lvl5pPr marL="15430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5pPr>
            <a:lvl6pPr marL="18859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6pPr>
            <a:lvl7pPr marL="22288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7pPr>
            <a:lvl8pPr marL="25717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8pPr>
            <a:lvl9pPr marL="2914650" indent="-171450" algn="l" defTabSz="336947" rtl="0" eaLnBrk="1" fontAlgn="base" hangingPunct="1">
              <a:spcBef>
                <a:spcPts val="300"/>
              </a:spcBef>
              <a:spcAft>
                <a:spcPct val="0"/>
              </a:spcAft>
              <a:buClr>
                <a:srgbClr val="000000"/>
              </a:buClr>
              <a:buSzPct val="100000"/>
              <a:buFont typeface="Times New Roman" pitchFamily="16" charset="0"/>
              <a:defRPr sz="1200">
                <a:solidFill>
                  <a:srgbClr val="000000"/>
                </a:solidFill>
                <a:latin typeface="+mn-lt"/>
                <a:ea typeface="+mn-ea"/>
              </a:defRPr>
            </a:lvl9pPr>
          </a:lstStyle>
          <a:p>
            <a:pPr marL="0" indent="0"/>
            <a:r>
              <a:rPr lang="en-US" sz="1867" kern="0" dirty="0" err="1">
                <a:solidFill>
                  <a:schemeClr val="tx1"/>
                </a:solidFill>
              </a:rPr>
              <a:t>TGbc</a:t>
            </a:r>
            <a:r>
              <a:rPr lang="en-US" sz="1867" kern="0" dirty="0">
                <a:solidFill>
                  <a:schemeClr val="tx1"/>
                </a:solidFill>
              </a:rPr>
              <a:t> is done:</a:t>
            </a:r>
          </a:p>
          <a:p>
            <a:pPr marL="380990" indent="-380990">
              <a:buFont typeface="Arial" panose="020B0604020202020204" pitchFamily="34" charset="0"/>
              <a:buChar char="•"/>
            </a:pPr>
            <a:r>
              <a:rPr lang="en-US" sz="1867" kern="0" dirty="0">
                <a:solidFill>
                  <a:schemeClr val="tx1"/>
                </a:solidFill>
              </a:rPr>
              <a:t>This will be the last </a:t>
            </a:r>
            <a:r>
              <a:rPr lang="en-US" sz="1867" kern="0" dirty="0" err="1">
                <a:solidFill>
                  <a:schemeClr val="tx1"/>
                </a:solidFill>
              </a:rPr>
              <a:t>TGbc</a:t>
            </a:r>
            <a:r>
              <a:rPr lang="en-US" sz="1867" kern="0" dirty="0">
                <a:solidFill>
                  <a:schemeClr val="tx1"/>
                </a:solidFill>
              </a:rPr>
              <a:t> closing report</a:t>
            </a:r>
          </a:p>
          <a:p>
            <a:pPr marL="380990" indent="-380990">
              <a:buFont typeface="Arial" panose="020B0604020202020204" pitchFamily="34" charset="0"/>
              <a:buChar char="•"/>
            </a:pPr>
            <a:r>
              <a:rPr lang="en-US" sz="1867" kern="0" dirty="0">
                <a:solidFill>
                  <a:schemeClr val="tx1"/>
                </a:solidFill>
              </a:rPr>
              <a:t>Special thanks to all </a:t>
            </a:r>
            <a:r>
              <a:rPr lang="en-US" sz="1867" kern="0" dirty="0" err="1">
                <a:solidFill>
                  <a:schemeClr val="tx1"/>
                </a:solidFill>
              </a:rPr>
              <a:t>TGbc</a:t>
            </a:r>
            <a:r>
              <a:rPr lang="en-US" sz="1867" kern="0" dirty="0">
                <a:solidFill>
                  <a:schemeClr val="tx1"/>
                </a:solidFill>
              </a:rPr>
              <a:t> members – your contribution and support were the basis for having solid technical standard with an outstanding 100% approval rate</a:t>
            </a:r>
          </a:p>
          <a:p>
            <a:pPr marL="380990" indent="-380990">
              <a:buFont typeface="Arial" panose="020B0604020202020204" pitchFamily="34" charset="0"/>
              <a:buChar char="•"/>
            </a:pPr>
            <a:r>
              <a:rPr lang="en-US" sz="1867" kern="0" dirty="0">
                <a:solidFill>
                  <a:schemeClr val="tx1"/>
                </a:solidFill>
              </a:rPr>
              <a:t>We’ll shake hands again during the reward ceremony</a:t>
            </a:r>
          </a:p>
        </p:txBody>
      </p:sp>
      <p:sp>
        <p:nvSpPr>
          <p:cNvPr id="7" name="Footer Placeholder 6">
            <a:extLst>
              <a:ext uri="{FF2B5EF4-FFF2-40B4-BE49-F238E27FC236}">
                <a16:creationId xmlns:a16="http://schemas.microsoft.com/office/drawing/2014/main" id="{0913051B-54F4-C7A3-A10E-5404F377ABB4}"/>
              </a:ext>
            </a:extLst>
          </p:cNvPr>
          <p:cNvSpPr>
            <a:spLocks noGrp="1"/>
          </p:cNvSpPr>
          <p:nvPr>
            <p:ph type="ftr" idx="14"/>
          </p:nvPr>
        </p:nvSpPr>
        <p:spPr/>
        <p:txBody>
          <a:bodyPr/>
          <a:lstStyle/>
          <a:p>
            <a:r>
              <a:rPr lang="en-GB"/>
              <a:t>Marc Emmelmann, Koden-TI</a:t>
            </a:r>
            <a:endParaRPr lang="en-GB" dirty="0"/>
          </a:p>
        </p:txBody>
      </p:sp>
      <p:sp>
        <p:nvSpPr>
          <p:cNvPr id="8" name="Slide Number Placeholder 7">
            <a:extLst>
              <a:ext uri="{FF2B5EF4-FFF2-40B4-BE49-F238E27FC236}">
                <a16:creationId xmlns:a16="http://schemas.microsoft.com/office/drawing/2014/main" id="{45BD1C7B-B43F-2B20-300A-A338F25E94CD}"/>
              </a:ext>
            </a:extLst>
          </p:cNvPr>
          <p:cNvSpPr>
            <a:spLocks noGrp="1"/>
          </p:cNvSpPr>
          <p:nvPr>
            <p:ph type="sldNum" idx="12"/>
          </p:nvPr>
        </p:nvSpPr>
        <p:spPr/>
        <p:txBody>
          <a:bodyPr/>
          <a:lstStyle/>
          <a:p>
            <a:r>
              <a:rPr lang="en-GB"/>
              <a:t>Slide </a:t>
            </a:r>
            <a:fld id="{440F5867-744E-4AA6-B0ED-4C44D2DFBB7B}" type="slidenum">
              <a:rPr lang="en-GB" smtClean="0"/>
              <a:pPr/>
              <a:t>52</a:t>
            </a:fld>
            <a:endParaRPr lang="en-GB" dirty="0"/>
          </a:p>
        </p:txBody>
      </p:sp>
      <p:sp>
        <p:nvSpPr>
          <p:cNvPr id="9" name="Date Placeholder 8">
            <a:extLst>
              <a:ext uri="{FF2B5EF4-FFF2-40B4-BE49-F238E27FC236}">
                <a16:creationId xmlns:a16="http://schemas.microsoft.com/office/drawing/2014/main" id="{62372014-794F-687E-A87B-DA0D62DD09EA}"/>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1482395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5D04-821B-94D4-C0FA-F0FBE6868CDD}"/>
              </a:ext>
            </a:extLst>
          </p:cNvPr>
          <p:cNvSpPr>
            <a:spLocks noGrp="1"/>
          </p:cNvSpPr>
          <p:nvPr>
            <p:ph type="title"/>
          </p:nvPr>
        </p:nvSpPr>
        <p:spPr/>
        <p:txBody>
          <a:bodyPr/>
          <a:lstStyle/>
          <a:p>
            <a:r>
              <a:rPr lang="en-US" dirty="0"/>
              <a:t>P802.11bc D7.0 is available</a:t>
            </a:r>
            <a:br>
              <a:rPr lang="en-US" dirty="0"/>
            </a:br>
            <a:r>
              <a:rPr lang="en-US" dirty="0"/>
              <a:t>in the IEEE SA Standards Store</a:t>
            </a:r>
          </a:p>
        </p:txBody>
      </p:sp>
      <p:sp>
        <p:nvSpPr>
          <p:cNvPr id="3" name="Content Placeholder 2">
            <a:extLst>
              <a:ext uri="{FF2B5EF4-FFF2-40B4-BE49-F238E27FC236}">
                <a16:creationId xmlns:a16="http://schemas.microsoft.com/office/drawing/2014/main" id="{CAA54B66-5BB7-9910-4E0C-8C0729022F10}"/>
              </a:ext>
            </a:extLst>
          </p:cNvPr>
          <p:cNvSpPr>
            <a:spLocks noGrp="1"/>
          </p:cNvSpPr>
          <p:nvPr>
            <p:ph idx="1"/>
          </p:nvPr>
        </p:nvSpPr>
        <p:spPr>
          <a:xfrm>
            <a:off x="914402" y="1981200"/>
            <a:ext cx="7005801" cy="4113213"/>
          </a:xfrm>
        </p:spPr>
        <p:txBody>
          <a:bodyPr/>
          <a:lstStyle/>
          <a:p>
            <a:pPr marL="380990" indent="-380990" fontAlgn="ctr">
              <a:buFont typeface="Arial" panose="020B0604020202020204" pitchFamily="34" charset="0"/>
              <a:buChar char="•"/>
            </a:pPr>
            <a:r>
              <a:rPr lang="en-GB" sz="1867" dirty="0">
                <a:solidFill>
                  <a:schemeClr val="tx1"/>
                </a:solidFill>
              </a:rPr>
              <a:t>IEEE P802.11bc: IEEE Draft Standard for Information technology--Telecommunications and information exchange between systems Local and metropolitan area networks--Specific requirements - Part 11: Wireless LAN Medium Access Control (MAC) and Physical Layer (PHY) Specifications - Amendment 6: Enhanced Broadcast Service. ISBN(s):9781504495301</a:t>
            </a:r>
          </a:p>
          <a:p>
            <a:pPr marL="380990" indent="-380990">
              <a:buFont typeface="Arial" panose="020B0604020202020204" pitchFamily="34" charset="0"/>
              <a:buChar char="•"/>
            </a:pPr>
            <a:r>
              <a:rPr lang="en-GB" sz="1867" dirty="0">
                <a:solidFill>
                  <a:schemeClr val="tx1"/>
                </a:solidFill>
              </a:rPr>
              <a:t>Number of Pages:102</a:t>
            </a:r>
          </a:p>
          <a:p>
            <a:pPr marL="380990" indent="-380990">
              <a:buFont typeface="Arial" panose="020B0604020202020204" pitchFamily="34" charset="0"/>
              <a:buChar char="•"/>
            </a:pPr>
            <a:r>
              <a:rPr lang="en-GB" sz="1867" dirty="0">
                <a:solidFill>
                  <a:schemeClr val="tx1"/>
                </a:solidFill>
              </a:rPr>
              <a:t>See: </a:t>
            </a:r>
            <a:r>
              <a:rPr lang="en-GB" sz="1867" dirty="0">
                <a:solidFill>
                  <a:schemeClr val="tx1"/>
                </a:solidFill>
                <a:hlinkClick r:id="rId2"/>
              </a:rPr>
              <a:t>https://www.techstreet.com/ieee/standards/ieee-p802-11bc?product_id=2241694</a:t>
            </a:r>
            <a:r>
              <a:rPr lang="en-GB" sz="1867" dirty="0">
                <a:solidFill>
                  <a:schemeClr val="tx1"/>
                </a:solidFill>
              </a:rPr>
              <a:t> </a:t>
            </a:r>
            <a:endParaRPr lang="en-US" sz="1867" dirty="0">
              <a:solidFill>
                <a:schemeClr val="tx1"/>
              </a:solidFill>
            </a:endParaRPr>
          </a:p>
        </p:txBody>
      </p:sp>
      <p:pic>
        <p:nvPicPr>
          <p:cNvPr id="8" name="Picture 7" descr="Text, letter&#10;&#10;Description automatically generated">
            <a:extLst>
              <a:ext uri="{FF2B5EF4-FFF2-40B4-BE49-F238E27FC236}">
                <a16:creationId xmlns:a16="http://schemas.microsoft.com/office/drawing/2014/main" id="{8CA7FECA-D796-39D0-3CF7-7219CE79CF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4194" y="1808984"/>
            <a:ext cx="3451293" cy="4500337"/>
          </a:xfrm>
          <a:prstGeom prst="rect">
            <a:avLst/>
          </a:prstGeom>
        </p:spPr>
      </p:pic>
      <p:sp>
        <p:nvSpPr>
          <p:cNvPr id="7" name="Footer Placeholder 6">
            <a:extLst>
              <a:ext uri="{FF2B5EF4-FFF2-40B4-BE49-F238E27FC236}">
                <a16:creationId xmlns:a16="http://schemas.microsoft.com/office/drawing/2014/main" id="{075F086B-CE78-FDC3-235F-672786B18C42}"/>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72B54F38-BDAF-02E1-B609-BDEBFF9B8C30}"/>
              </a:ext>
            </a:extLst>
          </p:cNvPr>
          <p:cNvSpPr>
            <a:spLocks noGrp="1"/>
          </p:cNvSpPr>
          <p:nvPr>
            <p:ph type="sldNum" idx="12"/>
          </p:nvPr>
        </p:nvSpPr>
        <p:spPr/>
        <p:txBody>
          <a:bodyPr/>
          <a:lstStyle/>
          <a:p>
            <a:r>
              <a:rPr lang="en-GB"/>
              <a:t>Slide </a:t>
            </a:r>
            <a:fld id="{440F5867-744E-4AA6-B0ED-4C44D2DFBB7B}" type="slidenum">
              <a:rPr lang="en-GB" smtClean="0"/>
              <a:pPr/>
              <a:t>53</a:t>
            </a:fld>
            <a:endParaRPr lang="en-GB" dirty="0"/>
          </a:p>
        </p:txBody>
      </p:sp>
      <p:sp>
        <p:nvSpPr>
          <p:cNvPr id="10" name="Date Placeholder 9">
            <a:extLst>
              <a:ext uri="{FF2B5EF4-FFF2-40B4-BE49-F238E27FC236}">
                <a16:creationId xmlns:a16="http://schemas.microsoft.com/office/drawing/2014/main" id="{ACA32F15-8D84-1A04-2ECF-71B4BFC551A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883943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12A2-97A1-475D-D243-5CD5DEB7CB96}"/>
              </a:ext>
            </a:extLst>
          </p:cNvPr>
          <p:cNvSpPr>
            <a:spLocks noGrp="1"/>
          </p:cNvSpPr>
          <p:nvPr>
            <p:ph type="title"/>
          </p:nvPr>
        </p:nvSpPr>
        <p:spPr/>
        <p:txBody>
          <a:bodyPr/>
          <a:lstStyle/>
          <a:p>
            <a:r>
              <a:rPr lang="en-US" dirty="0"/>
              <a:t>IEEE Computer Society Webinar</a:t>
            </a:r>
          </a:p>
        </p:txBody>
      </p:sp>
      <p:sp>
        <p:nvSpPr>
          <p:cNvPr id="3" name="Content Placeholder 2">
            <a:extLst>
              <a:ext uri="{FF2B5EF4-FFF2-40B4-BE49-F238E27FC236}">
                <a16:creationId xmlns:a16="http://schemas.microsoft.com/office/drawing/2014/main" id="{B382B296-9D56-6FC2-68AC-EC5CA25DC16B}"/>
              </a:ext>
            </a:extLst>
          </p:cNvPr>
          <p:cNvSpPr>
            <a:spLocks noGrp="1"/>
          </p:cNvSpPr>
          <p:nvPr>
            <p:ph idx="1"/>
          </p:nvPr>
        </p:nvSpPr>
        <p:spPr>
          <a:xfrm>
            <a:off x="965201" y="3573206"/>
            <a:ext cx="10361084" cy="2832125"/>
          </a:xfrm>
        </p:spPr>
        <p:txBody>
          <a:bodyPr/>
          <a:lstStyle/>
          <a:p>
            <a:r>
              <a:rPr lang="en-GB" sz="1867" dirty="0">
                <a:solidFill>
                  <a:schemeClr val="tx1"/>
                </a:solidFill>
              </a:rPr>
              <a:t>IEEE 802.11: Future of Wi-Fi Standards</a:t>
            </a:r>
            <a:endParaRPr lang="en-US" sz="1867" dirty="0">
              <a:solidFill>
                <a:schemeClr val="tx1"/>
              </a:solidFill>
            </a:endParaRPr>
          </a:p>
          <a:p>
            <a:pPr marL="380990" indent="-380990">
              <a:buFont typeface="Arial" panose="020B0604020202020204" pitchFamily="34" charset="0"/>
              <a:buChar char="•"/>
            </a:pPr>
            <a:r>
              <a:rPr lang="en-US" sz="1867" dirty="0">
                <a:solidFill>
                  <a:schemeClr val="tx1"/>
                </a:solidFill>
              </a:rPr>
              <a:t>The webinar provides an overview of ongoing work on the IEEE 802.11 standard. … It will take an in-depth look at … P802.11bc Enhanced Broadcast Services amendment.</a:t>
            </a:r>
          </a:p>
          <a:p>
            <a:pPr marL="380990" indent="-380990">
              <a:buFont typeface="Arial" panose="020B0604020202020204" pitchFamily="34" charset="0"/>
              <a:buChar char="•"/>
            </a:pPr>
            <a:r>
              <a:rPr lang="en-US" sz="1867" dirty="0">
                <a:solidFill>
                  <a:schemeClr val="tx1"/>
                </a:solidFill>
              </a:rPr>
              <a:t>Tuesday, April 4, 2023</a:t>
            </a:r>
          </a:p>
          <a:p>
            <a:pPr marL="380990" indent="-380990">
              <a:buFont typeface="Arial" panose="020B0604020202020204" pitchFamily="34" charset="0"/>
              <a:buChar char="•"/>
            </a:pPr>
            <a:r>
              <a:rPr lang="en-US" sz="1867" dirty="0">
                <a:solidFill>
                  <a:schemeClr val="tx1"/>
                </a:solidFill>
              </a:rPr>
              <a:t>11:00 AM Eastern Daylight Time</a:t>
            </a:r>
          </a:p>
          <a:p>
            <a:pPr marL="380990" indent="-380990">
              <a:buFont typeface="Arial" panose="020B0604020202020204" pitchFamily="34" charset="0"/>
              <a:buChar char="•"/>
            </a:pPr>
            <a:r>
              <a:rPr lang="en-GB" sz="1867" dirty="0">
                <a:solidFill>
                  <a:schemeClr val="tx1"/>
                </a:solidFill>
              </a:rPr>
              <a:t>Registration open at: </a:t>
            </a:r>
            <a:r>
              <a:rPr lang="en-GB" sz="1867" dirty="0">
                <a:solidFill>
                  <a:schemeClr val="tx1"/>
                </a:solidFill>
                <a:hlinkClick r:id="rId2"/>
              </a:rPr>
              <a:t>https://event.on24.com/wcc/r/4153277/A4D7185230A328AF38376C8193EE9714?partnerref=speaker</a:t>
            </a:r>
            <a:r>
              <a:rPr lang="en-GB" sz="1867" dirty="0">
                <a:solidFill>
                  <a:schemeClr val="tx1"/>
                </a:solidFill>
              </a:rPr>
              <a:t> </a:t>
            </a:r>
          </a:p>
        </p:txBody>
      </p:sp>
      <p:pic>
        <p:nvPicPr>
          <p:cNvPr id="7" name="Picture 6">
            <a:extLst>
              <a:ext uri="{FF2B5EF4-FFF2-40B4-BE49-F238E27FC236}">
                <a16:creationId xmlns:a16="http://schemas.microsoft.com/office/drawing/2014/main" id="{FA92D512-C7D5-8887-572A-11DB8CD8B875}"/>
              </a:ext>
            </a:extLst>
          </p:cNvPr>
          <p:cNvPicPr>
            <a:picLocks noChangeAspect="1"/>
          </p:cNvPicPr>
          <p:nvPr/>
        </p:nvPicPr>
        <p:blipFill>
          <a:blip r:embed="rId3"/>
          <a:stretch>
            <a:fillRect/>
          </a:stretch>
        </p:blipFill>
        <p:spPr>
          <a:xfrm>
            <a:off x="912285" y="1954520"/>
            <a:ext cx="10363200" cy="1474481"/>
          </a:xfrm>
          <a:prstGeom prst="rect">
            <a:avLst/>
          </a:prstGeom>
        </p:spPr>
      </p:pic>
      <p:sp>
        <p:nvSpPr>
          <p:cNvPr id="8" name="Footer Placeholder 7">
            <a:extLst>
              <a:ext uri="{FF2B5EF4-FFF2-40B4-BE49-F238E27FC236}">
                <a16:creationId xmlns:a16="http://schemas.microsoft.com/office/drawing/2014/main" id="{56869CC1-C11E-FD8D-34CB-6AE0993EFFD3}"/>
              </a:ext>
            </a:extLst>
          </p:cNvPr>
          <p:cNvSpPr>
            <a:spLocks noGrp="1"/>
          </p:cNvSpPr>
          <p:nvPr>
            <p:ph type="ftr" idx="14"/>
          </p:nvPr>
        </p:nvSpPr>
        <p:spPr/>
        <p:txBody>
          <a:bodyPr/>
          <a:lstStyle/>
          <a:p>
            <a:r>
              <a:rPr lang="en-GB"/>
              <a:t>Marc Emmelmann, Koden-TI</a:t>
            </a:r>
            <a:endParaRPr lang="en-GB" dirty="0"/>
          </a:p>
        </p:txBody>
      </p:sp>
      <p:sp>
        <p:nvSpPr>
          <p:cNvPr id="9" name="Slide Number Placeholder 8">
            <a:extLst>
              <a:ext uri="{FF2B5EF4-FFF2-40B4-BE49-F238E27FC236}">
                <a16:creationId xmlns:a16="http://schemas.microsoft.com/office/drawing/2014/main" id="{859BC2D7-22AB-41E1-CA1F-D1DB05090B91}"/>
              </a:ext>
            </a:extLst>
          </p:cNvPr>
          <p:cNvSpPr>
            <a:spLocks noGrp="1"/>
          </p:cNvSpPr>
          <p:nvPr>
            <p:ph type="sldNum" idx="12"/>
          </p:nvPr>
        </p:nvSpPr>
        <p:spPr/>
        <p:txBody>
          <a:bodyPr/>
          <a:lstStyle/>
          <a:p>
            <a:r>
              <a:rPr lang="en-GB"/>
              <a:t>Slide </a:t>
            </a:r>
            <a:fld id="{440F5867-744E-4AA6-B0ED-4C44D2DFBB7B}" type="slidenum">
              <a:rPr lang="en-GB" smtClean="0"/>
              <a:pPr/>
              <a:t>54</a:t>
            </a:fld>
            <a:endParaRPr lang="en-GB" dirty="0"/>
          </a:p>
        </p:txBody>
      </p:sp>
      <p:sp>
        <p:nvSpPr>
          <p:cNvPr id="10" name="Date Placeholder 9">
            <a:extLst>
              <a:ext uri="{FF2B5EF4-FFF2-40B4-BE49-F238E27FC236}">
                <a16:creationId xmlns:a16="http://schemas.microsoft.com/office/drawing/2014/main" id="{818BB9C1-ECDA-A43F-8AF1-851EFE2F41E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9461156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References for this week</a:t>
            </a:r>
          </a:p>
        </p:txBody>
      </p:sp>
      <p:sp>
        <p:nvSpPr>
          <p:cNvPr id="11266" name="Rectangle 2"/>
          <p:cNvSpPr>
            <a:spLocks noGrp="1" noChangeArrowheads="1"/>
          </p:cNvSpPr>
          <p:nvPr>
            <p:ph type="body" idx="1"/>
          </p:nvPr>
        </p:nvSpPr>
        <p:spPr>
          <a:xfrm>
            <a:off x="840791" y="1981202"/>
            <a:ext cx="10631807" cy="4208463"/>
          </a:xfrm>
          <a:ln/>
        </p:spPr>
        <p:txBody>
          <a:bodyPr/>
          <a:lstStyle/>
          <a:p>
            <a:r>
              <a:rPr lang="en-US" dirty="0"/>
              <a:t>Agenda for this week:				11-23/0148</a:t>
            </a:r>
          </a:p>
          <a:p>
            <a:r>
              <a:rPr lang="en-US" dirty="0"/>
              <a:t>Meeting / Chair’s Slide Deck:		11-23/0149</a:t>
            </a:r>
          </a:p>
          <a:p>
            <a:r>
              <a:rPr lang="en-US" dirty="0"/>
              <a:t>Meeting minutes:					11-23/0408</a:t>
            </a:r>
          </a:p>
          <a:p>
            <a:r>
              <a:rPr lang="en-US" dirty="0"/>
              <a:t>Snapshot Slide:						11-23/0150</a:t>
            </a:r>
          </a:p>
          <a:p>
            <a:r>
              <a:rPr lang="en-US" dirty="0"/>
              <a:t>Closing report:						11-23/0151</a:t>
            </a:r>
          </a:p>
        </p:txBody>
      </p:sp>
      <p:sp>
        <p:nvSpPr>
          <p:cNvPr id="2" name="Footer Placeholder 1">
            <a:extLst>
              <a:ext uri="{FF2B5EF4-FFF2-40B4-BE49-F238E27FC236}">
                <a16:creationId xmlns:a16="http://schemas.microsoft.com/office/drawing/2014/main" id="{AB14927C-C354-09E6-FC3E-D00FA9D907D2}"/>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C06248C1-4378-75F6-4050-4C1860FFADCB}"/>
              </a:ext>
            </a:extLst>
          </p:cNvPr>
          <p:cNvSpPr>
            <a:spLocks noGrp="1"/>
          </p:cNvSpPr>
          <p:nvPr>
            <p:ph type="sldNum" idx="12"/>
          </p:nvPr>
        </p:nvSpPr>
        <p:spPr/>
        <p:txBody>
          <a:bodyPr/>
          <a:lstStyle/>
          <a:p>
            <a:r>
              <a:rPr lang="en-GB"/>
              <a:t>Slide </a:t>
            </a:r>
            <a:fld id="{440F5867-744E-4AA6-B0ED-4C44D2DFBB7B}" type="slidenum">
              <a:rPr lang="en-GB" smtClean="0"/>
              <a:pPr/>
              <a:t>55</a:t>
            </a:fld>
            <a:endParaRPr lang="en-GB" dirty="0"/>
          </a:p>
        </p:txBody>
      </p:sp>
      <p:sp>
        <p:nvSpPr>
          <p:cNvPr id="7" name="Date Placeholder 6">
            <a:extLst>
              <a:ext uri="{FF2B5EF4-FFF2-40B4-BE49-F238E27FC236}">
                <a16:creationId xmlns:a16="http://schemas.microsoft.com/office/drawing/2014/main" id="{D8A8AF92-1040-FD78-56B1-E7204A9B280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3441340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377" algn="l"/>
                <a:tab pos="1828754" algn="l"/>
                <a:tab pos="2743131" algn="l"/>
                <a:tab pos="3657509" algn="l"/>
                <a:tab pos="4571886" algn="l"/>
                <a:tab pos="5486263" algn="l"/>
                <a:tab pos="6400640" algn="l"/>
                <a:tab pos="7315017" algn="l"/>
                <a:tab pos="8229394" algn="l"/>
                <a:tab pos="9143771" algn="l"/>
                <a:tab pos="10058149" algn="l"/>
              </a:tabLst>
            </a:pPr>
            <a:r>
              <a:rPr lang="en-GB" dirty="0"/>
              <a:t>Historical References</a:t>
            </a:r>
          </a:p>
        </p:txBody>
      </p:sp>
      <p:sp>
        <p:nvSpPr>
          <p:cNvPr id="11266" name="Rectangle 2"/>
          <p:cNvSpPr>
            <a:spLocks noGrp="1" noChangeArrowheads="1"/>
          </p:cNvSpPr>
          <p:nvPr>
            <p:ph type="body" idx="1"/>
          </p:nvPr>
        </p:nvSpPr>
        <p:spPr>
          <a:xfrm>
            <a:off x="840791" y="1981202"/>
            <a:ext cx="10631807" cy="4208463"/>
          </a:xfrm>
          <a:ln/>
        </p:spPr>
        <p:txBody>
          <a:bodyPr/>
          <a:lstStyle/>
          <a:p>
            <a:pPr marL="380990" indent="-380990">
              <a:buFont typeface="Arial" panose="020B0604020202020204" pitchFamily="34" charset="0"/>
              <a:buChar char="•"/>
            </a:pPr>
            <a:r>
              <a:rPr lang="en-US" sz="1867" dirty="0"/>
              <a:t>P802.11bc PAR</a:t>
            </a:r>
            <a:br>
              <a:rPr lang="en-US" sz="1867" dirty="0"/>
            </a:br>
            <a:r>
              <a:rPr lang="en-US" sz="1867" dirty="0">
                <a:hlinkClick r:id="rId3"/>
              </a:rPr>
              <a:t>https://www.ieee802.org/11/PARs/P802_11bc_PAR_Detail.pdf</a:t>
            </a:r>
            <a:r>
              <a:rPr lang="en-US" sz="1867" dirty="0"/>
              <a:t> </a:t>
            </a:r>
          </a:p>
          <a:p>
            <a:pPr marL="380990" indent="-380990">
              <a:buFont typeface="Arial" panose="020B0604020202020204" pitchFamily="34" charset="0"/>
              <a:buChar char="•"/>
            </a:pPr>
            <a:r>
              <a:rPr lang="en-US" sz="1867" dirty="0"/>
              <a:t>P802.11bc CSD</a:t>
            </a:r>
            <a:br>
              <a:rPr lang="en-US" sz="1867" dirty="0"/>
            </a:br>
            <a:r>
              <a:rPr lang="en-GB" sz="1867" dirty="0">
                <a:hlinkClick r:id="rId4"/>
              </a:rPr>
              <a:t>https://mentor.ieee.org/802-ec/dcn/18/ec-18-0250-00-ACSD-p802-11bc.pdf</a:t>
            </a:r>
            <a:endParaRPr lang="en-GB" sz="1867" dirty="0"/>
          </a:p>
          <a:p>
            <a:pPr marL="380990" indent="-380990">
              <a:buFont typeface="Arial" panose="020B0604020202020204" pitchFamily="34" charset="0"/>
              <a:buChar char="•"/>
            </a:pPr>
            <a:r>
              <a:rPr lang="en-US" sz="1867" dirty="0" err="1"/>
              <a:t>TGbc</a:t>
            </a:r>
            <a:r>
              <a:rPr lang="en-US" sz="1867" dirty="0"/>
              <a:t> Motion Booklet</a:t>
            </a:r>
            <a:br>
              <a:rPr lang="en-US" sz="1867" dirty="0"/>
            </a:br>
            <a:r>
              <a:rPr lang="en-US" sz="1867" dirty="0">
                <a:hlinkClick r:id="rId5"/>
              </a:rPr>
              <a:t>https://mentor.ieee.org/802.11/documents?is_dcn=2123&amp;is_group=00bc</a:t>
            </a:r>
            <a:r>
              <a:rPr lang="en-US" sz="1867" dirty="0"/>
              <a:t> </a:t>
            </a:r>
          </a:p>
          <a:p>
            <a:pPr marL="380990" indent="-380990">
              <a:buFont typeface="Arial" panose="020B0604020202020204" pitchFamily="34" charset="0"/>
              <a:buChar char="•"/>
            </a:pPr>
            <a:r>
              <a:rPr lang="en-US" sz="1867" dirty="0" err="1"/>
              <a:t>TGbc</a:t>
            </a:r>
            <a:r>
              <a:rPr lang="en-US" sz="1867" dirty="0"/>
              <a:t> Use Case Document</a:t>
            </a:r>
            <a:br>
              <a:rPr lang="en-US" sz="1867" dirty="0"/>
            </a:br>
            <a:r>
              <a:rPr lang="en-US" sz="1867" dirty="0">
                <a:hlinkClick r:id="rId6"/>
              </a:rPr>
              <a:t>https://mentor.ieee.org/802.11/documents?is_dcn=268&amp;is_group=00bc</a:t>
            </a:r>
            <a:r>
              <a:rPr lang="en-US" sz="1867" dirty="0"/>
              <a:t> </a:t>
            </a:r>
          </a:p>
          <a:p>
            <a:pPr marL="380990" indent="-380990">
              <a:buFont typeface="Arial" panose="020B0604020202020204" pitchFamily="34" charset="0"/>
              <a:buChar char="•"/>
            </a:pPr>
            <a:r>
              <a:rPr lang="en-US" sz="1867" dirty="0" err="1"/>
              <a:t>TGbc</a:t>
            </a:r>
            <a:r>
              <a:rPr lang="en-US" sz="1867" dirty="0"/>
              <a:t> Functional Requirements </a:t>
            </a:r>
            <a:r>
              <a:rPr lang="en-US" sz="1867" dirty="0">
                <a:hlinkClick r:id="rId7"/>
              </a:rPr>
              <a:t>https://mentor.ieee.org/802.11/documents?is_dcn=151&amp;is_group=00bc</a:t>
            </a:r>
            <a:r>
              <a:rPr lang="en-US" sz="1867" dirty="0"/>
              <a:t> </a:t>
            </a:r>
          </a:p>
          <a:p>
            <a:pPr marL="380990" indent="-380990">
              <a:buFont typeface="Arial" panose="020B0604020202020204" pitchFamily="34" charset="0"/>
              <a:buChar char="•"/>
            </a:pPr>
            <a:r>
              <a:rPr lang="en-US" sz="1867" dirty="0"/>
              <a:t>P802.11bc All comments from all CCs, WGLBs, and SABs </a:t>
            </a:r>
            <a:r>
              <a:rPr lang="en-US" sz="1867" dirty="0">
                <a:hlinkClick r:id="rId8"/>
              </a:rPr>
              <a:t>https://mentor.ieee.org/802.11/documents?is_dcn=486&amp;is_group=00bc</a:t>
            </a:r>
            <a:r>
              <a:rPr lang="en-US" sz="1867" dirty="0"/>
              <a:t> </a:t>
            </a:r>
          </a:p>
          <a:p>
            <a:endParaRPr lang="en-US" sz="1867" dirty="0"/>
          </a:p>
        </p:txBody>
      </p:sp>
      <p:sp>
        <p:nvSpPr>
          <p:cNvPr id="2" name="Footer Placeholder 1">
            <a:extLst>
              <a:ext uri="{FF2B5EF4-FFF2-40B4-BE49-F238E27FC236}">
                <a16:creationId xmlns:a16="http://schemas.microsoft.com/office/drawing/2014/main" id="{165D109B-4CA0-4F9B-9E24-ABDD95D3BA52}"/>
              </a:ext>
            </a:extLst>
          </p:cNvPr>
          <p:cNvSpPr>
            <a:spLocks noGrp="1"/>
          </p:cNvSpPr>
          <p:nvPr>
            <p:ph type="ftr" idx="14"/>
          </p:nvPr>
        </p:nvSpPr>
        <p:spPr/>
        <p:txBody>
          <a:bodyPr/>
          <a:lstStyle/>
          <a:p>
            <a:r>
              <a:rPr lang="en-GB"/>
              <a:t>Marc Emmelmann, Koden-TI</a:t>
            </a:r>
            <a:endParaRPr lang="en-GB" dirty="0"/>
          </a:p>
        </p:txBody>
      </p:sp>
      <p:sp>
        <p:nvSpPr>
          <p:cNvPr id="3" name="Slide Number Placeholder 2">
            <a:extLst>
              <a:ext uri="{FF2B5EF4-FFF2-40B4-BE49-F238E27FC236}">
                <a16:creationId xmlns:a16="http://schemas.microsoft.com/office/drawing/2014/main" id="{9F45753A-A42C-C17C-7B8A-DE3423195BD9}"/>
              </a:ext>
            </a:extLst>
          </p:cNvPr>
          <p:cNvSpPr>
            <a:spLocks noGrp="1"/>
          </p:cNvSpPr>
          <p:nvPr>
            <p:ph type="sldNum" idx="12"/>
          </p:nvPr>
        </p:nvSpPr>
        <p:spPr/>
        <p:txBody>
          <a:bodyPr/>
          <a:lstStyle/>
          <a:p>
            <a:r>
              <a:rPr lang="en-GB"/>
              <a:t>Slide </a:t>
            </a:r>
            <a:fld id="{440F5867-744E-4AA6-B0ED-4C44D2DFBB7B}" type="slidenum">
              <a:rPr lang="en-GB" smtClean="0"/>
              <a:pPr/>
              <a:t>56</a:t>
            </a:fld>
            <a:endParaRPr lang="en-GB" dirty="0"/>
          </a:p>
        </p:txBody>
      </p:sp>
      <p:sp>
        <p:nvSpPr>
          <p:cNvPr id="7" name="Date Placeholder 6">
            <a:extLst>
              <a:ext uri="{FF2B5EF4-FFF2-40B4-BE49-F238E27FC236}">
                <a16:creationId xmlns:a16="http://schemas.microsoft.com/office/drawing/2014/main" id="{8BECD9F7-DF33-610F-DE5C-4451EFAF2BA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8726734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078C9E1-E261-45D9-B17A-B795E415F549}"/>
              </a:ext>
            </a:extLst>
          </p:cNvPr>
          <p:cNvSpPr>
            <a:spLocks noGrp="1"/>
          </p:cNvSpPr>
          <p:nvPr>
            <p:ph type="title"/>
          </p:nvPr>
        </p:nvSpPr>
        <p:spPr/>
        <p:txBody>
          <a:bodyPr/>
          <a:lstStyle/>
          <a:p>
            <a:r>
              <a:rPr lang="en-US" altLang="en-US" dirty="0">
                <a:solidFill>
                  <a:schemeClr val="tx1"/>
                </a:solidFill>
              </a:rPr>
              <a:t>TGbe </a:t>
            </a:r>
            <a:r>
              <a:rPr lang="en-US" dirty="0"/>
              <a:t>March </a:t>
            </a:r>
            <a:r>
              <a:rPr lang="en-US" altLang="en-US" dirty="0">
                <a:solidFill>
                  <a:schemeClr val="tx1"/>
                </a:solidFill>
              </a:rPr>
              <a:t>Closing Report</a:t>
            </a:r>
            <a:endParaRPr lang="en-US" dirty="0">
              <a:solidFill>
                <a:schemeClr val="tx1"/>
              </a:solidFill>
            </a:endParaRPr>
          </a:p>
        </p:txBody>
      </p:sp>
      <p:sp>
        <p:nvSpPr>
          <p:cNvPr id="6" name="Slide Number Placeholder 5">
            <a:extLst>
              <a:ext uri="{FF2B5EF4-FFF2-40B4-BE49-F238E27FC236}">
                <a16:creationId xmlns:a16="http://schemas.microsoft.com/office/drawing/2014/main" id="{476724DD-4485-4EB3-930C-0A4154AA8D2F}"/>
              </a:ext>
            </a:extLst>
          </p:cNvPr>
          <p:cNvSpPr>
            <a:spLocks noGrp="1"/>
          </p:cNvSpPr>
          <p:nvPr>
            <p:ph type="sldNum" idx="12"/>
          </p:nvPr>
        </p:nvSpPr>
        <p:spPr/>
        <p:txBody>
          <a:bodyPr/>
          <a:lstStyle/>
          <a:p>
            <a:r>
              <a:rPr lang="en-GB"/>
              <a:t>Slide </a:t>
            </a:r>
            <a:fld id="{DE40C9FC-4879-4F20-9ECA-A574A90476B7}" type="slidenum">
              <a:rPr lang="en-GB" smtClean="0"/>
              <a:pPr/>
              <a:t>57</a:t>
            </a:fld>
            <a:endParaRPr lang="en-GB"/>
          </a:p>
        </p:txBody>
      </p:sp>
      <p:sp>
        <p:nvSpPr>
          <p:cNvPr id="5" name="Footer Placeholder 4">
            <a:extLst>
              <a:ext uri="{FF2B5EF4-FFF2-40B4-BE49-F238E27FC236}">
                <a16:creationId xmlns:a16="http://schemas.microsoft.com/office/drawing/2014/main" id="{1106131F-7E17-4A3F-827A-9D98E6264FA1}"/>
              </a:ext>
            </a:extLst>
          </p:cNvPr>
          <p:cNvSpPr>
            <a:spLocks noGrp="1"/>
          </p:cNvSpPr>
          <p:nvPr>
            <p:ph type="ftr" idx="14"/>
          </p:nvPr>
        </p:nvSpPr>
        <p:spPr/>
        <p:txBody>
          <a:bodyPr/>
          <a:lstStyle/>
          <a:p>
            <a:r>
              <a:rPr lang="en-GB"/>
              <a:t>Alfred Asterjadhi, Qualcomm Inc.</a:t>
            </a:r>
            <a:endParaRPr lang="en-GB" dirty="0"/>
          </a:p>
        </p:txBody>
      </p:sp>
      <p:sp>
        <p:nvSpPr>
          <p:cNvPr id="4" name="Date Placeholder 3">
            <a:extLst>
              <a:ext uri="{FF2B5EF4-FFF2-40B4-BE49-F238E27FC236}">
                <a16:creationId xmlns:a16="http://schemas.microsoft.com/office/drawing/2014/main" id="{C16D5A45-F10E-4C6F-A5CB-7B4E64C2D9FE}"/>
              </a:ext>
            </a:extLst>
          </p:cNvPr>
          <p:cNvSpPr>
            <a:spLocks noGrp="1"/>
          </p:cNvSpPr>
          <p:nvPr>
            <p:ph type="dt" idx="15"/>
          </p:nvPr>
        </p:nvSpPr>
        <p:spPr/>
        <p:txBody>
          <a:bodyPr/>
          <a:lstStyle/>
          <a:p>
            <a:r>
              <a:rPr lang="en-US" dirty="0"/>
              <a:t>March 2023</a:t>
            </a:r>
            <a:endParaRPr lang="en-GB" dirty="0"/>
          </a:p>
        </p:txBody>
      </p:sp>
      <p:sp>
        <p:nvSpPr>
          <p:cNvPr id="9" name="Rectangle 2">
            <a:extLst>
              <a:ext uri="{FF2B5EF4-FFF2-40B4-BE49-F238E27FC236}">
                <a16:creationId xmlns:a16="http://schemas.microsoft.com/office/drawing/2014/main" id="{C7B67E75-6FEC-43C0-9EE5-4FDD767F3EA8}"/>
              </a:ext>
            </a:extLst>
          </p:cNvPr>
          <p:cNvSpPr txBox="1">
            <a:spLocks noChangeArrowheads="1"/>
          </p:cNvSpPr>
          <p:nvPr/>
        </p:nvSpPr>
        <p:spPr bwMode="auto">
          <a:xfrm>
            <a:off x="2057400" y="1544639"/>
            <a:ext cx="7772400" cy="396875"/>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a:t>
            </a:r>
            <a:r>
              <a:rPr lang="en-GB" sz="2000" b="0" kern="0" dirty="0"/>
              <a:t> 2023-03-16</a:t>
            </a:r>
          </a:p>
        </p:txBody>
      </p:sp>
      <p:graphicFrame>
        <p:nvGraphicFramePr>
          <p:cNvPr id="10" name="Object 3">
            <a:extLst>
              <a:ext uri="{FF2B5EF4-FFF2-40B4-BE49-F238E27FC236}">
                <a16:creationId xmlns:a16="http://schemas.microsoft.com/office/drawing/2014/main" id="{515F102E-0782-4BCD-A930-15E03346A70B}"/>
              </a:ext>
            </a:extLst>
          </p:cNvPr>
          <p:cNvGraphicFramePr>
            <a:graphicFrameLocks noChangeAspect="1"/>
          </p:cNvGraphicFramePr>
          <p:nvPr/>
        </p:nvGraphicFramePr>
        <p:xfrm>
          <a:off x="1825625" y="2683670"/>
          <a:ext cx="8540750" cy="2503488"/>
        </p:xfrm>
        <a:graphic>
          <a:graphicData uri="http://schemas.openxmlformats.org/presentationml/2006/ole">
            <mc:AlternateContent xmlns:mc="http://schemas.openxmlformats.org/markup-compatibility/2006">
              <mc:Choice xmlns:v="urn:schemas-microsoft-com:vml" Requires="v">
                <p:oleObj name="Document" r:id="rId2" imgW="8552553" imgH="2514074" progId="Word.Document.8">
                  <p:embed/>
                </p:oleObj>
              </mc:Choice>
              <mc:Fallback>
                <p:oleObj name="Document" r:id="rId2" imgW="8552553" imgH="2514074" progId="Word.Document.8">
                  <p:embed/>
                  <p:pic>
                    <p:nvPicPr>
                      <p:cNvPr id="10" name="Object 3">
                        <a:extLst>
                          <a:ext uri="{FF2B5EF4-FFF2-40B4-BE49-F238E27FC236}">
                            <a16:creationId xmlns:a16="http://schemas.microsoft.com/office/drawing/2014/main" id="{515F102E-0782-4BCD-A930-15E03346A70B}"/>
                          </a:ext>
                        </a:extLst>
                      </p:cNvPr>
                      <p:cNvPicPr>
                        <a:picLocks noChangeAspect="1" noChangeArrowheads="1"/>
                      </p:cNvPicPr>
                      <p:nvPr/>
                    </p:nvPicPr>
                    <p:blipFill>
                      <a:blip r:embed="rId3"/>
                      <a:srcRect/>
                      <a:stretch>
                        <a:fillRect/>
                      </a:stretch>
                    </p:blipFill>
                    <p:spPr bwMode="auto">
                      <a:xfrm>
                        <a:off x="1825625" y="2683670"/>
                        <a:ext cx="8540750" cy="2503488"/>
                      </a:xfrm>
                      <a:prstGeom prst="rect">
                        <a:avLst/>
                      </a:prstGeom>
                      <a:noFill/>
                    </p:spPr>
                  </p:pic>
                </p:oleObj>
              </mc:Fallback>
            </mc:AlternateContent>
          </a:graphicData>
        </a:graphic>
      </p:graphicFrame>
      <p:sp>
        <p:nvSpPr>
          <p:cNvPr id="11" name="Rectangle 4">
            <a:extLst>
              <a:ext uri="{FF2B5EF4-FFF2-40B4-BE49-F238E27FC236}">
                <a16:creationId xmlns:a16="http://schemas.microsoft.com/office/drawing/2014/main" id="{85F313B5-5193-478A-A520-BE0627F59BBA}"/>
              </a:ext>
            </a:extLst>
          </p:cNvPr>
          <p:cNvSpPr>
            <a:spLocks noChangeArrowheads="1"/>
          </p:cNvSpPr>
          <p:nvPr/>
        </p:nvSpPr>
        <p:spPr bwMode="auto">
          <a:xfrm>
            <a:off x="1897062" y="213757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endParaRPr lang="en-GB" sz="2000" dirty="0">
              <a:solidFill>
                <a:srgbClr val="000000"/>
              </a:solidFill>
            </a:endParaRPr>
          </a:p>
        </p:txBody>
      </p:sp>
    </p:spTree>
    <p:extLst>
      <p:ext uri="{BB962C8B-B14F-4D97-AF65-F5344CB8AC3E}">
        <p14:creationId xmlns:p14="http://schemas.microsoft.com/office/powerpoint/2010/main" val="4134685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5FFF3-3971-4A1D-9E32-FCF52E85E166}"/>
              </a:ext>
            </a:extLst>
          </p:cNvPr>
          <p:cNvSpPr>
            <a:spLocks noGrp="1"/>
          </p:cNvSpPr>
          <p:nvPr>
            <p:ph type="title"/>
          </p:nvPr>
        </p:nvSpPr>
        <p:spPr/>
        <p:txBody>
          <a:bodyPr/>
          <a:lstStyle/>
          <a:p>
            <a:r>
              <a:rPr lang="en-US" dirty="0"/>
              <a:t>TGbe (Extremely High Throughput)</a:t>
            </a:r>
          </a:p>
        </p:txBody>
      </p:sp>
      <p:sp>
        <p:nvSpPr>
          <p:cNvPr id="3" name="Content Placeholder 2">
            <a:extLst>
              <a:ext uri="{FF2B5EF4-FFF2-40B4-BE49-F238E27FC236}">
                <a16:creationId xmlns:a16="http://schemas.microsoft.com/office/drawing/2014/main" id="{31DC9244-F1D3-4E6B-8812-9165AD945109}"/>
              </a:ext>
            </a:extLst>
          </p:cNvPr>
          <p:cNvSpPr>
            <a:spLocks noGrp="1"/>
          </p:cNvSpPr>
          <p:nvPr>
            <p:ph idx="1"/>
          </p:nvPr>
        </p:nvSpPr>
        <p:spPr>
          <a:xfrm>
            <a:off x="914402" y="1981201"/>
            <a:ext cx="7489572" cy="4494213"/>
          </a:xfrm>
        </p:spPr>
        <p:txBody>
          <a:bodyPr/>
          <a:lstStyle/>
          <a:p>
            <a:pPr>
              <a:buFont typeface="Arial" panose="020B0604020202020204" pitchFamily="34" charset="0"/>
              <a:buChar char="•"/>
            </a:pPr>
            <a:r>
              <a:rPr lang="en-US" sz="2000" dirty="0"/>
              <a:t>TGbe had scheduled 9 sessions during the March plenary</a:t>
            </a:r>
          </a:p>
          <a:p>
            <a:pPr lvl="1">
              <a:buFont typeface="Arial" panose="020B0604020202020204" pitchFamily="34" charset="0"/>
              <a:buChar char="•"/>
            </a:pPr>
            <a:r>
              <a:rPr lang="en-US" sz="1800" dirty="0"/>
              <a:t>Four Joint sessions, five MAC and three PHY ad-hoc sessions </a:t>
            </a:r>
          </a:p>
          <a:p>
            <a:pPr lvl="2">
              <a:buFont typeface="Arial" panose="020B0604020202020204" pitchFamily="34" charset="0"/>
              <a:buChar char="•"/>
            </a:pPr>
            <a:r>
              <a:rPr lang="en-US" sz="1600" dirty="0"/>
              <a:t>Discussed comment resolution documents</a:t>
            </a:r>
          </a:p>
          <a:p>
            <a:pPr lvl="3">
              <a:buFont typeface="Arial" panose="020B0604020202020204" pitchFamily="34" charset="0"/>
              <a:buChar char="•"/>
            </a:pPr>
            <a:r>
              <a:rPr lang="en-US" sz="1400" dirty="0"/>
              <a:t>Around 750 comments are resolved (see figure for more details)</a:t>
            </a:r>
          </a:p>
          <a:p>
            <a:pPr lvl="1">
              <a:buFont typeface="Arial" panose="020B0604020202020204" pitchFamily="34" charset="0"/>
              <a:buChar char="•"/>
            </a:pPr>
            <a:r>
              <a:rPr lang="en-US" sz="1800" dirty="0"/>
              <a:t>Instructed the editor to generate IEEE802.11 TGbe D3.1</a:t>
            </a:r>
          </a:p>
          <a:p>
            <a:pPr lvl="2">
              <a:buFont typeface="Arial" panose="020B0604020202020204" pitchFamily="34" charset="0"/>
              <a:buChar char="•"/>
            </a:pPr>
            <a:r>
              <a:rPr lang="en-US" sz="1600" dirty="0"/>
              <a:t>TGbe D3.1 is expected to be available </a:t>
            </a:r>
            <a:r>
              <a:rPr lang="en-US" sz="1600" dirty="0">
                <a:solidFill>
                  <a:schemeClr val="tx1"/>
                </a:solidFill>
              </a:rPr>
              <a:t>by end of March 2023</a:t>
            </a:r>
          </a:p>
          <a:p>
            <a:pPr>
              <a:buFont typeface="Arial" panose="020B0604020202020204" pitchFamily="34" charset="0"/>
              <a:buChar char="•"/>
            </a:pPr>
            <a:r>
              <a:rPr lang="en-US" sz="2000" dirty="0"/>
              <a:t>Agenda is available in </a:t>
            </a:r>
            <a:r>
              <a:rPr lang="en-US" sz="2000" dirty="0">
                <a:hlinkClick r:id="rId3"/>
              </a:rPr>
              <a:t>11-23/191r13</a:t>
            </a:r>
            <a:endParaRPr lang="en-US" sz="2000" dirty="0">
              <a:solidFill>
                <a:srgbClr val="FF0000"/>
              </a:solidFill>
            </a:endParaRPr>
          </a:p>
          <a:p>
            <a:pPr>
              <a:buFont typeface="Arial" panose="020B0604020202020204" pitchFamily="34" charset="0"/>
              <a:buChar char="•"/>
            </a:pPr>
            <a:r>
              <a:rPr lang="en-US" sz="2000" dirty="0"/>
              <a:t>Motions List is available in </a:t>
            </a:r>
            <a:r>
              <a:rPr lang="en-US" sz="2000" dirty="0">
                <a:solidFill>
                  <a:srgbClr val="FF0000"/>
                </a:solidFill>
                <a:hlinkClick r:id="rId4"/>
              </a:rPr>
              <a:t>11-23/442r2</a:t>
            </a:r>
            <a:endParaRPr lang="en-US" sz="2000" dirty="0">
              <a:solidFill>
                <a:srgbClr val="FF0000"/>
              </a:solidFill>
            </a:endParaRPr>
          </a:p>
          <a:p>
            <a:pPr>
              <a:buFont typeface="Arial" panose="020B0604020202020204" pitchFamily="34" charset="0"/>
              <a:buChar char="•"/>
            </a:pPr>
            <a:r>
              <a:rPr lang="en-US" sz="2000" dirty="0"/>
              <a:t>Goals for May 2023: </a:t>
            </a:r>
          </a:p>
          <a:p>
            <a:pPr lvl="1">
              <a:buFont typeface="Arial" panose="020B0604020202020204" pitchFamily="34" charset="0"/>
              <a:buChar char="•"/>
            </a:pPr>
            <a:r>
              <a:rPr lang="en-US" sz="1800" dirty="0"/>
              <a:t>Hold an ad-hoc in San Jose, CA the week </a:t>
            </a:r>
            <a:r>
              <a:rPr lang="en-US" sz="1800"/>
              <a:t>before may </a:t>
            </a:r>
            <a:r>
              <a:rPr lang="en-US" sz="1800" dirty="0"/>
              <a:t>interim</a:t>
            </a:r>
          </a:p>
          <a:p>
            <a:pPr lvl="1">
              <a:buFont typeface="Arial" panose="020B0604020202020204" pitchFamily="34" charset="0"/>
              <a:buChar char="•"/>
            </a:pPr>
            <a:r>
              <a:rPr lang="en-US" sz="1800" dirty="0"/>
              <a:t>Continue comment resolution for LB271 comments</a:t>
            </a:r>
          </a:p>
        </p:txBody>
      </p:sp>
      <p:sp>
        <p:nvSpPr>
          <p:cNvPr id="4" name="Slide Number Placeholder 3">
            <a:extLst>
              <a:ext uri="{FF2B5EF4-FFF2-40B4-BE49-F238E27FC236}">
                <a16:creationId xmlns:a16="http://schemas.microsoft.com/office/drawing/2014/main" id="{3871601A-E80F-434B-A97D-F320083E6E3A}"/>
              </a:ext>
            </a:extLst>
          </p:cNvPr>
          <p:cNvSpPr>
            <a:spLocks noGrp="1"/>
          </p:cNvSpPr>
          <p:nvPr>
            <p:ph type="sldNum" idx="12"/>
          </p:nvPr>
        </p:nvSpPr>
        <p:spPr/>
        <p:txBody>
          <a:bodyPr/>
          <a:lstStyle/>
          <a:p>
            <a:r>
              <a:rPr lang="en-GB"/>
              <a:t>Slide </a:t>
            </a:r>
            <a:fld id="{440F5867-744E-4AA6-B0ED-4C44D2DFBB7B}" type="slidenum">
              <a:rPr lang="en-GB" smtClean="0"/>
              <a:pPr/>
              <a:t>58</a:t>
            </a:fld>
            <a:endParaRPr lang="en-GB" dirty="0"/>
          </a:p>
        </p:txBody>
      </p:sp>
      <p:sp>
        <p:nvSpPr>
          <p:cNvPr id="5" name="Footer Placeholder 4">
            <a:extLst>
              <a:ext uri="{FF2B5EF4-FFF2-40B4-BE49-F238E27FC236}">
                <a16:creationId xmlns:a16="http://schemas.microsoft.com/office/drawing/2014/main" id="{2C7159C5-3E2B-41FA-9D49-BA4DCFB9A882}"/>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F21C99AD-073C-44E2-9ED3-C4B1C975F366}"/>
              </a:ext>
            </a:extLst>
          </p:cNvPr>
          <p:cNvSpPr>
            <a:spLocks noGrp="1"/>
          </p:cNvSpPr>
          <p:nvPr>
            <p:ph type="dt" idx="15"/>
          </p:nvPr>
        </p:nvSpPr>
        <p:spPr/>
        <p:txBody>
          <a:bodyPr/>
          <a:lstStyle/>
          <a:p>
            <a:r>
              <a:rPr lang="en-US" dirty="0"/>
              <a:t>March 2023</a:t>
            </a:r>
            <a:endParaRPr lang="en-GB" dirty="0"/>
          </a:p>
        </p:txBody>
      </p:sp>
      <p:grpSp>
        <p:nvGrpSpPr>
          <p:cNvPr id="7" name="Group 6">
            <a:extLst>
              <a:ext uri="{FF2B5EF4-FFF2-40B4-BE49-F238E27FC236}">
                <a16:creationId xmlns:a16="http://schemas.microsoft.com/office/drawing/2014/main" id="{99DA3D24-DD30-A95F-9E20-65ADCBA3C69B}"/>
              </a:ext>
            </a:extLst>
          </p:cNvPr>
          <p:cNvGrpSpPr/>
          <p:nvPr/>
        </p:nvGrpSpPr>
        <p:grpSpPr>
          <a:xfrm>
            <a:off x="7732922" y="1617664"/>
            <a:ext cx="4423312" cy="3317484"/>
            <a:chOff x="7732922" y="1617664"/>
            <a:chExt cx="4423312" cy="3317484"/>
          </a:xfrm>
        </p:grpSpPr>
        <p:pic>
          <p:nvPicPr>
            <p:cNvPr id="12" name="Picture 11">
              <a:extLst>
                <a:ext uri="{FF2B5EF4-FFF2-40B4-BE49-F238E27FC236}">
                  <a16:creationId xmlns:a16="http://schemas.microsoft.com/office/drawing/2014/main" id="{E157ABC2-3BBF-DD60-82DE-E92D7EE42816}"/>
                </a:ext>
              </a:extLst>
            </p:cNvPr>
            <p:cNvPicPr>
              <a:picLocks noChangeAspect="1"/>
            </p:cNvPicPr>
            <p:nvPr/>
          </p:nvPicPr>
          <p:blipFill>
            <a:blip r:embed="rId5"/>
            <a:stretch>
              <a:fillRect/>
            </a:stretch>
          </p:blipFill>
          <p:spPr>
            <a:xfrm>
              <a:off x="7732922" y="1617664"/>
              <a:ext cx="4423312" cy="3317484"/>
            </a:xfrm>
            <a:prstGeom prst="rect">
              <a:avLst/>
            </a:prstGeom>
          </p:spPr>
        </p:pic>
        <p:sp>
          <p:nvSpPr>
            <p:cNvPr id="13" name="Rectangle 12">
              <a:extLst>
                <a:ext uri="{FF2B5EF4-FFF2-40B4-BE49-F238E27FC236}">
                  <a16:creationId xmlns:a16="http://schemas.microsoft.com/office/drawing/2014/main" id="{D954E776-7949-580E-A3E4-C25B65C88D38}"/>
                </a:ext>
              </a:extLst>
            </p:cNvPr>
            <p:cNvSpPr/>
            <p:nvPr/>
          </p:nvSpPr>
          <p:spPr bwMode="auto">
            <a:xfrm>
              <a:off x="8388241" y="3429000"/>
              <a:ext cx="706116" cy="1141811"/>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4" name="Rectangle 13">
              <a:extLst>
                <a:ext uri="{FF2B5EF4-FFF2-40B4-BE49-F238E27FC236}">
                  <a16:creationId xmlns:a16="http://schemas.microsoft.com/office/drawing/2014/main" id="{2E12809D-D800-EDBE-6733-50FC33AC8230}"/>
                </a:ext>
              </a:extLst>
            </p:cNvPr>
            <p:cNvSpPr/>
            <p:nvPr/>
          </p:nvSpPr>
          <p:spPr bwMode="auto">
            <a:xfrm>
              <a:off x="9250274" y="4038600"/>
              <a:ext cx="706117" cy="532210"/>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5" name="Rectangle 14">
              <a:extLst>
                <a:ext uri="{FF2B5EF4-FFF2-40B4-BE49-F238E27FC236}">
                  <a16:creationId xmlns:a16="http://schemas.microsoft.com/office/drawing/2014/main" id="{D945A043-8DD0-934F-8E59-8BD01C30C8B7}"/>
                </a:ext>
              </a:extLst>
            </p:cNvPr>
            <p:cNvSpPr/>
            <p:nvPr/>
          </p:nvSpPr>
          <p:spPr bwMode="auto">
            <a:xfrm>
              <a:off x="10104935" y="3982943"/>
              <a:ext cx="706116" cy="588987"/>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16" name="Rectangle 15">
              <a:extLst>
                <a:ext uri="{FF2B5EF4-FFF2-40B4-BE49-F238E27FC236}">
                  <a16:creationId xmlns:a16="http://schemas.microsoft.com/office/drawing/2014/main" id="{E3D6F402-298A-5B74-CC12-4B5F01BF9DB7}"/>
                </a:ext>
              </a:extLst>
            </p:cNvPr>
            <p:cNvSpPr/>
            <p:nvPr/>
          </p:nvSpPr>
          <p:spPr bwMode="auto">
            <a:xfrm>
              <a:off x="10960943" y="3962400"/>
              <a:ext cx="706116" cy="60841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tx1"/>
                </a:solidFill>
                <a:effectLst/>
                <a:latin typeface="Times New Roman" pitchFamily="16" charset="0"/>
                <a:ea typeface="MS Gothic" charset="-128"/>
              </a:endParaRPr>
            </a:p>
          </p:txBody>
        </p:sp>
      </p:grpSp>
      <p:grpSp>
        <p:nvGrpSpPr>
          <p:cNvPr id="17" name="Group 16">
            <a:extLst>
              <a:ext uri="{FF2B5EF4-FFF2-40B4-BE49-F238E27FC236}">
                <a16:creationId xmlns:a16="http://schemas.microsoft.com/office/drawing/2014/main" id="{09E50614-3EA0-7467-E094-7188DB701021}"/>
              </a:ext>
            </a:extLst>
          </p:cNvPr>
          <p:cNvGrpSpPr/>
          <p:nvPr/>
        </p:nvGrpSpPr>
        <p:grpSpPr>
          <a:xfrm>
            <a:off x="8686799" y="5181755"/>
            <a:ext cx="3188501" cy="1043858"/>
            <a:chOff x="9314474" y="5383231"/>
            <a:chExt cx="2634469" cy="1006577"/>
          </a:xfrm>
        </p:grpSpPr>
        <p:sp>
          <p:nvSpPr>
            <p:cNvPr id="18" name="Rectangle 17">
              <a:extLst>
                <a:ext uri="{FF2B5EF4-FFF2-40B4-BE49-F238E27FC236}">
                  <a16:creationId xmlns:a16="http://schemas.microsoft.com/office/drawing/2014/main" id="{B7A2A08F-5BB5-801F-506B-7807E936FEE3}"/>
                </a:ext>
              </a:extLst>
            </p:cNvPr>
            <p:cNvSpPr/>
            <p:nvPr/>
          </p:nvSpPr>
          <p:spPr bwMode="auto">
            <a:xfrm>
              <a:off x="9372599" y="5578368"/>
              <a:ext cx="2514601" cy="496886"/>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TextBox 18">
              <a:extLst>
                <a:ext uri="{FF2B5EF4-FFF2-40B4-BE49-F238E27FC236}">
                  <a16:creationId xmlns:a16="http://schemas.microsoft.com/office/drawing/2014/main" id="{AEE1B5E6-4386-C4E6-3187-98CB2A2BA38E}"/>
                </a:ext>
              </a:extLst>
            </p:cNvPr>
            <p:cNvSpPr txBox="1"/>
            <p:nvPr/>
          </p:nvSpPr>
          <p:spPr>
            <a:xfrm>
              <a:off x="9663399" y="6093023"/>
              <a:ext cx="1711475" cy="296785"/>
            </a:xfrm>
            <a:prstGeom prst="rect">
              <a:avLst/>
            </a:prstGeom>
            <a:noFill/>
          </p:spPr>
          <p:txBody>
            <a:bodyPr wrap="none" rtlCol="0">
              <a:spAutoFit/>
            </a:bodyPr>
            <a:lstStyle/>
            <a:p>
              <a:r>
                <a:rPr lang="en-US" sz="1400" dirty="0">
                  <a:solidFill>
                    <a:schemeClr val="tx1"/>
                  </a:solidFill>
                </a:rPr>
                <a:t> CID Distribution (~3340)</a:t>
              </a:r>
            </a:p>
          </p:txBody>
        </p:sp>
        <p:sp>
          <p:nvSpPr>
            <p:cNvPr id="20" name="Rectangle 19">
              <a:extLst>
                <a:ext uri="{FF2B5EF4-FFF2-40B4-BE49-F238E27FC236}">
                  <a16:creationId xmlns:a16="http://schemas.microsoft.com/office/drawing/2014/main" id="{95DEDDE6-90F7-F8D4-805E-C4BD22CFD450}"/>
                </a:ext>
              </a:extLst>
            </p:cNvPr>
            <p:cNvSpPr/>
            <p:nvPr/>
          </p:nvSpPr>
          <p:spPr bwMode="auto">
            <a:xfrm>
              <a:off x="9370964" y="5578368"/>
              <a:ext cx="327666" cy="49688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1" name="Rectangle 20">
              <a:extLst>
                <a:ext uri="{FF2B5EF4-FFF2-40B4-BE49-F238E27FC236}">
                  <a16:creationId xmlns:a16="http://schemas.microsoft.com/office/drawing/2014/main" id="{570BB041-8136-F3A8-48A1-ACD33B24DCC6}"/>
                </a:ext>
              </a:extLst>
            </p:cNvPr>
            <p:cNvSpPr/>
            <p:nvPr/>
          </p:nvSpPr>
          <p:spPr bwMode="auto">
            <a:xfrm>
              <a:off x="9698630" y="5578368"/>
              <a:ext cx="1861863" cy="496886"/>
            </a:xfrm>
            <a:prstGeom prst="rect">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2" name="Rectangle 21">
              <a:extLst>
                <a:ext uri="{FF2B5EF4-FFF2-40B4-BE49-F238E27FC236}">
                  <a16:creationId xmlns:a16="http://schemas.microsoft.com/office/drawing/2014/main" id="{A9859F5E-2CDA-FC17-71DB-59CD1041A171}"/>
                </a:ext>
              </a:extLst>
            </p:cNvPr>
            <p:cNvSpPr/>
            <p:nvPr/>
          </p:nvSpPr>
          <p:spPr bwMode="auto">
            <a:xfrm>
              <a:off x="11573022" y="5578368"/>
              <a:ext cx="314175" cy="496886"/>
            </a:xfrm>
            <a:prstGeom prst="rect">
              <a:avLst/>
            </a:prstGeom>
            <a:solidFill>
              <a:srgbClr val="0070C0"/>
            </a:solidFill>
            <a:ln w="9525" cap="flat" cmpd="sng" algn="ctr">
              <a:solidFill>
                <a:srgbClr val="0070C0"/>
              </a:solidFill>
              <a:prstDash val="solid"/>
              <a:round/>
              <a:headEnd type="none" w="med" len="med"/>
              <a:tailEnd type="none" w="med" len="med"/>
            </a:ln>
            <a:effectLst/>
          </p:spPr>
          <p:txBody>
            <a:bodyPr vert="horz" wrap="square" lIns="0" tIns="91440" rIns="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dirty="0">
                <a:ln>
                  <a:noFill/>
                </a:ln>
                <a:solidFill>
                  <a:schemeClr val="bg1"/>
                </a:solidFill>
                <a:effectLst/>
                <a:latin typeface="Times New Roman" pitchFamily="16" charset="0"/>
                <a:ea typeface="MS Gothic" charset="-128"/>
              </a:endParaRPr>
            </a:p>
          </p:txBody>
        </p:sp>
        <p:sp>
          <p:nvSpPr>
            <p:cNvPr id="24" name="TextBox 23">
              <a:extLst>
                <a:ext uri="{FF2B5EF4-FFF2-40B4-BE49-F238E27FC236}">
                  <a16:creationId xmlns:a16="http://schemas.microsoft.com/office/drawing/2014/main" id="{E2838083-E8A3-D172-DF19-E22BD4FB2EE2}"/>
                </a:ext>
              </a:extLst>
            </p:cNvPr>
            <p:cNvSpPr txBox="1"/>
            <p:nvPr/>
          </p:nvSpPr>
          <p:spPr>
            <a:xfrm>
              <a:off x="11532795" y="5388508"/>
              <a:ext cx="416148" cy="244847"/>
            </a:xfrm>
            <a:prstGeom prst="rect">
              <a:avLst/>
            </a:prstGeom>
            <a:noFill/>
          </p:spPr>
          <p:txBody>
            <a:bodyPr wrap="none" rtlCol="0">
              <a:spAutoFit/>
            </a:bodyPr>
            <a:lstStyle/>
            <a:p>
              <a:r>
                <a:rPr lang="en-US" sz="1050" dirty="0">
                  <a:solidFill>
                    <a:schemeClr val="tx1"/>
                  </a:solidFill>
                </a:rPr>
                <a:t>~10%</a:t>
              </a:r>
            </a:p>
          </p:txBody>
        </p:sp>
        <p:sp>
          <p:nvSpPr>
            <p:cNvPr id="25" name="TextBox 24">
              <a:extLst>
                <a:ext uri="{FF2B5EF4-FFF2-40B4-BE49-F238E27FC236}">
                  <a16:creationId xmlns:a16="http://schemas.microsoft.com/office/drawing/2014/main" id="{DB89960B-B842-3A20-CF9A-C48BC80EC9BF}"/>
                </a:ext>
              </a:extLst>
            </p:cNvPr>
            <p:cNvSpPr txBox="1"/>
            <p:nvPr/>
          </p:nvSpPr>
          <p:spPr>
            <a:xfrm>
              <a:off x="10421491" y="5388507"/>
              <a:ext cx="416148" cy="244847"/>
            </a:xfrm>
            <a:prstGeom prst="rect">
              <a:avLst/>
            </a:prstGeom>
            <a:noFill/>
          </p:spPr>
          <p:txBody>
            <a:bodyPr wrap="none" rtlCol="0">
              <a:spAutoFit/>
            </a:bodyPr>
            <a:lstStyle/>
            <a:p>
              <a:r>
                <a:rPr lang="en-US" sz="1050" dirty="0">
                  <a:solidFill>
                    <a:schemeClr val="tx1"/>
                  </a:solidFill>
                </a:rPr>
                <a:t>~80%</a:t>
              </a:r>
            </a:p>
          </p:txBody>
        </p:sp>
        <p:sp>
          <p:nvSpPr>
            <p:cNvPr id="26" name="TextBox 25">
              <a:extLst>
                <a:ext uri="{FF2B5EF4-FFF2-40B4-BE49-F238E27FC236}">
                  <a16:creationId xmlns:a16="http://schemas.microsoft.com/office/drawing/2014/main" id="{29B9FFA1-43D6-255F-898D-2106E9791D87}"/>
                </a:ext>
              </a:extLst>
            </p:cNvPr>
            <p:cNvSpPr txBox="1"/>
            <p:nvPr/>
          </p:nvSpPr>
          <p:spPr>
            <a:xfrm>
              <a:off x="9314474" y="5383231"/>
              <a:ext cx="416148" cy="244847"/>
            </a:xfrm>
            <a:prstGeom prst="rect">
              <a:avLst/>
            </a:prstGeom>
            <a:noFill/>
          </p:spPr>
          <p:txBody>
            <a:bodyPr wrap="none" rtlCol="0">
              <a:spAutoFit/>
            </a:bodyPr>
            <a:lstStyle/>
            <a:p>
              <a:r>
                <a:rPr lang="en-US" sz="1050" dirty="0">
                  <a:solidFill>
                    <a:schemeClr val="tx1"/>
                  </a:solidFill>
                </a:rPr>
                <a:t>~10%</a:t>
              </a:r>
            </a:p>
          </p:txBody>
        </p:sp>
      </p:grpSp>
    </p:spTree>
    <p:extLst>
      <p:ext uri="{BB962C8B-B14F-4D97-AF65-F5344CB8AC3E}">
        <p14:creationId xmlns:p14="http://schemas.microsoft.com/office/powerpoint/2010/main" val="20331991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6B6C1-2CF1-4FA7-A15B-497AAB3AE60D}"/>
              </a:ext>
            </a:extLst>
          </p:cNvPr>
          <p:cNvSpPr>
            <a:spLocks noGrp="1"/>
          </p:cNvSpPr>
          <p:nvPr>
            <p:ph type="title"/>
          </p:nvPr>
        </p:nvSpPr>
        <p:spPr/>
        <p:txBody>
          <a:bodyPr/>
          <a:lstStyle/>
          <a:p>
            <a:r>
              <a:rPr lang="en-US" dirty="0"/>
              <a:t>Teleconference Plan</a:t>
            </a:r>
          </a:p>
        </p:txBody>
      </p:sp>
      <p:sp>
        <p:nvSpPr>
          <p:cNvPr id="4" name="Slide Number Placeholder 3">
            <a:extLst>
              <a:ext uri="{FF2B5EF4-FFF2-40B4-BE49-F238E27FC236}">
                <a16:creationId xmlns:a16="http://schemas.microsoft.com/office/drawing/2014/main" id="{6A52FC8E-3F2C-4E2E-ABD1-7DF4A6D163B1}"/>
              </a:ext>
            </a:extLst>
          </p:cNvPr>
          <p:cNvSpPr>
            <a:spLocks noGrp="1"/>
          </p:cNvSpPr>
          <p:nvPr>
            <p:ph type="sldNum" idx="12"/>
          </p:nvPr>
        </p:nvSpPr>
        <p:spPr/>
        <p:txBody>
          <a:bodyPr/>
          <a:lstStyle/>
          <a:p>
            <a:r>
              <a:rPr lang="en-GB"/>
              <a:t>Slide </a:t>
            </a:r>
            <a:fld id="{440F5867-744E-4AA6-B0ED-4C44D2DFBB7B}" type="slidenum">
              <a:rPr lang="en-GB" smtClean="0"/>
              <a:pPr/>
              <a:t>59</a:t>
            </a:fld>
            <a:endParaRPr lang="en-GB" dirty="0"/>
          </a:p>
        </p:txBody>
      </p:sp>
      <p:sp>
        <p:nvSpPr>
          <p:cNvPr id="5" name="Footer Placeholder 4">
            <a:extLst>
              <a:ext uri="{FF2B5EF4-FFF2-40B4-BE49-F238E27FC236}">
                <a16:creationId xmlns:a16="http://schemas.microsoft.com/office/drawing/2014/main" id="{20806CAB-098F-4FA4-874C-F09858EA0A1B}"/>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5D496B-D904-44CD-879F-8DF7E1D59DD1}"/>
              </a:ext>
            </a:extLst>
          </p:cNvPr>
          <p:cNvSpPr>
            <a:spLocks noGrp="1"/>
          </p:cNvSpPr>
          <p:nvPr>
            <p:ph type="dt" idx="15"/>
          </p:nvPr>
        </p:nvSpPr>
        <p:spPr/>
        <p:txBody>
          <a:bodyPr/>
          <a:lstStyle/>
          <a:p>
            <a:r>
              <a:rPr lang="en-US" dirty="0"/>
              <a:t>March 2023</a:t>
            </a:r>
            <a:endParaRPr lang="en-GB" dirty="0"/>
          </a:p>
        </p:txBody>
      </p:sp>
      <p:sp>
        <p:nvSpPr>
          <p:cNvPr id="12" name="Content Placeholder 10">
            <a:extLst>
              <a:ext uri="{FF2B5EF4-FFF2-40B4-BE49-F238E27FC236}">
                <a16:creationId xmlns:a16="http://schemas.microsoft.com/office/drawing/2014/main" id="{0BD600BB-ECFB-9DD9-BC26-B99A409777DD}"/>
              </a:ext>
            </a:extLst>
          </p:cNvPr>
          <p:cNvSpPr>
            <a:spLocks noGrp="1"/>
          </p:cNvSpPr>
          <p:nvPr>
            <p:ph idx="1"/>
          </p:nvPr>
        </p:nvSpPr>
        <p:spPr>
          <a:xfrm>
            <a:off x="2514600" y="1600200"/>
            <a:ext cx="7543800" cy="4799014"/>
          </a:xfrm>
        </p:spPr>
        <p:txBody>
          <a:bodyPr/>
          <a:lstStyle/>
          <a:p>
            <a:pPr>
              <a:spcBef>
                <a:spcPts val="0"/>
              </a:spcBef>
              <a:spcAft>
                <a:spcPts val="1200"/>
              </a:spcAft>
              <a:buFont typeface="Times New Roman" panose="02020603050405020304" pitchFamily="18" charset="0"/>
              <a:buChar char="-"/>
            </a:pPr>
            <a:r>
              <a:rPr lang="en-GB" sz="1400" b="1" u="sng" dirty="0">
                <a:solidFill>
                  <a:srgbClr val="FF0000"/>
                </a:solidFill>
                <a:effectLst/>
                <a:highlight>
                  <a:srgbClr val="00FFFF"/>
                </a:highlight>
                <a:latin typeface="Times New Roman" panose="02020603050405020304" pitchFamily="18" charset="0"/>
                <a:ea typeface="Times New Roman" panose="02020603050405020304" pitchFamily="18" charset="0"/>
              </a:rPr>
              <a:t>Mar 20-24			(Mon-Fri)	 		- No Conf Calls		Holiday</a:t>
            </a:r>
            <a:endParaRPr lang="en-US" sz="1400" dirty="0">
              <a:solidFill>
                <a:srgbClr val="FF0000"/>
              </a:solidFill>
              <a:effectLst/>
              <a:highlight>
                <a:srgbClr val="00FFFF"/>
              </a:highligh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Mar</a:t>
            </a:r>
            <a:r>
              <a:rPr lang="en-US" sz="1400" b="1" dirty="0">
                <a:solidFill>
                  <a:schemeClr val="tx1"/>
                </a:solidFill>
                <a:effectLst/>
                <a:latin typeface="Times New Roman" panose="02020603050405020304" pitchFamily="18" charset="0"/>
                <a:ea typeface="Times New Roman" panose="02020603050405020304" pitchFamily="18" charset="0"/>
              </a:rPr>
              <a:t> 27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Mar</a:t>
            </a:r>
            <a:r>
              <a:rPr lang="en-US" sz="1400" b="1" dirty="0">
                <a:solidFill>
                  <a:schemeClr val="tx1"/>
                </a:solidFill>
                <a:effectLst/>
                <a:latin typeface="Times New Roman" panose="02020603050405020304" pitchFamily="18" charset="0"/>
                <a:ea typeface="Times New Roman" panose="02020603050405020304" pitchFamily="18" charset="0"/>
              </a:rPr>
              <a:t> 29			(Wednesday) 		– MAC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Apr</a:t>
            </a:r>
            <a:r>
              <a:rPr lang="en-US" sz="1400" b="1" dirty="0">
                <a:solidFill>
                  <a:schemeClr val="tx1"/>
                </a:solidFill>
                <a:effectLst/>
                <a:latin typeface="Times New Roman" panose="02020603050405020304" pitchFamily="18" charset="0"/>
                <a:ea typeface="Times New Roman" panose="02020603050405020304" pitchFamily="18" charset="0"/>
              </a:rPr>
              <a:t> 05				(Wednesday) 		– Joint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Apr</a:t>
            </a:r>
            <a:r>
              <a:rPr lang="en-US" sz="1400" b="1" dirty="0">
                <a:solidFill>
                  <a:schemeClr val="tx1"/>
                </a:solidFill>
                <a:effectLst/>
                <a:latin typeface="Times New Roman" panose="02020603050405020304" pitchFamily="18" charset="0"/>
                <a:ea typeface="Times New Roman" panose="02020603050405020304" pitchFamily="18" charset="0"/>
              </a:rPr>
              <a:t> 06 			(Thursday) 		– MAC			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Apr</a:t>
            </a:r>
            <a:r>
              <a:rPr lang="en-US" sz="1400" b="1" dirty="0">
                <a:solidFill>
                  <a:schemeClr val="tx1"/>
                </a:solidFill>
                <a:effectLst/>
                <a:latin typeface="Times New Roman" panose="02020603050405020304" pitchFamily="18" charset="0"/>
                <a:ea typeface="Times New Roman" panose="02020603050405020304" pitchFamily="18" charset="0"/>
              </a:rPr>
              <a:t> 10				(Monday)			– MAC/PHY		19:00-21:00 ET</a:t>
            </a:r>
            <a:endParaRPr lang="en-US" sz="1400" dirty="0">
              <a:solidFill>
                <a:schemeClr val="tx1"/>
              </a:solidFill>
              <a:effectLst/>
              <a:latin typeface="Times New Roman" panose="02020603050405020304" pitchFamily="18" charset="0"/>
              <a:ea typeface="Times New Roman" panose="02020603050405020304" pitchFamily="18" charset="0"/>
            </a:endParaRP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Apr</a:t>
            </a:r>
            <a:r>
              <a:rPr lang="en-US" sz="1400" b="1" dirty="0">
                <a:solidFill>
                  <a:schemeClr val="tx1"/>
                </a:solidFill>
                <a:effectLst/>
                <a:latin typeface="Times New Roman" panose="02020603050405020304" pitchFamily="18" charset="0"/>
                <a:ea typeface="Times New Roman" panose="02020603050405020304" pitchFamily="18" charset="0"/>
              </a:rPr>
              <a:t> 12				(Wednesday) 		– MAC 	</a:t>
            </a:r>
            <a:r>
              <a:rPr lang="en-GB" sz="1400" b="1" dirty="0">
                <a:solidFill>
                  <a:schemeClr val="tx1"/>
                </a:solidFill>
                <a:effectLst/>
                <a:latin typeface="Times New Roman" panose="02020603050405020304" pitchFamily="18" charset="0"/>
                <a:ea typeface="Times New Roman" panose="02020603050405020304" pitchFamily="18" charset="0"/>
              </a:rPr>
              <a:t>		</a:t>
            </a:r>
            <a:r>
              <a:rPr lang="en-US" sz="1400" b="1" dirty="0">
                <a:solidFill>
                  <a:schemeClr val="tx1"/>
                </a:solidFill>
                <a:effectLst/>
                <a:latin typeface="Times New Roman" panose="02020603050405020304" pitchFamily="18" charset="0"/>
                <a:ea typeface="Times New Roman" panose="02020603050405020304" pitchFamily="18" charset="0"/>
              </a:rPr>
              <a:t>10:00-12:00 ET</a:t>
            </a:r>
          </a:p>
          <a:p>
            <a:pPr marL="342900" marR="0" lvl="0" indent="-342900">
              <a:spcBef>
                <a:spcPts val="0"/>
              </a:spcBef>
              <a:spcAft>
                <a:spcPts val="1200"/>
              </a:spcAft>
              <a:buFont typeface="Times New Roman" panose="02020603050405020304" pitchFamily="18" charset="0"/>
              <a:buChar char="-"/>
            </a:pPr>
            <a:r>
              <a:rPr lang="en-US" sz="1400" dirty="0">
                <a:solidFill>
                  <a:schemeClr val="tx1"/>
                </a:solidFill>
                <a:latin typeface="Times New Roman" panose="02020603050405020304" pitchFamily="18" charset="0"/>
                <a:ea typeface="Times New Roman" panose="02020603050405020304" pitchFamily="18" charset="0"/>
              </a:rPr>
              <a:t>Apr</a:t>
            </a:r>
            <a:r>
              <a:rPr lang="en-US" sz="1400" b="1" dirty="0">
                <a:solidFill>
                  <a:schemeClr val="tx1"/>
                </a:solidFill>
                <a:effectLst/>
                <a:latin typeface="Times New Roman" panose="02020603050405020304" pitchFamily="18" charset="0"/>
                <a:ea typeface="Times New Roman" panose="02020603050405020304" pitchFamily="18" charset="0"/>
              </a:rPr>
              <a:t> 19				(Wednesday) 		– Joint* 			10:00-12:00 ET</a:t>
            </a:r>
          </a:p>
          <a:p>
            <a:pPr marL="342900" indent="-342900" eaLnBrk="1" hangingPunct="1">
              <a:spcBef>
                <a:spcPts val="0"/>
              </a:spcBef>
              <a:spcAft>
                <a:spcPts val="1200"/>
              </a:spcAft>
              <a:buFont typeface="Times New Roman" panose="02020603050405020304" pitchFamily="18" charset="0"/>
              <a:buChar char="-"/>
            </a:pPr>
            <a:r>
              <a:rPr lang="en-US" sz="1400" b="1" dirty="0">
                <a:solidFill>
                  <a:schemeClr val="tx1"/>
                </a:solidFill>
                <a:latin typeface="Times New Roman" panose="02020603050405020304" pitchFamily="18" charset="0"/>
              </a:rPr>
              <a:t>Apr 20 			(Thursday) 		– MAC 			10:00-12:00 ET</a:t>
            </a:r>
          </a:p>
          <a:p>
            <a:pPr marL="342900" indent="-342900" eaLnBrk="1" hangingPunct="1">
              <a:spcBef>
                <a:spcPts val="0"/>
              </a:spcBef>
              <a:spcAft>
                <a:spcPts val="1200"/>
              </a:spcAft>
              <a:buFont typeface="Times New Roman" panose="02020603050405020304" pitchFamily="18" charset="0"/>
              <a:buChar char="-"/>
            </a:pPr>
            <a:r>
              <a:rPr lang="en-US" sz="1400" b="1" dirty="0">
                <a:solidFill>
                  <a:schemeClr val="tx1"/>
                </a:solidFill>
                <a:latin typeface="Times New Roman" panose="02020603050405020304" pitchFamily="18" charset="0"/>
              </a:rPr>
              <a:t>Apr 24				(Monday)			– </a:t>
            </a:r>
            <a:r>
              <a:rPr lang="en-US" sz="1400" b="1" dirty="0">
                <a:solidFill>
                  <a:schemeClr val="tx1"/>
                </a:solidFill>
                <a:effectLst/>
                <a:latin typeface="Times New Roman" panose="02020603050405020304" pitchFamily="18" charset="0"/>
                <a:ea typeface="Times New Roman" panose="02020603050405020304" pitchFamily="18" charset="0"/>
              </a:rPr>
              <a:t>MAC/PHY</a:t>
            </a:r>
            <a:r>
              <a:rPr lang="en-US" sz="1400" b="1" dirty="0">
                <a:solidFill>
                  <a:schemeClr val="tx1"/>
                </a:solidFill>
                <a:latin typeface="Times New Roman" panose="02020603050405020304" pitchFamily="18" charset="0"/>
              </a:rPr>
              <a:t>		19:00-21:00 ET</a:t>
            </a:r>
          </a:p>
          <a:p>
            <a:pPr marL="342900" indent="-342900" eaLnBrk="1" hangingPunct="1">
              <a:spcBef>
                <a:spcPts val="0"/>
              </a:spcBef>
              <a:spcAft>
                <a:spcPts val="1200"/>
              </a:spcAft>
              <a:buFont typeface="Times New Roman" panose="02020603050405020304" pitchFamily="18" charset="0"/>
              <a:buChar char="-"/>
            </a:pPr>
            <a:r>
              <a:rPr lang="en-US" sz="1400" b="1" dirty="0">
                <a:solidFill>
                  <a:schemeClr val="tx1"/>
                </a:solidFill>
                <a:latin typeface="Times New Roman" panose="02020603050405020304" pitchFamily="18" charset="0"/>
              </a:rPr>
              <a:t>Apr 26				(Wednesday) 		– </a:t>
            </a:r>
            <a:r>
              <a:rPr lang="en-US" sz="1400" dirty="0">
                <a:solidFill>
                  <a:schemeClr val="tx1"/>
                </a:solidFill>
                <a:latin typeface="Times New Roman" panose="02020603050405020304" pitchFamily="18" charset="0"/>
              </a:rPr>
              <a:t>MAC </a:t>
            </a:r>
            <a:r>
              <a:rPr lang="en-US" sz="1400" b="1" dirty="0">
                <a:solidFill>
                  <a:schemeClr val="tx1"/>
                </a:solidFill>
                <a:latin typeface="Times New Roman" panose="02020603050405020304" pitchFamily="18" charset="0"/>
              </a:rPr>
              <a:t>	</a:t>
            </a:r>
            <a:r>
              <a:rPr lang="en-GB" sz="1400" b="1" dirty="0">
                <a:solidFill>
                  <a:schemeClr val="tx1"/>
                </a:solidFill>
                <a:latin typeface="Times New Roman" panose="02020603050405020304" pitchFamily="18" charset="0"/>
              </a:rPr>
              <a:t>		</a:t>
            </a:r>
            <a:r>
              <a:rPr lang="en-US" sz="1400" b="1" dirty="0">
                <a:solidFill>
                  <a:schemeClr val="tx1"/>
                </a:solidFill>
                <a:latin typeface="Times New Roman" panose="02020603050405020304" pitchFamily="18" charset="0"/>
              </a:rPr>
              <a:t>10:00-12:00 ET</a:t>
            </a:r>
          </a:p>
          <a:p>
            <a:pPr marL="342900" indent="-342900" eaLnBrk="1" hangingPunct="1">
              <a:spcBef>
                <a:spcPts val="0"/>
              </a:spcBef>
              <a:spcAft>
                <a:spcPts val="1200"/>
              </a:spcAft>
              <a:buFont typeface="Times New Roman" panose="02020603050405020304" pitchFamily="18" charset="0"/>
              <a:buChar char="-"/>
            </a:pPr>
            <a:r>
              <a:rPr lang="en-US" sz="1400" u="sng" dirty="0">
                <a:solidFill>
                  <a:srgbClr val="FF0000"/>
                </a:solidFill>
                <a:highlight>
                  <a:srgbClr val="00FFFF"/>
                </a:highlight>
                <a:latin typeface="Times New Roman" panose="02020603050405020304" pitchFamily="18" charset="0"/>
              </a:rPr>
              <a:t>May 3				(Wednesday) 		</a:t>
            </a:r>
            <a:r>
              <a:rPr lang="en-GB" sz="1400" u="sng" dirty="0">
                <a:solidFill>
                  <a:srgbClr val="FF0000"/>
                </a:solidFill>
                <a:highlight>
                  <a:srgbClr val="00FFFF"/>
                </a:highlight>
                <a:latin typeface="Times New Roman" panose="02020603050405020304" pitchFamily="18" charset="0"/>
              </a:rPr>
              <a:t> - No </a:t>
            </a:r>
            <a:r>
              <a:rPr lang="en-GB" sz="1400" u="sng">
                <a:solidFill>
                  <a:srgbClr val="FF0000"/>
                </a:solidFill>
                <a:highlight>
                  <a:srgbClr val="00FFFF"/>
                </a:highlight>
                <a:latin typeface="Times New Roman" panose="02020603050405020304" pitchFamily="18" charset="0"/>
              </a:rPr>
              <a:t>Conf Call</a:t>
            </a:r>
            <a:r>
              <a:rPr lang="en-GB" sz="1400" u="sng" dirty="0">
                <a:solidFill>
                  <a:srgbClr val="FF0000"/>
                </a:solidFill>
                <a:highlight>
                  <a:srgbClr val="00FFFF"/>
                </a:highlight>
                <a:latin typeface="Times New Roman" panose="02020603050405020304" pitchFamily="18" charset="0"/>
              </a:rPr>
              <a:t>		Holiday</a:t>
            </a:r>
            <a:endParaRPr lang="en-US" sz="1400" u="sng" dirty="0">
              <a:solidFill>
                <a:srgbClr val="FF0000"/>
              </a:solidFill>
              <a:highlight>
                <a:srgbClr val="00FFFF"/>
              </a:highlight>
              <a:latin typeface="Times New Roman" panose="02020603050405020304" pitchFamily="18" charset="0"/>
            </a:endParaRPr>
          </a:p>
          <a:p>
            <a:pPr marL="342900" indent="-342900" eaLnBrk="1" hangingPunct="1">
              <a:spcBef>
                <a:spcPts val="0"/>
              </a:spcBef>
              <a:spcAft>
                <a:spcPts val="1200"/>
              </a:spcAft>
              <a:buFont typeface="Times New Roman" panose="02020603050405020304" pitchFamily="18" charset="0"/>
              <a:buChar char="-"/>
            </a:pPr>
            <a:r>
              <a:rPr lang="en-US" sz="1400" b="1" dirty="0">
                <a:solidFill>
                  <a:schemeClr val="tx1"/>
                </a:solidFill>
                <a:latin typeface="Times New Roman" panose="02020603050405020304" pitchFamily="18" charset="0"/>
              </a:rPr>
              <a:t>May 4 				(Thursday) 		– MAC 			10:00-12:00 ET</a:t>
            </a:r>
            <a:endParaRPr lang="en-US" sz="1400" b="1"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8206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27169-0A6B-03EA-B355-0D84A459AF46}"/>
              </a:ext>
            </a:extLst>
          </p:cNvPr>
          <p:cNvSpPr>
            <a:spLocks noGrp="1"/>
          </p:cNvSpPr>
          <p:nvPr>
            <p:ph type="title"/>
          </p:nvPr>
        </p:nvSpPr>
        <p:spPr/>
        <p:txBody>
          <a:bodyPr/>
          <a:lstStyle/>
          <a:p>
            <a:r>
              <a:rPr lang="en-US" dirty="0"/>
              <a:t>Attendance by Affiliation (March plenary session)</a:t>
            </a:r>
          </a:p>
        </p:txBody>
      </p:sp>
      <p:pic>
        <p:nvPicPr>
          <p:cNvPr id="8" name="Content Placeholder 7">
            <a:extLst>
              <a:ext uri="{FF2B5EF4-FFF2-40B4-BE49-F238E27FC236}">
                <a16:creationId xmlns:a16="http://schemas.microsoft.com/office/drawing/2014/main" id="{5590E133-5D43-E009-5371-B0117808432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0762" y="1524000"/>
            <a:ext cx="9061038" cy="4951414"/>
          </a:xfrm>
        </p:spPr>
      </p:pic>
      <p:sp>
        <p:nvSpPr>
          <p:cNvPr id="4" name="Slide Number Placeholder 3">
            <a:extLst>
              <a:ext uri="{FF2B5EF4-FFF2-40B4-BE49-F238E27FC236}">
                <a16:creationId xmlns:a16="http://schemas.microsoft.com/office/drawing/2014/main" id="{4780A1B0-016A-7153-7A23-8CA09EB9D8DF}"/>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CD44D668-75BA-3682-0D73-881B41AF0700}"/>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4961660A-DDC3-A6B2-9B71-6220CD19735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7315373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2DC9-A3A7-4A8B-92B1-7E0AABF4FECD}"/>
              </a:ext>
            </a:extLst>
          </p:cNvPr>
          <p:cNvSpPr>
            <a:spLocks noGrp="1"/>
          </p:cNvSpPr>
          <p:nvPr>
            <p:ph type="title"/>
          </p:nvPr>
        </p:nvSpPr>
        <p:spPr/>
        <p:txBody>
          <a:bodyPr/>
          <a:lstStyle/>
          <a:p>
            <a:r>
              <a:rPr lang="en-US" dirty="0"/>
              <a:t>TGbe Timeline And Status</a:t>
            </a:r>
          </a:p>
        </p:txBody>
      </p:sp>
      <p:sp>
        <p:nvSpPr>
          <p:cNvPr id="3" name="Content Placeholder 2">
            <a:extLst>
              <a:ext uri="{FF2B5EF4-FFF2-40B4-BE49-F238E27FC236}">
                <a16:creationId xmlns:a16="http://schemas.microsoft.com/office/drawing/2014/main" id="{0CE16CDD-E6B1-4592-BD5F-9D0A24F31DE4}"/>
              </a:ext>
            </a:extLst>
          </p:cNvPr>
          <p:cNvSpPr>
            <a:spLocks noGrp="1"/>
          </p:cNvSpPr>
          <p:nvPr>
            <p:ph idx="1"/>
          </p:nvPr>
        </p:nvSpPr>
        <p:spPr>
          <a:xfrm>
            <a:off x="914401" y="1981201"/>
            <a:ext cx="10361084" cy="4494213"/>
          </a:xfrm>
        </p:spPr>
        <p:txBody>
          <a:bodyPr/>
          <a:lstStyle/>
          <a:p>
            <a:pPr>
              <a:buFont typeface="Arial" panose="020B0604020202020204" pitchFamily="34" charset="0"/>
              <a:buChar char="•"/>
            </a:pPr>
            <a:r>
              <a:rPr lang="en-US" sz="2000" dirty="0">
                <a:solidFill>
                  <a:schemeClr val="tx1"/>
                </a:solidFill>
                <a:highlight>
                  <a:srgbClr val="00FF00"/>
                </a:highlight>
              </a:rPr>
              <a:t>PAR approved													Mar           2019</a:t>
            </a:r>
          </a:p>
          <a:p>
            <a:pPr>
              <a:buFont typeface="Arial" panose="020B0604020202020204" pitchFamily="34" charset="0"/>
              <a:buChar char="•"/>
            </a:pPr>
            <a:r>
              <a:rPr lang="en-US" sz="2000" dirty="0">
                <a:solidFill>
                  <a:schemeClr val="tx1"/>
                </a:solidFill>
                <a:highlight>
                  <a:srgbClr val="00FF00"/>
                </a:highlight>
              </a:rPr>
              <a:t>First TG meeting													May           2019</a:t>
            </a:r>
          </a:p>
          <a:p>
            <a:pPr>
              <a:buFont typeface="Arial" panose="020B0604020202020204" pitchFamily="34" charset="0"/>
              <a:buChar char="•"/>
            </a:pPr>
            <a:r>
              <a:rPr lang="en-US" sz="2000" dirty="0">
                <a:solidFill>
                  <a:schemeClr val="tx1"/>
                </a:solidFill>
                <a:highlight>
                  <a:srgbClr val="00FF00"/>
                </a:highlight>
              </a:rPr>
              <a:t>D0.1																Sep            2020</a:t>
            </a:r>
          </a:p>
          <a:p>
            <a:pPr>
              <a:buFont typeface="Arial" panose="020B0604020202020204" pitchFamily="34" charset="0"/>
              <a:buChar char="•"/>
            </a:pPr>
            <a:r>
              <a:rPr lang="en-US" sz="2000" dirty="0">
                <a:solidFill>
                  <a:schemeClr val="tx1"/>
                </a:solidFill>
                <a:highlight>
                  <a:srgbClr val="00FF00"/>
                </a:highlight>
              </a:rPr>
              <a:t>D1.0 WG Comment Collection 									May 	    2021</a:t>
            </a:r>
          </a:p>
          <a:p>
            <a:pPr>
              <a:buFont typeface="Arial" panose="020B0604020202020204" pitchFamily="34" charset="0"/>
              <a:buChar char="•"/>
            </a:pPr>
            <a:r>
              <a:rPr lang="en-US" sz="2000" dirty="0">
                <a:solidFill>
                  <a:schemeClr val="tx1"/>
                </a:solidFill>
                <a:highlight>
                  <a:srgbClr val="00FF00"/>
                </a:highlight>
              </a:rPr>
              <a:t>D2.0 WG Letter Ballot											May	    2022</a:t>
            </a:r>
          </a:p>
          <a:p>
            <a:pPr>
              <a:buFont typeface="Arial" panose="020B0604020202020204" pitchFamily="34" charset="0"/>
              <a:buChar char="•"/>
            </a:pPr>
            <a:r>
              <a:rPr lang="en-US" sz="2000" dirty="0">
                <a:solidFill>
                  <a:schemeClr val="tx1"/>
                </a:solidFill>
                <a:highlight>
                  <a:srgbClr val="00FF00"/>
                </a:highlight>
              </a:rPr>
              <a:t>D3.0 Letter Ballot </a:t>
            </a:r>
            <a:r>
              <a:rPr lang="en-US" sz="2000" dirty="0">
                <a:highlight>
                  <a:srgbClr val="00FF00"/>
                </a:highlight>
              </a:rPr>
              <a:t>												</a:t>
            </a:r>
            <a:r>
              <a:rPr lang="en-US" sz="2000" dirty="0">
                <a:solidFill>
                  <a:schemeClr val="tx1"/>
                </a:solidFill>
                <a:highlight>
                  <a:srgbClr val="00FF00"/>
                </a:highlight>
              </a:rPr>
              <a:t>Jan            2023</a:t>
            </a:r>
            <a:endParaRPr lang="en-US" sz="2000" strike="sngStrike" dirty="0">
              <a:solidFill>
                <a:schemeClr val="tx1"/>
              </a:solidFill>
              <a:highlight>
                <a:srgbClr val="00FF00"/>
              </a:highlight>
            </a:endParaRPr>
          </a:p>
          <a:p>
            <a:pPr>
              <a:buFont typeface="Arial" panose="020B0604020202020204" pitchFamily="34" charset="0"/>
              <a:buChar char="•"/>
            </a:pPr>
            <a:r>
              <a:rPr lang="en-US" sz="2000" dirty="0">
                <a:highlight>
                  <a:srgbClr val="FFFF00"/>
                </a:highlight>
              </a:rPr>
              <a:t>Initial S</a:t>
            </a:r>
            <a:r>
              <a:rPr lang="en-US" sz="2000" dirty="0">
                <a:solidFill>
                  <a:schemeClr val="tx1"/>
                </a:solidFill>
                <a:highlight>
                  <a:srgbClr val="FFFF00"/>
                </a:highlight>
              </a:rPr>
              <a:t>A </a:t>
            </a:r>
            <a:r>
              <a:rPr lang="en-US" sz="2000" dirty="0">
                <a:highlight>
                  <a:srgbClr val="FFFF00"/>
                </a:highlight>
              </a:rPr>
              <a:t>Ballot (D4.0)											May           2023</a:t>
            </a:r>
          </a:p>
          <a:p>
            <a:pPr>
              <a:buFont typeface="Arial" panose="020B0604020202020204" pitchFamily="34" charset="0"/>
              <a:buChar char="•"/>
            </a:pPr>
            <a:r>
              <a:rPr lang="en-US" sz="2000" dirty="0"/>
              <a:t>Final 802.11 WG approval										Mar           2024</a:t>
            </a:r>
          </a:p>
          <a:p>
            <a:pPr>
              <a:buFont typeface="Arial" panose="020B0604020202020204" pitchFamily="34" charset="0"/>
              <a:buChar char="•"/>
            </a:pPr>
            <a:r>
              <a:rPr lang="en-US" sz="2000" dirty="0"/>
              <a:t>802 EC approval													Mar           2024</a:t>
            </a:r>
          </a:p>
          <a:p>
            <a:pPr>
              <a:buFont typeface="Arial" panose="020B0604020202020204" pitchFamily="34" charset="0"/>
              <a:buChar char="•"/>
            </a:pPr>
            <a:r>
              <a:rPr lang="en-US" sz="2000" dirty="0" err="1"/>
              <a:t>RevCom</a:t>
            </a:r>
            <a:r>
              <a:rPr lang="en-US" sz="2000" dirty="0"/>
              <a:t> and SASB approval										May           2024</a:t>
            </a:r>
          </a:p>
          <a:p>
            <a:pPr marL="0" indent="0"/>
            <a:endParaRPr lang="en-US" sz="1800" dirty="0"/>
          </a:p>
        </p:txBody>
      </p:sp>
      <p:sp>
        <p:nvSpPr>
          <p:cNvPr id="4" name="Slide Number Placeholder 3">
            <a:extLst>
              <a:ext uri="{FF2B5EF4-FFF2-40B4-BE49-F238E27FC236}">
                <a16:creationId xmlns:a16="http://schemas.microsoft.com/office/drawing/2014/main" id="{CDB8C72F-053F-4C6A-87D6-FD63EEEC0CA3}"/>
              </a:ext>
            </a:extLst>
          </p:cNvPr>
          <p:cNvSpPr>
            <a:spLocks noGrp="1"/>
          </p:cNvSpPr>
          <p:nvPr>
            <p:ph type="sldNum" idx="12"/>
          </p:nvPr>
        </p:nvSpPr>
        <p:spPr/>
        <p:txBody>
          <a:bodyPr/>
          <a:lstStyle/>
          <a:p>
            <a:r>
              <a:rPr lang="en-GB"/>
              <a:t>Slide </a:t>
            </a:r>
            <a:fld id="{440F5867-744E-4AA6-B0ED-4C44D2DFBB7B}" type="slidenum">
              <a:rPr lang="en-GB" smtClean="0"/>
              <a:pPr/>
              <a:t>60</a:t>
            </a:fld>
            <a:endParaRPr lang="en-GB" dirty="0"/>
          </a:p>
        </p:txBody>
      </p:sp>
      <p:sp>
        <p:nvSpPr>
          <p:cNvPr id="5" name="Footer Placeholder 4">
            <a:extLst>
              <a:ext uri="{FF2B5EF4-FFF2-40B4-BE49-F238E27FC236}">
                <a16:creationId xmlns:a16="http://schemas.microsoft.com/office/drawing/2014/main" id="{DB4CA25A-C649-4BB9-B766-914E296AD4EC}"/>
              </a:ext>
            </a:extLst>
          </p:cNvPr>
          <p:cNvSpPr>
            <a:spLocks noGrp="1"/>
          </p:cNvSpPr>
          <p:nvPr>
            <p:ph type="ftr" idx="14"/>
          </p:nvPr>
        </p:nvSpPr>
        <p:spPr/>
        <p:txBody>
          <a:bodyPr/>
          <a:lstStyle/>
          <a:p>
            <a:r>
              <a:rPr lang="en-GB"/>
              <a:t>Alfred Asterjadhi, Qualcomm Inc.</a:t>
            </a:r>
            <a:endParaRPr lang="en-GB" dirty="0"/>
          </a:p>
        </p:txBody>
      </p:sp>
      <p:sp>
        <p:nvSpPr>
          <p:cNvPr id="6" name="Date Placeholder 5">
            <a:extLst>
              <a:ext uri="{FF2B5EF4-FFF2-40B4-BE49-F238E27FC236}">
                <a16:creationId xmlns:a16="http://schemas.microsoft.com/office/drawing/2014/main" id="{DE7CA8F6-235B-46DD-B9A4-FA889CDAD8A2}"/>
              </a:ext>
            </a:extLst>
          </p:cNvPr>
          <p:cNvSpPr>
            <a:spLocks noGrp="1"/>
          </p:cNvSpPr>
          <p:nvPr>
            <p:ph type="dt" idx="15"/>
          </p:nvPr>
        </p:nvSpPr>
        <p:spPr/>
        <p:txBody>
          <a:bodyPr/>
          <a:lstStyle/>
          <a:p>
            <a:r>
              <a:rPr lang="en-US" dirty="0"/>
              <a:t>March 2023</a:t>
            </a:r>
            <a:endParaRPr lang="en-GB" dirty="0"/>
          </a:p>
        </p:txBody>
      </p:sp>
    </p:spTree>
    <p:extLst>
      <p:ext uri="{BB962C8B-B14F-4D97-AF65-F5344CB8AC3E}">
        <p14:creationId xmlns:p14="http://schemas.microsoft.com/office/powerpoint/2010/main" val="78093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61</a:t>
            </a:fld>
            <a:endParaRPr lang="en-GB"/>
          </a:p>
        </p:txBody>
      </p:sp>
      <p:sp>
        <p:nvSpPr>
          <p:cNvPr id="5" name="Footer Placeholder 4"/>
          <p:cNvSpPr>
            <a:spLocks noGrp="1"/>
          </p:cNvSpPr>
          <p:nvPr>
            <p:ph type="ftr" idx="14"/>
          </p:nvPr>
        </p:nvSpPr>
        <p:spPr/>
        <p:txBody>
          <a:bodyPr/>
          <a:lstStyle/>
          <a:p>
            <a:r>
              <a:rPr lang="en-GB" dirty="0"/>
              <a:t>Tony Xiao Han (Huawei)</a:t>
            </a:r>
          </a:p>
        </p:txBody>
      </p:sp>
      <p:sp>
        <p:nvSpPr>
          <p:cNvPr id="15" name="Rectangle 2"/>
          <p:cNvSpPr txBox="1">
            <a:spLocks noChangeArrowheads="1"/>
          </p:cNvSpPr>
          <p:nvPr/>
        </p:nvSpPr>
        <p:spPr bwMode="auto">
          <a:xfrm>
            <a:off x="2209800" y="914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zh-CN" sz="2800" b="1" i="0" u="none" strike="noStrike" kern="0" cap="none" spc="0" normalizeH="0" baseline="0" noProof="0" dirty="0">
                <a:ln>
                  <a:noFill/>
                </a:ln>
                <a:solidFill>
                  <a:srgbClr val="000000"/>
                </a:solidFill>
                <a:effectLst/>
                <a:uLnTx/>
                <a:uFillTx/>
                <a:latin typeface="Times New Roman"/>
                <a:ea typeface="+mj-ea"/>
                <a:cs typeface="+mj-cs"/>
              </a:rPr>
              <a:t>Task Group BF</a:t>
            </a:r>
            <a:b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br>
            <a:r>
              <a:rPr kumimoji="0" lang="en-US" altLang="zh-CN" sz="2800" b="1" i="0" u="none" strike="noStrike" kern="0" cap="none" spc="0" normalizeH="0" baseline="0" noProof="0" dirty="0">
                <a:ln>
                  <a:noFill/>
                </a:ln>
                <a:solidFill>
                  <a:srgbClr val="0000FF"/>
                </a:solidFill>
                <a:effectLst/>
                <a:uLnTx/>
                <a:uFillTx/>
                <a:latin typeface="Times New Roman"/>
                <a:ea typeface="+mj-ea"/>
                <a:cs typeface="+mj-cs"/>
              </a:rPr>
              <a:t>March </a:t>
            </a:r>
            <a:r>
              <a:rPr kumimoji="0" lang="en-US" altLang="en-US" sz="2800" b="1" i="0" u="none" strike="noStrike" kern="0" cap="none" spc="0" normalizeH="0" baseline="0" noProof="0" dirty="0">
                <a:ln>
                  <a:noFill/>
                </a:ln>
                <a:solidFill>
                  <a:srgbClr val="000000"/>
                </a:solidFill>
                <a:effectLst/>
                <a:uLnTx/>
                <a:uFillTx/>
                <a:latin typeface="Times New Roman"/>
                <a:ea typeface="+mj-ea"/>
                <a:cs typeface="+mj-cs"/>
              </a:rPr>
              <a:t>2023 Closing Report</a:t>
            </a:r>
            <a:endParaRPr kumimoji="0" lang="en-US" sz="2800" b="1" i="0" u="none" strike="sngStrike" kern="0" cap="none" spc="0" normalizeH="0" baseline="0" noProof="0" dirty="0">
              <a:ln>
                <a:noFill/>
              </a:ln>
              <a:solidFill>
                <a:srgbClr val="FF0000"/>
              </a:solidFill>
              <a:effectLst/>
              <a:uLnTx/>
              <a:uFillTx/>
              <a:latin typeface="Times New Roman"/>
              <a:ea typeface="+mj-ea"/>
              <a:cs typeface="+mj-cs"/>
            </a:endParaRPr>
          </a:p>
        </p:txBody>
      </p:sp>
      <p:sp>
        <p:nvSpPr>
          <p:cNvPr id="16" name="Rectangle 6"/>
          <p:cNvSpPr txBox="1">
            <a:spLocks noChangeArrowheads="1"/>
          </p:cNvSpPr>
          <p:nvPr/>
        </p:nvSpPr>
        <p:spPr bwMode="auto">
          <a:xfrm>
            <a:off x="2209800" y="2515232"/>
            <a:ext cx="7772400" cy="532769"/>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sz="2000" b="1" i="0" u="none" strike="noStrike" kern="0" cap="none" spc="0" normalizeH="0" baseline="0" noProof="0" dirty="0">
                <a:ln>
                  <a:noFill/>
                </a:ln>
                <a:solidFill>
                  <a:srgbClr val="000000"/>
                </a:solidFill>
                <a:effectLst/>
                <a:uLnTx/>
                <a:uFillTx/>
                <a:latin typeface="Times New Roman"/>
                <a:ea typeface="+mn-ea"/>
                <a:cs typeface="+mn-cs"/>
              </a:rPr>
              <a:t>Date:</a:t>
            </a:r>
            <a:r>
              <a:rPr kumimoji="0" lang="en-US" sz="2000" b="0" i="0" u="none" strike="noStrike" kern="0" cap="none" spc="0" normalizeH="0" baseline="0" noProof="0" dirty="0">
                <a:ln>
                  <a:noFill/>
                </a:ln>
                <a:solidFill>
                  <a:srgbClr val="000000"/>
                </a:solidFill>
                <a:effectLst/>
                <a:uLnTx/>
                <a:uFillTx/>
                <a:latin typeface="Times New Roman"/>
                <a:ea typeface="+mn-ea"/>
                <a:cs typeface="+mn-cs"/>
              </a:rPr>
              <a:t> 2023-03-16</a:t>
            </a:r>
          </a:p>
        </p:txBody>
      </p:sp>
      <p:sp>
        <p:nvSpPr>
          <p:cNvPr id="17" name="Rectangle 12"/>
          <p:cNvSpPr>
            <a:spLocks noChangeArrowheads="1"/>
          </p:cNvSpPr>
          <p:nvPr/>
        </p:nvSpPr>
        <p:spPr bwMode="auto">
          <a:xfrm>
            <a:off x="2209801" y="2614489"/>
            <a:ext cx="1368339" cy="250021"/>
          </a:xfrm>
          <a:prstGeom prst="rect">
            <a:avLst/>
          </a:prstGeom>
          <a:noFill/>
          <a:ln w="9525">
            <a:noFill/>
            <a:miter lim="800000"/>
            <a:headEnd/>
            <a:tailEnd/>
          </a:ln>
        </p:spPr>
        <p:txBody>
          <a:bodyPr lIns="92075" tIns="46038" rIns="92075" bIns="46038"/>
          <a:lstStyle/>
          <a:p>
            <a:pPr marL="342900" indent="-342900" defTabSz="914400">
              <a:spcBef>
                <a:spcPct val="20000"/>
              </a:spcBef>
              <a:buClrTx/>
              <a:buSzTx/>
              <a:buFontTx/>
              <a:buNone/>
            </a:pPr>
            <a:r>
              <a:rPr lang="en-US" sz="2000" b="1" dirty="0">
                <a:solidFill>
                  <a:srgbClr val="000000"/>
                </a:solidFill>
                <a:latin typeface="Times New Roman" pitchFamily="18" charset="0"/>
                <a:ea typeface="+mn-ea"/>
              </a:rPr>
              <a:t>Authors:</a:t>
            </a:r>
            <a:endParaRPr lang="en-US" sz="2000" dirty="0">
              <a:solidFill>
                <a:srgbClr val="000000"/>
              </a:solidFill>
              <a:latin typeface="Times New Roman" pitchFamily="18" charset="0"/>
              <a:ea typeface="+mn-ea"/>
            </a:endParaRPr>
          </a:p>
        </p:txBody>
      </p:sp>
      <p:graphicFrame>
        <p:nvGraphicFramePr>
          <p:cNvPr id="18" name="Table 8"/>
          <p:cNvGraphicFramePr>
            <a:graphicFrameLocks noGrp="1"/>
          </p:cNvGraphicFramePr>
          <p:nvPr/>
        </p:nvGraphicFramePr>
        <p:xfrm>
          <a:off x="2362200" y="3443108"/>
          <a:ext cx="7620000" cy="824092"/>
        </p:xfrm>
        <a:graphic>
          <a:graphicData uri="http://schemas.openxmlformats.org/drawingml/2006/table">
            <a:tbl>
              <a:tblPr firstRow="1" bandRow="1"/>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452">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algn="ctr"/>
                      <a:r>
                        <a:rPr lang="en-US" sz="11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75452">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10001"/>
                  </a:ext>
                </a:extLst>
              </a:tr>
            </a:tbl>
          </a:graphicData>
        </a:graphic>
      </p:graphicFrame>
      <p:sp>
        <p:nvSpPr>
          <p:cNvPr id="2" name="Date Placeholder 1">
            <a:extLst>
              <a:ext uri="{FF2B5EF4-FFF2-40B4-BE49-F238E27FC236}">
                <a16:creationId xmlns:a16="http://schemas.microsoft.com/office/drawing/2014/main" id="{21417E74-4717-44BB-22A5-A04F9590F42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0906723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62</a:t>
            </a:fld>
            <a:endParaRPr lang="en-GB"/>
          </a:p>
        </p:txBody>
      </p:sp>
      <p:sp>
        <p:nvSpPr>
          <p:cNvPr id="5" name="Footer Placeholder 4"/>
          <p:cNvSpPr>
            <a:spLocks noGrp="1"/>
          </p:cNvSpPr>
          <p:nvPr>
            <p:ph type="ftr" idx="14"/>
          </p:nvPr>
        </p:nvSpPr>
        <p:spPr/>
        <p:txBody>
          <a:bodyPr/>
          <a:lstStyle/>
          <a:p>
            <a:r>
              <a:rPr lang="en-GB" dirty="0"/>
              <a:t>Tony Xiao Han (Huawei)</a:t>
            </a:r>
          </a:p>
        </p:txBody>
      </p:sp>
      <p:sp>
        <p:nvSpPr>
          <p:cNvPr id="8" name="Title 1"/>
          <p:cNvSpPr>
            <a:spLocks noGrp="1"/>
          </p:cNvSpPr>
          <p:nvPr>
            <p:ph type="title"/>
          </p:nvPr>
        </p:nvSpPr>
        <p:spPr>
          <a:xfrm>
            <a:off x="914401" y="685801"/>
            <a:ext cx="10363200" cy="457200"/>
          </a:xfrm>
        </p:spPr>
        <p:txBody>
          <a:bodyPr/>
          <a:lstStyle/>
          <a:p>
            <a:r>
              <a:rPr lang="en-US" sz="2800" dirty="0"/>
              <a:t>Abstract</a:t>
            </a:r>
          </a:p>
        </p:txBody>
      </p:sp>
      <p:sp>
        <p:nvSpPr>
          <p:cNvPr id="9" name="Content Placeholder 2"/>
          <p:cNvSpPr txBox="1">
            <a:spLocks noChangeArrowheads="1"/>
          </p:cNvSpPr>
          <p:nvPr/>
        </p:nvSpPr>
        <p:spPr bwMode="auto">
          <a:xfrm>
            <a:off x="914400" y="1325058"/>
            <a:ext cx="10363200" cy="4999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Calibri" panose="020F0502020204030204" pitchFamily="34" charset="0"/>
                <a:ea typeface="宋体" panose="02010600030101010101" pitchFamily="2" charset="-122"/>
              </a:defRPr>
            </a:lvl1pPr>
            <a:lvl2pPr marL="685800" indent="-22860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indent="-342900" algn="just">
              <a:spcBef>
                <a:spcPct val="20000"/>
              </a:spcBef>
            </a:pPr>
            <a:r>
              <a:rPr lang="en-US" altLang="en-US" sz="2400" b="1" kern="0" dirty="0">
                <a:solidFill>
                  <a:srgbClr val="000000"/>
                </a:solidFill>
                <a:latin typeface="Times New Roman"/>
                <a:ea typeface="MS PGothic" pitchFamily="34" charset="-128"/>
              </a:rPr>
              <a:t>This document is the closing report for </a:t>
            </a:r>
            <a:r>
              <a:rPr lang="en-US" altLang="zh-CN" sz="2400" b="1" kern="0" dirty="0">
                <a:solidFill>
                  <a:srgbClr val="000000"/>
                </a:solidFill>
                <a:latin typeface="Times New Roman"/>
                <a:ea typeface="MS PGothic" pitchFamily="34" charset="-128"/>
              </a:rPr>
              <a:t>Task Group BF </a:t>
            </a:r>
            <a:r>
              <a:rPr lang="en-US" altLang="en-US" sz="2400" b="1" kern="0" dirty="0">
                <a:solidFill>
                  <a:srgbClr val="000000"/>
                </a:solidFill>
                <a:latin typeface="Times New Roman"/>
                <a:ea typeface="MS PGothic" pitchFamily="34" charset="-128"/>
              </a:rPr>
              <a:t>for the </a:t>
            </a:r>
            <a:r>
              <a:rPr lang="en-US" altLang="zh-CN" b="1" kern="0" dirty="0">
                <a:solidFill>
                  <a:srgbClr val="0000FF"/>
                </a:solidFill>
                <a:latin typeface="Times New Roman"/>
              </a:rPr>
              <a:t>March </a:t>
            </a:r>
            <a:r>
              <a:rPr lang="en-US" altLang="zh-CN" sz="2400" b="1" kern="0" dirty="0">
                <a:solidFill>
                  <a:srgbClr val="0000FF"/>
                </a:solidFill>
                <a:latin typeface="Times New Roman"/>
                <a:ea typeface="MS PGothic" pitchFamily="34" charset="-128"/>
              </a:rPr>
              <a:t>2023 </a:t>
            </a:r>
            <a:r>
              <a:rPr lang="en-US" altLang="en-US" sz="2400" b="1" kern="0" dirty="0">
                <a:solidFill>
                  <a:srgbClr val="000000"/>
                </a:solidFill>
                <a:latin typeface="Times New Roman"/>
                <a:ea typeface="MS PGothic" pitchFamily="34" charset="-128"/>
              </a:rPr>
              <a:t>session.</a:t>
            </a:r>
          </a:p>
        </p:txBody>
      </p:sp>
      <p:sp>
        <p:nvSpPr>
          <p:cNvPr id="2" name="Date Placeholder 1">
            <a:extLst>
              <a:ext uri="{FF2B5EF4-FFF2-40B4-BE49-F238E27FC236}">
                <a16:creationId xmlns:a16="http://schemas.microsoft.com/office/drawing/2014/main" id="{53296F1D-025B-D272-895C-A30910F8554A}"/>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333698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685799"/>
          </a:xfrm>
        </p:spPr>
        <p:txBody>
          <a:bodyPr/>
          <a:lstStyle/>
          <a:p>
            <a:r>
              <a:rPr lang="en-US" altLang="zh-CN" dirty="0" err="1"/>
              <a:t>TGbf</a:t>
            </a:r>
            <a:r>
              <a:rPr lang="en-US" altLang="zh-CN" dirty="0"/>
              <a:t> (WLAN Sensing)</a:t>
            </a:r>
            <a:r>
              <a:rPr lang="en-US" dirty="0"/>
              <a:t>–</a:t>
            </a:r>
            <a:r>
              <a:rPr lang="en-US" altLang="zh-CN" dirty="0"/>
              <a:t> </a:t>
            </a:r>
            <a:r>
              <a:rPr lang="en-US" altLang="zh-CN" dirty="0">
                <a:solidFill>
                  <a:srgbClr val="0000FF"/>
                </a:solidFill>
              </a:rPr>
              <a:t>March </a:t>
            </a:r>
            <a:r>
              <a:rPr lang="en-US" dirty="0"/>
              <a:t>2023</a:t>
            </a:r>
            <a:endParaRPr lang="en-GB" dirty="0"/>
          </a:p>
        </p:txBody>
      </p:sp>
      <p:sp>
        <p:nvSpPr>
          <p:cNvPr id="9218" name="Rectangle 2"/>
          <p:cNvSpPr>
            <a:spLocks noGrp="1" noChangeArrowheads="1"/>
          </p:cNvSpPr>
          <p:nvPr>
            <p:ph idx="1"/>
          </p:nvPr>
        </p:nvSpPr>
        <p:spPr>
          <a:xfrm>
            <a:off x="533401" y="1447800"/>
            <a:ext cx="7315200" cy="4953000"/>
          </a:xfrm>
          <a:ln/>
        </p:spPr>
        <p:txBody>
          <a:bodyPr/>
          <a:lstStyle/>
          <a:p>
            <a:pPr algn="just">
              <a:spcBef>
                <a:spcPts val="0"/>
              </a:spcBef>
              <a:spcAft>
                <a:spcPts val="300"/>
              </a:spcAft>
              <a:buFont typeface="Arial" panose="020B0604020202020204" pitchFamily="34" charset="0"/>
              <a:buChar char="•"/>
            </a:pPr>
            <a:r>
              <a:rPr lang="en-US" altLang="zh-CN" sz="1800" dirty="0"/>
              <a:t>Progress during </a:t>
            </a:r>
            <a:r>
              <a:rPr lang="en-US" altLang="zh-CN" sz="1800" dirty="0">
                <a:solidFill>
                  <a:srgbClr val="0000FF"/>
                </a:solidFill>
              </a:rPr>
              <a:t>March </a:t>
            </a:r>
            <a:r>
              <a:rPr lang="en-US" altLang="zh-CN" sz="1800" dirty="0"/>
              <a:t>2023 session</a:t>
            </a:r>
          </a:p>
          <a:p>
            <a:pPr marL="720725" lvl="1" indent="-342900" algn="just">
              <a:spcBef>
                <a:spcPts val="0"/>
              </a:spcBef>
              <a:spcAft>
                <a:spcPts val="300"/>
              </a:spcAft>
              <a:buFont typeface="Times New Roman" panose="02020603050405020304" pitchFamily="18" charset="0"/>
              <a:buChar char="−"/>
            </a:pPr>
            <a:r>
              <a:rPr lang="en-US" altLang="zh-CN" sz="1600" dirty="0">
                <a:solidFill>
                  <a:srgbClr val="0000FF"/>
                </a:solidFill>
              </a:rPr>
              <a:t>3</a:t>
            </a:r>
            <a:r>
              <a:rPr lang="en-US" altLang="zh-CN" sz="1600" dirty="0"/>
              <a:t> meetings scheduled for </a:t>
            </a:r>
            <a:r>
              <a:rPr lang="en-US" altLang="zh-CN" sz="1600" dirty="0" err="1"/>
              <a:t>TGbf</a:t>
            </a:r>
            <a:r>
              <a:rPr lang="en-US" altLang="zh-CN" sz="1600" dirty="0"/>
              <a:t> (</a:t>
            </a:r>
            <a:r>
              <a:rPr lang="de-DE" altLang="zh-CN" sz="1600" dirty="0">
                <a:solidFill>
                  <a:schemeClr val="tx1"/>
                </a:solidFill>
              </a:rPr>
              <a:t>March 14 AM1, 15 AM2, 16 AM1</a:t>
            </a:r>
            <a:r>
              <a:rPr lang="en-US" altLang="zh-CN" sz="1600" dirty="0">
                <a:solidFill>
                  <a:schemeClr val="tx1"/>
                </a:solidFill>
              </a:rPr>
              <a:t>)</a:t>
            </a:r>
          </a:p>
          <a:p>
            <a:pPr marL="720725" lvl="1" indent="-342900" algn="just">
              <a:spcBef>
                <a:spcPts val="0"/>
              </a:spcBef>
              <a:spcAft>
                <a:spcPts val="300"/>
              </a:spcAft>
              <a:buFont typeface="Times New Roman" panose="02020603050405020304" pitchFamily="18" charset="0"/>
              <a:buChar char="−"/>
            </a:pPr>
            <a:r>
              <a:rPr lang="en-US" sz="1600" dirty="0"/>
              <a:t>Assign the comments</a:t>
            </a:r>
          </a:p>
          <a:p>
            <a:pPr marL="720725" lvl="1" indent="-342900" algn="just">
              <a:spcBef>
                <a:spcPts val="0"/>
              </a:spcBef>
              <a:spcAft>
                <a:spcPts val="300"/>
              </a:spcAft>
              <a:buFont typeface="Times New Roman" panose="02020603050405020304" pitchFamily="18" charset="0"/>
              <a:buChar char="−"/>
            </a:pPr>
            <a:r>
              <a:rPr lang="en-US" sz="1600" dirty="0"/>
              <a:t>Start </a:t>
            </a:r>
            <a:r>
              <a:rPr lang="en-US" altLang="zh-CN" sz="1600" dirty="0"/>
              <a:t> </a:t>
            </a:r>
            <a:r>
              <a:rPr lang="en-US" altLang="zh-CN" sz="1600" dirty="0">
                <a:solidFill>
                  <a:srgbClr val="0000FF"/>
                </a:solidFill>
              </a:rPr>
              <a:t>comment resolution </a:t>
            </a:r>
            <a:r>
              <a:rPr lang="en-US" altLang="zh-CN" sz="1600" dirty="0"/>
              <a:t>for D1.0 (LB272)</a:t>
            </a:r>
          </a:p>
          <a:p>
            <a:pPr marL="1120775" lvl="2" indent="-342900" algn="just">
              <a:spcBef>
                <a:spcPts val="0"/>
              </a:spcBef>
              <a:spcAft>
                <a:spcPts val="300"/>
              </a:spcAft>
              <a:buSzPct val="50000"/>
              <a:buFont typeface="Wingdings" panose="05000000000000000000" pitchFamily="2" charset="2"/>
              <a:buChar char="n"/>
            </a:pPr>
            <a:r>
              <a:rPr lang="en-US" altLang="zh-CN" sz="1400" dirty="0"/>
              <a:t>the Comment resolution for </a:t>
            </a:r>
            <a:r>
              <a:rPr lang="en-US" altLang="zh-CN" sz="1400" dirty="0">
                <a:solidFill>
                  <a:srgbClr val="FF0000"/>
                </a:solidFill>
              </a:rPr>
              <a:t>23</a:t>
            </a:r>
            <a:r>
              <a:rPr lang="en-US" altLang="zh-CN" sz="1400" dirty="0">
                <a:solidFill>
                  <a:srgbClr val="0000FF"/>
                </a:solidFill>
              </a:rPr>
              <a:t> </a:t>
            </a:r>
            <a:r>
              <a:rPr lang="en-US" altLang="zh-CN" sz="1400" dirty="0"/>
              <a:t>CID are </a:t>
            </a:r>
            <a:r>
              <a:rPr lang="en-US" altLang="zh-CN" sz="1400" dirty="0">
                <a:solidFill>
                  <a:srgbClr val="0000FF"/>
                </a:solidFill>
              </a:rPr>
              <a:t>newly</a:t>
            </a:r>
            <a:r>
              <a:rPr lang="en-US" altLang="zh-CN" sz="1400" dirty="0"/>
              <a:t> approved</a:t>
            </a:r>
          </a:p>
          <a:p>
            <a:pPr marL="1120775" lvl="2" indent="-342900" algn="just">
              <a:spcBef>
                <a:spcPts val="0"/>
              </a:spcBef>
              <a:spcAft>
                <a:spcPts val="300"/>
              </a:spcAft>
              <a:buSzPct val="50000"/>
              <a:buFont typeface="Wingdings" panose="05000000000000000000" pitchFamily="2" charset="2"/>
              <a:buChar char="n"/>
            </a:pPr>
            <a:r>
              <a:rPr lang="en-US" altLang="zh-CN" sz="1400" dirty="0">
                <a:solidFill>
                  <a:srgbClr val="FF0000"/>
                </a:solidFill>
              </a:rPr>
              <a:t>1.77</a:t>
            </a:r>
            <a:r>
              <a:rPr lang="en-US" altLang="zh-CN" sz="1400" dirty="0"/>
              <a:t>% of all CC40 comments are now resolved (</a:t>
            </a:r>
            <a:r>
              <a:rPr lang="en-US" altLang="zh-CN" sz="1400" dirty="0">
                <a:solidFill>
                  <a:srgbClr val="FF0000"/>
                </a:solidFill>
              </a:rPr>
              <a:t>23/1302</a:t>
            </a:r>
            <a:r>
              <a:rPr lang="en-US" altLang="zh-CN" sz="1400" dirty="0">
                <a:solidFill>
                  <a:srgbClr val="0000FF"/>
                </a:solidFill>
              </a:rPr>
              <a:t>, </a:t>
            </a:r>
            <a:r>
              <a:rPr lang="en-US" altLang="zh-CN" sz="1400" dirty="0"/>
              <a:t>Please refer to the figure)</a:t>
            </a:r>
            <a:endParaRPr lang="en-US" sz="1400" dirty="0"/>
          </a:p>
          <a:p>
            <a:pPr marL="1657350" lvl="3" indent="-342900" algn="just">
              <a:spcBef>
                <a:spcPts val="0"/>
              </a:spcBef>
              <a:spcAft>
                <a:spcPts val="300"/>
              </a:spcAft>
              <a:buFont typeface="Arial" panose="020B0604020202020204" pitchFamily="34" charset="0"/>
              <a:buChar char="•"/>
            </a:pPr>
            <a:endParaRPr lang="en-US" sz="1200" dirty="0"/>
          </a:p>
          <a:p>
            <a:pPr algn="just">
              <a:spcBef>
                <a:spcPts val="0"/>
              </a:spcBef>
              <a:spcAft>
                <a:spcPts val="300"/>
              </a:spcAft>
              <a:buFont typeface="Arial" panose="020B0604020202020204" pitchFamily="34" charset="0"/>
              <a:buChar char="•"/>
            </a:pPr>
            <a:r>
              <a:rPr lang="en-US" altLang="zh-CN" sz="1800" dirty="0"/>
              <a:t>Goals for the next two months</a:t>
            </a:r>
          </a:p>
          <a:p>
            <a:pPr marL="720725" lvl="1" indent="-342900" algn="just">
              <a:spcBef>
                <a:spcPts val="0"/>
              </a:spcBef>
              <a:spcAft>
                <a:spcPts val="300"/>
              </a:spcAft>
              <a:buFont typeface="Times New Roman" panose="02020603050405020304" pitchFamily="18" charset="0"/>
              <a:buChar char="−"/>
            </a:pPr>
            <a:r>
              <a:rPr lang="en-US" altLang="zh-CN" sz="1600" dirty="0"/>
              <a:t>Continued </a:t>
            </a:r>
            <a:r>
              <a:rPr lang="en-US" altLang="zh-CN" sz="1600" dirty="0">
                <a:solidFill>
                  <a:srgbClr val="0000FF"/>
                </a:solidFill>
              </a:rPr>
              <a:t>comment resolution </a:t>
            </a:r>
            <a:r>
              <a:rPr lang="en-US" altLang="zh-CN" sz="1600" dirty="0"/>
              <a:t>for D1.0 (LB272)</a:t>
            </a:r>
          </a:p>
          <a:p>
            <a:pPr marL="720725" lvl="1" indent="-342900" algn="just">
              <a:spcBef>
                <a:spcPts val="0"/>
              </a:spcBef>
              <a:spcAft>
                <a:spcPts val="300"/>
              </a:spcAft>
              <a:buFont typeface="Times New Roman" panose="02020603050405020304" pitchFamily="18" charset="0"/>
              <a:buChar char="−"/>
            </a:pPr>
            <a:r>
              <a:rPr lang="en-US" altLang="zh-CN" sz="1600" dirty="0"/>
              <a:t>Requested </a:t>
            </a:r>
            <a:r>
              <a:rPr lang="en-US" altLang="zh-CN" sz="1600" dirty="0">
                <a:solidFill>
                  <a:srgbClr val="0000FF"/>
                </a:solidFill>
              </a:rPr>
              <a:t>2</a:t>
            </a:r>
            <a:r>
              <a:rPr lang="en-US" altLang="zh-CN" sz="1600" dirty="0"/>
              <a:t> calls per week</a:t>
            </a:r>
          </a:p>
        </p:txBody>
      </p:sp>
      <p:sp>
        <p:nvSpPr>
          <p:cNvPr id="6" name="Slide Number Placeholder 5"/>
          <p:cNvSpPr>
            <a:spLocks noGrp="1"/>
          </p:cNvSpPr>
          <p:nvPr>
            <p:ph type="sldNum" idx="12"/>
          </p:nvPr>
        </p:nvSpPr>
        <p:spPr/>
        <p:txBody>
          <a:bodyPr/>
          <a:lstStyle/>
          <a:p>
            <a:r>
              <a:rPr lang="en-GB" dirty="0"/>
              <a:t>Slide </a:t>
            </a:r>
            <a:fld id="{8DC72EFA-1DF8-481C-8B66-C8A1D5DAFDEA}" type="slidenum">
              <a:rPr lang="en-GB"/>
              <a:pPr/>
              <a:t>63</a:t>
            </a:fld>
            <a:endParaRPr lang="en-GB" dirty="0"/>
          </a:p>
        </p:txBody>
      </p:sp>
      <p:sp>
        <p:nvSpPr>
          <p:cNvPr id="5" name="Footer Placeholder 4"/>
          <p:cNvSpPr>
            <a:spLocks noGrp="1"/>
          </p:cNvSpPr>
          <p:nvPr>
            <p:ph type="ftr" idx="14"/>
          </p:nvPr>
        </p:nvSpPr>
        <p:spPr/>
        <p:txBody>
          <a:bodyPr/>
          <a:lstStyle/>
          <a:p>
            <a:r>
              <a:rPr lang="en-GB" dirty="0"/>
              <a:t>Tony Xiao Han (Huawei)</a:t>
            </a:r>
          </a:p>
        </p:txBody>
      </p:sp>
      <p:graphicFrame>
        <p:nvGraphicFramePr>
          <p:cNvPr id="8" name="Chart 6">
            <a:extLst>
              <a:ext uri="{FF2B5EF4-FFF2-40B4-BE49-F238E27FC236}">
                <a16:creationId xmlns:a16="http://schemas.microsoft.com/office/drawing/2014/main" id="{C0807CB6-20C1-45B5-8F67-26150D548148}"/>
              </a:ext>
            </a:extLst>
          </p:cNvPr>
          <p:cNvGraphicFramePr/>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
        <p:nvSpPr>
          <p:cNvPr id="3" name="Date Placeholder 2">
            <a:extLst>
              <a:ext uri="{FF2B5EF4-FFF2-40B4-BE49-F238E27FC236}">
                <a16:creationId xmlns:a16="http://schemas.microsoft.com/office/drawing/2014/main" id="{78CA875F-DCA4-087B-6A4C-8BED483DC44B}"/>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4035642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638799"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rgbClr val="00B050"/>
                </a:solidFill>
              </a:rPr>
              <a:t>PAR approved			Sep 2020</a:t>
            </a:r>
          </a:p>
          <a:p>
            <a:pPr marL="161925" lvl="1" indent="-233363" algn="just" defTabSz="685800" eaLnBrk="1" fontAlgn="auto" hangingPunct="1">
              <a:spcBef>
                <a:spcPts val="200"/>
              </a:spcBef>
              <a:spcAft>
                <a:spcPts val="600"/>
              </a:spcAft>
              <a:defRPr/>
            </a:pPr>
            <a:r>
              <a:rPr lang="en-US" altLang="zh-CN" sz="1400" kern="0" dirty="0">
                <a:solidFill>
                  <a:srgbClr val="00B050"/>
                </a:solidFill>
              </a:rPr>
              <a:t>First TG meeting		Oct 2020</a:t>
            </a:r>
          </a:p>
          <a:p>
            <a:pPr marL="212725" lvl="1" indent="-212725"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rgbClr val="00B050"/>
                </a:solidFill>
              </a:rPr>
              <a:t>Comment Collection (D0.1)	</a:t>
            </a:r>
            <a:r>
              <a:rPr lang="en-US" altLang="zh-CN" sz="1400" i="1" strike="sngStrike" kern="0" dirty="0">
                <a:solidFill>
                  <a:schemeClr val="bg1">
                    <a:lumMod val="50000"/>
                  </a:schemeClr>
                </a:solidFill>
              </a:rPr>
              <a:t>Jan 2022</a:t>
            </a:r>
            <a:r>
              <a:rPr lang="en-US" altLang="zh-CN" sz="1400" i="1" strike="sngStrike" kern="0" dirty="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sym typeface="Wingdings" panose="05000000000000000000" pitchFamily="2" charset="2"/>
              </a:rPr>
              <a:t>				 </a:t>
            </a:r>
            <a:r>
              <a:rPr lang="en-US" altLang="zh-CN" sz="1400" i="1" kern="0" dirty="0">
                <a:solidFill>
                  <a:srgbClr val="00B050"/>
                </a:solidFill>
                <a:sym typeface="Wingdings" panose="05000000000000000000" pitchFamily="2" charset="2"/>
              </a:rPr>
              <a:t> April 2022</a:t>
            </a:r>
            <a:endParaRPr lang="en-US" altLang="zh-CN" sz="1400" i="1" kern="0" dirty="0">
              <a:solidFill>
                <a:srgbClr val="00B050"/>
              </a:solidFill>
            </a:endParaRP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00B050"/>
                </a:solidFill>
              </a:rPr>
              <a:t>Initial Letter Ballot (D1.0)</a:t>
            </a:r>
            <a:r>
              <a:rPr lang="en-US" altLang="zh-CN" sz="1400" kern="0" dirty="0">
                <a:solidFill>
                  <a:srgbClr val="FF0000"/>
                </a:solidFill>
              </a:rPr>
              <a:t>	</a:t>
            </a:r>
            <a:r>
              <a:rPr lang="en-US" altLang="zh-CN" sz="1400" i="1" strike="sngStrike" kern="0" dirty="0">
                <a:solidFill>
                  <a:schemeClr val="bg1">
                    <a:lumMod val="50000"/>
                  </a:schemeClr>
                </a:solidFill>
              </a:rPr>
              <a:t>Jul 2022</a:t>
            </a:r>
            <a:r>
              <a:rPr lang="en-US" altLang="zh-CN" sz="1400" i="1" strike="sngStrike" kern="0" dirty="0">
                <a:solidFill>
                  <a:schemeClr val="bg1">
                    <a:lumMod val="50000"/>
                  </a:schemeClr>
                </a:solidFill>
                <a:sym typeface="Wingdings" panose="05000000000000000000" pitchFamily="2" charset="2"/>
              </a:rPr>
              <a:t> Sep</a:t>
            </a:r>
            <a:r>
              <a:rPr lang="en-US" altLang="zh-CN" sz="1400" i="1" strike="sngStrike" kern="0" dirty="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strike="sngStrike" kern="0" dirty="0">
                <a:solidFill>
                  <a:schemeClr val="bg1">
                    <a:lumMod val="50000"/>
                  </a:schemeClr>
                </a:solidFill>
                <a:sym typeface="Wingdings" panose="05000000000000000000" pitchFamily="2" charset="2"/>
              </a:rPr>
              <a:t> 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a:solidFill>
                  <a:srgbClr val="00B050"/>
                </a:solidFill>
                <a:sym typeface="Wingdings" panose="05000000000000000000" pitchFamily="2" charset="2"/>
              </a:rPr>
              <a:t> Jan </a:t>
            </a:r>
            <a:r>
              <a:rPr lang="en-US" altLang="zh-CN" sz="1400" i="1" kern="0" dirty="0">
                <a:solidFill>
                  <a:srgbClr val="00B050"/>
                </a:solidFill>
              </a:rPr>
              <a:t>2023</a:t>
            </a:r>
          </a:p>
          <a:p>
            <a:pPr marL="212725" lvl="1" indent="-212725" algn="just" defTabSz="685800" eaLnBrk="1" fontAlgn="auto" hangingPunct="1">
              <a:spcBef>
                <a:spcPts val="200"/>
              </a:spcBef>
              <a:spcAft>
                <a:spcPts val="600"/>
              </a:spcAft>
              <a:buFont typeface="Wingdings" panose="05000000000000000000" pitchFamily="2" charset="2"/>
              <a:buChar char="Ø"/>
              <a:defRPr/>
            </a:pPr>
            <a:r>
              <a:rPr lang="en-US" altLang="zh-CN" sz="1400" kern="0" dirty="0">
                <a:solidFill>
                  <a:srgbClr val="FF0000"/>
                </a:solidFill>
              </a:rPr>
              <a:t>Recirculation LB (D2.0)		</a:t>
            </a:r>
            <a:r>
              <a:rPr lang="en-US" altLang="zh-CN" sz="1400" i="1" strike="sngStrike" kern="0" dirty="0">
                <a:solidFill>
                  <a:schemeClr val="bg1">
                    <a:lumMod val="50000"/>
                  </a:schemeClr>
                </a:solidFill>
              </a:rPr>
              <a:t>Jan 2023</a:t>
            </a:r>
            <a:r>
              <a:rPr lang="en-US" altLang="zh-CN" sz="1400" i="1" strike="sngStrike" kern="0" dirty="0">
                <a:solidFill>
                  <a:schemeClr val="bg1">
                    <a:lumMod val="50000"/>
                  </a:schemeClr>
                </a:solidFill>
                <a:sym typeface="Wingdings" panose="05000000000000000000" pitchFamily="2" charset="2"/>
              </a:rPr>
              <a:t>  March 2023</a:t>
            </a:r>
            <a:r>
              <a:rPr lang="en-US" altLang="zh-CN" sz="1400" i="1" dirty="0">
                <a:solidFill>
                  <a:srgbClr val="FF000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FF0000"/>
                </a:solidFill>
                <a:ea typeface="宋体" panose="02010600030101010101" pitchFamily="2" charset="-122"/>
              </a:rPr>
              <a:t> July 2023</a:t>
            </a:r>
            <a:endParaRPr lang="en-US" altLang="zh-CN" sz="1400" i="1" kern="0" dirty="0">
              <a:solidFill>
                <a:srgbClr val="FF0000"/>
              </a:solidFill>
            </a:endParaRPr>
          </a:p>
          <a:p>
            <a:pPr marL="161925" lvl="1" indent="-233363" algn="just" defTabSz="685800" eaLnBrk="1" fontAlgn="auto" hangingPunct="1">
              <a:spcBef>
                <a:spcPts val="200"/>
              </a:spcBef>
              <a:spcAft>
                <a:spcPts val="600"/>
              </a:spcAft>
              <a:defRPr/>
            </a:pPr>
            <a:r>
              <a:rPr lang="en-US" altLang="zh-CN" sz="1400" kern="0" dirty="0"/>
              <a:t>Recirculation LB (D3.0)		</a:t>
            </a:r>
            <a:r>
              <a:rPr lang="en-US" altLang="zh-CN" sz="1400" i="1" kern="0" dirty="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Recirculation LB (D4.0)	 	</a:t>
            </a:r>
            <a:r>
              <a:rPr lang="en-US" altLang="zh-CN" sz="1400" i="1" kern="0" dirty="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p>
          <a:p>
            <a:pPr marL="161925" lvl="1" indent="-233363" algn="just" defTabSz="685800" eaLnBrk="1" fontAlgn="auto" hangingPunct="1">
              <a:spcBef>
                <a:spcPts val="200"/>
              </a:spcBef>
              <a:spcAft>
                <a:spcPts val="600"/>
              </a:spcAft>
              <a:defRPr/>
            </a:pPr>
            <a:r>
              <a:rPr lang="en-US" altLang="zh-CN" sz="1400" kern="0" dirty="0"/>
              <a:t>Final 802.11 WG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a:t>802 EC approval		</a:t>
            </a:r>
            <a:r>
              <a:rPr lang="en-US" altLang="zh-CN" sz="1400" i="1" kern="0" dirty="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p>
          <a:p>
            <a:pPr marL="161925" lvl="1" indent="-233363" algn="just" defTabSz="685800" eaLnBrk="1" fontAlgn="auto" hangingPunct="1">
              <a:spcBef>
                <a:spcPts val="200"/>
              </a:spcBef>
              <a:spcAft>
                <a:spcPts val="600"/>
              </a:spcAft>
              <a:defRPr/>
            </a:pPr>
            <a:r>
              <a:rPr lang="en-US" altLang="zh-CN" sz="1400" kern="0" dirty="0" err="1"/>
              <a:t>RevCom</a:t>
            </a:r>
            <a:r>
              <a:rPr lang="en-US" altLang="zh-CN" sz="1400" kern="0" dirty="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resolution for D1.0)</a:t>
            </a: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January 20, 2023</a:t>
            </a:r>
          </a:p>
          <a:p>
            <a:pPr lvl="1">
              <a:buFont typeface="Times New Roman" pitchFamily="16" charset="0"/>
              <a:buChar char="•"/>
            </a:pPr>
            <a:r>
              <a:rPr lang="en-US" altLang="zh-CN" sz="1400" kern="0" dirty="0">
                <a:solidFill>
                  <a:schemeClr val="bg1">
                    <a:lumMod val="50000"/>
                  </a:schemeClr>
                </a:solidFill>
                <a:latin typeface="Times New Roman"/>
              </a:rPr>
              <a:t>802.11 Working group Motion passes</a:t>
            </a:r>
            <a:r>
              <a:rPr lang="zh-CN" altLang="en-US" sz="1400" kern="0" dirty="0">
                <a:solidFill>
                  <a:schemeClr val="bg1">
                    <a:lumMod val="50000"/>
                  </a:schemeClr>
                </a:solidFill>
                <a:latin typeface="Times New Roman"/>
              </a:rPr>
              <a:t>：</a:t>
            </a:r>
            <a:r>
              <a:rPr lang="en-US" altLang="zh-CN" sz="1400" kern="0" dirty="0">
                <a:solidFill>
                  <a:schemeClr val="bg1">
                    <a:lumMod val="50000"/>
                  </a:schemeClr>
                </a:solidFill>
                <a:latin typeface="Times New Roman"/>
              </a:rPr>
              <a:t>802.11bf (WLAN Sensing) Draft 1.0 and Initial Letter Ballot</a:t>
            </a:r>
          </a:p>
          <a:p>
            <a:pPr>
              <a:buFont typeface="Times New Roman" pitchFamily="16" charset="0"/>
              <a:buChar char="•"/>
            </a:pPr>
            <a:endParaRPr lang="en-US" altLang="zh-CN" sz="1800" kern="0" dirty="0">
              <a:solidFill>
                <a:srgbClr val="000000"/>
              </a:solidFill>
              <a:latin typeface="Times New Roman"/>
            </a:endParaRPr>
          </a:p>
          <a:p>
            <a:pPr>
              <a:buFont typeface="Times New Roman" pitchFamily="16" charset="0"/>
              <a:buChar char="•"/>
            </a:pPr>
            <a:endParaRPr lang="en-US" altLang="zh-CN" sz="1800" kern="0" dirty="0">
              <a:solidFill>
                <a:srgbClr val="000000"/>
              </a:solidFill>
              <a:latin typeface="Times New Roman"/>
            </a:endParaRPr>
          </a:p>
          <a:p>
            <a:pPr>
              <a:buFont typeface="Times New Roman" pitchFamily="16" charset="0"/>
              <a:buChar char="•"/>
            </a:pPr>
            <a:r>
              <a:rPr lang="en-US" altLang="zh-CN" sz="1800" kern="0" dirty="0">
                <a:solidFill>
                  <a:srgbClr val="000000"/>
                </a:solidFill>
                <a:latin typeface="Times New Roman"/>
              </a:rPr>
              <a:t>Tuesday </a:t>
            </a:r>
            <a:r>
              <a:rPr lang="en-US" altLang="zh-CN" sz="1800" kern="0" dirty="0">
                <a:solidFill>
                  <a:srgbClr val="FF0000"/>
                </a:solidFill>
                <a:latin typeface="Times New Roman"/>
              </a:rPr>
              <a:t>January 31</a:t>
            </a:r>
            <a:r>
              <a:rPr lang="en-US" altLang="zh-CN" sz="1800" kern="0" dirty="0">
                <a:solidFill>
                  <a:srgbClr val="000000"/>
                </a:solidFill>
                <a:latin typeface="Times New Roman"/>
              </a:rPr>
              <a:t>, 2023 at 23:59 Eastern Time USA (11:59 PM)</a:t>
            </a:r>
          </a:p>
          <a:p>
            <a:pPr lvl="1">
              <a:buFont typeface="Times New Roman" pitchFamily="16" charset="0"/>
              <a:buChar char="•"/>
            </a:pPr>
            <a:r>
              <a:rPr lang="en-US" altLang="zh-CN" sz="1400" dirty="0"/>
              <a:t>Initial LB start for D1.0</a:t>
            </a:r>
          </a:p>
          <a:p>
            <a:pPr lvl="1">
              <a:buFont typeface="Times New Roman" pitchFamily="16" charset="0"/>
              <a:buChar char="•"/>
            </a:pPr>
            <a:endParaRPr lang="en-US" altLang="zh-CN" sz="1400" kern="0" dirty="0">
              <a:solidFill>
                <a:srgbClr val="000000"/>
              </a:solidFill>
              <a:latin typeface="Times New Roman"/>
            </a:endParaRPr>
          </a:p>
          <a:p>
            <a:pPr>
              <a:buFont typeface="Times New Roman" pitchFamily="16" charset="0"/>
              <a:buChar char="•"/>
            </a:pPr>
            <a:r>
              <a:rPr lang="en-US" altLang="zh-CN" sz="1800" kern="0" dirty="0">
                <a:solidFill>
                  <a:srgbClr val="000000"/>
                </a:solidFill>
                <a:latin typeface="Times New Roman"/>
              </a:rPr>
              <a:t>Thursday </a:t>
            </a:r>
            <a:r>
              <a:rPr lang="en-US" altLang="zh-CN" sz="1800" kern="0" dirty="0">
                <a:solidFill>
                  <a:srgbClr val="FF0000"/>
                </a:solidFill>
                <a:latin typeface="Times New Roman"/>
              </a:rPr>
              <a:t>March 2</a:t>
            </a:r>
            <a:r>
              <a:rPr lang="en-US" altLang="zh-CN" sz="1800" kern="0" dirty="0">
                <a:solidFill>
                  <a:srgbClr val="000000"/>
                </a:solidFill>
                <a:latin typeface="Times New Roman"/>
              </a:rPr>
              <a:t>, 2023 at 23:59 Eastern Time USA (11:59 PM)</a:t>
            </a:r>
          </a:p>
          <a:p>
            <a:pPr lvl="1">
              <a:buFont typeface="Times New Roman" pitchFamily="16" charset="0"/>
              <a:buChar char="•"/>
            </a:pPr>
            <a:r>
              <a:rPr lang="en-US" altLang="zh-CN" sz="1400" dirty="0"/>
              <a:t>Initial LB end for D1.0</a:t>
            </a:r>
          </a:p>
          <a:p>
            <a:pPr lvl="1">
              <a:buFont typeface="Times New Roman" pitchFamily="16" charset="0"/>
              <a:buChar char="•"/>
            </a:pPr>
            <a:r>
              <a:rPr lang="en-US" altLang="zh-CN" sz="1400" dirty="0"/>
              <a:t>Assign the comments</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8681"/>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
        <p:nvSpPr>
          <p:cNvPr id="3" name="Date Placeholder 2">
            <a:extLst>
              <a:ext uri="{FF2B5EF4-FFF2-40B4-BE49-F238E27FC236}">
                <a16:creationId xmlns:a16="http://schemas.microsoft.com/office/drawing/2014/main" id="{7BFD74F0-587C-7C6F-9277-002B7805D72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9309163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marR="0" lvl="1" indent="-361950" algn="just" defTabSz="449263"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zh-CN" sz="1600" b="1" i="0" u="none" strike="noStrike" kern="0" cap="none" spc="0" normalizeH="0" baseline="0" noProof="0" dirty="0">
                <a:ln>
                  <a:noFill/>
                </a:ln>
                <a:solidFill>
                  <a:srgbClr val="FF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To be Confirmed: </a:t>
            </a:r>
          </a:p>
          <a:p>
            <a:pPr marL="361950" marR="0" lvl="1" indent="-361950" algn="just" defTabSz="449263"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zh-CN" sz="12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a:p>
            <a:pPr marL="361950" marR="0" lvl="1" indent="-361950" algn="just" defTabSz="449263"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zh-CN" sz="1600" b="1"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May Interim 2023 (May 14-19) </a:t>
            </a:r>
            <a:r>
              <a:rPr kumimoji="0" lang="en-US" altLang="zh-CN" sz="16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	</a:t>
            </a:r>
            <a:endParaRPr kumimoji="0" lang="en-US" altLang="zh-CN" sz="12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70C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15    (Monday PM 2),		 16:00-18:00 Orlando time</a:t>
            </a:r>
            <a:endParaRPr kumimoji="0" lang="en-US" altLang="zh-CN" sz="1200" b="0" i="0" u="none" strike="noStrike" kern="0" cap="none" spc="0" normalizeH="0" baseline="0" noProof="0" dirty="0">
              <a:ln>
                <a:noFill/>
              </a:ln>
              <a:solidFill>
                <a:srgbClr val="FFC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16    (Tuesday AM 1),		 08:00-10:00 Orlando time</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70C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16    (Tuesday AM 2),		 10:30-12:30 Orlando time </a:t>
            </a:r>
            <a:endParaRPr kumimoji="0" lang="en-US" altLang="zh-CN" sz="1200" b="0" i="0" u="none" strike="noStrike" kern="0" cap="none" spc="0" normalizeH="0" baseline="0" noProof="0" dirty="0">
              <a:ln>
                <a:noFill/>
              </a:ln>
              <a:solidFill>
                <a:srgbClr val="C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70C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17    (Wednesday AM 1),		 08:00-10:00 Orlando time</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rPr>
              <a:t>May 17    (Wednesday AM 2),		 10:30-12:30 Orlando time </a:t>
            </a:r>
          </a:p>
          <a:p>
            <a:pPr marL="400050" marR="0" lvl="2" indent="0" algn="just" defTabSz="449263" eaLnBrk="1" fontAlgn="auto" latinLnBrk="0" hangingPunct="1">
              <a:lnSpc>
                <a:spcPct val="100000"/>
              </a:lnSpc>
              <a:spcBef>
                <a:spcPct val="0"/>
              </a:spcBef>
              <a:spcAft>
                <a:spcPts val="0"/>
              </a:spcAft>
              <a:buClrTx/>
              <a:buSzTx/>
              <a:buFontTx/>
              <a:buNone/>
              <a:tabLst/>
              <a:defRPr/>
            </a:pPr>
            <a:endParaRPr kumimoji="0" lang="en-US" altLang="zh-CN" sz="1200" b="0" i="0" u="none" strike="noStrike" kern="0" cap="none" spc="0" normalizeH="0" baseline="0" noProof="0" dirty="0">
              <a:ln>
                <a:noFill/>
              </a:ln>
              <a:solidFill>
                <a:srgbClr val="1F497D"/>
              </a:solidFill>
              <a:effectLst/>
              <a:uLnTx/>
              <a:uFillTx/>
              <a:latin typeface="Times New Roman" panose="02020603050405020304" pitchFamily="18" charset="0"/>
              <a:ea typeface="宋体" panose="02010600030101010101" pitchFamily="2" charset="-122"/>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18    (Thursday AM 1),		 08:00-10:00 Orlando time</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r>
              <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May 18    (Thursday AM 2),		</a:t>
            </a:r>
            <a:r>
              <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宋体" panose="02010600030101010101" pitchFamily="2" charset="-122"/>
              </a:rPr>
              <a:t> 10:30-12:30</a:t>
            </a:r>
            <a:r>
              <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Orlando time</a:t>
            </a: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C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1F497D"/>
              </a:solidFill>
              <a:effectLst/>
              <a:uLnTx/>
              <a:uFillTx/>
              <a:latin typeface="Times New Roman"/>
              <a:ea typeface="宋体" panose="02010600030101010101" pitchFamily="2" charset="-122"/>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1F497D"/>
              </a:solidFill>
              <a:effectLst/>
              <a:uLnTx/>
              <a:uFillTx/>
              <a:latin typeface="Times New Roman"/>
              <a:ea typeface="宋体" panose="02010600030101010101" pitchFamily="2" charset="-122"/>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1F497D"/>
              </a:solidFill>
              <a:effectLst/>
              <a:uLnTx/>
              <a:uFillTx/>
              <a:latin typeface="Times New Roman"/>
              <a:ea typeface="宋体" panose="02010600030101010101" pitchFamily="2" charset="-122"/>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1F497D"/>
              </a:solidFill>
              <a:effectLst/>
              <a:uLnTx/>
              <a:uFillTx/>
              <a:latin typeface="Times New Roman"/>
              <a:ea typeface="宋体" panose="02010600030101010101" pitchFamily="2" charset="-122"/>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685800" marR="0" lvl="2" indent="-285750" algn="just" defTabSz="449263" eaLnBrk="1" fontAlgn="auto" latinLnBrk="0" hangingPunct="1">
              <a:lnSpc>
                <a:spcPct val="100000"/>
              </a:lnSpc>
              <a:spcBef>
                <a:spcPct val="0"/>
              </a:spcBef>
              <a:spcAft>
                <a:spcPts val="0"/>
              </a:spcAft>
              <a:buClrTx/>
              <a:buSzTx/>
              <a:buFont typeface="Times New Roman" panose="02020603050405020304" pitchFamily="18" charset="0"/>
              <a:buChar char="―"/>
              <a:tabLst/>
              <a:defRPr/>
            </a:pPr>
            <a:endParaRPr kumimoji="0" lang="en-US" altLang="zh-CN" sz="1200" b="0" i="0" u="none" strike="noStrike" kern="0" cap="none" spc="0" normalizeH="0" baseline="0" noProof="0" dirty="0">
              <a:ln>
                <a:noFill/>
              </a:ln>
              <a:solidFill>
                <a:srgbClr val="00B05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0" marR="0" lvl="1" indent="0" algn="just" defTabSz="449263" eaLnBrk="1" fontAlgn="auto" latinLnBrk="0" hangingPunct="1">
              <a:lnSpc>
                <a:spcPct val="100000"/>
              </a:lnSpc>
              <a:spcBef>
                <a:spcPct val="0"/>
              </a:spcBef>
              <a:spcAft>
                <a:spcPts val="300"/>
              </a:spcAft>
              <a:buClrTx/>
              <a:buSzTx/>
              <a:buFontTx/>
              <a:buNone/>
              <a:tabLst/>
              <a:defRPr/>
            </a:pPr>
            <a:endPar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endParaRPr>
          </a:p>
          <a:p>
            <a:pPr marL="0" marR="0" lvl="1" indent="0" algn="just" defTabSz="449263" eaLnBrk="1" fontAlgn="auto" latinLnBrk="0" hangingPunct="1">
              <a:lnSpc>
                <a:spcPct val="100000"/>
              </a:lnSpc>
              <a:spcBef>
                <a:spcPct val="0"/>
              </a:spcBef>
              <a:spcAft>
                <a:spcPts val="300"/>
              </a:spcAft>
              <a:buClrTx/>
              <a:buSzTx/>
              <a:buFontTx/>
              <a:buNone/>
              <a:tabLst/>
              <a:defRPr/>
            </a:pP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Note: </a:t>
            </a:r>
          </a:p>
          <a:p>
            <a:pPr marL="228600" marR="0" lvl="1" indent="-228600" algn="just" defTabSz="449263" eaLnBrk="1" fontAlgn="auto" latinLnBrk="0" hangingPunct="1">
              <a:lnSpc>
                <a:spcPct val="100000"/>
              </a:lnSpc>
              <a:spcBef>
                <a:spcPct val="0"/>
              </a:spcBef>
              <a:spcAft>
                <a:spcPts val="300"/>
              </a:spcAft>
              <a:buClrTx/>
              <a:buSzTx/>
              <a:buFontTx/>
              <a:buAutoNum type="arabicPeriod"/>
              <a:tabLst/>
              <a:defRPr/>
            </a:pP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when conflict with CAC, the call may be changed </a:t>
            </a:r>
          </a:p>
          <a:p>
            <a:pPr marL="0" marR="0" lvl="1" indent="0" algn="just" defTabSz="449263" eaLnBrk="1" fontAlgn="auto" latinLnBrk="0" hangingPunct="1">
              <a:lnSpc>
                <a:spcPct val="100000"/>
              </a:lnSpc>
              <a:spcBef>
                <a:spcPct val="0"/>
              </a:spcBef>
              <a:spcAft>
                <a:spcPts val="300"/>
              </a:spcAft>
              <a:buClrTx/>
              <a:buSzTx/>
              <a:buFontTx/>
              <a:buNone/>
              <a:tabLst/>
              <a:defRPr/>
            </a:pP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2023 – May 2023 CAC calls: </a:t>
            </a:r>
            <a:r>
              <a:rPr kumimoji="0" lang="en-US" altLang="zh-CN" sz="900" b="0" i="0" u="none" strike="noStrike" kern="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April 10, and May 1,</a:t>
            </a:r>
            <a:r>
              <a:rPr kumimoji="0" lang="zh-CN" altLang="en-US" sz="900" b="0" i="0" u="none" strike="noStrike" kern="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 </a:t>
            </a:r>
            <a:r>
              <a:rPr kumimoji="0" lang="en-US" altLang="zh-CN" sz="900" b="0" i="0" u="none" strike="noStrike" kern="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14</a:t>
            </a: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a:t>
            </a:r>
          </a:p>
          <a:p>
            <a:pPr marL="0" marR="0" lvl="1" indent="0" algn="just" defTabSz="449263" eaLnBrk="1" fontAlgn="auto" latinLnBrk="0" hangingPunct="1">
              <a:lnSpc>
                <a:spcPct val="100000"/>
              </a:lnSpc>
              <a:spcBef>
                <a:spcPct val="0"/>
              </a:spcBef>
              <a:spcAft>
                <a:spcPts val="300"/>
              </a:spcAft>
              <a:buClrTx/>
              <a:buSzTx/>
              <a:buFontTx/>
              <a:buNone/>
              <a:tabLst/>
              <a:defRPr/>
            </a:pP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 </a:t>
            </a: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Thursday </a:t>
            </a:r>
            <a:r>
              <a:rPr kumimoji="0" lang="en-US" altLang="zh-CN" sz="900" b="0" i="0" u="none" strike="noStrike" kern="0" cap="none" spc="0" normalizeH="0" baseline="0" noProof="0" dirty="0">
                <a:ln>
                  <a:noFill/>
                </a:ln>
                <a:solidFill>
                  <a:srgbClr val="00B0F0"/>
                </a:solidFill>
                <a:effectLst/>
                <a:uLnTx/>
                <a:uFillTx/>
                <a:latin typeface="Times New Roman" panose="02020603050405020304" pitchFamily="18" charset="0"/>
                <a:ea typeface="MS PGothic" panose="020B0600070205080204" pitchFamily="34" charset="-128"/>
                <a:cs typeface="Times New Roman" panose="02020603050405020304" pitchFamily="18" charset="0"/>
              </a:rPr>
              <a:t>23:00 - 01:00am ET </a:t>
            </a: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(Thursday 20</a:t>
            </a:r>
            <a:r>
              <a:rPr kumimoji="0" lang="zh-CN" altLang="en-US"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a:t>
            </a: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00  – 22:00 PT, Friday 11am-13:00 in China, Friday 6am-8am in Israel, Friday 5am – 7am in Central Europe), and </a:t>
            </a:r>
            <a:r>
              <a:rPr kumimoji="0" lang="en-US" altLang="zh-CN" sz="900" b="0" i="0" u="none" strike="noStrike" kern="0" cap="none" spc="0" normalizeH="0" baseline="0" noProof="0" dirty="0">
                <a:ln>
                  <a:noFill/>
                </a:ln>
                <a:solidFill>
                  <a:srgbClr val="0000FF"/>
                </a:solidFill>
                <a:effectLst/>
                <a:uLnTx/>
                <a:uFillTx/>
                <a:latin typeface="Times New Roman" panose="02020603050405020304" pitchFamily="18" charset="0"/>
                <a:ea typeface="MS PGothic" panose="020B0600070205080204" pitchFamily="34" charset="-128"/>
                <a:cs typeface="MS PGothic" charset="0"/>
              </a:rPr>
              <a:t>Sang Kim </a:t>
            </a:r>
            <a:r>
              <a:rPr kumimoji="0" lang="en-US" altLang="zh-CN"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cs typeface="MS PGothic" charset="0"/>
              </a:rPr>
              <a:t>will help to take the minutes for these slots.</a:t>
            </a:r>
            <a:endParaRPr kumimoji="0" lang="zh-CN" altLang="en-US" sz="900" b="0" i="0" u="none" strike="noStrike" kern="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Times</a:t>
            </a:r>
            <a:endParaRPr lang="en-US" altLang="en-US" sz="3200" dirty="0">
              <a:solidFill>
                <a:schemeClr val="tx2"/>
              </a:solidFill>
            </a:endParaRPr>
          </a:p>
        </p:txBody>
      </p:sp>
      <p:sp>
        <p:nvSpPr>
          <p:cNvPr id="6" name="Rectangle 3"/>
          <p:cNvSpPr txBox="1">
            <a:spLocks noChangeArrowheads="1"/>
          </p:cNvSpPr>
          <p:nvPr/>
        </p:nvSpPr>
        <p:spPr bwMode="auto">
          <a:xfrm>
            <a:off x="245165" y="917359"/>
            <a:ext cx="615563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a:cs typeface="Times New Roman" panose="02020603050405020304" pitchFamily="18" charset="0"/>
              </a:rPr>
              <a:t>To be Confirmed:</a:t>
            </a:r>
            <a:endParaRPr lang="en-US" altLang="zh-CN" sz="1200" dirty="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March	20	(Monday),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a:t>
            </a:r>
            <a:r>
              <a:rPr lang="en-US" altLang="zh-CN" sz="1100" dirty="0">
                <a:solidFill>
                  <a:schemeClr val="bg2"/>
                </a:solidFill>
                <a:cs typeface="Times New Roman" panose="02020603050405020304" pitchFamily="18" charset="0"/>
              </a:rPr>
              <a:t> – Too close to March plenary</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2"/>
                </a:solidFill>
                <a:cs typeface="Times New Roman" panose="02020603050405020304" pitchFamily="18" charset="0"/>
              </a:rPr>
              <a:t>March 	21	(Tuesday),	10</a:t>
            </a:r>
            <a:r>
              <a:rPr lang="zh-CN" altLang="en-US" sz="1100" strike="sngStrike" dirty="0">
                <a:solidFill>
                  <a:schemeClr val="bg2"/>
                </a:solidFill>
                <a:cs typeface="Times New Roman" panose="02020603050405020304" pitchFamily="18" charset="0"/>
              </a:rPr>
              <a:t>：</a:t>
            </a:r>
            <a:r>
              <a:rPr lang="en-US" altLang="zh-CN" sz="1100" strike="sngStrike" dirty="0">
                <a:solidFill>
                  <a:schemeClr val="bg2"/>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23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27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28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30	(Thursday),	23</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April	3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April 	4	(Tuesday),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 </a:t>
            </a:r>
            <a:r>
              <a:rPr lang="en-US" altLang="zh-CN" sz="1100" dirty="0">
                <a:solidFill>
                  <a:srgbClr val="00B050"/>
                </a:solidFill>
                <a:cs typeface="Times New Roman" panose="02020603050405020304" pitchFamily="18" charset="0"/>
              </a:rPr>
              <a:t>holiday</a:t>
            </a:r>
          </a:p>
          <a:p>
            <a:pPr marL="685800" lvl="2" indent="-285750" algn="just">
              <a:spcBef>
                <a:spcPct val="0"/>
              </a:spcBef>
              <a:spcAft>
                <a:spcPts val="0"/>
              </a:spcAft>
              <a:buFont typeface="Times New Roman" panose="02020603050405020304" pitchFamily="18" charset="0"/>
              <a:buChar char="―"/>
              <a:defRPr/>
            </a:pPr>
            <a:r>
              <a:rPr lang="en-US" altLang="zh-CN" sz="1100" dirty="0">
                <a:solidFill>
                  <a:srgbClr val="00B0F0"/>
                </a:solidFill>
                <a:cs typeface="Times New Roman" panose="02020603050405020304" pitchFamily="18" charset="0"/>
              </a:rPr>
              <a:t>April 	6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April	10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r>
              <a:rPr lang="en-US" altLang="zh-CN" sz="1100" strike="sngStrike" dirty="0">
                <a:solidFill>
                  <a:srgbClr val="FF0000"/>
                </a:solidFill>
                <a:cs typeface="Times New Roman" panose="02020603050405020304" pitchFamily="18" charset="0"/>
              </a:rPr>
              <a:t> </a:t>
            </a:r>
            <a:r>
              <a:rPr lang="en-US" altLang="zh-CN" sz="1100" dirty="0">
                <a:solidFill>
                  <a:srgbClr val="FF0000"/>
                </a:solidFill>
                <a:cs typeface="Times New Roman" panose="02020603050405020304" pitchFamily="18" charset="0"/>
              </a:rPr>
              <a:t>--CAC</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April 	11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April 	13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April 	17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April 	18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April 	20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April 	24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April 	25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April 	27	(Thursday),	23</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May 	1	(Monday),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  </a:t>
            </a:r>
            <a:r>
              <a:rPr lang="en-US" altLang="zh-CN" sz="1100" dirty="0">
                <a:solidFill>
                  <a:srgbClr val="FF0000"/>
                </a:solidFill>
                <a:cs typeface="Times New Roman" panose="02020603050405020304" pitchFamily="18" charset="0"/>
              </a:rPr>
              <a:t>-- CAC</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May 	2	(Tuesday),	10</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00 - 12:00 ET </a:t>
            </a:r>
            <a:r>
              <a:rPr lang="en-US" altLang="zh-CN" sz="1100" dirty="0">
                <a:solidFill>
                  <a:srgbClr val="00B050"/>
                </a:solidFill>
                <a:cs typeface="Times New Roman" panose="02020603050405020304" pitchFamily="18" charset="0"/>
              </a:rPr>
              <a:t>- holiday</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May	4	(Thursday),	23</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00 - 01:00 ET</a:t>
            </a:r>
          </a:p>
          <a:p>
            <a:pPr marL="400050" lvl="2" indent="0" algn="just">
              <a:spcBef>
                <a:spcPct val="0"/>
              </a:spcBef>
              <a:spcAft>
                <a:spcPts val="0"/>
              </a:spcAft>
              <a:buClr>
                <a:srgbClr val="000000"/>
              </a:buClr>
              <a:buNone/>
              <a:defRPr/>
            </a:pP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May 	8	(Monday),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May 	9	(Tuesday),	10</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00 - 12:00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May	11	(Thursday),	23</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00 - 01:00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graphicFrame>
        <p:nvGraphicFramePr>
          <p:cNvPr id="8" name="表格 7"/>
          <p:cNvGraphicFramePr>
            <a:graphicFrameLocks noGrp="1"/>
          </p:cNvGraphicFramePr>
          <p:nvPr/>
        </p:nvGraphicFramePr>
        <p:xfrm>
          <a:off x="6553200" y="3752215"/>
          <a:ext cx="5486400" cy="1505585"/>
        </p:xfrm>
        <a:graphic>
          <a:graphicData uri="http://schemas.openxmlformats.org/drawingml/2006/table">
            <a:tbl>
              <a:tblPr firstRow="1" firstCol="1" bandRow="1"/>
              <a:tblGrid>
                <a:gridCol w="6096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gridCol w="838200">
                  <a:extLst>
                    <a:ext uri="{9D8B030D-6E8A-4147-A177-3AD203B41FA5}">
                      <a16:colId xmlns:a16="http://schemas.microsoft.com/office/drawing/2014/main" val="20006"/>
                    </a:ext>
                  </a:extLst>
                </a:gridCol>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Orlando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20:00-22:00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22:30-00:30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7165">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PM1</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13:30-15:30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01:30-03:30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19:30-21:30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20:30-22:30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13:30-15:30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7030A0"/>
                          </a:solidFill>
                          <a:effectLst/>
                          <a:latin typeface="Calibri" panose="020F0502020204030204" pitchFamily="34" charset="0"/>
                          <a:ea typeface="宋体" panose="02010600030101010101" pitchFamily="2" charset="-122"/>
                        </a:rPr>
                        <a:t>10:30-12:30</a:t>
                      </a:r>
                      <a:endParaRPr lang="zh-CN" sz="900" dirty="0">
                        <a:solidFill>
                          <a:srgbClr val="7030A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04:00-06:00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22:00-24:00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07:30-09:30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 name="Date Placeholder 1">
            <a:extLst>
              <a:ext uri="{FF2B5EF4-FFF2-40B4-BE49-F238E27FC236}">
                <a16:creationId xmlns:a16="http://schemas.microsoft.com/office/drawing/2014/main" id="{C7FEBF52-104F-204D-E995-7C9AB7BBE93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565087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err="1"/>
              <a:t>TGbh</a:t>
            </a:r>
            <a:r>
              <a:rPr lang="en-US" dirty="0"/>
              <a:t>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2023-03-16</a:t>
            </a:r>
          </a:p>
        </p:txBody>
      </p:sp>
      <p:graphicFrame>
        <p:nvGraphicFramePr>
          <p:cNvPr id="1026" name="Object 11"/>
          <p:cNvGraphicFramePr>
            <a:graphicFrameLocks noChangeAspect="1"/>
          </p:cNvGraphicFramePr>
          <p:nvPr>
            <p:extLst>
              <p:ext uri="{D42A27DB-BD31-4B8C-83A1-F6EECF244321}">
                <p14:modId xmlns:p14="http://schemas.microsoft.com/office/powerpoint/2010/main" val="3305098018"/>
              </p:ext>
            </p:extLst>
          </p:nvPr>
        </p:nvGraphicFramePr>
        <p:xfrm>
          <a:off x="2041526" y="2286001"/>
          <a:ext cx="7559675" cy="2632075"/>
        </p:xfrm>
        <a:graphic>
          <a:graphicData uri="http://schemas.openxmlformats.org/presentationml/2006/ole">
            <mc:AlternateContent xmlns:mc="http://schemas.openxmlformats.org/markup-compatibility/2006">
              <mc:Choice xmlns:v="urn:schemas-microsoft-com:vml" Requires="v">
                <p:oleObj name="Document" r:id="rId3" imgW="8267030" imgH="2874253" progId="Word.Document.8">
                  <p:embed/>
                </p:oleObj>
              </mc:Choice>
              <mc:Fallback>
                <p:oleObj name="Document" r:id="rId3" imgW="8267030" imgH="2874253" progId="Word.Document.8">
                  <p:embed/>
                  <p:pic>
                    <p:nvPicPr>
                      <p:cNvPr id="1026" name="Object 11"/>
                      <p:cNvPicPr>
                        <a:picLocks noChangeAspect="1" noChangeArrowheads="1"/>
                      </p:cNvPicPr>
                      <p:nvPr/>
                    </p:nvPicPr>
                    <p:blipFill>
                      <a:blip r:embed="rId4"/>
                      <a:srcRect/>
                      <a:stretch>
                        <a:fillRect/>
                      </a:stretch>
                    </p:blipFill>
                    <p:spPr bwMode="auto">
                      <a:xfrm>
                        <a:off x="2041526" y="2286001"/>
                        <a:ext cx="7559675" cy="2632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Footer Placeholder 1">
            <a:extLst>
              <a:ext uri="{FF2B5EF4-FFF2-40B4-BE49-F238E27FC236}">
                <a16:creationId xmlns:a16="http://schemas.microsoft.com/office/drawing/2014/main" id="{2017ED98-DD9D-C192-D2A8-7E74CDB6C161}"/>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61452E75-FC2A-0563-8F32-6BDD30317ABA}"/>
              </a:ext>
            </a:extLst>
          </p:cNvPr>
          <p:cNvSpPr>
            <a:spLocks noGrp="1"/>
          </p:cNvSpPr>
          <p:nvPr>
            <p:ph type="sldNum" idx="12"/>
          </p:nvPr>
        </p:nvSpPr>
        <p:spPr/>
        <p:txBody>
          <a:bodyPr/>
          <a:lstStyle/>
          <a:p>
            <a:r>
              <a:rPr lang="en-GB"/>
              <a:t>Slide </a:t>
            </a:r>
            <a:fld id="{440F5867-744E-4AA6-B0ED-4C44D2DFBB7B}" type="slidenum">
              <a:rPr lang="en-GB" smtClean="0"/>
              <a:pPr/>
              <a:t>66</a:t>
            </a:fld>
            <a:endParaRPr lang="en-GB" dirty="0"/>
          </a:p>
        </p:txBody>
      </p:sp>
      <p:sp>
        <p:nvSpPr>
          <p:cNvPr id="4" name="Date Placeholder 3">
            <a:extLst>
              <a:ext uri="{FF2B5EF4-FFF2-40B4-BE49-F238E27FC236}">
                <a16:creationId xmlns:a16="http://schemas.microsoft.com/office/drawing/2014/main" id="{182EC720-C601-334B-9C13-76CFB1189793}"/>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31569429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t>
            </a:r>
            <a:r>
              <a:rPr lang="en-US" dirty="0" err="1"/>
              <a:t>TGbh</a:t>
            </a:r>
            <a:endParaRPr lang="en-US" dirty="0"/>
          </a:p>
          <a:p>
            <a:pPr algn="ctr" eaLnBrk="1" hangingPunct="1">
              <a:buFontTx/>
              <a:buNone/>
            </a:pPr>
            <a:r>
              <a:rPr lang="en-US" dirty="0"/>
              <a:t>“Randomized and Changing MAC addresses” (RCM)</a:t>
            </a:r>
          </a:p>
          <a:p>
            <a:pPr algn="ctr" eaLnBrk="1" hangingPunct="1">
              <a:buFontTx/>
              <a:buNone/>
            </a:pPr>
            <a:r>
              <a:rPr lang="en-US" dirty="0"/>
              <a:t>March 2023 Plenary Session (mixed-mode)</a:t>
            </a:r>
          </a:p>
        </p:txBody>
      </p:sp>
      <p:sp>
        <p:nvSpPr>
          <p:cNvPr id="2" name="Footer Placeholder 1">
            <a:extLst>
              <a:ext uri="{FF2B5EF4-FFF2-40B4-BE49-F238E27FC236}">
                <a16:creationId xmlns:a16="http://schemas.microsoft.com/office/drawing/2014/main" id="{C240913E-5B93-90C3-AE2F-4302E29155DA}"/>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F51A7A46-E5F8-9E8E-5E3B-777C0CB7ECCD}"/>
              </a:ext>
            </a:extLst>
          </p:cNvPr>
          <p:cNvSpPr>
            <a:spLocks noGrp="1"/>
          </p:cNvSpPr>
          <p:nvPr>
            <p:ph type="sldNum" idx="12"/>
          </p:nvPr>
        </p:nvSpPr>
        <p:spPr/>
        <p:txBody>
          <a:bodyPr/>
          <a:lstStyle/>
          <a:p>
            <a:r>
              <a:rPr lang="en-GB"/>
              <a:t>Slide </a:t>
            </a:r>
            <a:fld id="{440F5867-744E-4AA6-B0ED-4C44D2DFBB7B}" type="slidenum">
              <a:rPr lang="en-GB" smtClean="0"/>
              <a:pPr/>
              <a:t>67</a:t>
            </a:fld>
            <a:endParaRPr lang="en-GB" dirty="0"/>
          </a:p>
        </p:txBody>
      </p:sp>
      <p:sp>
        <p:nvSpPr>
          <p:cNvPr id="4" name="Date Placeholder 3">
            <a:extLst>
              <a:ext uri="{FF2B5EF4-FFF2-40B4-BE49-F238E27FC236}">
                <a16:creationId xmlns:a16="http://schemas.microsoft.com/office/drawing/2014/main" id="{07EE7562-4547-5268-FCDB-8DCDDE1C1F66}"/>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5564476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- 1</a:t>
            </a:r>
          </a:p>
        </p:txBody>
      </p:sp>
      <p:sp>
        <p:nvSpPr>
          <p:cNvPr id="15366" name="Rectangle 3"/>
          <p:cNvSpPr>
            <a:spLocks noGrp="1" noChangeArrowheads="1"/>
          </p:cNvSpPr>
          <p:nvPr>
            <p:ph type="body" idx="1"/>
          </p:nvPr>
        </p:nvSpPr>
        <p:spPr>
          <a:xfrm>
            <a:off x="2057400" y="1600200"/>
            <a:ext cx="8229600" cy="4876800"/>
          </a:xfrm>
        </p:spPr>
        <p:txBody>
          <a:bodyPr/>
          <a:lstStyle/>
          <a:p>
            <a:pPr>
              <a:spcBef>
                <a:spcPts val="0"/>
              </a:spcBef>
            </a:pPr>
            <a:r>
              <a:rPr lang="en-US" dirty="0"/>
              <a:t>Agenda is here: </a:t>
            </a:r>
            <a:r>
              <a:rPr lang="en-US" dirty="0">
                <a:hlinkClick r:id="rId3"/>
              </a:rPr>
              <a:t>11-23/0180r6</a:t>
            </a:r>
            <a:r>
              <a:rPr lang="en-US" dirty="0"/>
              <a:t> </a:t>
            </a:r>
          </a:p>
          <a:p>
            <a:pPr>
              <a:spcBef>
                <a:spcPts val="0"/>
              </a:spcBef>
            </a:pPr>
            <a:r>
              <a:rPr lang="en-US" dirty="0"/>
              <a:t>Latest Issue Tracking document:  </a:t>
            </a:r>
            <a:r>
              <a:rPr lang="en-US" dirty="0">
                <a:hlinkClick r:id="rId4"/>
              </a:rPr>
              <a:t>11-21/0332r37</a:t>
            </a:r>
            <a:r>
              <a:rPr lang="en-US" dirty="0"/>
              <a:t> </a:t>
            </a:r>
          </a:p>
          <a:p>
            <a:pPr>
              <a:spcBef>
                <a:spcPts val="0"/>
              </a:spcBef>
            </a:pPr>
            <a:r>
              <a:rPr lang="en-US" dirty="0"/>
              <a:t>Draft D0.2 is posted, in members’ area</a:t>
            </a:r>
          </a:p>
          <a:p>
            <a:pPr>
              <a:spcBef>
                <a:spcPts val="0"/>
              </a:spcBef>
            </a:pPr>
            <a:r>
              <a:rPr lang="en-US" dirty="0"/>
              <a:t>Comment resolution spreadsheet: </a:t>
            </a:r>
            <a:r>
              <a:rPr lang="en-US" dirty="0">
                <a:hlinkClick r:id="rId5"/>
              </a:rPr>
              <a:t>11-22/0973r19</a:t>
            </a:r>
            <a:r>
              <a:rPr lang="en-US" dirty="0"/>
              <a:t> </a:t>
            </a:r>
          </a:p>
          <a:p>
            <a:pPr>
              <a:spcBef>
                <a:spcPts val="0"/>
              </a:spcBef>
            </a:pPr>
            <a:r>
              <a:rPr lang="en-US" dirty="0"/>
              <a:t>Motions: </a:t>
            </a:r>
            <a:r>
              <a:rPr lang="en-US" dirty="0">
                <a:hlinkClick r:id="rId6"/>
              </a:rPr>
              <a:t>11-22/0651r14</a:t>
            </a:r>
            <a:r>
              <a:rPr lang="en-US" dirty="0"/>
              <a:t> </a:t>
            </a:r>
          </a:p>
          <a:p>
            <a:pPr>
              <a:spcBef>
                <a:spcPts val="0"/>
              </a:spcBef>
            </a:pPr>
            <a:endParaRPr lang="en-US" altLang="en-US" sz="1400" dirty="0"/>
          </a:p>
        </p:txBody>
      </p:sp>
      <p:sp>
        <p:nvSpPr>
          <p:cNvPr id="2" name="Footer Placeholder 1">
            <a:extLst>
              <a:ext uri="{FF2B5EF4-FFF2-40B4-BE49-F238E27FC236}">
                <a16:creationId xmlns:a16="http://schemas.microsoft.com/office/drawing/2014/main" id="{5B8CFDA0-4450-81D8-A554-4CDA5414FF3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0112BE85-897E-5CF5-54DA-3F226DFE9A2C}"/>
              </a:ext>
            </a:extLst>
          </p:cNvPr>
          <p:cNvSpPr>
            <a:spLocks noGrp="1"/>
          </p:cNvSpPr>
          <p:nvPr>
            <p:ph type="sldNum" idx="12"/>
          </p:nvPr>
        </p:nvSpPr>
        <p:spPr/>
        <p:txBody>
          <a:bodyPr/>
          <a:lstStyle/>
          <a:p>
            <a:r>
              <a:rPr lang="en-GB"/>
              <a:t>Slide </a:t>
            </a:r>
            <a:fld id="{440F5867-744E-4AA6-B0ED-4C44D2DFBB7B}" type="slidenum">
              <a:rPr lang="en-GB" smtClean="0"/>
              <a:pPr/>
              <a:t>68</a:t>
            </a:fld>
            <a:endParaRPr lang="en-GB" dirty="0"/>
          </a:p>
        </p:txBody>
      </p:sp>
      <p:sp>
        <p:nvSpPr>
          <p:cNvPr id="4" name="Date Placeholder 3">
            <a:extLst>
              <a:ext uri="{FF2B5EF4-FFF2-40B4-BE49-F238E27FC236}">
                <a16:creationId xmlns:a16="http://schemas.microsoft.com/office/drawing/2014/main" id="{AE499EF9-6F4B-13F6-7F63-752F27B8D80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3347826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- 2</a:t>
            </a:r>
          </a:p>
        </p:txBody>
      </p:sp>
      <p:sp>
        <p:nvSpPr>
          <p:cNvPr id="15366" name="Rectangle 3"/>
          <p:cNvSpPr>
            <a:spLocks noGrp="1" noChangeArrowheads="1"/>
          </p:cNvSpPr>
          <p:nvPr>
            <p:ph type="body" idx="1"/>
          </p:nvPr>
        </p:nvSpPr>
        <p:spPr>
          <a:xfrm>
            <a:off x="2057400" y="1600200"/>
            <a:ext cx="8229600" cy="4876800"/>
          </a:xfrm>
        </p:spPr>
        <p:txBody>
          <a:bodyPr/>
          <a:lstStyle/>
          <a:p>
            <a:pPr>
              <a:spcBef>
                <a:spcPts val="0"/>
              </a:spcBef>
            </a:pPr>
            <a:r>
              <a:rPr lang="en-US" sz="2800" dirty="0"/>
              <a:t>Contributions considered:</a:t>
            </a:r>
          </a:p>
          <a:p>
            <a:pPr marL="457200" indent="-457200">
              <a:lnSpc>
                <a:spcPct val="90000"/>
              </a:lnSpc>
              <a:spcBef>
                <a:spcPts val="0"/>
              </a:spcBef>
              <a:spcAft>
                <a:spcPts val="300"/>
              </a:spcAft>
              <a:buFont typeface="Arial" panose="020B0604020202020204" pitchFamily="34" charset="0"/>
              <a:buChar char="•"/>
              <a:defRPr/>
            </a:pPr>
            <a:r>
              <a:rPr lang="en-US" sz="2000" dirty="0"/>
              <a:t>CIDs 16 and 32 resolution (Device ID in Assoc for FILS) </a:t>
            </a:r>
            <a:r>
              <a:rPr lang="en-US" sz="2000" b="0" dirty="0">
                <a:hlinkClick r:id="rId3"/>
              </a:rPr>
              <a:t>11-23/0459r0</a:t>
            </a:r>
            <a:r>
              <a:rPr lang="en-US" sz="2000" b="0" dirty="0"/>
              <a:t>,</a:t>
            </a:r>
            <a:r>
              <a:rPr lang="en-US" sz="2000" dirty="0"/>
              <a:t> </a:t>
            </a:r>
            <a:r>
              <a:rPr lang="en-US" sz="2000" b="0" dirty="0">
                <a:hlinkClick r:id="rId4"/>
              </a:rPr>
              <a:t>11-23/0452r0</a:t>
            </a:r>
            <a:endParaRPr lang="en-US" sz="2000" b="0" dirty="0"/>
          </a:p>
          <a:p>
            <a:pPr marL="457200" indent="-457200">
              <a:lnSpc>
                <a:spcPct val="90000"/>
              </a:lnSpc>
              <a:spcBef>
                <a:spcPts val="0"/>
              </a:spcBef>
              <a:spcAft>
                <a:spcPts val="300"/>
              </a:spcAft>
              <a:buFont typeface="Arial" panose="020B0604020202020204" pitchFamily="34" charset="0"/>
              <a:buChar char="•"/>
              <a:defRPr/>
            </a:pPr>
            <a:r>
              <a:rPr lang="en-US" sz="2000" dirty="0"/>
              <a:t>CIDs 19 &amp; 20  (Device ID and PASN) </a:t>
            </a:r>
            <a:r>
              <a:rPr lang="en-US" sz="2000" b="0" dirty="0">
                <a:hlinkClick r:id="rId5"/>
              </a:rPr>
              <a:t>11-22/1732r1</a:t>
            </a:r>
            <a:r>
              <a:rPr lang="en-US" sz="2000" b="0" dirty="0"/>
              <a:t>, </a:t>
            </a:r>
            <a:r>
              <a:rPr lang="en-US" sz="2000" b="0" dirty="0">
                <a:hlinkClick r:id="rId6"/>
              </a:rPr>
              <a:t>11-22/1806r0</a:t>
            </a:r>
            <a:r>
              <a:rPr lang="en-US" sz="2000" b="0" dirty="0"/>
              <a:t> </a:t>
            </a:r>
          </a:p>
          <a:p>
            <a:pPr marL="457200" indent="-457200">
              <a:lnSpc>
                <a:spcPct val="90000"/>
              </a:lnSpc>
              <a:spcBef>
                <a:spcPts val="0"/>
              </a:spcBef>
              <a:spcAft>
                <a:spcPts val="300"/>
              </a:spcAft>
              <a:buFont typeface="Arial" panose="020B0604020202020204" pitchFamily="34" charset="0"/>
              <a:buChar char="•"/>
              <a:defRPr/>
            </a:pPr>
            <a:r>
              <a:rPr lang="en-US" sz="2000" dirty="0"/>
              <a:t>CID 35 (Opaque container for Device ID) (email proposal)</a:t>
            </a:r>
          </a:p>
          <a:p>
            <a:pPr marL="457200" indent="-457200">
              <a:lnSpc>
                <a:spcPct val="90000"/>
              </a:lnSpc>
              <a:spcBef>
                <a:spcPts val="0"/>
              </a:spcBef>
              <a:spcAft>
                <a:spcPts val="300"/>
              </a:spcAft>
              <a:buFont typeface="Arial" panose="020B0604020202020204" pitchFamily="34" charset="0"/>
              <a:buChar char="•"/>
              <a:defRPr/>
            </a:pPr>
            <a:r>
              <a:rPr lang="en-US" sz="2000" dirty="0"/>
              <a:t>CIDs 5 and 62 (PICS and MIB): </a:t>
            </a:r>
            <a:r>
              <a:rPr lang="en-US" sz="2000" b="0" dirty="0">
                <a:hlinkClick r:id="rId7"/>
              </a:rPr>
              <a:t>11-23/0461r0</a:t>
            </a:r>
            <a:endParaRPr lang="en-US" sz="2000" dirty="0"/>
          </a:p>
          <a:p>
            <a:pPr marL="457200" indent="-457200">
              <a:lnSpc>
                <a:spcPct val="70000"/>
              </a:lnSpc>
              <a:spcBef>
                <a:spcPts val="300"/>
              </a:spcBef>
              <a:spcAft>
                <a:spcPts val="600"/>
              </a:spcAft>
              <a:buFont typeface="Arial" panose="020B0604020202020204" pitchFamily="34" charset="0"/>
              <a:buChar char="•"/>
              <a:defRPr/>
            </a:pPr>
            <a:r>
              <a:rPr lang="en-US" sz="2000" dirty="0"/>
              <a:t>Presentation on IRM: </a:t>
            </a:r>
            <a:r>
              <a:rPr lang="en-US" sz="2000" b="0" dirty="0">
                <a:hlinkClick r:id="rId8"/>
              </a:rPr>
              <a:t>11-23/0421r1</a:t>
            </a:r>
            <a:r>
              <a:rPr lang="en-US" sz="2000" dirty="0"/>
              <a:t> </a:t>
            </a:r>
          </a:p>
          <a:p>
            <a:pPr marL="457200" indent="-457200">
              <a:lnSpc>
                <a:spcPct val="70000"/>
              </a:lnSpc>
              <a:spcBef>
                <a:spcPts val="300"/>
              </a:spcBef>
              <a:spcAft>
                <a:spcPts val="600"/>
              </a:spcAft>
              <a:buFont typeface="Arial" panose="020B0604020202020204" pitchFamily="34" charset="0"/>
              <a:buChar char="•"/>
              <a:defRPr/>
            </a:pPr>
            <a:r>
              <a:rPr lang="en-US" sz="2000" dirty="0"/>
              <a:t>Presentation on “IE-based solution”: </a:t>
            </a:r>
            <a:r>
              <a:rPr lang="en-US" sz="2000" b="0" dirty="0">
                <a:hlinkClick r:id="rId9"/>
              </a:rPr>
              <a:t>11-23/0441r0</a:t>
            </a:r>
            <a:endParaRPr lang="en-US" sz="2000" b="0" dirty="0"/>
          </a:p>
          <a:p>
            <a:pPr marL="457200" indent="-457200">
              <a:lnSpc>
                <a:spcPct val="90000"/>
              </a:lnSpc>
              <a:spcBef>
                <a:spcPts val="0"/>
              </a:spcBef>
              <a:spcAft>
                <a:spcPts val="300"/>
              </a:spcAft>
              <a:buFont typeface="Arial" panose="020B0604020202020204" pitchFamily="34" charset="0"/>
              <a:buChar char="•"/>
              <a:defRPr/>
            </a:pPr>
            <a:endParaRPr lang="en-US" altLang="en-US" sz="1600" dirty="0">
              <a:solidFill>
                <a:schemeClr val="tx1"/>
              </a:solidFill>
            </a:endParaRPr>
          </a:p>
        </p:txBody>
      </p:sp>
      <p:sp>
        <p:nvSpPr>
          <p:cNvPr id="2" name="Footer Placeholder 1">
            <a:extLst>
              <a:ext uri="{FF2B5EF4-FFF2-40B4-BE49-F238E27FC236}">
                <a16:creationId xmlns:a16="http://schemas.microsoft.com/office/drawing/2014/main" id="{6A7D862D-958C-4BC9-FAB5-859811D31D96}"/>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ECB9B0E1-2015-C37E-69EF-DFF2AA3EBD03}"/>
              </a:ext>
            </a:extLst>
          </p:cNvPr>
          <p:cNvSpPr>
            <a:spLocks noGrp="1"/>
          </p:cNvSpPr>
          <p:nvPr>
            <p:ph type="sldNum" idx="12"/>
          </p:nvPr>
        </p:nvSpPr>
        <p:spPr/>
        <p:txBody>
          <a:bodyPr/>
          <a:lstStyle/>
          <a:p>
            <a:r>
              <a:rPr lang="en-GB"/>
              <a:t>Slide </a:t>
            </a:r>
            <a:fld id="{440F5867-744E-4AA6-B0ED-4C44D2DFBB7B}" type="slidenum">
              <a:rPr lang="en-GB" smtClean="0"/>
              <a:pPr/>
              <a:t>69</a:t>
            </a:fld>
            <a:endParaRPr lang="en-GB" dirty="0"/>
          </a:p>
        </p:txBody>
      </p:sp>
      <p:sp>
        <p:nvSpPr>
          <p:cNvPr id="4" name="Date Placeholder 3">
            <a:extLst>
              <a:ext uri="{FF2B5EF4-FFF2-40B4-BE49-F238E27FC236}">
                <a16:creationId xmlns:a16="http://schemas.microsoft.com/office/drawing/2014/main" id="{FC70F6E2-8805-1DBB-81BE-2CE915B44E69}"/>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918802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B915-0F1B-B0FF-F10A-184EA63FC48E}"/>
              </a:ext>
            </a:extLst>
          </p:cNvPr>
          <p:cNvSpPr>
            <a:spLocks noGrp="1"/>
          </p:cNvSpPr>
          <p:nvPr>
            <p:ph type="title"/>
          </p:nvPr>
        </p:nvSpPr>
        <p:spPr/>
        <p:txBody>
          <a:bodyPr/>
          <a:lstStyle/>
          <a:p>
            <a:r>
              <a:rPr lang="en-US" dirty="0"/>
              <a:t>Attendance by breakout (March plenary session)</a:t>
            </a:r>
          </a:p>
        </p:txBody>
      </p:sp>
      <p:sp>
        <p:nvSpPr>
          <p:cNvPr id="4" name="Slide Number Placeholder 3">
            <a:extLst>
              <a:ext uri="{FF2B5EF4-FFF2-40B4-BE49-F238E27FC236}">
                <a16:creationId xmlns:a16="http://schemas.microsoft.com/office/drawing/2014/main" id="{06B5E79E-7717-39C0-DFC3-6CCD4CAB35DD}"/>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968E0238-B2AF-3FFE-B21C-AEC28CC8B89D}"/>
              </a:ext>
            </a:extLst>
          </p:cNvPr>
          <p:cNvSpPr>
            <a:spLocks noGrp="1"/>
          </p:cNvSpPr>
          <p:nvPr>
            <p:ph type="ftr" idx="14"/>
          </p:nvPr>
        </p:nvSpPr>
        <p:spPr/>
        <p:txBody>
          <a:bodyPr/>
          <a:lstStyle/>
          <a:p>
            <a:r>
              <a:rPr lang="en-GB"/>
              <a:t>Robert Stacey, Intel</a:t>
            </a:r>
            <a:endParaRPr lang="en-GB" dirty="0"/>
          </a:p>
        </p:txBody>
      </p:sp>
      <p:sp>
        <p:nvSpPr>
          <p:cNvPr id="6" name="Date Placeholder 5">
            <a:extLst>
              <a:ext uri="{FF2B5EF4-FFF2-40B4-BE49-F238E27FC236}">
                <a16:creationId xmlns:a16="http://schemas.microsoft.com/office/drawing/2014/main" id="{161FEF03-08AF-BAE2-D9B6-186C37C90791}"/>
              </a:ext>
            </a:extLst>
          </p:cNvPr>
          <p:cNvSpPr>
            <a:spLocks noGrp="1"/>
          </p:cNvSpPr>
          <p:nvPr>
            <p:ph type="dt" idx="15"/>
          </p:nvPr>
        </p:nvSpPr>
        <p:spPr/>
        <p:txBody>
          <a:bodyPr/>
          <a:lstStyle/>
          <a:p>
            <a:r>
              <a:rPr lang="en-US"/>
              <a:t>March 2023</a:t>
            </a:r>
            <a:endParaRPr lang="en-GB" dirty="0"/>
          </a:p>
        </p:txBody>
      </p:sp>
      <p:pic>
        <p:nvPicPr>
          <p:cNvPr id="14" name="Content Placeholder 13">
            <a:extLst>
              <a:ext uri="{FF2B5EF4-FFF2-40B4-BE49-F238E27FC236}">
                <a16:creationId xmlns:a16="http://schemas.microsoft.com/office/drawing/2014/main" id="{DD3ACDA1-80D2-5CCC-D5E2-D2C47A6DAFA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47800" y="1475281"/>
            <a:ext cx="9108203" cy="4977187"/>
          </a:xfrm>
        </p:spPr>
      </p:pic>
    </p:spTree>
    <p:extLst>
      <p:ext uri="{BB962C8B-B14F-4D97-AF65-F5344CB8AC3E}">
        <p14:creationId xmlns:p14="http://schemas.microsoft.com/office/powerpoint/2010/main" val="20381269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- 3</a:t>
            </a:r>
          </a:p>
        </p:txBody>
      </p:sp>
      <p:sp>
        <p:nvSpPr>
          <p:cNvPr id="15366" name="Rectangle 3"/>
          <p:cNvSpPr>
            <a:spLocks noGrp="1" noChangeArrowheads="1"/>
          </p:cNvSpPr>
          <p:nvPr>
            <p:ph type="body" idx="1"/>
          </p:nvPr>
        </p:nvSpPr>
        <p:spPr>
          <a:xfrm>
            <a:off x="2057400" y="1524000"/>
            <a:ext cx="8229600" cy="4800600"/>
          </a:xfrm>
        </p:spPr>
        <p:txBody>
          <a:bodyPr/>
          <a:lstStyle/>
          <a:p>
            <a:pPr>
              <a:lnSpc>
                <a:spcPct val="90000"/>
              </a:lnSpc>
              <a:spcBef>
                <a:spcPts val="0"/>
              </a:spcBef>
              <a:buFont typeface="Arial" panose="020B0604020202020204" pitchFamily="34" charset="0"/>
              <a:buChar char="•"/>
              <a:defRPr/>
            </a:pPr>
            <a:r>
              <a:rPr lang="en-US" altLang="en-US" sz="2800" dirty="0"/>
              <a:t>Resolutions prepared for all remaining CIDs (on CC 41), except to add one/more additional solutions.</a:t>
            </a:r>
          </a:p>
          <a:p>
            <a:pPr marL="857250" lvl="1" indent="-457200">
              <a:lnSpc>
                <a:spcPct val="90000"/>
              </a:lnSpc>
              <a:spcBef>
                <a:spcPts val="0"/>
              </a:spcBef>
              <a:spcAft>
                <a:spcPts val="300"/>
              </a:spcAft>
              <a:buFont typeface="Arial" panose="020B0604020202020204" pitchFamily="34" charset="0"/>
              <a:buChar char="•"/>
              <a:defRPr/>
            </a:pPr>
            <a:r>
              <a:rPr lang="en-US" sz="2400" dirty="0">
                <a:hlinkClick r:id="rId3"/>
              </a:rPr>
              <a:t>11-22/0973r18</a:t>
            </a:r>
            <a:endParaRPr lang="en-US" altLang="en-US" sz="2400" dirty="0">
              <a:solidFill>
                <a:schemeClr val="tx1"/>
              </a:solidFill>
            </a:endParaRPr>
          </a:p>
          <a:p>
            <a:pPr>
              <a:spcBef>
                <a:spcPts val="0"/>
              </a:spcBef>
            </a:pPr>
            <a:endParaRPr lang="en-US" sz="2800" dirty="0"/>
          </a:p>
          <a:p>
            <a:pPr>
              <a:spcBef>
                <a:spcPts val="0"/>
              </a:spcBef>
            </a:pPr>
            <a:r>
              <a:rPr lang="en-US" sz="2800" dirty="0"/>
              <a:t>Motion on comments to stop consideration of adding any more solutions to the D0.2 material</a:t>
            </a:r>
          </a:p>
          <a:p>
            <a:pPr lvl="1">
              <a:spcBef>
                <a:spcPts val="0"/>
              </a:spcBef>
            </a:pPr>
            <a:r>
              <a:rPr lang="en-US" altLang="en-US" sz="2400" dirty="0">
                <a:solidFill>
                  <a:schemeClr val="tx1"/>
                </a:solidFill>
              </a:rPr>
              <a:t>Failed: 17-6-5 (74%)</a:t>
            </a:r>
            <a:endParaRPr lang="en-US" altLang="en-US" sz="2400" dirty="0"/>
          </a:p>
          <a:p>
            <a:pPr lvl="1">
              <a:spcBef>
                <a:spcPts val="0"/>
              </a:spcBef>
            </a:pPr>
            <a:endParaRPr lang="en-US" altLang="en-US" sz="2400" dirty="0">
              <a:solidFill>
                <a:schemeClr val="tx1"/>
              </a:solidFill>
            </a:endParaRPr>
          </a:p>
          <a:p>
            <a:pPr>
              <a:spcBef>
                <a:spcPts val="0"/>
              </a:spcBef>
            </a:pPr>
            <a:r>
              <a:rPr lang="en-US" altLang="en-US" sz="2800" dirty="0"/>
              <a:t>Motion for D1.0, and initial WG LB not considered</a:t>
            </a:r>
            <a:endParaRPr lang="en-US" altLang="en-US" sz="2800" dirty="0">
              <a:solidFill>
                <a:schemeClr val="tx1"/>
              </a:solidFill>
            </a:endParaRPr>
          </a:p>
        </p:txBody>
      </p:sp>
      <p:sp>
        <p:nvSpPr>
          <p:cNvPr id="2" name="Footer Placeholder 1">
            <a:extLst>
              <a:ext uri="{FF2B5EF4-FFF2-40B4-BE49-F238E27FC236}">
                <a16:creationId xmlns:a16="http://schemas.microsoft.com/office/drawing/2014/main" id="{E53203FA-A33D-A2DA-61EB-0A1D58E01174}"/>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C408407A-ACAE-7116-12A4-5EF5949338B6}"/>
              </a:ext>
            </a:extLst>
          </p:cNvPr>
          <p:cNvSpPr>
            <a:spLocks noGrp="1"/>
          </p:cNvSpPr>
          <p:nvPr>
            <p:ph type="sldNum" idx="12"/>
          </p:nvPr>
        </p:nvSpPr>
        <p:spPr/>
        <p:txBody>
          <a:bodyPr/>
          <a:lstStyle/>
          <a:p>
            <a:r>
              <a:rPr lang="en-GB"/>
              <a:t>Slide </a:t>
            </a:r>
            <a:fld id="{440F5867-744E-4AA6-B0ED-4C44D2DFBB7B}" type="slidenum">
              <a:rPr lang="en-GB" smtClean="0"/>
              <a:pPr/>
              <a:t>70</a:t>
            </a:fld>
            <a:endParaRPr lang="en-GB" dirty="0"/>
          </a:p>
        </p:txBody>
      </p:sp>
      <p:sp>
        <p:nvSpPr>
          <p:cNvPr id="4" name="Date Placeholder 3">
            <a:extLst>
              <a:ext uri="{FF2B5EF4-FFF2-40B4-BE49-F238E27FC236}">
                <a16:creationId xmlns:a16="http://schemas.microsoft.com/office/drawing/2014/main" id="{107F9C73-8633-A86B-B8F6-AE5B3D469DC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0200761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Timeline</a:t>
            </a:r>
          </a:p>
        </p:txBody>
      </p:sp>
      <p:sp>
        <p:nvSpPr>
          <p:cNvPr id="15366" name="Rectangle 3"/>
          <p:cNvSpPr>
            <a:spLocks noGrp="1" noChangeArrowheads="1"/>
          </p:cNvSpPr>
          <p:nvPr>
            <p:ph type="body" idx="1"/>
          </p:nvPr>
        </p:nvSpPr>
        <p:spPr>
          <a:xfrm>
            <a:off x="1905000" y="1295400"/>
            <a:ext cx="8382000" cy="4876800"/>
          </a:xfrm>
        </p:spPr>
        <p:txBody>
          <a:bodyPr/>
          <a:lstStyle/>
          <a:p>
            <a:pPr lvl="1" algn="just">
              <a:spcBef>
                <a:spcPts val="0"/>
              </a:spcBef>
              <a:defRPr/>
            </a:pPr>
            <a:r>
              <a:rPr lang="en-US" altLang="zh-CN" sz="2400" dirty="0">
                <a:latin typeface="Times New Roman"/>
                <a:ea typeface="MS Gothic"/>
              </a:rPr>
              <a:t>PAR approved				</a:t>
            </a:r>
            <a:r>
              <a:rPr lang="en-US" altLang="zh-CN" sz="2400" dirty="0">
                <a:highlight>
                  <a:srgbClr val="00FF00"/>
                </a:highlight>
                <a:latin typeface="Times New Roman"/>
                <a:ea typeface="MS Gothic"/>
              </a:rPr>
              <a:t>Feb 2021</a:t>
            </a:r>
          </a:p>
          <a:p>
            <a:pPr lvl="1" algn="just">
              <a:spcBef>
                <a:spcPts val="0"/>
              </a:spcBef>
              <a:defRPr/>
            </a:pPr>
            <a:r>
              <a:rPr lang="en-US" altLang="zh-CN" sz="2400" dirty="0">
                <a:latin typeface="Times New Roman"/>
                <a:ea typeface="MS Gothic"/>
              </a:rPr>
              <a:t>First TG meeting			</a:t>
            </a:r>
            <a:r>
              <a:rPr lang="en-US" altLang="zh-CN" sz="2400" dirty="0">
                <a:highlight>
                  <a:srgbClr val="00FF00"/>
                </a:highlight>
                <a:latin typeface="Times New Roman"/>
                <a:ea typeface="MS Gothic"/>
              </a:rPr>
              <a:t>Mar 2021</a:t>
            </a:r>
          </a:p>
          <a:p>
            <a:pPr lvl="1" algn="just">
              <a:spcBef>
                <a:spcPts val="0"/>
              </a:spcBef>
              <a:defRPr/>
            </a:pPr>
            <a:r>
              <a:rPr lang="en-US" altLang="zh-CN" sz="2400" dirty="0">
                <a:latin typeface="Times New Roman"/>
                <a:ea typeface="MS Gothic"/>
              </a:rPr>
              <a:t>D0.2 CC					</a:t>
            </a:r>
            <a:r>
              <a:rPr lang="en-US" altLang="zh-CN" sz="2400" dirty="0">
                <a:highlight>
                  <a:srgbClr val="00FF00"/>
                </a:highlight>
                <a:latin typeface="Times New Roman"/>
                <a:ea typeface="MS Gothic"/>
                <a:sym typeface="Wingdings" panose="05000000000000000000" pitchFamily="2" charset="2"/>
              </a:rPr>
              <a:t>May 2022</a:t>
            </a:r>
            <a:endParaRPr lang="en-US" altLang="zh-CN" sz="2400" dirty="0">
              <a:latin typeface="Times New Roman"/>
              <a:ea typeface="MS Gothic"/>
            </a:endParaRPr>
          </a:p>
          <a:p>
            <a:pPr lvl="1" algn="just">
              <a:spcBef>
                <a:spcPts val="0"/>
              </a:spcBef>
              <a:defRPr/>
            </a:pPr>
            <a:r>
              <a:rPr lang="en-US" altLang="zh-CN" sz="2400" dirty="0">
                <a:latin typeface="Times New Roman"/>
                <a:ea typeface="MS Gothic"/>
              </a:rPr>
              <a:t>Initial WG Letter Ballot (D1.0)		Mar 2023</a:t>
            </a:r>
          </a:p>
          <a:p>
            <a:pPr lvl="1" algn="just">
              <a:spcBef>
                <a:spcPts val="0"/>
              </a:spcBef>
              <a:defRPr/>
            </a:pPr>
            <a:r>
              <a:rPr lang="en-US" altLang="zh-CN" sz="2400" dirty="0">
                <a:latin typeface="Times New Roman"/>
                <a:ea typeface="MS Gothic"/>
              </a:rPr>
              <a:t>Recirculation LB (D2.0)		Jul 2023</a:t>
            </a:r>
          </a:p>
          <a:p>
            <a:pPr lvl="1" algn="just">
              <a:spcBef>
                <a:spcPts val="0"/>
              </a:spcBef>
              <a:defRPr/>
            </a:pPr>
            <a:r>
              <a:rPr lang="en-US" altLang="zh-CN" sz="2400" dirty="0">
                <a:latin typeface="Times New Roman"/>
                <a:ea typeface="MS Gothic"/>
              </a:rPr>
              <a:t>Initial SA Ballot (D3.0)			Nov 2023</a:t>
            </a:r>
          </a:p>
          <a:p>
            <a:pPr lvl="1" algn="just">
              <a:spcBef>
                <a:spcPts val="0"/>
              </a:spcBef>
              <a:defRPr/>
            </a:pPr>
            <a:r>
              <a:rPr lang="en-US" altLang="zh-CN" sz="2400" dirty="0">
                <a:latin typeface="Times New Roman"/>
                <a:ea typeface="MS Gothic"/>
              </a:rPr>
              <a:t>Final 802.11 WG approval		Mar 2024</a:t>
            </a:r>
          </a:p>
          <a:p>
            <a:pPr lvl="1" algn="just">
              <a:spcBef>
                <a:spcPts val="0"/>
              </a:spcBef>
              <a:defRPr/>
            </a:pPr>
            <a:r>
              <a:rPr lang="en-US" altLang="zh-CN" sz="2400" dirty="0">
                <a:latin typeface="Times New Roman"/>
                <a:ea typeface="MS Gothic"/>
              </a:rPr>
              <a:t>802 EC approval			Apr 2024</a:t>
            </a:r>
          </a:p>
          <a:p>
            <a:pPr lvl="1">
              <a:spcBef>
                <a:spcPts val="0"/>
              </a:spcBef>
              <a:defRPr/>
            </a:pPr>
            <a:r>
              <a:rPr lang="en-US" altLang="zh-CN" sz="2400" dirty="0" err="1">
                <a:latin typeface="Times New Roman"/>
                <a:ea typeface="MS Gothic"/>
              </a:rPr>
              <a:t>RevCom</a:t>
            </a:r>
            <a:r>
              <a:rPr lang="en-US" altLang="zh-CN" sz="2400" dirty="0">
                <a:latin typeface="Times New Roman"/>
                <a:ea typeface="MS Gothic"/>
              </a:rPr>
              <a:t> and SASB approval		Apr 2024</a:t>
            </a:r>
          </a:p>
          <a:p>
            <a:pPr>
              <a:spcBef>
                <a:spcPts val="0"/>
              </a:spcBef>
            </a:pPr>
            <a:endParaRPr lang="en-US" dirty="0"/>
          </a:p>
          <a:p>
            <a:pPr lvl="1" algn="just">
              <a:spcBef>
                <a:spcPts val="0"/>
              </a:spcBef>
              <a:defRPr/>
            </a:pPr>
            <a:endParaRPr lang="en-US" sz="2400" b="1" dirty="0">
              <a:latin typeface="Times New Roman"/>
              <a:ea typeface="MS Gothic"/>
            </a:endParaRPr>
          </a:p>
          <a:p>
            <a:pPr marL="457200" lvl="1" indent="0">
              <a:spcBef>
                <a:spcPts val="0"/>
              </a:spcBef>
            </a:pPr>
            <a:endParaRPr lang="en-US" dirty="0"/>
          </a:p>
          <a:p>
            <a:pPr marL="457200" lvl="1" indent="0">
              <a:spcBef>
                <a:spcPts val="0"/>
              </a:spcBef>
            </a:pPr>
            <a:endParaRPr lang="en-US" dirty="0"/>
          </a:p>
          <a:p>
            <a:pPr>
              <a:spcBef>
                <a:spcPts val="0"/>
              </a:spcBef>
            </a:pPr>
            <a:endParaRPr lang="en-US" u="sng" dirty="0"/>
          </a:p>
        </p:txBody>
      </p:sp>
      <p:sp>
        <p:nvSpPr>
          <p:cNvPr id="2" name="Footer Placeholder 1">
            <a:extLst>
              <a:ext uri="{FF2B5EF4-FFF2-40B4-BE49-F238E27FC236}">
                <a16:creationId xmlns:a16="http://schemas.microsoft.com/office/drawing/2014/main" id="{8DA25BF0-340E-629A-C372-9A2FA7000C63}"/>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B984AB88-6682-AF17-216D-0263F336FFBB}"/>
              </a:ext>
            </a:extLst>
          </p:cNvPr>
          <p:cNvSpPr>
            <a:spLocks noGrp="1"/>
          </p:cNvSpPr>
          <p:nvPr>
            <p:ph type="sldNum" idx="12"/>
          </p:nvPr>
        </p:nvSpPr>
        <p:spPr/>
        <p:txBody>
          <a:bodyPr/>
          <a:lstStyle/>
          <a:p>
            <a:r>
              <a:rPr lang="en-GB"/>
              <a:t>Slide </a:t>
            </a:r>
            <a:fld id="{440F5867-744E-4AA6-B0ED-4C44D2DFBB7B}" type="slidenum">
              <a:rPr lang="en-GB" smtClean="0"/>
              <a:pPr/>
              <a:t>71</a:t>
            </a:fld>
            <a:endParaRPr lang="en-GB" dirty="0"/>
          </a:p>
        </p:txBody>
      </p:sp>
      <p:sp>
        <p:nvSpPr>
          <p:cNvPr id="4" name="Date Placeholder 3">
            <a:extLst>
              <a:ext uri="{FF2B5EF4-FFF2-40B4-BE49-F238E27FC236}">
                <a16:creationId xmlns:a16="http://schemas.microsoft.com/office/drawing/2014/main" id="{E6C438F8-9725-34D3-6CBF-748A40A9DB18}"/>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2039394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25351" y="685800"/>
            <a:ext cx="7772400" cy="1066800"/>
          </a:xfrm>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762001"/>
          </a:xfrm>
          <a:ln>
            <a:solidFill>
              <a:schemeClr val="bg1"/>
            </a:solidFill>
          </a:ln>
        </p:spPr>
        <p:txBody>
          <a:bodyPr/>
          <a:lstStyle/>
          <a:p>
            <a:pPr>
              <a:spcBef>
                <a:spcPts val="0"/>
              </a:spcBef>
              <a:spcAft>
                <a:spcPts val="0"/>
              </a:spcAft>
              <a:buFont typeface="Calibri" panose="020F0502020204030204" pitchFamily="34" charset="0"/>
              <a:buChar char="-"/>
            </a:pPr>
            <a:r>
              <a:rPr lang="en-US" sz="2000" dirty="0"/>
              <a:t>Dates TBD: Tuesdays between Mar and May, as possible (still working out conflicts/holidays), at 9:30am ET, 2 hours</a:t>
            </a:r>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p>
          <a:p>
            <a:pPr>
              <a:spcBef>
                <a:spcPts val="0"/>
              </a:spcBef>
              <a:spcAft>
                <a:spcPts val="0"/>
              </a:spcAft>
              <a:buFont typeface="Calibri" panose="020F0502020204030204" pitchFamily="34" charset="0"/>
              <a:buChar char="-"/>
            </a:pPr>
            <a:endParaRPr lang="en-US" sz="2000" dirty="0">
              <a:latin typeface="Calibri" panose="020F0502020204030204" pitchFamily="34" charset="0"/>
              <a:ea typeface="Calibri" panose="020F0502020204030204" pitchFamily="34" charset="0"/>
            </a:endParaRPr>
          </a:p>
          <a:p>
            <a:pPr marL="0" indent="0"/>
            <a:endParaRPr lang="en-US" sz="2800" dirty="0"/>
          </a:p>
        </p:txBody>
      </p:sp>
      <p:sp>
        <p:nvSpPr>
          <p:cNvPr id="4" name="Rectangle 2">
            <a:extLst>
              <a:ext uri="{FF2B5EF4-FFF2-40B4-BE49-F238E27FC236}">
                <a16:creationId xmlns:a16="http://schemas.microsoft.com/office/drawing/2014/main" id="{1A56DEE3-4F27-40F2-868C-37E77A470834}"/>
              </a:ext>
            </a:extLst>
          </p:cNvPr>
          <p:cNvSpPr txBox="1">
            <a:spLocks noChangeArrowheads="1"/>
          </p:cNvSpPr>
          <p:nvPr/>
        </p:nvSpPr>
        <p:spPr bwMode="auto">
          <a:xfrm>
            <a:off x="2225351" y="24384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kern="0" dirty="0"/>
              <a:t>May plans</a:t>
            </a:r>
          </a:p>
        </p:txBody>
      </p:sp>
      <p:sp>
        <p:nvSpPr>
          <p:cNvPr id="5" name="Rectangle 3">
            <a:extLst>
              <a:ext uri="{FF2B5EF4-FFF2-40B4-BE49-F238E27FC236}">
                <a16:creationId xmlns:a16="http://schemas.microsoft.com/office/drawing/2014/main" id="{52F67E78-A60C-478A-A848-83B88C85AA35}"/>
              </a:ext>
            </a:extLst>
          </p:cNvPr>
          <p:cNvSpPr txBox="1">
            <a:spLocks noChangeArrowheads="1"/>
          </p:cNvSpPr>
          <p:nvPr/>
        </p:nvSpPr>
        <p:spPr bwMode="auto">
          <a:xfrm>
            <a:off x="2133600" y="3429000"/>
            <a:ext cx="7772400" cy="762001"/>
          </a:xfrm>
          <a:prstGeom prst="rect">
            <a:avLst/>
          </a:prstGeom>
          <a:noFill/>
          <a:ln w="9525">
            <a:solidFill>
              <a:schemeClr val="bg1"/>
            </a:solid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spcBef>
                <a:spcPts val="0"/>
              </a:spcBef>
              <a:spcAft>
                <a:spcPts val="0"/>
              </a:spcAft>
              <a:buFont typeface="Calibri" panose="020F0502020204030204" pitchFamily="34" charset="0"/>
              <a:buChar char="-"/>
            </a:pPr>
            <a:r>
              <a:rPr lang="en-US" sz="2000" kern="0" dirty="0"/>
              <a:t>4 meeting slots</a:t>
            </a:r>
          </a:p>
          <a:p>
            <a:pPr>
              <a:spcBef>
                <a:spcPts val="0"/>
              </a:spcBef>
              <a:spcAft>
                <a:spcPts val="0"/>
              </a:spcAft>
              <a:buFont typeface="Calibri" panose="020F0502020204030204" pitchFamily="34" charset="0"/>
              <a:buChar char="-"/>
            </a:pPr>
            <a:r>
              <a:rPr lang="en-US" sz="2000" kern="0" dirty="0"/>
              <a:t>Target D1.0 initial WG LB</a:t>
            </a:r>
          </a:p>
          <a:p>
            <a:pPr>
              <a:spcBef>
                <a:spcPts val="0"/>
              </a:spcBef>
              <a:spcAft>
                <a:spcPts val="0"/>
              </a:spcAft>
              <a:buFont typeface="Calibri" panose="020F0502020204030204" pitchFamily="34" charset="0"/>
              <a:buChar char="-"/>
            </a:pPr>
            <a:endParaRPr lang="en-US" sz="2000" kern="0" dirty="0"/>
          </a:p>
          <a:p>
            <a:pPr>
              <a:spcBef>
                <a:spcPts val="0"/>
              </a:spcBef>
              <a:spcAft>
                <a:spcPts val="0"/>
              </a:spcAft>
              <a:buFont typeface="Calibri" panose="020F0502020204030204" pitchFamily="34" charset="0"/>
              <a:buChar char="-"/>
            </a:pPr>
            <a:endParaRPr lang="en-US" sz="2000" kern="0" dirty="0"/>
          </a:p>
          <a:p>
            <a:pPr>
              <a:spcBef>
                <a:spcPts val="0"/>
              </a:spcBef>
              <a:spcAft>
                <a:spcPts val="0"/>
              </a:spcAft>
              <a:buFont typeface="Calibri" panose="020F0502020204030204" pitchFamily="34" charset="0"/>
              <a:buChar char="-"/>
            </a:pPr>
            <a:endParaRPr lang="en-US" sz="2000" kern="0" dirty="0">
              <a:latin typeface="Calibri" panose="020F0502020204030204" pitchFamily="34" charset="0"/>
              <a:ea typeface="Calibri" panose="020F0502020204030204" pitchFamily="34" charset="0"/>
            </a:endParaRPr>
          </a:p>
          <a:p>
            <a:pPr marL="0" indent="0">
              <a:buNone/>
            </a:pPr>
            <a:endParaRPr lang="en-US" sz="2800" kern="0" dirty="0"/>
          </a:p>
        </p:txBody>
      </p:sp>
      <p:sp>
        <p:nvSpPr>
          <p:cNvPr id="2" name="Footer Placeholder 1">
            <a:extLst>
              <a:ext uri="{FF2B5EF4-FFF2-40B4-BE49-F238E27FC236}">
                <a16:creationId xmlns:a16="http://schemas.microsoft.com/office/drawing/2014/main" id="{1BA10BE1-5ED9-C8AC-A804-1D3B846D08E5}"/>
              </a:ext>
            </a:extLst>
          </p:cNvPr>
          <p:cNvSpPr>
            <a:spLocks noGrp="1"/>
          </p:cNvSpPr>
          <p:nvPr>
            <p:ph type="ftr" idx="14"/>
          </p:nvPr>
        </p:nvSpPr>
        <p:spPr/>
        <p:txBody>
          <a:bodyPr/>
          <a:lstStyle/>
          <a:p>
            <a:r>
              <a:rPr lang="en-GB"/>
              <a:t>Mark Hamilton, Ruckus/CommScope</a:t>
            </a:r>
            <a:endParaRPr lang="en-GB" dirty="0"/>
          </a:p>
        </p:txBody>
      </p:sp>
      <p:sp>
        <p:nvSpPr>
          <p:cNvPr id="3" name="Slide Number Placeholder 2">
            <a:extLst>
              <a:ext uri="{FF2B5EF4-FFF2-40B4-BE49-F238E27FC236}">
                <a16:creationId xmlns:a16="http://schemas.microsoft.com/office/drawing/2014/main" id="{796A4B04-7331-8A0F-C24C-9DB0451A6E02}"/>
              </a:ext>
            </a:extLst>
          </p:cNvPr>
          <p:cNvSpPr>
            <a:spLocks noGrp="1"/>
          </p:cNvSpPr>
          <p:nvPr>
            <p:ph type="sldNum" idx="12"/>
          </p:nvPr>
        </p:nvSpPr>
        <p:spPr/>
        <p:txBody>
          <a:bodyPr/>
          <a:lstStyle/>
          <a:p>
            <a:r>
              <a:rPr lang="en-GB"/>
              <a:t>Slide </a:t>
            </a:r>
            <a:fld id="{440F5867-744E-4AA6-B0ED-4C44D2DFBB7B}" type="slidenum">
              <a:rPr lang="en-GB" smtClean="0"/>
              <a:pPr/>
              <a:t>72</a:t>
            </a:fld>
            <a:endParaRPr lang="en-GB" dirty="0"/>
          </a:p>
        </p:txBody>
      </p:sp>
      <p:sp>
        <p:nvSpPr>
          <p:cNvPr id="6" name="Date Placeholder 5">
            <a:extLst>
              <a:ext uri="{FF2B5EF4-FFF2-40B4-BE49-F238E27FC236}">
                <a16:creationId xmlns:a16="http://schemas.microsoft.com/office/drawing/2014/main" id="{110A9736-88AA-BA97-425C-EEEBA1565495}"/>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7010834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err="1"/>
              <a:t>TGbi</a:t>
            </a:r>
            <a:r>
              <a:rPr lang="en-US" dirty="0"/>
              <a:t> Closing Report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2023-03-17</a:t>
            </a:r>
          </a:p>
        </p:txBody>
      </p:sp>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2" name="Table 2">
            <a:extLst>
              <a:ext uri="{FF2B5EF4-FFF2-40B4-BE49-F238E27FC236}">
                <a16:creationId xmlns:a16="http://schemas.microsoft.com/office/drawing/2014/main" id="{E58E41AC-ABC9-0442-ABCD-65D480523709}"/>
              </a:ext>
            </a:extLst>
          </p:cNvPr>
          <p:cNvGraphicFramePr>
            <a:graphicFrameLocks noGrp="1"/>
          </p:cNvGraphicFramePr>
          <p:nvPr>
            <p:extLst>
              <p:ext uri="{D42A27DB-BD31-4B8C-83A1-F6EECF244321}">
                <p14:modId xmlns:p14="http://schemas.microsoft.com/office/powerpoint/2010/main" val="2428288441"/>
              </p:ext>
            </p:extLst>
          </p:nvPr>
        </p:nvGraphicFramePr>
        <p:xfrm>
          <a:off x="1545546" y="2687320"/>
          <a:ext cx="9274855" cy="1717040"/>
        </p:xfrm>
        <a:graphic>
          <a:graphicData uri="http://schemas.openxmlformats.org/drawingml/2006/table">
            <a:tbl>
              <a:tblPr firstRow="1" bandRow="1">
                <a:tableStyleId>{5940675A-B579-460E-94D1-54222C63F5DA}</a:tableStyleId>
              </a:tblPr>
              <a:tblGrid>
                <a:gridCol w="1854971">
                  <a:extLst>
                    <a:ext uri="{9D8B030D-6E8A-4147-A177-3AD203B41FA5}">
                      <a16:colId xmlns:a16="http://schemas.microsoft.com/office/drawing/2014/main" val="1606451671"/>
                    </a:ext>
                  </a:extLst>
                </a:gridCol>
                <a:gridCol w="1854971">
                  <a:extLst>
                    <a:ext uri="{9D8B030D-6E8A-4147-A177-3AD203B41FA5}">
                      <a16:colId xmlns:a16="http://schemas.microsoft.com/office/drawing/2014/main" val="2597420575"/>
                    </a:ext>
                  </a:extLst>
                </a:gridCol>
                <a:gridCol w="1854971">
                  <a:extLst>
                    <a:ext uri="{9D8B030D-6E8A-4147-A177-3AD203B41FA5}">
                      <a16:colId xmlns:a16="http://schemas.microsoft.com/office/drawing/2014/main" val="3297511963"/>
                    </a:ext>
                  </a:extLst>
                </a:gridCol>
                <a:gridCol w="1854971">
                  <a:extLst>
                    <a:ext uri="{9D8B030D-6E8A-4147-A177-3AD203B41FA5}">
                      <a16:colId xmlns:a16="http://schemas.microsoft.com/office/drawing/2014/main" val="251461058"/>
                    </a:ext>
                  </a:extLst>
                </a:gridCol>
                <a:gridCol w="1854971">
                  <a:extLst>
                    <a:ext uri="{9D8B030D-6E8A-4147-A177-3AD203B41FA5}">
                      <a16:colId xmlns:a16="http://schemas.microsoft.com/office/drawing/2014/main" val="1740270933"/>
                    </a:ext>
                  </a:extLst>
                </a:gridCol>
              </a:tblGrid>
              <a:tr h="370840">
                <a:tc>
                  <a:txBody>
                    <a:bodyPr/>
                    <a:lstStyle/>
                    <a:p>
                      <a:r>
                        <a:rPr lang="en-US" sz="2000" b="1" dirty="0"/>
                        <a:t>Name</a:t>
                      </a:r>
                    </a:p>
                  </a:txBody>
                  <a:tcPr/>
                </a:tc>
                <a:tc>
                  <a:txBody>
                    <a:bodyPr/>
                    <a:lstStyle/>
                    <a:p>
                      <a:r>
                        <a:rPr lang="en-US" sz="2000" b="1" dirty="0"/>
                        <a:t>Affiliation</a:t>
                      </a:r>
                    </a:p>
                  </a:txBody>
                  <a:tcPr/>
                </a:tc>
                <a:tc>
                  <a:txBody>
                    <a:bodyPr/>
                    <a:lstStyle/>
                    <a:p>
                      <a:r>
                        <a:rPr lang="en-US" sz="2000" b="1" dirty="0"/>
                        <a:t>Address</a:t>
                      </a:r>
                    </a:p>
                  </a:txBody>
                  <a:tcPr/>
                </a:tc>
                <a:tc>
                  <a:txBody>
                    <a:bodyPr/>
                    <a:lstStyle/>
                    <a:p>
                      <a:r>
                        <a:rPr lang="en-US" sz="2000" b="1" dirty="0"/>
                        <a:t>Phone</a:t>
                      </a:r>
                    </a:p>
                  </a:txBody>
                  <a:tcPr/>
                </a:tc>
                <a:tc>
                  <a:txBody>
                    <a:bodyPr/>
                    <a:lstStyle/>
                    <a:p>
                      <a:r>
                        <a:rPr lang="en-US" sz="2000" b="1" dirty="0"/>
                        <a:t>Email</a:t>
                      </a:r>
                    </a:p>
                  </a:txBody>
                  <a:tcPr/>
                </a:tc>
                <a:extLst>
                  <a:ext uri="{0D108BD9-81ED-4DB2-BD59-A6C34878D82A}">
                    <a16:rowId xmlns:a16="http://schemas.microsoft.com/office/drawing/2014/main" val="3815905284"/>
                  </a:ext>
                </a:extLst>
              </a:tr>
              <a:tr h="370840">
                <a:tc>
                  <a:txBody>
                    <a:bodyPr/>
                    <a:lstStyle/>
                    <a:p>
                      <a:r>
                        <a:rPr lang="en-US" sz="1600" dirty="0"/>
                        <a:t>Carol Ansley</a:t>
                      </a:r>
                    </a:p>
                  </a:txBody>
                  <a:tcPr/>
                </a:tc>
                <a:tc>
                  <a:txBody>
                    <a:bodyPr/>
                    <a:lstStyle/>
                    <a:p>
                      <a:r>
                        <a:rPr lang="en-US" sz="1600" dirty="0"/>
                        <a:t>Cox Communications</a:t>
                      </a:r>
                    </a:p>
                  </a:txBody>
                  <a:tcPr/>
                </a:tc>
                <a:tc>
                  <a:txBody>
                    <a:bodyPr/>
                    <a:lstStyle/>
                    <a:p>
                      <a:endParaRPr lang="en-US" sz="1600" dirty="0"/>
                    </a:p>
                  </a:txBody>
                  <a:tcPr/>
                </a:tc>
                <a:tc>
                  <a:txBody>
                    <a:bodyPr/>
                    <a:lstStyle/>
                    <a:p>
                      <a:r>
                        <a:rPr lang="en-US" sz="1600" dirty="0"/>
                        <a:t>+1 404 229 1672</a:t>
                      </a:r>
                    </a:p>
                  </a:txBody>
                  <a:tcPr/>
                </a:tc>
                <a:tc>
                  <a:txBody>
                    <a:bodyPr/>
                    <a:lstStyle/>
                    <a:p>
                      <a:r>
                        <a:rPr lang="en-US" sz="1600" dirty="0" err="1"/>
                        <a:t>carol@ansley.com</a:t>
                      </a:r>
                      <a:endParaRPr lang="en-US" sz="1600" dirty="0"/>
                    </a:p>
                  </a:txBody>
                  <a:tcPr/>
                </a:tc>
                <a:extLst>
                  <a:ext uri="{0D108BD9-81ED-4DB2-BD59-A6C34878D82A}">
                    <a16:rowId xmlns:a16="http://schemas.microsoft.com/office/drawing/2014/main" val="2333771599"/>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579971748"/>
                  </a:ext>
                </a:extLst>
              </a:tr>
              <a:tr h="370840">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a:p>
                  </a:txBody>
                  <a:tcPr/>
                </a:tc>
                <a:tc>
                  <a:txBody>
                    <a:bodyPr/>
                    <a:lstStyle/>
                    <a:p>
                      <a:endParaRPr lang="en-US" sz="1800" dirty="0"/>
                    </a:p>
                  </a:txBody>
                  <a:tcPr/>
                </a:tc>
                <a:extLst>
                  <a:ext uri="{0D108BD9-81ED-4DB2-BD59-A6C34878D82A}">
                    <a16:rowId xmlns:a16="http://schemas.microsoft.com/office/drawing/2014/main" val="1245891227"/>
                  </a:ext>
                </a:extLst>
              </a:tr>
            </a:tbl>
          </a:graphicData>
        </a:graphic>
      </p:graphicFrame>
      <p:sp>
        <p:nvSpPr>
          <p:cNvPr id="3" name="Footer Placeholder 2">
            <a:extLst>
              <a:ext uri="{FF2B5EF4-FFF2-40B4-BE49-F238E27FC236}">
                <a16:creationId xmlns:a16="http://schemas.microsoft.com/office/drawing/2014/main" id="{EE5AEEFB-D179-E734-94F3-C78D79BA9849}"/>
              </a:ext>
            </a:extLst>
          </p:cNvPr>
          <p:cNvSpPr>
            <a:spLocks noGrp="1"/>
          </p:cNvSpPr>
          <p:nvPr>
            <p:ph type="ftr" idx="11"/>
          </p:nvPr>
        </p:nvSpPr>
        <p:spPr/>
        <p:txBody>
          <a:bodyPr/>
          <a:lstStyle/>
          <a:p>
            <a:r>
              <a:rPr lang="en-GB"/>
              <a:t>Carol Ansley, Cox</a:t>
            </a:r>
          </a:p>
        </p:txBody>
      </p:sp>
      <p:sp>
        <p:nvSpPr>
          <p:cNvPr id="4" name="Slide Number Placeholder 3">
            <a:extLst>
              <a:ext uri="{FF2B5EF4-FFF2-40B4-BE49-F238E27FC236}">
                <a16:creationId xmlns:a16="http://schemas.microsoft.com/office/drawing/2014/main" id="{B95C57A8-DFC6-D8D3-52C7-E3C643FC4518}"/>
              </a:ext>
            </a:extLst>
          </p:cNvPr>
          <p:cNvSpPr>
            <a:spLocks noGrp="1"/>
          </p:cNvSpPr>
          <p:nvPr>
            <p:ph type="sldNum" idx="12"/>
          </p:nvPr>
        </p:nvSpPr>
        <p:spPr/>
        <p:txBody>
          <a:bodyPr/>
          <a:lstStyle/>
          <a:p>
            <a:r>
              <a:rPr lang="en-GB"/>
              <a:t>Slide </a:t>
            </a:r>
            <a:fld id="{DE40C9FC-4879-4F20-9ECA-A574A90476B7}" type="slidenum">
              <a:rPr lang="en-GB" smtClean="0"/>
              <a:pPr/>
              <a:t>73</a:t>
            </a:fld>
            <a:endParaRPr lang="en-GB"/>
          </a:p>
        </p:txBody>
      </p:sp>
      <p:sp>
        <p:nvSpPr>
          <p:cNvPr id="5" name="Date Placeholder 4">
            <a:extLst>
              <a:ext uri="{FF2B5EF4-FFF2-40B4-BE49-F238E27FC236}">
                <a16:creationId xmlns:a16="http://schemas.microsoft.com/office/drawing/2014/main" id="{5F7AC32D-48C9-8CCB-A233-C95D3B2A0AE1}"/>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13483334"/>
      </p:ext>
    </p:extLst>
  </p:cSld>
  <p:clrMapOvr>
    <a:masterClrMapping/>
  </p:clrMapOvr>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fontScale="92500"/>
          </a:bodyPr>
          <a:lstStyle/>
          <a:p>
            <a:pPr>
              <a:buClr>
                <a:srgbClr val="000000"/>
              </a:buClr>
              <a:buSzPct val="100000"/>
              <a:buFont typeface="Arial"/>
              <a:buChar char="•"/>
            </a:pPr>
            <a:r>
              <a:rPr lang="en-US" dirty="0" err="1"/>
              <a:t>TGbi</a:t>
            </a:r>
            <a:r>
              <a:rPr lang="en-US" dirty="0"/>
              <a:t> met 4 times during this plenary session.</a:t>
            </a:r>
          </a:p>
          <a:p>
            <a:pPr marL="0" indent="0">
              <a:buClr>
                <a:srgbClr val="000000"/>
              </a:buClr>
              <a:buSzPct val="100000"/>
            </a:pPr>
            <a:endParaRPr lang="en-US" dirty="0"/>
          </a:p>
          <a:p>
            <a:pPr>
              <a:buClr>
                <a:srgbClr val="000000"/>
              </a:buClr>
              <a:buSzPct val="100000"/>
              <a:buFont typeface="Arial"/>
              <a:buChar char="•"/>
            </a:pPr>
            <a:r>
              <a:rPr lang="en-US" dirty="0"/>
              <a:t>We reviewed 10 submissions on a variety of topics with proposed spec text. </a:t>
            </a:r>
          </a:p>
          <a:p>
            <a:pPr>
              <a:buClr>
                <a:srgbClr val="000000"/>
              </a:buClr>
              <a:buSzPct val="100000"/>
              <a:buFont typeface="Arial"/>
              <a:buChar char="•"/>
            </a:pPr>
            <a:endParaRPr lang="en-US" dirty="0"/>
          </a:p>
          <a:p>
            <a:pPr>
              <a:buClr>
                <a:srgbClr val="000000"/>
              </a:buClr>
              <a:buSzPct val="100000"/>
              <a:buFont typeface="Arial"/>
              <a:buChar char="•"/>
            </a:pPr>
            <a:r>
              <a:rPr lang="en-US" dirty="0"/>
              <a:t>We continue to call for technical submissions, working toward an initial draft in March of 2023.</a:t>
            </a:r>
          </a:p>
          <a:p>
            <a:pPr>
              <a:buClr>
                <a:srgbClr val="000000"/>
              </a:buClr>
              <a:buSzPct val="100000"/>
              <a:buFont typeface="Arial"/>
              <a:buChar char="•"/>
            </a:pPr>
            <a:endParaRPr lang="en-US" dirty="0"/>
          </a:p>
          <a:p>
            <a:pPr>
              <a:buClr>
                <a:srgbClr val="000000"/>
              </a:buClr>
              <a:buSzPct val="100000"/>
              <a:buFont typeface="Arial"/>
              <a:buChar char="•"/>
            </a:pPr>
            <a:r>
              <a:rPr lang="en-US" dirty="0"/>
              <a:t>Anyone who is interested in this topic, please consider making a submission.</a:t>
            </a:r>
          </a:p>
          <a:p>
            <a:pPr>
              <a:buClr>
                <a:srgbClr val="000000"/>
              </a:buClr>
              <a:buSzPct val="100000"/>
              <a:buFont typeface="Arial"/>
              <a:buChar char="•"/>
            </a:pPr>
            <a:endParaRPr lang="en-US" dirty="0"/>
          </a:p>
          <a:p>
            <a:pPr>
              <a:buClr>
                <a:srgbClr val="000000"/>
              </a:buClr>
              <a:buSzPct val="100000"/>
              <a:buFont typeface="Arial"/>
              <a:buChar char="•"/>
            </a:pPr>
            <a:r>
              <a:rPr lang="en-US" dirty="0"/>
              <a:t>We updated our timeline, moving our first comment collection to September.</a:t>
            </a:r>
          </a:p>
          <a:p>
            <a:pPr marL="0" indent="0">
              <a:buClr>
                <a:srgbClr val="000000"/>
              </a:buClr>
              <a:buSzPct val="100000"/>
            </a:pPr>
            <a:endParaRPr lang="en-US" dirty="0"/>
          </a:p>
        </p:txBody>
      </p:sp>
      <p:sp>
        <p:nvSpPr>
          <p:cNvPr id="2" name="Footer Placeholder 1">
            <a:extLst>
              <a:ext uri="{FF2B5EF4-FFF2-40B4-BE49-F238E27FC236}">
                <a16:creationId xmlns:a16="http://schemas.microsoft.com/office/drawing/2014/main" id="{86DCA614-E5BB-867C-B380-8D11A7E10538}"/>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F0D2C4C9-DCDF-5D15-3FE6-4FD911D34AB9}"/>
              </a:ext>
            </a:extLst>
          </p:cNvPr>
          <p:cNvSpPr>
            <a:spLocks noGrp="1"/>
          </p:cNvSpPr>
          <p:nvPr>
            <p:ph type="sldNum" idx="12"/>
          </p:nvPr>
        </p:nvSpPr>
        <p:spPr/>
        <p:txBody>
          <a:bodyPr/>
          <a:lstStyle/>
          <a:p>
            <a:r>
              <a:rPr lang="en-GB"/>
              <a:t>Slide </a:t>
            </a:r>
            <a:fld id="{F5D8E26B-7BCF-4D25-9C89-0168A6618F18}" type="slidenum">
              <a:rPr lang="en-GB" smtClean="0"/>
              <a:pPr/>
              <a:t>74</a:t>
            </a:fld>
            <a:endParaRPr lang="en-GB"/>
          </a:p>
        </p:txBody>
      </p:sp>
      <p:sp>
        <p:nvSpPr>
          <p:cNvPr id="4" name="Date Placeholder 3">
            <a:extLst>
              <a:ext uri="{FF2B5EF4-FFF2-40B4-BE49-F238E27FC236}">
                <a16:creationId xmlns:a16="http://schemas.microsoft.com/office/drawing/2014/main" id="{262AE542-0B60-D3AD-C07A-AA415EC49D9F}"/>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10968129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A60627-1ECB-DA47-B9C7-75BD7DBED9F0}"/>
              </a:ext>
            </a:extLst>
          </p:cNvPr>
          <p:cNvSpPr>
            <a:spLocks noGrp="1"/>
          </p:cNvSpPr>
          <p:nvPr>
            <p:ph type="title"/>
          </p:nvPr>
        </p:nvSpPr>
        <p:spPr/>
        <p:txBody>
          <a:bodyPr/>
          <a:lstStyle/>
          <a:p>
            <a:r>
              <a:rPr lang="en-US" dirty="0"/>
              <a:t>Timeline</a:t>
            </a:r>
          </a:p>
        </p:txBody>
      </p:sp>
      <p:sp>
        <p:nvSpPr>
          <p:cNvPr id="4" name="Text Placeholder 3">
            <a:extLst>
              <a:ext uri="{FF2B5EF4-FFF2-40B4-BE49-F238E27FC236}">
                <a16:creationId xmlns:a16="http://schemas.microsoft.com/office/drawing/2014/main" id="{16685247-17BB-1747-8EE0-02714A250D97}"/>
              </a:ext>
            </a:extLst>
          </p:cNvPr>
          <p:cNvSpPr>
            <a:spLocks noGrp="1"/>
          </p:cNvSpPr>
          <p:nvPr>
            <p:ph type="body" idx="1"/>
          </p:nvPr>
        </p:nvSpPr>
        <p:spPr>
          <a:xfrm>
            <a:off x="2209800" y="1751762"/>
            <a:ext cx="7770814" cy="3870664"/>
          </a:xfrm>
        </p:spPr>
        <p:txBody>
          <a:bodyPr>
            <a:normAutofit fontScale="85000" lnSpcReduction="20000"/>
          </a:bodyPr>
          <a:lstStyle/>
          <a:p>
            <a:r>
              <a:rPr lang="en-US" dirty="0"/>
              <a:t>TG use case start:				March 2021</a:t>
            </a:r>
          </a:p>
          <a:p>
            <a:r>
              <a:rPr lang="en-US" dirty="0"/>
              <a:t>Use case completion:			February 2022</a:t>
            </a:r>
          </a:p>
          <a:p>
            <a:r>
              <a:rPr lang="en-US" dirty="0"/>
              <a:t>Features identified:				September 2022</a:t>
            </a:r>
          </a:p>
          <a:p>
            <a:r>
              <a:rPr lang="en-US" dirty="0"/>
              <a:t>Comment collection:			March 2023 –&gt; </a:t>
            </a:r>
            <a:r>
              <a:rPr lang="en-US" dirty="0">
                <a:highlight>
                  <a:srgbClr val="FFFF00"/>
                </a:highlight>
              </a:rPr>
              <a:t>Sept 2023</a:t>
            </a:r>
          </a:p>
          <a:p>
            <a:r>
              <a:rPr lang="en-US" dirty="0"/>
              <a:t>LB initial:   						July 2023 -&gt; </a:t>
            </a:r>
            <a:r>
              <a:rPr lang="en-US" dirty="0">
                <a:highlight>
                  <a:srgbClr val="FFFF00"/>
                </a:highlight>
              </a:rPr>
              <a:t>January 2024</a:t>
            </a:r>
            <a:endParaRPr lang="en-US" dirty="0">
              <a:solidFill>
                <a:srgbClr val="FF0000"/>
              </a:solidFill>
              <a:highlight>
                <a:srgbClr val="FFFF00"/>
              </a:highlight>
            </a:endParaRPr>
          </a:p>
          <a:p>
            <a:r>
              <a:rPr lang="en-US" dirty="0"/>
              <a:t>LB re-circ:  						November 2023 -&gt; </a:t>
            </a:r>
            <a:r>
              <a:rPr lang="en-US" dirty="0">
                <a:highlight>
                  <a:srgbClr val="FFFF00"/>
                </a:highlight>
              </a:rPr>
              <a:t>May 2024</a:t>
            </a:r>
            <a:endParaRPr lang="en-US" dirty="0">
              <a:solidFill>
                <a:srgbClr val="FF0000"/>
              </a:solidFill>
              <a:highlight>
                <a:srgbClr val="FFFF00"/>
              </a:highlight>
            </a:endParaRPr>
          </a:p>
          <a:p>
            <a:r>
              <a:rPr lang="en-US" dirty="0"/>
              <a:t>Ballot Pool: 						May 2024 -&gt; </a:t>
            </a:r>
            <a:r>
              <a:rPr lang="en-US" dirty="0">
                <a:highlight>
                  <a:srgbClr val="FFFF00"/>
                </a:highlight>
              </a:rPr>
              <a:t>December 2024</a:t>
            </a:r>
          </a:p>
          <a:p>
            <a:r>
              <a:rPr lang="en-US" dirty="0"/>
              <a:t>MDR: 							May 2024 -&gt; </a:t>
            </a:r>
            <a:r>
              <a:rPr lang="en-US" dirty="0">
                <a:highlight>
                  <a:srgbClr val="FFFF00"/>
                </a:highlight>
              </a:rPr>
              <a:t>December 2024</a:t>
            </a:r>
          </a:p>
          <a:p>
            <a:r>
              <a:rPr lang="en-US" dirty="0"/>
              <a:t>SA ballot: 						July 2024 -&gt; </a:t>
            </a:r>
            <a:r>
              <a:rPr lang="en-US" dirty="0">
                <a:highlight>
                  <a:srgbClr val="FFFF00"/>
                </a:highlight>
              </a:rPr>
              <a:t>January 2025</a:t>
            </a:r>
          </a:p>
          <a:p>
            <a:r>
              <a:rPr lang="en-US" dirty="0"/>
              <a:t>SA re-circ: 						January 2025 -&gt; </a:t>
            </a:r>
            <a:r>
              <a:rPr lang="en-US" dirty="0">
                <a:highlight>
                  <a:srgbClr val="FFFF00"/>
                </a:highlight>
              </a:rPr>
              <a:t>July 2025 </a:t>
            </a:r>
          </a:p>
          <a:p>
            <a:r>
              <a:rPr lang="en-US" dirty="0"/>
              <a:t>802.11/EC approval: 			July 2025 -&gt; </a:t>
            </a:r>
            <a:r>
              <a:rPr lang="en-US" dirty="0">
                <a:highlight>
                  <a:srgbClr val="FFFF00"/>
                </a:highlight>
              </a:rPr>
              <a:t>January 2026</a:t>
            </a:r>
          </a:p>
          <a:p>
            <a:r>
              <a:rPr lang="en-US" dirty="0" err="1"/>
              <a:t>RevCom</a:t>
            </a:r>
            <a:r>
              <a:rPr lang="en-US" dirty="0"/>
              <a:t>/SASB approval: 		September 2025 -&gt; </a:t>
            </a:r>
            <a:r>
              <a:rPr lang="en-US" dirty="0">
                <a:highlight>
                  <a:srgbClr val="FFFF00"/>
                </a:highlight>
              </a:rPr>
              <a:t>March 2026</a:t>
            </a:r>
          </a:p>
          <a:p>
            <a:endParaRPr lang="en-US" dirty="0"/>
          </a:p>
        </p:txBody>
      </p:sp>
      <p:sp>
        <p:nvSpPr>
          <p:cNvPr id="2" name="Footer Placeholder 1">
            <a:extLst>
              <a:ext uri="{FF2B5EF4-FFF2-40B4-BE49-F238E27FC236}">
                <a16:creationId xmlns:a16="http://schemas.microsoft.com/office/drawing/2014/main" id="{D3DC12E0-3C43-3BCA-D033-558D1AA5BC43}"/>
              </a:ext>
            </a:extLst>
          </p:cNvPr>
          <p:cNvSpPr>
            <a:spLocks noGrp="1"/>
          </p:cNvSpPr>
          <p:nvPr>
            <p:ph type="ftr" idx="14"/>
          </p:nvPr>
        </p:nvSpPr>
        <p:spPr/>
        <p:txBody>
          <a:bodyPr/>
          <a:lstStyle/>
          <a:p>
            <a:r>
              <a:rPr lang="en-GB"/>
              <a:t>Carol Ansley, Cox</a:t>
            </a:r>
            <a:endParaRPr lang="en-GB" dirty="0"/>
          </a:p>
        </p:txBody>
      </p:sp>
      <p:sp>
        <p:nvSpPr>
          <p:cNvPr id="5" name="Slide Number Placeholder 4">
            <a:extLst>
              <a:ext uri="{FF2B5EF4-FFF2-40B4-BE49-F238E27FC236}">
                <a16:creationId xmlns:a16="http://schemas.microsoft.com/office/drawing/2014/main" id="{34FE3EE0-BF14-66F9-695D-31AD5878DB3B}"/>
              </a:ext>
            </a:extLst>
          </p:cNvPr>
          <p:cNvSpPr>
            <a:spLocks noGrp="1"/>
          </p:cNvSpPr>
          <p:nvPr>
            <p:ph type="sldNum" idx="12"/>
          </p:nvPr>
        </p:nvSpPr>
        <p:spPr/>
        <p:txBody>
          <a:bodyPr/>
          <a:lstStyle/>
          <a:p>
            <a:r>
              <a:rPr lang="en-GB"/>
              <a:t>Slide </a:t>
            </a:r>
            <a:fld id="{440F5867-744E-4AA6-B0ED-4C44D2DFBB7B}" type="slidenum">
              <a:rPr lang="en-GB" smtClean="0"/>
              <a:pPr/>
              <a:t>75</a:t>
            </a:fld>
            <a:endParaRPr lang="en-GB" dirty="0"/>
          </a:p>
        </p:txBody>
      </p:sp>
      <p:sp>
        <p:nvSpPr>
          <p:cNvPr id="6" name="Date Placeholder 5">
            <a:extLst>
              <a:ext uri="{FF2B5EF4-FFF2-40B4-BE49-F238E27FC236}">
                <a16:creationId xmlns:a16="http://schemas.microsoft.com/office/drawing/2014/main" id="{5C30EBE1-3131-E17C-3685-AAFB2AF5DC6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27154166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1"/>
          <p:cNvSpPr txBox="1">
            <a:spLocks noGrp="1"/>
          </p:cNvSpPr>
          <p:nvPr>
            <p:ph type="title" idx="4294967295"/>
          </p:nvPr>
        </p:nvSpPr>
        <p:spPr>
          <a:xfrm>
            <a:off x="2209800" y="457200"/>
            <a:ext cx="7772400" cy="1066800"/>
          </a:xfrm>
          <a:prstGeom prst="rect">
            <a:avLst/>
          </a:prstGeom>
        </p:spPr>
        <p:txBody>
          <a:bodyPr lIns="45719" tIns="45719" rIns="45719" bIns="45719"/>
          <a:lstStyle/>
          <a:p>
            <a:r>
              <a:rPr dirty="0"/>
              <a:t>IEEE 802.11 </a:t>
            </a:r>
            <a:r>
              <a:rPr lang="en-US" dirty="0" err="1"/>
              <a:t>TGbi</a:t>
            </a:r>
            <a:endParaRPr dirty="0"/>
          </a:p>
        </p:txBody>
      </p:sp>
      <p:sp>
        <p:nvSpPr>
          <p:cNvPr id="82" name="Content Placeholder 2"/>
          <p:cNvSpPr txBox="1">
            <a:spLocks noGrp="1"/>
          </p:cNvSpPr>
          <p:nvPr>
            <p:ph type="body" idx="4294967295"/>
          </p:nvPr>
        </p:nvSpPr>
        <p:spPr>
          <a:xfrm>
            <a:off x="762000" y="1524000"/>
            <a:ext cx="10210800" cy="4572000"/>
          </a:xfrm>
          <a:prstGeom prst="rect">
            <a:avLst/>
          </a:prstGeom>
        </p:spPr>
        <p:txBody>
          <a:bodyPr lIns="45719" tIns="45719" rIns="45719" bIns="45719">
            <a:normAutofit/>
          </a:bodyPr>
          <a:lstStyle/>
          <a:p>
            <a:pPr marL="0" indent="0">
              <a:buClr>
                <a:srgbClr val="000000"/>
              </a:buClr>
              <a:buSzPct val="100000"/>
            </a:pPr>
            <a:endParaRPr lang="en-US" dirty="0"/>
          </a:p>
          <a:p>
            <a:pPr>
              <a:buClr>
                <a:srgbClr val="000000"/>
              </a:buClr>
              <a:buSzPct val="100000"/>
              <a:buFont typeface="Arial"/>
              <a:buChar char="•"/>
            </a:pPr>
            <a:r>
              <a:rPr lang="en-US" dirty="0"/>
              <a:t>Upcoming teleconferences will be on Thursdays at 10amET.</a:t>
            </a:r>
          </a:p>
          <a:p>
            <a:pPr lvl="1">
              <a:buClr>
                <a:srgbClr val="000000"/>
              </a:buClr>
              <a:buSzPct val="100000"/>
              <a:buFont typeface="Arial"/>
              <a:buChar char="•"/>
            </a:pPr>
            <a:r>
              <a:rPr lang="en-US" dirty="0"/>
              <a:t> April 6</a:t>
            </a:r>
          </a:p>
          <a:p>
            <a:pPr lvl="1">
              <a:buClr>
                <a:srgbClr val="000000"/>
              </a:buClr>
              <a:buSzPct val="100000"/>
              <a:buFont typeface="Arial"/>
              <a:buChar char="•"/>
            </a:pPr>
            <a:r>
              <a:rPr lang="en-US" dirty="0"/>
              <a:t> April 20</a:t>
            </a:r>
          </a:p>
          <a:p>
            <a:pPr lvl="1">
              <a:buClr>
                <a:srgbClr val="000000"/>
              </a:buClr>
              <a:buSzPct val="100000"/>
              <a:buFont typeface="Arial"/>
              <a:buChar char="•"/>
            </a:pPr>
            <a:r>
              <a:rPr lang="en-US" dirty="0"/>
              <a:t> May 4</a:t>
            </a:r>
          </a:p>
          <a:p>
            <a:pPr lvl="1">
              <a:buClr>
                <a:srgbClr val="000000"/>
              </a:buClr>
              <a:buSzPct val="100000"/>
              <a:buFont typeface="Arial"/>
              <a:buChar char="•"/>
            </a:pPr>
            <a:endParaRPr lang="en-US" dirty="0"/>
          </a:p>
          <a:p>
            <a:pPr lvl="1">
              <a:buClr>
                <a:srgbClr val="000000"/>
              </a:buClr>
              <a:buSzPct val="100000"/>
              <a:buFont typeface="Arial"/>
              <a:buChar char="•"/>
            </a:pPr>
            <a:endParaRPr lang="en-US" dirty="0"/>
          </a:p>
        </p:txBody>
      </p:sp>
      <p:sp>
        <p:nvSpPr>
          <p:cNvPr id="2" name="Footer Placeholder 1">
            <a:extLst>
              <a:ext uri="{FF2B5EF4-FFF2-40B4-BE49-F238E27FC236}">
                <a16:creationId xmlns:a16="http://schemas.microsoft.com/office/drawing/2014/main" id="{D4B49AF4-2D2B-6B2A-2C58-4ADF0A9E5FA7}"/>
              </a:ext>
            </a:extLst>
          </p:cNvPr>
          <p:cNvSpPr>
            <a:spLocks noGrp="1"/>
          </p:cNvSpPr>
          <p:nvPr>
            <p:ph type="ftr" idx="11"/>
          </p:nvPr>
        </p:nvSpPr>
        <p:spPr/>
        <p:txBody>
          <a:bodyPr/>
          <a:lstStyle/>
          <a:p>
            <a:r>
              <a:rPr lang="en-GB"/>
              <a:t>Carol Ansley, Cox</a:t>
            </a:r>
          </a:p>
        </p:txBody>
      </p:sp>
      <p:sp>
        <p:nvSpPr>
          <p:cNvPr id="3" name="Slide Number Placeholder 2">
            <a:extLst>
              <a:ext uri="{FF2B5EF4-FFF2-40B4-BE49-F238E27FC236}">
                <a16:creationId xmlns:a16="http://schemas.microsoft.com/office/drawing/2014/main" id="{66A074E7-AE3A-E2CD-F635-810C02063D4D}"/>
              </a:ext>
            </a:extLst>
          </p:cNvPr>
          <p:cNvSpPr>
            <a:spLocks noGrp="1"/>
          </p:cNvSpPr>
          <p:nvPr>
            <p:ph type="sldNum" idx="12"/>
          </p:nvPr>
        </p:nvSpPr>
        <p:spPr/>
        <p:txBody>
          <a:bodyPr/>
          <a:lstStyle/>
          <a:p>
            <a:r>
              <a:rPr lang="en-GB"/>
              <a:t>Slide </a:t>
            </a:r>
            <a:fld id="{F5D8E26B-7BCF-4D25-9C89-0168A6618F18}" type="slidenum">
              <a:rPr lang="en-GB" smtClean="0"/>
              <a:pPr/>
              <a:t>76</a:t>
            </a:fld>
            <a:endParaRPr lang="en-GB"/>
          </a:p>
        </p:txBody>
      </p:sp>
      <p:sp>
        <p:nvSpPr>
          <p:cNvPr id="4" name="Date Placeholder 3">
            <a:extLst>
              <a:ext uri="{FF2B5EF4-FFF2-40B4-BE49-F238E27FC236}">
                <a16:creationId xmlns:a16="http://schemas.microsoft.com/office/drawing/2014/main" id="{C5D3DB10-F7D7-CA72-D224-6F999F20418D}"/>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218872149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TGbk</a:t>
            </a:r>
            <a:r>
              <a:rPr lang="en-US" altLang="en-US" dirty="0"/>
              <a:t> 320MHz Positioning</a:t>
            </a:r>
            <a:br>
              <a:rPr lang="en-US" altLang="en-US" dirty="0"/>
            </a:br>
            <a:r>
              <a:rPr lang="en-US" altLang="en-US" dirty="0"/>
              <a:t>March Meeting Closing Report</a:t>
            </a:r>
            <a:endParaRPr lang="en-GB" dirty="0"/>
          </a:p>
        </p:txBody>
      </p:sp>
      <p:sp>
        <p:nvSpPr>
          <p:cNvPr id="3074" name="Rectangle 2"/>
          <p:cNvSpPr>
            <a:spLocks noGrp="1" noChangeArrowheads="1"/>
          </p:cNvSpPr>
          <p:nvPr>
            <p:ph type="subTitle" idx="1"/>
          </p:nvPr>
        </p:nvSpPr>
        <p:spPr>
          <a:xfrm>
            <a:off x="1828800" y="1689856"/>
            <a:ext cx="8534400" cy="476250"/>
          </a:xfrm>
          <a:ln/>
        </p:spPr>
        <p:txBody>
          <a:bodyPr/>
          <a:lstStyle/>
          <a:p>
            <a:pP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2023-03-16</a:t>
            </a:r>
          </a:p>
        </p:txBody>
      </p:sp>
      <p:graphicFrame>
        <p:nvGraphicFramePr>
          <p:cNvPr id="3075" name="Object 3"/>
          <p:cNvGraphicFramePr>
            <a:graphicFrameLocks noChangeAspect="1"/>
          </p:cNvGraphicFramePr>
          <p:nvPr>
            <p:extLst>
              <p:ext uri="{D42A27DB-BD31-4B8C-83A1-F6EECF244321}">
                <p14:modId xmlns:p14="http://schemas.microsoft.com/office/powerpoint/2010/main" val="213428515"/>
              </p:ext>
            </p:extLst>
          </p:nvPr>
        </p:nvGraphicFramePr>
        <p:xfrm>
          <a:off x="1004888" y="2411413"/>
          <a:ext cx="10510837" cy="2482850"/>
        </p:xfrm>
        <a:graphic>
          <a:graphicData uri="http://schemas.openxmlformats.org/presentationml/2006/ole">
            <mc:AlternateContent xmlns:mc="http://schemas.openxmlformats.org/markup-compatibility/2006">
              <mc:Choice xmlns:v="urn:schemas-microsoft-com:vml" Requires="v">
                <p:oleObj name="Document" r:id="rId3" imgW="10773432" imgH="2549252" progId="Word.Document.8">
                  <p:embed/>
                </p:oleObj>
              </mc:Choice>
              <mc:Fallback>
                <p:oleObj name="Document" r:id="rId3" imgW="10773432" imgH="2549252" progId="Word.Document.8">
                  <p:embed/>
                  <p:pic>
                    <p:nvPicPr>
                      <p:cNvPr id="3075" name="Object 3"/>
                      <p:cNvPicPr>
                        <a:picLocks noChangeAspect="1" noChangeArrowheads="1"/>
                      </p:cNvPicPr>
                      <p:nvPr/>
                    </p:nvPicPr>
                    <p:blipFill>
                      <a:blip r:embed="rId4"/>
                      <a:srcRect/>
                      <a:stretch>
                        <a:fillRect/>
                      </a:stretch>
                    </p:blipFill>
                    <p:spPr bwMode="auto">
                      <a:xfrm>
                        <a:off x="1004888" y="2411413"/>
                        <a:ext cx="10510837" cy="2482850"/>
                      </a:xfrm>
                      <a:prstGeom prst="rect">
                        <a:avLst/>
                      </a:prstGeom>
                      <a:noFill/>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Footer Placeholder 1">
            <a:extLst>
              <a:ext uri="{FF2B5EF4-FFF2-40B4-BE49-F238E27FC236}">
                <a16:creationId xmlns:a16="http://schemas.microsoft.com/office/drawing/2014/main" id="{1432385F-FDC3-5E48-35A9-96947B8B1F5E}"/>
              </a:ext>
            </a:extLst>
          </p:cNvPr>
          <p:cNvSpPr>
            <a:spLocks noGrp="1"/>
          </p:cNvSpPr>
          <p:nvPr>
            <p:ph type="ftr" idx="11"/>
          </p:nvPr>
        </p:nvSpPr>
        <p:spPr/>
        <p:txBody>
          <a:bodyPr/>
          <a:lstStyle/>
          <a:p>
            <a:r>
              <a:rPr lang="en-GB"/>
              <a:t>Jonathan Segev, Intel</a:t>
            </a:r>
          </a:p>
        </p:txBody>
      </p:sp>
      <p:sp>
        <p:nvSpPr>
          <p:cNvPr id="3" name="Slide Number Placeholder 2">
            <a:extLst>
              <a:ext uri="{FF2B5EF4-FFF2-40B4-BE49-F238E27FC236}">
                <a16:creationId xmlns:a16="http://schemas.microsoft.com/office/drawing/2014/main" id="{AE3D78C8-9872-E7F8-0314-CDAF9A9A91C2}"/>
              </a:ext>
            </a:extLst>
          </p:cNvPr>
          <p:cNvSpPr>
            <a:spLocks noGrp="1"/>
          </p:cNvSpPr>
          <p:nvPr>
            <p:ph type="sldNum" idx="12"/>
          </p:nvPr>
        </p:nvSpPr>
        <p:spPr/>
        <p:txBody>
          <a:bodyPr/>
          <a:lstStyle/>
          <a:p>
            <a:r>
              <a:rPr lang="en-GB"/>
              <a:t>Slide </a:t>
            </a:r>
            <a:fld id="{DE40C9FC-4879-4F20-9ECA-A574A90476B7}" type="slidenum">
              <a:rPr lang="en-GB" smtClean="0"/>
              <a:pPr/>
              <a:t>77</a:t>
            </a:fld>
            <a:endParaRPr lang="en-GB"/>
          </a:p>
        </p:txBody>
      </p:sp>
      <p:sp>
        <p:nvSpPr>
          <p:cNvPr id="4" name="Date Placeholder 3">
            <a:extLst>
              <a:ext uri="{FF2B5EF4-FFF2-40B4-BE49-F238E27FC236}">
                <a16:creationId xmlns:a16="http://schemas.microsoft.com/office/drawing/2014/main" id="{F86280C4-38A9-7579-F0F8-6D7180F531BB}"/>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32285282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indent="12700" algn="just">
              <a:spcBef>
                <a:spcPct val="20000"/>
              </a:spcBef>
            </a:pPr>
            <a:r>
              <a:rPr lang="en-US" dirty="0"/>
              <a:t>This document is the </a:t>
            </a:r>
            <a:r>
              <a:rPr lang="en-US" dirty="0" err="1"/>
              <a:t>TGbk</a:t>
            </a:r>
            <a:r>
              <a:rPr lang="en-US" dirty="0"/>
              <a:t> 320MHz Positioning closing report for the IEEE 802.11 Plenary March 2023 meeting.</a:t>
            </a:r>
          </a:p>
          <a:p>
            <a:pPr indent="12700" algn="just">
              <a:spcBef>
                <a:spcPct val="20000"/>
              </a:spcBef>
            </a:pPr>
            <a:endParaRPr lang="en-US" altLang="en-US" dirty="0"/>
          </a:p>
        </p:txBody>
      </p:sp>
      <p:sp>
        <p:nvSpPr>
          <p:cNvPr id="2" name="Footer Placeholder 1">
            <a:extLst>
              <a:ext uri="{FF2B5EF4-FFF2-40B4-BE49-F238E27FC236}">
                <a16:creationId xmlns:a16="http://schemas.microsoft.com/office/drawing/2014/main" id="{223BF542-8A86-611D-E5D0-60459865C95F}"/>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D5813422-A93A-AFF7-1DB9-14DF06930EF0}"/>
              </a:ext>
            </a:extLst>
          </p:cNvPr>
          <p:cNvSpPr>
            <a:spLocks noGrp="1"/>
          </p:cNvSpPr>
          <p:nvPr>
            <p:ph type="sldNum" idx="12"/>
          </p:nvPr>
        </p:nvSpPr>
        <p:spPr/>
        <p:txBody>
          <a:bodyPr/>
          <a:lstStyle/>
          <a:p>
            <a:r>
              <a:rPr lang="en-GB"/>
              <a:t>Slide </a:t>
            </a:r>
            <a:fld id="{440F5867-744E-4AA6-B0ED-4C44D2DFBB7B}" type="slidenum">
              <a:rPr lang="en-GB" smtClean="0"/>
              <a:pPr/>
              <a:t>78</a:t>
            </a:fld>
            <a:endParaRPr lang="en-GB" dirty="0"/>
          </a:p>
        </p:txBody>
      </p:sp>
      <p:sp>
        <p:nvSpPr>
          <p:cNvPr id="7" name="Date Placeholder 6">
            <a:extLst>
              <a:ext uri="{FF2B5EF4-FFF2-40B4-BE49-F238E27FC236}">
                <a16:creationId xmlns:a16="http://schemas.microsoft.com/office/drawing/2014/main" id="{95F3FBFC-342E-E1A8-14AA-BEAF9CC13644}"/>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5978665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2"/>
            <a:ext cx="11809312" cy="775034"/>
          </a:xfrm>
        </p:spPr>
        <p:txBody>
          <a:bodyPr/>
          <a:lstStyle/>
          <a:p>
            <a:r>
              <a:rPr lang="en-US" dirty="0"/>
              <a:t>March Meeting Progress and Targets Towards the May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535145"/>
            <a:ext cx="10009112" cy="2469919"/>
          </a:xfrm>
        </p:spPr>
        <p:txBody>
          <a:bodyPr/>
          <a:lstStyle/>
          <a:p>
            <a:pPr>
              <a:buFont typeface="Arial" panose="020B0604020202020204" pitchFamily="34" charset="0"/>
              <a:buChar char="•"/>
            </a:pPr>
            <a:r>
              <a:rPr lang="en-US" b="0" dirty="0"/>
              <a:t>Work completed this week:</a:t>
            </a:r>
          </a:p>
          <a:p>
            <a:pPr lvl="1">
              <a:buFont typeface="Arial" panose="020B0604020202020204" pitchFamily="34" charset="0"/>
              <a:buChar char="•"/>
            </a:pPr>
            <a:r>
              <a:rPr lang="en-US" dirty="0"/>
              <a:t>Continued SFD development.</a:t>
            </a:r>
          </a:p>
          <a:p>
            <a:pPr lvl="1">
              <a:buFont typeface="Arial" panose="020B0604020202020204" pitchFamily="34" charset="0"/>
              <a:buChar char="•"/>
            </a:pPr>
            <a:r>
              <a:rPr lang="en-US" dirty="0"/>
              <a:t>Reviewed technical submissions (frame format, measurement exchange sequence). </a:t>
            </a:r>
          </a:p>
          <a:p>
            <a:pPr lvl="1">
              <a:buFont typeface="Arial" panose="020B0604020202020204" pitchFamily="34" charset="0"/>
              <a:buChar char="•"/>
            </a:pPr>
            <a:r>
              <a:rPr lang="en-US" dirty="0"/>
              <a:t>Reviewed Draft text proposals for PHY and MAC on PPDU formats, negotiation and procedure sequence).</a:t>
            </a:r>
          </a:p>
        </p:txBody>
      </p:sp>
      <p:grpSp>
        <p:nvGrpSpPr>
          <p:cNvPr id="10" name="Group 9">
            <a:extLst>
              <a:ext uri="{FF2B5EF4-FFF2-40B4-BE49-F238E27FC236}">
                <a16:creationId xmlns:a16="http://schemas.microsoft.com/office/drawing/2014/main" id="{9C3037FA-DCCF-4501-86FC-77889B31AD16}"/>
              </a:ext>
            </a:extLst>
          </p:cNvPr>
          <p:cNvGrpSpPr/>
          <p:nvPr/>
        </p:nvGrpSpPr>
        <p:grpSpPr>
          <a:xfrm>
            <a:off x="2071678" y="5130490"/>
            <a:ext cx="5631921" cy="1201106"/>
            <a:chOff x="2845792" y="3241917"/>
            <a:chExt cx="5285898" cy="855830"/>
          </a:xfrm>
        </p:grpSpPr>
        <p:sp>
          <p:nvSpPr>
            <p:cNvPr id="11" name="TextBox 10">
              <a:extLst>
                <a:ext uri="{FF2B5EF4-FFF2-40B4-BE49-F238E27FC236}">
                  <a16:creationId xmlns:a16="http://schemas.microsoft.com/office/drawing/2014/main" id="{4A7C7271-C823-4DBE-B1C8-4D7553782EBA}"/>
                </a:ext>
              </a:extLst>
            </p:cNvPr>
            <p:cNvSpPr txBox="1">
              <a:spLocks noChangeAspect="1"/>
            </p:cNvSpPr>
            <p:nvPr/>
          </p:nvSpPr>
          <p:spPr>
            <a:xfrm>
              <a:off x="2845792" y="3241917"/>
              <a:ext cx="2087134" cy="461665"/>
            </a:xfrm>
            <a:prstGeom prst="rect">
              <a:avLst/>
            </a:prstGeom>
            <a:noFill/>
          </p:spPr>
          <p:txBody>
            <a:bodyPr wrap="square" rtlCol="0">
              <a:spAutoFit/>
            </a:bodyPr>
            <a:lstStyle/>
            <a:p>
              <a:r>
                <a:rPr lang="en-US" b="1" dirty="0" err="1">
                  <a:solidFill>
                    <a:schemeClr val="tx1"/>
                  </a:solidFill>
                </a:rPr>
                <a:t>TGbk</a:t>
              </a:r>
              <a:r>
                <a:rPr lang="en-US" b="1" dirty="0">
                  <a:solidFill>
                    <a:schemeClr val="tx1"/>
                  </a:solidFill>
                </a:rPr>
                <a:t>:</a:t>
              </a:r>
            </a:p>
          </p:txBody>
        </p:sp>
        <p:sp>
          <p:nvSpPr>
            <p:cNvPr id="12" name="Rectangle 11">
              <a:extLst>
                <a:ext uri="{FF2B5EF4-FFF2-40B4-BE49-F238E27FC236}">
                  <a16:creationId xmlns:a16="http://schemas.microsoft.com/office/drawing/2014/main" id="{C3C941D8-B7BA-4857-97D9-3D39D684FBD9}"/>
                </a:ext>
              </a:extLst>
            </p:cNvPr>
            <p:cNvSpPr/>
            <p:nvPr/>
          </p:nvSpPr>
          <p:spPr bwMode="auto">
            <a:xfrm>
              <a:off x="4275000" y="3613737"/>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 (SFD)</a:t>
              </a:r>
            </a:p>
          </p:txBody>
        </p:sp>
        <p:cxnSp>
          <p:nvCxnSpPr>
            <p:cNvPr id="13" name="Straight Arrow Connector 12">
              <a:extLst>
                <a:ext uri="{FF2B5EF4-FFF2-40B4-BE49-F238E27FC236}">
                  <a16:creationId xmlns:a16="http://schemas.microsoft.com/office/drawing/2014/main" id="{389AA7FF-8C2B-4816-8536-50AA731BE689}"/>
                </a:ext>
              </a:extLst>
            </p:cNvPr>
            <p:cNvCxnSpPr/>
            <p:nvPr/>
          </p:nvCxnSpPr>
          <p:spPr bwMode="auto">
            <a:xfrm>
              <a:off x="5787427" y="3916223"/>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CE44772-81B7-45E2-B1B5-D76D9293B30B}"/>
                </a:ext>
              </a:extLst>
            </p:cNvPr>
            <p:cNvSpPr/>
            <p:nvPr/>
          </p:nvSpPr>
          <p:spPr bwMode="auto">
            <a:xfrm>
              <a:off x="6619262" y="3613737"/>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grpSp>
        <p:nvGrpSpPr>
          <p:cNvPr id="15" name="Group 14">
            <a:extLst>
              <a:ext uri="{FF2B5EF4-FFF2-40B4-BE49-F238E27FC236}">
                <a16:creationId xmlns:a16="http://schemas.microsoft.com/office/drawing/2014/main" id="{51C6BF5A-FC77-4B30-AFB2-E1A35F56E7A5}"/>
              </a:ext>
            </a:extLst>
          </p:cNvPr>
          <p:cNvGrpSpPr>
            <a:grpSpLocks noChangeAspect="1"/>
          </p:cNvGrpSpPr>
          <p:nvPr/>
        </p:nvGrpSpPr>
        <p:grpSpPr>
          <a:xfrm>
            <a:off x="4364539" y="3931186"/>
            <a:ext cx="7560840" cy="839328"/>
            <a:chOff x="550425" y="4856471"/>
            <a:chExt cx="9938093" cy="1103226"/>
          </a:xfrm>
        </p:grpSpPr>
        <p:sp>
          <p:nvSpPr>
            <p:cNvPr id="16" name="TextBox 15">
              <a:extLst>
                <a:ext uri="{FF2B5EF4-FFF2-40B4-BE49-F238E27FC236}">
                  <a16:creationId xmlns:a16="http://schemas.microsoft.com/office/drawing/2014/main" id="{D1C45289-DE96-44AB-ABA5-D3957ECBAB80}"/>
                </a:ext>
              </a:extLst>
            </p:cNvPr>
            <p:cNvSpPr txBox="1"/>
            <p:nvPr/>
          </p:nvSpPr>
          <p:spPr>
            <a:xfrm>
              <a:off x="550425" y="4856471"/>
              <a:ext cx="2087134" cy="461665"/>
            </a:xfrm>
            <a:prstGeom prst="rect">
              <a:avLst/>
            </a:prstGeom>
            <a:noFill/>
          </p:spPr>
          <p:txBody>
            <a:bodyPr wrap="square" rtlCol="0">
              <a:spAutoFit/>
            </a:bodyPr>
            <a:lstStyle/>
            <a:p>
              <a:r>
                <a:rPr lang="en-US" b="1" dirty="0" err="1">
                  <a:solidFill>
                    <a:schemeClr val="tx1"/>
                  </a:solidFill>
                </a:rPr>
                <a:t>TGaz</a:t>
              </a:r>
              <a:r>
                <a:rPr lang="en-US" b="1" dirty="0">
                  <a:solidFill>
                    <a:schemeClr val="tx1"/>
                  </a:solidFill>
                </a:rPr>
                <a:t>:</a:t>
              </a:r>
            </a:p>
          </p:txBody>
        </p:sp>
        <p:sp>
          <p:nvSpPr>
            <p:cNvPr id="17" name="Rectangle 16">
              <a:extLst>
                <a:ext uri="{FF2B5EF4-FFF2-40B4-BE49-F238E27FC236}">
                  <a16:creationId xmlns:a16="http://schemas.microsoft.com/office/drawing/2014/main" id="{903714B9-50CC-43A1-B0C4-6FD9B1F1E329}"/>
                </a:ext>
              </a:extLst>
            </p:cNvPr>
            <p:cNvSpPr/>
            <p:nvPr/>
          </p:nvSpPr>
          <p:spPr bwMode="auto">
            <a:xfrm>
              <a:off x="1943302" y="5230423"/>
              <a:ext cx="1512428" cy="482595"/>
            </a:xfrm>
            <a:prstGeom prst="rect">
              <a:avLst/>
            </a:prstGeom>
            <a:solidFill>
              <a:schemeClr val="accent1">
                <a:lumMod val="20000"/>
                <a:lumOff val="80000"/>
              </a:schemeClr>
            </a:solidFill>
            <a:ln>
              <a:solidFill>
                <a:schemeClr val="accent5">
                  <a:lumMod val="20000"/>
                  <a:lumOff val="8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Usage model</a:t>
              </a:r>
            </a:p>
          </p:txBody>
        </p:sp>
        <p:sp>
          <p:nvSpPr>
            <p:cNvPr id="18" name="Rectangle 17">
              <a:extLst>
                <a:ext uri="{FF2B5EF4-FFF2-40B4-BE49-F238E27FC236}">
                  <a16:creationId xmlns:a16="http://schemas.microsoft.com/office/drawing/2014/main" id="{21E4193D-742B-410D-9D5B-2242164DD6C0}"/>
                </a:ext>
              </a:extLst>
            </p:cNvPr>
            <p:cNvSpPr/>
            <p:nvPr/>
          </p:nvSpPr>
          <p:spPr bwMode="auto">
            <a:xfrm>
              <a:off x="4287565" y="5229009"/>
              <a:ext cx="1512428" cy="484009"/>
            </a:xfrm>
            <a:prstGeom prst="rect">
              <a:avLst/>
            </a:prstGeom>
            <a:solidFill>
              <a:schemeClr val="accent1">
                <a:lumMod val="60000"/>
                <a:lumOff val="4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ysClr val="windowText" lastClr="000000"/>
                  </a:solidFill>
                  <a:latin typeface="Arial" pitchFamily="34" charset="0"/>
                  <a:cs typeface="Arial" pitchFamily="34" charset="0"/>
                </a:rPr>
                <a:t>Functional requirements</a:t>
              </a:r>
            </a:p>
          </p:txBody>
        </p:sp>
        <p:cxnSp>
          <p:nvCxnSpPr>
            <p:cNvPr id="19" name="Straight Arrow Connector 18">
              <a:extLst>
                <a:ext uri="{FF2B5EF4-FFF2-40B4-BE49-F238E27FC236}">
                  <a16:creationId xmlns:a16="http://schemas.microsoft.com/office/drawing/2014/main" id="{AFDCB87F-492D-44E1-82E4-4F17DEE2E23A}"/>
                </a:ext>
              </a:extLst>
            </p:cNvPr>
            <p:cNvCxnSpPr/>
            <p:nvPr/>
          </p:nvCxnSpPr>
          <p:spPr bwMode="auto">
            <a:xfrm>
              <a:off x="3455730"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0" name="Rectangle 19">
              <a:extLst>
                <a:ext uri="{FF2B5EF4-FFF2-40B4-BE49-F238E27FC236}">
                  <a16:creationId xmlns:a16="http://schemas.microsoft.com/office/drawing/2014/main" id="{E48AF1EB-BEF7-4C50-A921-C00CE69F51E2}"/>
                </a:ext>
              </a:extLst>
            </p:cNvPr>
            <p:cNvSpPr/>
            <p:nvPr/>
          </p:nvSpPr>
          <p:spPr bwMode="auto">
            <a:xfrm>
              <a:off x="6631828" y="5230423"/>
              <a:ext cx="1512428" cy="484010"/>
            </a:xfrm>
            <a:prstGeom prst="rect">
              <a:avLst/>
            </a:prstGeom>
            <a:solidFill>
              <a:schemeClr val="accent1">
                <a:lumMod val="75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Specification framework</a:t>
              </a:r>
            </a:p>
          </p:txBody>
        </p:sp>
        <p:cxnSp>
          <p:nvCxnSpPr>
            <p:cNvPr id="21" name="Straight Arrow Connector 20">
              <a:extLst>
                <a:ext uri="{FF2B5EF4-FFF2-40B4-BE49-F238E27FC236}">
                  <a16:creationId xmlns:a16="http://schemas.microsoft.com/office/drawing/2014/main" id="{7B2FB4BC-2144-4CD5-98CB-7964C9EB4408}"/>
                </a:ext>
              </a:extLst>
            </p:cNvPr>
            <p:cNvCxnSpPr/>
            <p:nvPr/>
          </p:nvCxnSpPr>
          <p:spPr bwMode="auto">
            <a:xfrm>
              <a:off x="5799992"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83A26CC5-83EE-440B-9621-5AAA7692F991}"/>
                </a:ext>
              </a:extLst>
            </p:cNvPr>
            <p:cNvCxnSpPr/>
            <p:nvPr/>
          </p:nvCxnSpPr>
          <p:spPr bwMode="auto">
            <a:xfrm>
              <a:off x="8144255" y="5532909"/>
              <a:ext cx="831835" cy="0"/>
            </a:xfrm>
            <a:prstGeom prst="straightConnector1">
              <a:avLst/>
            </a:prstGeom>
            <a:ln>
              <a:headEnd type="none" w="sm" len="sm"/>
              <a:tailEnd type="arrow"/>
            </a:ln>
            <a:extLst>
              <a:ext uri="{AF507438-7753-43e0-B8FC-AC1667EBCBE1}"/>
            </a:extLst>
          </p:spPr>
          <p:style>
            <a:lnRef idx="2">
              <a:schemeClr val="dk1"/>
            </a:lnRef>
            <a:fillRef idx="0">
              <a:schemeClr val="dk1"/>
            </a:fillRef>
            <a:effectRef idx="1">
              <a:schemeClr val="dk1"/>
            </a:effectRef>
            <a:fontRef idx="minor">
              <a:schemeClr val="tx1"/>
            </a:fontRef>
          </p:style>
        </p:cxnSp>
        <p:sp>
          <p:nvSpPr>
            <p:cNvPr id="23" name="Rectangle 22">
              <a:extLst>
                <a:ext uri="{FF2B5EF4-FFF2-40B4-BE49-F238E27FC236}">
                  <a16:creationId xmlns:a16="http://schemas.microsoft.com/office/drawing/2014/main" id="{676F90B0-F796-46CE-82CB-A1E88D4A3A07}"/>
                </a:ext>
              </a:extLst>
            </p:cNvPr>
            <p:cNvSpPr/>
            <p:nvPr/>
          </p:nvSpPr>
          <p:spPr bwMode="auto">
            <a:xfrm>
              <a:off x="8976090" y="5230423"/>
              <a:ext cx="1512428" cy="484010"/>
            </a:xfrm>
            <a:prstGeom prst="rect">
              <a:avLst/>
            </a:prstGeom>
            <a:solidFill>
              <a:schemeClr val="accent1">
                <a:lumMod val="50000"/>
              </a:schemeClr>
            </a:solidFill>
            <a:ln>
              <a:solidFill>
                <a:schemeClr val="accent1">
                  <a:lumMod val="60000"/>
                  <a:lumOff val="40000"/>
                </a:schemeClr>
              </a:solidFill>
              <a:headEnd type="none" w="sm" len="sm"/>
              <a:tailEnd type="none" w="sm" len="sm"/>
            </a:ln>
            <a:extLst>
              <a:ext uri="{AF507438-7753-43e0-B8FC-AC1667EBCBE1}"/>
            </a:ex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defRPr/>
              </a:pPr>
              <a:r>
                <a:rPr lang="en-US" sz="1200" b="1" dirty="0">
                  <a:solidFill>
                    <a:schemeClr val="bg1"/>
                  </a:solidFill>
                  <a:latin typeface="Arial" pitchFamily="34" charset="0"/>
                  <a:cs typeface="Arial" pitchFamily="34" charset="0"/>
                </a:rPr>
                <a:t>Draft amendment</a:t>
              </a:r>
            </a:p>
          </p:txBody>
        </p:sp>
        <p:grpSp>
          <p:nvGrpSpPr>
            <p:cNvPr id="24" name="Group 23">
              <a:extLst>
                <a:ext uri="{FF2B5EF4-FFF2-40B4-BE49-F238E27FC236}">
                  <a16:creationId xmlns:a16="http://schemas.microsoft.com/office/drawing/2014/main" id="{7646E523-F714-4F76-AE20-6205277389A5}"/>
                </a:ext>
              </a:extLst>
            </p:cNvPr>
            <p:cNvGrpSpPr/>
            <p:nvPr/>
          </p:nvGrpSpPr>
          <p:grpSpPr>
            <a:xfrm>
              <a:off x="1943301" y="5087304"/>
              <a:ext cx="1512428" cy="872393"/>
              <a:chOff x="2281259" y="5223255"/>
              <a:chExt cx="685272" cy="455796"/>
            </a:xfrm>
          </p:grpSpPr>
          <p:cxnSp>
            <p:nvCxnSpPr>
              <p:cNvPr id="28" name="Straight Connector 27">
                <a:extLst>
                  <a:ext uri="{FF2B5EF4-FFF2-40B4-BE49-F238E27FC236}">
                    <a16:creationId xmlns:a16="http://schemas.microsoft.com/office/drawing/2014/main" id="{ADEA66FF-CDE1-4637-A658-B7539BA72D6D}"/>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9" name="Straight Connector 28">
                <a:extLst>
                  <a:ext uri="{FF2B5EF4-FFF2-40B4-BE49-F238E27FC236}">
                    <a16:creationId xmlns:a16="http://schemas.microsoft.com/office/drawing/2014/main" id="{FF39AD60-7299-4218-A7D9-6F7DA218804A}"/>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nvGrpSpPr>
            <p:cNvPr id="25" name="Group 24">
              <a:extLst>
                <a:ext uri="{FF2B5EF4-FFF2-40B4-BE49-F238E27FC236}">
                  <a16:creationId xmlns:a16="http://schemas.microsoft.com/office/drawing/2014/main" id="{8D61770F-6627-4769-BB11-A1FA1C701901}"/>
                </a:ext>
              </a:extLst>
            </p:cNvPr>
            <p:cNvGrpSpPr/>
            <p:nvPr/>
          </p:nvGrpSpPr>
          <p:grpSpPr>
            <a:xfrm>
              <a:off x="4273148" y="5064576"/>
              <a:ext cx="1512428" cy="872393"/>
              <a:chOff x="2281259" y="5223255"/>
              <a:chExt cx="685272" cy="455796"/>
            </a:xfrm>
          </p:grpSpPr>
          <p:cxnSp>
            <p:nvCxnSpPr>
              <p:cNvPr id="26" name="Straight Connector 25">
                <a:extLst>
                  <a:ext uri="{FF2B5EF4-FFF2-40B4-BE49-F238E27FC236}">
                    <a16:creationId xmlns:a16="http://schemas.microsoft.com/office/drawing/2014/main" id="{7EB889AA-D9F0-4B85-AB08-2DEA507CD0CB}"/>
                  </a:ext>
                </a:extLst>
              </p:cNvPr>
              <p:cNvCxnSpPr/>
              <p:nvPr/>
            </p:nvCxnSpPr>
            <p:spPr bwMode="auto">
              <a:xfrm>
                <a:off x="2281259" y="5223255"/>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cxnSp>
            <p:nvCxnSpPr>
              <p:cNvPr id="27" name="Straight Connector 26">
                <a:extLst>
                  <a:ext uri="{FF2B5EF4-FFF2-40B4-BE49-F238E27FC236}">
                    <a16:creationId xmlns:a16="http://schemas.microsoft.com/office/drawing/2014/main" id="{2FEB524A-EF46-4DCD-8DF8-35FF88BEB289}"/>
                  </a:ext>
                </a:extLst>
              </p:cNvPr>
              <p:cNvCxnSpPr>
                <a:cxnSpLocks/>
              </p:cNvCxnSpPr>
              <p:nvPr/>
            </p:nvCxnSpPr>
            <p:spPr bwMode="auto">
              <a:xfrm flipH="1">
                <a:off x="2281259" y="5247003"/>
                <a:ext cx="685272" cy="432048"/>
              </a:xfrm>
              <a:prstGeom prst="line">
                <a:avLst/>
              </a:prstGeom>
              <a:solidFill>
                <a:srgbClr val="00B8FF"/>
              </a:solidFill>
              <a:ln w="22225" cap="flat" cmpd="sng" algn="ctr">
                <a:solidFill>
                  <a:srgbClr val="FF0000"/>
                </a:solidFill>
                <a:prstDash val="lgDashDot"/>
                <a:round/>
                <a:headEnd type="none" w="med" len="med"/>
                <a:tailEnd type="none" w="med" len="med"/>
              </a:ln>
              <a:effectLst/>
            </p:spPr>
          </p:cxnSp>
        </p:grpSp>
      </p:grpSp>
      <p:sp>
        <p:nvSpPr>
          <p:cNvPr id="30" name="Arrow: Down 29">
            <a:extLst>
              <a:ext uri="{FF2B5EF4-FFF2-40B4-BE49-F238E27FC236}">
                <a16:creationId xmlns:a16="http://schemas.microsoft.com/office/drawing/2014/main" id="{1A1CD639-3822-47FF-83B8-75EEBEDEEE09}"/>
              </a:ext>
            </a:extLst>
          </p:cNvPr>
          <p:cNvSpPr/>
          <p:nvPr/>
        </p:nvSpPr>
        <p:spPr bwMode="auto">
          <a:xfrm rot="2901312">
            <a:off x="7712572" y="4717760"/>
            <a:ext cx="374723" cy="806669"/>
          </a:xfrm>
          <a:prstGeom prst="downArrow">
            <a:avLst/>
          </a:prstGeom>
          <a:solidFill>
            <a:srgbClr val="00B8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7" name="Footer Placeholder 6">
            <a:extLst>
              <a:ext uri="{FF2B5EF4-FFF2-40B4-BE49-F238E27FC236}">
                <a16:creationId xmlns:a16="http://schemas.microsoft.com/office/drawing/2014/main" id="{C078938F-E9B9-75A4-7045-CC01ED6413EB}"/>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009B6688-0F48-E2AF-3C8D-67851066AFED}"/>
              </a:ext>
            </a:extLst>
          </p:cNvPr>
          <p:cNvSpPr>
            <a:spLocks noGrp="1"/>
          </p:cNvSpPr>
          <p:nvPr>
            <p:ph type="sldNum" idx="12"/>
          </p:nvPr>
        </p:nvSpPr>
        <p:spPr/>
        <p:txBody>
          <a:bodyPr/>
          <a:lstStyle/>
          <a:p>
            <a:r>
              <a:rPr lang="en-GB"/>
              <a:t>Slide </a:t>
            </a:r>
            <a:fld id="{440F5867-744E-4AA6-B0ED-4C44D2DFBB7B}" type="slidenum">
              <a:rPr lang="en-GB" smtClean="0"/>
              <a:pPr/>
              <a:t>79</a:t>
            </a:fld>
            <a:endParaRPr lang="en-GB" dirty="0"/>
          </a:p>
        </p:txBody>
      </p:sp>
      <p:sp>
        <p:nvSpPr>
          <p:cNvPr id="31" name="Date Placeholder 30">
            <a:extLst>
              <a:ext uri="{FF2B5EF4-FFF2-40B4-BE49-F238E27FC236}">
                <a16:creationId xmlns:a16="http://schemas.microsoft.com/office/drawing/2014/main" id="{6CFFE97A-7DEB-1E8C-F69D-31A2B3B2C17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796924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122E50A-5EED-E243-8939-EBA66AA0972A}"/>
              </a:ext>
            </a:extLst>
          </p:cNvPr>
          <p:cNvSpPr>
            <a:spLocks noGrp="1"/>
          </p:cNvSpPr>
          <p:nvPr>
            <p:ph type="title"/>
          </p:nvPr>
        </p:nvSpPr>
        <p:spPr/>
        <p:txBody>
          <a:bodyPr/>
          <a:lstStyle/>
          <a:p>
            <a:r>
              <a:rPr lang="en-US" dirty="0"/>
              <a:t>Closing Reports</a:t>
            </a:r>
          </a:p>
        </p:txBody>
      </p:sp>
      <p:sp>
        <p:nvSpPr>
          <p:cNvPr id="8" name="Text Placeholder 7">
            <a:extLst>
              <a:ext uri="{FF2B5EF4-FFF2-40B4-BE49-F238E27FC236}">
                <a16:creationId xmlns:a16="http://schemas.microsoft.com/office/drawing/2014/main" id="{7BAA0FBE-2124-CF5E-2DA5-30869DC00DC9}"/>
              </a:ext>
            </a:extLst>
          </p:cNvPr>
          <p:cNvSpPr>
            <a:spLocks noGrp="1"/>
          </p:cNvSpPr>
          <p:nvPr>
            <p:ph type="body" idx="1"/>
          </p:nvPr>
        </p:nvSpPr>
        <p:spPr/>
        <p:txBody>
          <a:bodyPr/>
          <a:lstStyle/>
          <a:p>
            <a:endParaRPr lang="en-US"/>
          </a:p>
        </p:txBody>
      </p:sp>
      <p:sp>
        <p:nvSpPr>
          <p:cNvPr id="6" name="Date Placeholder 5">
            <a:extLst>
              <a:ext uri="{FF2B5EF4-FFF2-40B4-BE49-F238E27FC236}">
                <a16:creationId xmlns:a16="http://schemas.microsoft.com/office/drawing/2014/main" id="{9AD07569-109A-1F50-2CF5-E894AB4460FE}"/>
              </a:ext>
            </a:extLst>
          </p:cNvPr>
          <p:cNvSpPr>
            <a:spLocks noGrp="1"/>
          </p:cNvSpPr>
          <p:nvPr>
            <p:ph type="dt" idx="10"/>
          </p:nvPr>
        </p:nvSpPr>
        <p:spPr/>
        <p:txBody>
          <a:bodyPr/>
          <a:lstStyle/>
          <a:p>
            <a:r>
              <a:rPr lang="en-US"/>
              <a:t>January 2023</a:t>
            </a:r>
            <a:endParaRPr lang="en-GB" dirty="0"/>
          </a:p>
        </p:txBody>
      </p:sp>
      <p:sp>
        <p:nvSpPr>
          <p:cNvPr id="5" name="Footer Placeholder 4">
            <a:extLst>
              <a:ext uri="{FF2B5EF4-FFF2-40B4-BE49-F238E27FC236}">
                <a16:creationId xmlns:a16="http://schemas.microsoft.com/office/drawing/2014/main" id="{E376DB78-1D74-5898-2F05-46BB5E4A4666}"/>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99B8C394-1061-CBAC-CFD2-0B6212895A27}"/>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29580132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8C48-D0FE-45AE-A892-200CA7D54BC4}"/>
              </a:ext>
            </a:extLst>
          </p:cNvPr>
          <p:cNvSpPr>
            <a:spLocks noGrp="1"/>
          </p:cNvSpPr>
          <p:nvPr>
            <p:ph type="title"/>
          </p:nvPr>
        </p:nvSpPr>
        <p:spPr>
          <a:xfrm>
            <a:off x="191344" y="685801"/>
            <a:ext cx="11809312" cy="1065213"/>
          </a:xfrm>
        </p:spPr>
        <p:txBody>
          <a:bodyPr/>
          <a:lstStyle/>
          <a:p>
            <a:r>
              <a:rPr lang="en-US" dirty="0"/>
              <a:t>March Meeting Progress and Targets Towards the May Meeting</a:t>
            </a:r>
          </a:p>
        </p:txBody>
      </p:sp>
      <p:sp>
        <p:nvSpPr>
          <p:cNvPr id="3" name="Content Placeholder 2">
            <a:extLst>
              <a:ext uri="{FF2B5EF4-FFF2-40B4-BE49-F238E27FC236}">
                <a16:creationId xmlns:a16="http://schemas.microsoft.com/office/drawing/2014/main" id="{F4989200-2622-46AD-AE0D-4E2448C695E7}"/>
              </a:ext>
            </a:extLst>
          </p:cNvPr>
          <p:cNvSpPr>
            <a:spLocks noGrp="1"/>
          </p:cNvSpPr>
          <p:nvPr>
            <p:ph idx="1"/>
          </p:nvPr>
        </p:nvSpPr>
        <p:spPr>
          <a:xfrm>
            <a:off x="191344" y="1751015"/>
            <a:ext cx="10009112" cy="4343400"/>
          </a:xfrm>
        </p:spPr>
        <p:txBody>
          <a:bodyPr/>
          <a:lstStyle/>
          <a:p>
            <a:pPr>
              <a:buFont typeface="Arial" panose="020B0604020202020204" pitchFamily="34" charset="0"/>
              <a:buChar char="•"/>
            </a:pPr>
            <a:r>
              <a:rPr lang="en-US" b="0" dirty="0"/>
              <a:t>Targets towards the May meeting:</a:t>
            </a:r>
          </a:p>
          <a:p>
            <a:pPr lvl="1">
              <a:buFont typeface="Arial" panose="020B0604020202020204" pitchFamily="34" charset="0"/>
              <a:buChar char="•"/>
            </a:pPr>
            <a:r>
              <a:rPr lang="en-US" b="0" dirty="0"/>
              <a:t>Generate a </a:t>
            </a:r>
            <a:r>
              <a:rPr lang="en-US" dirty="0"/>
              <a:t>new revision</a:t>
            </a:r>
            <a:r>
              <a:rPr lang="en-US" b="0" dirty="0"/>
              <a:t> Spec Framework Document revision 0.2.</a:t>
            </a:r>
          </a:p>
          <a:p>
            <a:pPr lvl="1">
              <a:buFont typeface="Arial" panose="020B0604020202020204" pitchFamily="34" charset="0"/>
              <a:buChar char="•"/>
            </a:pPr>
            <a:r>
              <a:rPr lang="en-US" b="0" dirty="0"/>
              <a:t>Adopted initial amendment draft text.</a:t>
            </a:r>
          </a:p>
          <a:p>
            <a:pPr lvl="1">
              <a:buFont typeface="Arial" panose="020B0604020202020204" pitchFamily="34" charset="0"/>
              <a:buChar char="•"/>
            </a:pPr>
            <a:r>
              <a:rPr lang="en-US" b="0" dirty="0"/>
              <a:t>Continue with SFD development.</a:t>
            </a:r>
          </a:p>
          <a:p>
            <a:pPr marL="0" indent="0"/>
            <a:endParaRPr lang="en-US" dirty="0"/>
          </a:p>
        </p:txBody>
      </p:sp>
      <p:sp>
        <p:nvSpPr>
          <p:cNvPr id="7" name="Footer Placeholder 6">
            <a:extLst>
              <a:ext uri="{FF2B5EF4-FFF2-40B4-BE49-F238E27FC236}">
                <a16:creationId xmlns:a16="http://schemas.microsoft.com/office/drawing/2014/main" id="{C1BE4A9E-CA4A-1012-2705-AF0239FF3B2C}"/>
              </a:ext>
            </a:extLst>
          </p:cNvPr>
          <p:cNvSpPr>
            <a:spLocks noGrp="1"/>
          </p:cNvSpPr>
          <p:nvPr>
            <p:ph type="ftr" idx="14"/>
          </p:nvPr>
        </p:nvSpPr>
        <p:spPr/>
        <p:txBody>
          <a:bodyPr/>
          <a:lstStyle/>
          <a:p>
            <a:r>
              <a:rPr lang="en-GB"/>
              <a:t>Jonathan Segev, Intel</a:t>
            </a:r>
            <a:endParaRPr lang="en-GB" dirty="0"/>
          </a:p>
        </p:txBody>
      </p:sp>
      <p:sp>
        <p:nvSpPr>
          <p:cNvPr id="8" name="Slide Number Placeholder 7">
            <a:extLst>
              <a:ext uri="{FF2B5EF4-FFF2-40B4-BE49-F238E27FC236}">
                <a16:creationId xmlns:a16="http://schemas.microsoft.com/office/drawing/2014/main" id="{42D89791-9BA8-F51F-1661-6FE58F41A87F}"/>
              </a:ext>
            </a:extLst>
          </p:cNvPr>
          <p:cNvSpPr>
            <a:spLocks noGrp="1"/>
          </p:cNvSpPr>
          <p:nvPr>
            <p:ph type="sldNum" idx="12"/>
          </p:nvPr>
        </p:nvSpPr>
        <p:spPr/>
        <p:txBody>
          <a:bodyPr/>
          <a:lstStyle/>
          <a:p>
            <a:r>
              <a:rPr lang="en-GB"/>
              <a:t>Slide </a:t>
            </a:r>
            <a:fld id="{440F5867-744E-4AA6-B0ED-4C44D2DFBB7B}" type="slidenum">
              <a:rPr lang="en-GB" smtClean="0"/>
              <a:pPr/>
              <a:t>80</a:t>
            </a:fld>
            <a:endParaRPr lang="en-GB" dirty="0"/>
          </a:p>
        </p:txBody>
      </p:sp>
      <p:sp>
        <p:nvSpPr>
          <p:cNvPr id="9" name="Date Placeholder 8">
            <a:extLst>
              <a:ext uri="{FF2B5EF4-FFF2-40B4-BE49-F238E27FC236}">
                <a16:creationId xmlns:a16="http://schemas.microsoft.com/office/drawing/2014/main" id="{AD493690-589F-CECD-0927-6E9D3750F63D}"/>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76410557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33BADDBD-F03F-467D-8A7D-D0A3D5969437}"/>
              </a:ext>
            </a:extLst>
          </p:cNvPr>
          <p:cNvGrpSpPr/>
          <p:nvPr/>
        </p:nvGrpSpPr>
        <p:grpSpPr>
          <a:xfrm>
            <a:off x="1003037" y="1839498"/>
            <a:ext cx="10285410" cy="4193610"/>
            <a:chOff x="1601361" y="1830390"/>
            <a:chExt cx="10285410" cy="4193610"/>
          </a:xfrm>
        </p:grpSpPr>
        <p:sp>
          <p:nvSpPr>
            <p:cNvPr id="47" name="Rectangle 46">
              <a:extLst>
                <a:ext uri="{FF2B5EF4-FFF2-40B4-BE49-F238E27FC236}">
                  <a16:creationId xmlns:a16="http://schemas.microsoft.com/office/drawing/2014/main" id="{13B9AD79-D169-4C89-92C3-465D345D84DB}"/>
                </a:ext>
              </a:extLst>
            </p:cNvPr>
            <p:cNvSpPr>
              <a:spLocks noChangeArrowheads="1"/>
            </p:cNvSpPr>
            <p:nvPr/>
          </p:nvSpPr>
          <p:spPr bwMode="auto">
            <a:xfrm>
              <a:off x="1601361" y="1847536"/>
              <a:ext cx="10285409" cy="4176464"/>
            </a:xfrm>
            <a:prstGeom prst="rect">
              <a:avLst/>
            </a:prstGeom>
            <a:noFill/>
            <a:ln w="25400"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48" name="Rectangle 47">
              <a:extLst>
                <a:ext uri="{FF2B5EF4-FFF2-40B4-BE49-F238E27FC236}">
                  <a16:creationId xmlns:a16="http://schemas.microsoft.com/office/drawing/2014/main" id="{1E8758EF-F36A-4493-92E1-DE90E6AF66BC}"/>
                </a:ext>
              </a:extLst>
            </p:cNvPr>
            <p:cNvSpPr>
              <a:spLocks noChangeArrowheads="1"/>
            </p:cNvSpPr>
            <p:nvPr/>
          </p:nvSpPr>
          <p:spPr bwMode="auto">
            <a:xfrm>
              <a:off x="7992908"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2024</a:t>
              </a:r>
            </a:p>
          </p:txBody>
        </p:sp>
        <p:sp>
          <p:nvSpPr>
            <p:cNvPr id="49" name="Rectangle 48">
              <a:extLst>
                <a:ext uri="{FF2B5EF4-FFF2-40B4-BE49-F238E27FC236}">
                  <a16:creationId xmlns:a16="http://schemas.microsoft.com/office/drawing/2014/main" id="{B98E9343-2DB8-4938-92FB-A74E282FBAE9}"/>
                </a:ext>
              </a:extLst>
            </p:cNvPr>
            <p:cNvSpPr>
              <a:spLocks noChangeArrowheads="1"/>
            </p:cNvSpPr>
            <p:nvPr/>
          </p:nvSpPr>
          <p:spPr bwMode="auto">
            <a:xfrm>
              <a:off x="6727414" y="1847536"/>
              <a:ext cx="1265494" cy="379767"/>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2024</a:t>
              </a:r>
            </a:p>
          </p:txBody>
        </p:sp>
        <p:sp>
          <p:nvSpPr>
            <p:cNvPr id="50" name="Rectangle 49">
              <a:extLst>
                <a:ext uri="{FF2B5EF4-FFF2-40B4-BE49-F238E27FC236}">
                  <a16:creationId xmlns:a16="http://schemas.microsoft.com/office/drawing/2014/main" id="{D237DEBF-55B0-4C52-84EC-C7F6CB01A773}"/>
                </a:ext>
              </a:extLst>
            </p:cNvPr>
            <p:cNvSpPr>
              <a:spLocks noChangeArrowheads="1"/>
            </p:cNvSpPr>
            <p:nvPr/>
          </p:nvSpPr>
          <p:spPr bwMode="auto">
            <a:xfrm>
              <a:off x="4189307" y="1847536"/>
              <a:ext cx="1272613" cy="378995"/>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2023</a:t>
              </a:r>
            </a:p>
          </p:txBody>
        </p:sp>
        <p:sp>
          <p:nvSpPr>
            <p:cNvPr id="51" name="Rectangle 50">
              <a:extLst>
                <a:ext uri="{FF2B5EF4-FFF2-40B4-BE49-F238E27FC236}">
                  <a16:creationId xmlns:a16="http://schemas.microsoft.com/office/drawing/2014/main" id="{63E41287-E3EE-4162-A890-1E4114D28FE8}"/>
                </a:ext>
              </a:extLst>
            </p:cNvPr>
            <p:cNvSpPr>
              <a:spLocks noChangeArrowheads="1"/>
            </p:cNvSpPr>
            <p:nvPr/>
          </p:nvSpPr>
          <p:spPr bwMode="auto">
            <a:xfrm>
              <a:off x="2873974" y="1847535"/>
              <a:ext cx="1315332"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Q2 2023</a:t>
              </a:r>
            </a:p>
          </p:txBody>
        </p:sp>
        <p:sp>
          <p:nvSpPr>
            <p:cNvPr id="52" name="Rectangle 51">
              <a:extLst>
                <a:ext uri="{FF2B5EF4-FFF2-40B4-BE49-F238E27FC236}">
                  <a16:creationId xmlns:a16="http://schemas.microsoft.com/office/drawing/2014/main" id="{5011F2F9-DCB2-48C1-AF89-DF50775FFB52}"/>
                </a:ext>
              </a:extLst>
            </p:cNvPr>
            <p:cNvSpPr>
              <a:spLocks noChangeArrowheads="1"/>
            </p:cNvSpPr>
            <p:nvPr/>
          </p:nvSpPr>
          <p:spPr bwMode="auto">
            <a:xfrm>
              <a:off x="1601362" y="1847535"/>
              <a:ext cx="127261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Q1 2023</a:t>
              </a:r>
            </a:p>
          </p:txBody>
        </p:sp>
        <p:sp>
          <p:nvSpPr>
            <p:cNvPr id="53" name="Rectangle 52">
              <a:extLst>
                <a:ext uri="{FF2B5EF4-FFF2-40B4-BE49-F238E27FC236}">
                  <a16:creationId xmlns:a16="http://schemas.microsoft.com/office/drawing/2014/main" id="{DC771D58-A5FC-474F-BC48-60C85C52F755}"/>
                </a:ext>
              </a:extLst>
            </p:cNvPr>
            <p:cNvSpPr>
              <a:spLocks noChangeArrowheads="1"/>
            </p:cNvSpPr>
            <p:nvPr/>
          </p:nvSpPr>
          <p:spPr bwMode="auto">
            <a:xfrm>
              <a:off x="5453021" y="1847535"/>
              <a:ext cx="1288633" cy="380020"/>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2023</a:t>
              </a:r>
            </a:p>
          </p:txBody>
        </p:sp>
        <p:sp>
          <p:nvSpPr>
            <p:cNvPr id="54" name="Rectangle 53">
              <a:extLst>
                <a:ext uri="{FF2B5EF4-FFF2-40B4-BE49-F238E27FC236}">
                  <a16:creationId xmlns:a16="http://schemas.microsoft.com/office/drawing/2014/main" id="{CCC20917-794C-4B0B-993E-750B1A565D69}"/>
                </a:ext>
              </a:extLst>
            </p:cNvPr>
            <p:cNvSpPr>
              <a:spLocks noChangeArrowheads="1"/>
            </p:cNvSpPr>
            <p:nvPr/>
          </p:nvSpPr>
          <p:spPr bwMode="auto">
            <a:xfrm>
              <a:off x="9285986" y="1854203"/>
              <a:ext cx="1304652" cy="373352"/>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Q3 2024</a:t>
              </a:r>
            </a:p>
          </p:txBody>
        </p:sp>
        <p:sp>
          <p:nvSpPr>
            <p:cNvPr id="55" name="Line 15">
              <a:extLst>
                <a:ext uri="{FF2B5EF4-FFF2-40B4-BE49-F238E27FC236}">
                  <a16:creationId xmlns:a16="http://schemas.microsoft.com/office/drawing/2014/main" id="{401B3580-357D-4037-AE0B-83A842D21B69}"/>
                </a:ext>
              </a:extLst>
            </p:cNvPr>
            <p:cNvSpPr>
              <a:spLocks noChangeShapeType="1"/>
            </p:cNvSpPr>
            <p:nvPr/>
          </p:nvSpPr>
          <p:spPr bwMode="auto">
            <a:xfrm flipH="1">
              <a:off x="8084484" y="188155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6" name="Line 14">
              <a:extLst>
                <a:ext uri="{FF2B5EF4-FFF2-40B4-BE49-F238E27FC236}">
                  <a16:creationId xmlns:a16="http://schemas.microsoft.com/office/drawing/2014/main" id="{7958BC91-F43E-4285-8129-3C620B013587}"/>
                </a:ext>
              </a:extLst>
            </p:cNvPr>
            <p:cNvSpPr>
              <a:spLocks noChangeShapeType="1"/>
            </p:cNvSpPr>
            <p:nvPr/>
          </p:nvSpPr>
          <p:spPr bwMode="auto">
            <a:xfrm flipH="1">
              <a:off x="5494029" y="1881550"/>
              <a:ext cx="7937"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7" name="Line 10">
              <a:extLst>
                <a:ext uri="{FF2B5EF4-FFF2-40B4-BE49-F238E27FC236}">
                  <a16:creationId xmlns:a16="http://schemas.microsoft.com/office/drawing/2014/main" id="{D0B8F8E7-6CC2-4752-BB50-C8263BFB29C8}"/>
                </a:ext>
              </a:extLst>
            </p:cNvPr>
            <p:cNvSpPr>
              <a:spLocks noChangeShapeType="1"/>
            </p:cNvSpPr>
            <p:nvPr/>
          </p:nvSpPr>
          <p:spPr bwMode="auto">
            <a:xfrm>
              <a:off x="2820662"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8" name="Line 11">
              <a:extLst>
                <a:ext uri="{FF2B5EF4-FFF2-40B4-BE49-F238E27FC236}">
                  <a16:creationId xmlns:a16="http://schemas.microsoft.com/office/drawing/2014/main" id="{CBA87470-339C-41F4-8F56-EDDEC8AA1009}"/>
                </a:ext>
              </a:extLst>
            </p:cNvPr>
            <p:cNvSpPr>
              <a:spLocks noChangeShapeType="1"/>
            </p:cNvSpPr>
            <p:nvPr/>
          </p:nvSpPr>
          <p:spPr bwMode="auto">
            <a:xfrm>
              <a:off x="4188976"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59" name="Line 15">
              <a:extLst>
                <a:ext uri="{FF2B5EF4-FFF2-40B4-BE49-F238E27FC236}">
                  <a16:creationId xmlns:a16="http://schemas.microsoft.com/office/drawing/2014/main" id="{5299787F-5E88-4E59-88C0-9DEC1F168940}"/>
                </a:ext>
              </a:extLst>
            </p:cNvPr>
            <p:cNvSpPr>
              <a:spLocks noChangeShapeType="1"/>
            </p:cNvSpPr>
            <p:nvPr/>
          </p:nvSpPr>
          <p:spPr bwMode="auto">
            <a:xfrm>
              <a:off x="6752767" y="1881550"/>
              <a:ext cx="0"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0" name="Line 15">
              <a:extLst>
                <a:ext uri="{FF2B5EF4-FFF2-40B4-BE49-F238E27FC236}">
                  <a16:creationId xmlns:a16="http://schemas.microsoft.com/office/drawing/2014/main" id="{911A1E6C-F8E4-4F66-88A9-3E6FD2544AB7}"/>
                </a:ext>
              </a:extLst>
            </p:cNvPr>
            <p:cNvSpPr>
              <a:spLocks noChangeShapeType="1"/>
            </p:cNvSpPr>
            <p:nvPr/>
          </p:nvSpPr>
          <p:spPr bwMode="auto">
            <a:xfrm flipH="1">
              <a:off x="9320644" y="1847536"/>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endParaRPr>
            </a:p>
          </p:txBody>
        </p:sp>
        <p:sp>
          <p:nvSpPr>
            <p:cNvPr id="61" name="Rectangle 60">
              <a:extLst>
                <a:ext uri="{FF2B5EF4-FFF2-40B4-BE49-F238E27FC236}">
                  <a16:creationId xmlns:a16="http://schemas.microsoft.com/office/drawing/2014/main" id="{56D1EC15-E6F2-46E0-B902-BB2496D06B12}"/>
                </a:ext>
              </a:extLst>
            </p:cNvPr>
            <p:cNvSpPr>
              <a:spLocks noChangeArrowheads="1"/>
            </p:cNvSpPr>
            <p:nvPr/>
          </p:nvSpPr>
          <p:spPr bwMode="auto">
            <a:xfrm>
              <a:off x="10582119" y="1837057"/>
              <a:ext cx="1304652" cy="389474"/>
            </a:xfrm>
            <a:prstGeom prst="rect">
              <a:avLst/>
            </a:prstGeom>
            <a:solidFill>
              <a:srgbClr val="0070C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spcBef>
                  <a:spcPct val="25000"/>
                </a:spcBef>
                <a:buClr>
                  <a:srgbClr val="FFFFFF"/>
                </a:buClr>
                <a:buFont typeface="Times" panose="02020603050405020304" pitchFamily="18" charset="0"/>
                <a:buNone/>
              </a:pPr>
              <a:r>
                <a:rPr lang="en-US" altLang="en-US" b="1" dirty="0">
                  <a:solidFill>
                    <a:srgbClr val="FFFFFF"/>
                  </a:solidFill>
                  <a:latin typeface="Arial" panose="020B0604020202020204" pitchFamily="34" charset="0"/>
                  <a:cs typeface="Arial" panose="020B0604020202020204" pitchFamily="34" charset="0"/>
                </a:rPr>
                <a:t>Q4 2024</a:t>
              </a:r>
            </a:p>
          </p:txBody>
        </p:sp>
        <p:sp>
          <p:nvSpPr>
            <p:cNvPr id="62" name="Line 15">
              <a:extLst>
                <a:ext uri="{FF2B5EF4-FFF2-40B4-BE49-F238E27FC236}">
                  <a16:creationId xmlns:a16="http://schemas.microsoft.com/office/drawing/2014/main" id="{2364C4D7-F4B9-435E-8B52-CA6CC9880CC9}"/>
                </a:ext>
              </a:extLst>
            </p:cNvPr>
            <p:cNvSpPr>
              <a:spLocks noChangeShapeType="1"/>
            </p:cNvSpPr>
            <p:nvPr/>
          </p:nvSpPr>
          <p:spPr bwMode="auto">
            <a:xfrm flipH="1">
              <a:off x="10616777" y="1830390"/>
              <a:ext cx="3175" cy="4142450"/>
            </a:xfrm>
            <a:prstGeom prst="line">
              <a:avLst/>
            </a:prstGeom>
            <a:noFill/>
            <a:ln w="12700">
              <a:solidFill>
                <a:srgbClr val="C0C0C0"/>
              </a:solidFill>
              <a:round/>
              <a:headEnd/>
              <a:tailEnd/>
            </a:ln>
            <a:extLst>
              <a:ext uri="{909E8E84-426E-40DD-AFC4-6F175D3DCCD1}">
                <a14:hiddenFill xmlns:a14="http://schemas.microsoft.com/office/drawing/2010/main">
                  <a:noFill/>
                </a14:hiddenFill>
              </a:ext>
            </a:extLst>
          </p:spPr>
          <p:txBody>
            <a:bodyPr lIns="91434" tIns="45716" rIns="91434" bIns="45716"/>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
        <p:nvSpPr>
          <p:cNvPr id="63" name="Text Box 26">
            <a:extLst>
              <a:ext uri="{FF2B5EF4-FFF2-40B4-BE49-F238E27FC236}">
                <a16:creationId xmlns:a16="http://schemas.microsoft.com/office/drawing/2014/main" id="{6A8A4414-959F-4296-8E6B-8D5E5B8E2158}"/>
              </a:ext>
            </a:extLst>
          </p:cNvPr>
          <p:cNvSpPr txBox="1">
            <a:spLocks noChangeArrowheads="1"/>
          </p:cNvSpPr>
          <p:nvPr/>
        </p:nvSpPr>
        <p:spPr bwMode="auto">
          <a:xfrm flipH="1">
            <a:off x="903341" y="2523664"/>
            <a:ext cx="865662" cy="23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Formation</a:t>
            </a:r>
          </a:p>
        </p:txBody>
      </p:sp>
      <p:sp>
        <p:nvSpPr>
          <p:cNvPr id="64" name="Isosceles Triangle 63">
            <a:extLst>
              <a:ext uri="{FF2B5EF4-FFF2-40B4-BE49-F238E27FC236}">
                <a16:creationId xmlns:a16="http://schemas.microsoft.com/office/drawing/2014/main" id="{07BFA5E0-60EE-4E8F-88E3-0ADC53DD2F9C}"/>
              </a:ext>
            </a:extLst>
          </p:cNvPr>
          <p:cNvSpPr>
            <a:spLocks noChangeArrowheads="1"/>
          </p:cNvSpPr>
          <p:nvPr/>
        </p:nvSpPr>
        <p:spPr bwMode="auto">
          <a:xfrm flipH="1">
            <a:off x="1091710" y="2333185"/>
            <a:ext cx="216000" cy="180000"/>
          </a:xfrm>
          <a:prstGeom prst="triangle">
            <a:avLst>
              <a:gd name="adj" fmla="val 50000"/>
            </a:avLst>
          </a:prstGeom>
          <a:solidFill>
            <a:schemeClr val="accent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endParaRPr lang="en-US" altLang="en-US" sz="1100">
              <a:latin typeface="+mn-lt"/>
              <a:ea typeface="+mn-ea"/>
            </a:endParaRPr>
          </a:p>
        </p:txBody>
      </p:sp>
      <p:sp>
        <p:nvSpPr>
          <p:cNvPr id="65" name="Rectangle 64">
            <a:extLst>
              <a:ext uri="{FF2B5EF4-FFF2-40B4-BE49-F238E27FC236}">
                <a16:creationId xmlns:a16="http://schemas.microsoft.com/office/drawing/2014/main" id="{9C1014C8-4A7E-4FF2-8BF3-EB19E84A5F46}"/>
              </a:ext>
            </a:extLst>
          </p:cNvPr>
          <p:cNvSpPr/>
          <p:nvPr/>
        </p:nvSpPr>
        <p:spPr>
          <a:xfrm>
            <a:off x="1130066" y="2892649"/>
            <a:ext cx="1111020" cy="316127"/>
          </a:xfrm>
          <a:prstGeom prst="rect">
            <a:avLst/>
          </a:prstGeom>
          <a:gradFill flip="none" rotWithShape="1">
            <a:gsLst>
              <a:gs pos="0">
                <a:schemeClr val="accent1">
                  <a:lumMod val="5000"/>
                  <a:lumOff val="95000"/>
                </a:schemeClr>
              </a:gs>
              <a:gs pos="0">
                <a:schemeClr val="accent1"/>
              </a:gs>
              <a:gs pos="100000">
                <a:srgbClr val="FFFF00"/>
              </a:gs>
              <a:gs pos="39000">
                <a:schemeClr val="accent1"/>
              </a:gs>
              <a:gs pos="54000">
                <a:srgbClr val="FFFF00"/>
              </a:gs>
            </a:gsLst>
            <a:lin ang="0" scaled="1"/>
            <a:tileRect/>
          </a:gra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Framework</a:t>
            </a:r>
          </a:p>
        </p:txBody>
      </p:sp>
      <p:sp>
        <p:nvSpPr>
          <p:cNvPr id="66" name="Rectangle 65">
            <a:extLst>
              <a:ext uri="{FF2B5EF4-FFF2-40B4-BE49-F238E27FC236}">
                <a16:creationId xmlns:a16="http://schemas.microsoft.com/office/drawing/2014/main" id="{FD14FC54-4E46-480B-B0FA-97E9C9E2062E}"/>
              </a:ext>
            </a:extLst>
          </p:cNvPr>
          <p:cNvSpPr/>
          <p:nvPr/>
        </p:nvSpPr>
        <p:spPr>
          <a:xfrm>
            <a:off x="1899520" y="3667441"/>
            <a:ext cx="2662049" cy="316126"/>
          </a:xfrm>
          <a:prstGeom prst="rect">
            <a:avLst/>
          </a:prstGeom>
          <a:gradFill flip="none" rotWithShape="1">
            <a:gsLst>
              <a:gs pos="0">
                <a:schemeClr val="accent1">
                  <a:lumMod val="5000"/>
                  <a:lumOff val="95000"/>
                </a:schemeClr>
              </a:gs>
              <a:gs pos="0">
                <a:schemeClr val="accent1"/>
              </a:gs>
              <a:gs pos="100000">
                <a:srgbClr val="FFFF00"/>
              </a:gs>
              <a:gs pos="0">
                <a:schemeClr val="accent1"/>
              </a:gs>
              <a:gs pos="10000">
                <a:srgbClr val="FFFF00"/>
              </a:gs>
            </a:gsLst>
            <a:lin ang="0" scaled="1"/>
            <a:tileRect/>
          </a:gradFill>
          <a:ln w="9525" cap="flat" cmpd="sng" algn="ctr">
            <a:solidFill>
              <a:srgbClr val="000000"/>
            </a:solidFill>
            <a:prstDash val="solid"/>
          </a:ln>
          <a:effectLst/>
        </p:spPr>
        <p:txBody>
          <a:bodyPr anchor="ctr"/>
          <a:lstStyle/>
          <a:p>
            <a:pPr algn="ctr" defTabSz="914400" eaLnBrk="1" fontAlgn="auto" hangingPunct="1">
              <a:spcBef>
                <a:spcPts val="0"/>
              </a:spcBef>
              <a:spcAft>
                <a:spcPts val="0"/>
              </a:spcAft>
              <a:buClrTx/>
              <a:buSzTx/>
            </a:pPr>
            <a:r>
              <a:rPr lang="en-US" sz="1100" kern="0" dirty="0">
                <a:solidFill>
                  <a:srgbClr val="000000"/>
                </a:solidFill>
                <a:latin typeface="Times New Roman"/>
                <a:ea typeface="MS Gothic"/>
              </a:rPr>
              <a:t>802.11bk D1.0 amendment text</a:t>
            </a:r>
          </a:p>
        </p:txBody>
      </p:sp>
      <p:sp>
        <p:nvSpPr>
          <p:cNvPr id="67" name="Rectangle 66">
            <a:extLst>
              <a:ext uri="{FF2B5EF4-FFF2-40B4-BE49-F238E27FC236}">
                <a16:creationId xmlns:a16="http://schemas.microsoft.com/office/drawing/2014/main" id="{857D8F9B-AE15-4180-9BB3-45E4DBC872AA}"/>
              </a:ext>
            </a:extLst>
          </p:cNvPr>
          <p:cNvSpPr/>
          <p:nvPr/>
        </p:nvSpPr>
        <p:spPr>
          <a:xfrm>
            <a:off x="4561569" y="4249727"/>
            <a:ext cx="1880903"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WG Ballot series</a:t>
            </a:r>
          </a:p>
        </p:txBody>
      </p:sp>
      <p:sp>
        <p:nvSpPr>
          <p:cNvPr id="68" name="Rectangle 67">
            <a:extLst>
              <a:ext uri="{FF2B5EF4-FFF2-40B4-BE49-F238E27FC236}">
                <a16:creationId xmlns:a16="http://schemas.microsoft.com/office/drawing/2014/main" id="{88EAC866-04DC-4B0A-8640-F25C882B9337}"/>
              </a:ext>
            </a:extLst>
          </p:cNvPr>
          <p:cNvSpPr/>
          <p:nvPr/>
        </p:nvSpPr>
        <p:spPr>
          <a:xfrm>
            <a:off x="6442473" y="4826425"/>
            <a:ext cx="1719500" cy="288937"/>
          </a:xfrm>
          <a:prstGeom prst="rect">
            <a:avLst/>
          </a:prstGeom>
          <a:solidFill>
            <a:srgbClr val="FFFF00"/>
          </a:solidFill>
          <a:ln w="9525" cap="flat" cmpd="sng" algn="ctr">
            <a:solidFill>
              <a:srgbClr val="0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srgbClr val="000000"/>
                </a:solidFill>
                <a:effectLst/>
                <a:uLnTx/>
                <a:uFillTx/>
                <a:latin typeface="Times New Roman"/>
                <a:ea typeface="MS Gothic"/>
                <a:cs typeface="+mn-cs"/>
              </a:rPr>
              <a:t>SA Ballot series</a:t>
            </a:r>
          </a:p>
        </p:txBody>
      </p:sp>
      <p:sp>
        <p:nvSpPr>
          <p:cNvPr id="69" name="Isosceles Triangle 68">
            <a:extLst>
              <a:ext uri="{FF2B5EF4-FFF2-40B4-BE49-F238E27FC236}">
                <a16:creationId xmlns:a16="http://schemas.microsoft.com/office/drawing/2014/main" id="{826B4A4D-393F-498D-9D87-4EC1E03BAEFE}"/>
              </a:ext>
            </a:extLst>
          </p:cNvPr>
          <p:cNvSpPr>
            <a:spLocks noChangeArrowheads="1"/>
          </p:cNvSpPr>
          <p:nvPr/>
        </p:nvSpPr>
        <p:spPr bwMode="auto">
          <a:xfrm flipH="1">
            <a:off x="2118317" y="236023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0" name="Text Box 26">
            <a:extLst>
              <a:ext uri="{FF2B5EF4-FFF2-40B4-BE49-F238E27FC236}">
                <a16:creationId xmlns:a16="http://schemas.microsoft.com/office/drawing/2014/main" id="{B1E5607F-CF2F-4602-AB06-67D1F00A19A3}"/>
              </a:ext>
            </a:extLst>
          </p:cNvPr>
          <p:cNvSpPr txBox="1">
            <a:spLocks noChangeArrowheads="1"/>
          </p:cNvSpPr>
          <p:nvPr/>
        </p:nvSpPr>
        <p:spPr bwMode="auto">
          <a:xfrm flipH="1">
            <a:off x="1899520" y="2542308"/>
            <a:ext cx="152914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Framework completion</a:t>
            </a:r>
          </a:p>
          <a:p>
            <a:pPr algn="ctr"/>
            <a:r>
              <a:rPr lang="en-US" altLang="en-US" sz="1000" dirty="0">
                <a:latin typeface="Arial" panose="020B0604020202020204" pitchFamily="34" charset="0"/>
                <a:cs typeface="Arial" panose="020B0604020202020204" pitchFamily="34" charset="0"/>
              </a:rPr>
              <a:t>05/23</a:t>
            </a:r>
          </a:p>
        </p:txBody>
      </p:sp>
      <p:sp>
        <p:nvSpPr>
          <p:cNvPr id="71" name="Isosceles Triangle 70">
            <a:extLst>
              <a:ext uri="{FF2B5EF4-FFF2-40B4-BE49-F238E27FC236}">
                <a16:creationId xmlns:a16="http://schemas.microsoft.com/office/drawing/2014/main" id="{D65CF35A-9D39-4992-A7EB-5112FC1D05BC}"/>
              </a:ext>
            </a:extLst>
          </p:cNvPr>
          <p:cNvSpPr>
            <a:spLocks noChangeArrowheads="1"/>
          </p:cNvSpPr>
          <p:nvPr/>
        </p:nvSpPr>
        <p:spPr bwMode="auto">
          <a:xfrm flipH="1">
            <a:off x="4308122" y="2360234"/>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2" name="Text Box 26">
            <a:extLst>
              <a:ext uri="{FF2B5EF4-FFF2-40B4-BE49-F238E27FC236}">
                <a16:creationId xmlns:a16="http://schemas.microsoft.com/office/drawing/2014/main" id="{4D380D21-4981-4BC0-ADE3-E9A1BA7849DA}"/>
              </a:ext>
            </a:extLst>
          </p:cNvPr>
          <p:cNvSpPr txBox="1">
            <a:spLocks noChangeArrowheads="1"/>
          </p:cNvSpPr>
          <p:nvPr/>
        </p:nvSpPr>
        <p:spPr bwMode="auto">
          <a:xfrm flipH="1">
            <a:off x="3925559" y="2550713"/>
            <a:ext cx="1288633" cy="544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WG ballot</a:t>
            </a:r>
          </a:p>
          <a:p>
            <a:pPr algn="ctr"/>
            <a:r>
              <a:rPr lang="en-US" altLang="en-US" sz="1000" dirty="0">
                <a:latin typeface="Arial" panose="020B0604020202020204" pitchFamily="34" charset="0"/>
                <a:cs typeface="Arial" panose="020B0604020202020204" pitchFamily="34" charset="0"/>
              </a:rPr>
              <a:t>07/23</a:t>
            </a:r>
          </a:p>
        </p:txBody>
      </p:sp>
      <p:sp>
        <p:nvSpPr>
          <p:cNvPr id="73" name="Isosceles Triangle 72">
            <a:extLst>
              <a:ext uri="{FF2B5EF4-FFF2-40B4-BE49-F238E27FC236}">
                <a16:creationId xmlns:a16="http://schemas.microsoft.com/office/drawing/2014/main" id="{1A6D67C0-D43F-4492-A04D-CED99405C4DD}"/>
              </a:ext>
            </a:extLst>
          </p:cNvPr>
          <p:cNvSpPr>
            <a:spLocks noChangeArrowheads="1"/>
          </p:cNvSpPr>
          <p:nvPr/>
        </p:nvSpPr>
        <p:spPr bwMode="auto">
          <a:xfrm flipH="1">
            <a:off x="6312290" y="2378780"/>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4" name="Text Box 26">
            <a:extLst>
              <a:ext uri="{FF2B5EF4-FFF2-40B4-BE49-F238E27FC236}">
                <a16:creationId xmlns:a16="http://schemas.microsoft.com/office/drawing/2014/main" id="{879B732F-FD1F-4B64-A2DD-A98A01F386AD}"/>
              </a:ext>
            </a:extLst>
          </p:cNvPr>
          <p:cNvSpPr txBox="1">
            <a:spLocks noChangeArrowheads="1"/>
          </p:cNvSpPr>
          <p:nvPr/>
        </p:nvSpPr>
        <p:spPr bwMode="auto">
          <a:xfrm flipH="1">
            <a:off x="5929728" y="2569259"/>
            <a:ext cx="1140066"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WG approval for initial SA ballot</a:t>
            </a:r>
          </a:p>
        </p:txBody>
      </p:sp>
      <p:grpSp>
        <p:nvGrpSpPr>
          <p:cNvPr id="75" name="Group 74">
            <a:extLst>
              <a:ext uri="{FF2B5EF4-FFF2-40B4-BE49-F238E27FC236}">
                <a16:creationId xmlns:a16="http://schemas.microsoft.com/office/drawing/2014/main" id="{CD869CA2-20C6-4D0A-9F08-D74201D762A9}"/>
              </a:ext>
            </a:extLst>
          </p:cNvPr>
          <p:cNvGrpSpPr/>
          <p:nvPr/>
        </p:nvGrpSpPr>
        <p:grpSpPr>
          <a:xfrm>
            <a:off x="7081852" y="3011494"/>
            <a:ext cx="998028" cy="570630"/>
            <a:chOff x="7680176" y="2434195"/>
            <a:chExt cx="998028" cy="570630"/>
          </a:xfrm>
        </p:grpSpPr>
        <p:sp>
          <p:nvSpPr>
            <p:cNvPr id="76" name="Isosceles Triangle 75">
              <a:extLst>
                <a:ext uri="{FF2B5EF4-FFF2-40B4-BE49-F238E27FC236}">
                  <a16:creationId xmlns:a16="http://schemas.microsoft.com/office/drawing/2014/main" id="{90DAF0B8-F0F6-4AA1-9E86-502C38DF4745}"/>
                </a:ext>
              </a:extLst>
            </p:cNvPr>
            <p:cNvSpPr>
              <a:spLocks noChangeArrowheads="1"/>
            </p:cNvSpPr>
            <p:nvPr/>
          </p:nvSpPr>
          <p:spPr bwMode="auto">
            <a:xfrm flipH="1">
              <a:off x="8238432" y="2434195"/>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7" name="Text Box 26">
              <a:extLst>
                <a:ext uri="{FF2B5EF4-FFF2-40B4-BE49-F238E27FC236}">
                  <a16:creationId xmlns:a16="http://schemas.microsoft.com/office/drawing/2014/main" id="{70C819F2-F8FB-49BF-A033-891373AA3C20}"/>
                </a:ext>
              </a:extLst>
            </p:cNvPr>
            <p:cNvSpPr txBox="1">
              <a:spLocks noChangeArrowheads="1"/>
            </p:cNvSpPr>
            <p:nvPr/>
          </p:nvSpPr>
          <p:spPr bwMode="auto">
            <a:xfrm flipH="1">
              <a:off x="7680176" y="2614195"/>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11be SA ballot</a:t>
              </a:r>
            </a:p>
            <a:p>
              <a:pPr algn="ctr"/>
              <a:r>
                <a:rPr lang="en-US" altLang="en-US" sz="1000" dirty="0">
                  <a:latin typeface="Arial" panose="020B0604020202020204" pitchFamily="34" charset="0"/>
                  <a:cs typeface="Arial" panose="020B0604020202020204" pitchFamily="34" charset="0"/>
                </a:rPr>
                <a:t>completion</a:t>
              </a:r>
            </a:p>
          </p:txBody>
        </p:sp>
      </p:grpSp>
      <p:sp>
        <p:nvSpPr>
          <p:cNvPr id="78" name="Isosceles Triangle 77">
            <a:extLst>
              <a:ext uri="{FF2B5EF4-FFF2-40B4-BE49-F238E27FC236}">
                <a16:creationId xmlns:a16="http://schemas.microsoft.com/office/drawing/2014/main" id="{769A2687-35F5-47A7-B08D-C6E2391D0F06}"/>
              </a:ext>
            </a:extLst>
          </p:cNvPr>
          <p:cNvSpPr>
            <a:spLocks noChangeArrowheads="1"/>
          </p:cNvSpPr>
          <p:nvPr/>
        </p:nvSpPr>
        <p:spPr bwMode="auto">
          <a:xfrm flipH="1">
            <a:off x="8023695" y="242999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79" name="Text Box 26">
            <a:extLst>
              <a:ext uri="{FF2B5EF4-FFF2-40B4-BE49-F238E27FC236}">
                <a16:creationId xmlns:a16="http://schemas.microsoft.com/office/drawing/2014/main" id="{3E62FC4F-20BD-4C85-9CD4-5A714E7ACD6C}"/>
              </a:ext>
            </a:extLst>
          </p:cNvPr>
          <p:cNvSpPr txBox="1">
            <a:spLocks noChangeArrowheads="1"/>
          </p:cNvSpPr>
          <p:nvPr/>
        </p:nvSpPr>
        <p:spPr bwMode="auto">
          <a:xfrm flipH="1">
            <a:off x="7379968" y="2609996"/>
            <a:ext cx="998028"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SA ballot completion</a:t>
            </a:r>
          </a:p>
        </p:txBody>
      </p:sp>
      <p:sp>
        <p:nvSpPr>
          <p:cNvPr id="80" name="Isosceles Triangle 79">
            <a:extLst>
              <a:ext uri="{FF2B5EF4-FFF2-40B4-BE49-F238E27FC236}">
                <a16:creationId xmlns:a16="http://schemas.microsoft.com/office/drawing/2014/main" id="{D63298F5-4EE5-4368-9135-F87A3145319F}"/>
              </a:ext>
            </a:extLst>
          </p:cNvPr>
          <p:cNvSpPr>
            <a:spLocks noChangeArrowheads="1"/>
          </p:cNvSpPr>
          <p:nvPr/>
        </p:nvSpPr>
        <p:spPr bwMode="auto">
          <a:xfrm flipH="1">
            <a:off x="8434481" y="2429996"/>
            <a:ext cx="216000" cy="180000"/>
          </a:xfrm>
          <a:prstGeom prst="triangle">
            <a:avLst>
              <a:gd name="adj" fmla="val 50000"/>
            </a:avLst>
          </a:prstGeom>
          <a:solidFill>
            <a:srgbClr val="FFFF00"/>
          </a:solidFill>
          <a:ln w="9525" cap="flat" cmpd="sng" algn="ctr">
            <a:solidFill>
              <a:srgbClr val="000000"/>
            </a:solidFill>
            <a:prstDash val="solid"/>
          </a:ln>
          <a:effectLst/>
        </p:spPr>
        <p:txBody>
          <a:bodyPr anchor="ct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defTabSz="914400" eaLnBrk="1" fontAlgn="auto" hangingPunct="1">
              <a:spcBef>
                <a:spcPts val="0"/>
              </a:spcBef>
              <a:spcAft>
                <a:spcPts val="0"/>
              </a:spcAft>
              <a:buClrTx/>
              <a:buSzTx/>
            </a:pPr>
            <a:endParaRPr lang="en-US" altLang="en-US" sz="1100" kern="0">
              <a:solidFill>
                <a:srgbClr val="000000"/>
              </a:solidFill>
              <a:latin typeface="Times New Roman"/>
              <a:ea typeface="MS Gothic"/>
            </a:endParaRPr>
          </a:p>
        </p:txBody>
      </p:sp>
      <p:sp>
        <p:nvSpPr>
          <p:cNvPr id="81" name="Text Box 26">
            <a:extLst>
              <a:ext uri="{FF2B5EF4-FFF2-40B4-BE49-F238E27FC236}">
                <a16:creationId xmlns:a16="http://schemas.microsoft.com/office/drawing/2014/main" id="{C2583E82-800C-4C7B-B7E2-3888EF2BEC8E}"/>
              </a:ext>
            </a:extLst>
          </p:cNvPr>
          <p:cNvSpPr txBox="1">
            <a:spLocks noChangeArrowheads="1"/>
          </p:cNvSpPr>
          <p:nvPr/>
        </p:nvSpPr>
        <p:spPr bwMode="auto">
          <a:xfrm flipH="1">
            <a:off x="8287485" y="2611916"/>
            <a:ext cx="667607" cy="39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052" tIns="41026" rIns="82052" bIns="41026">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lgn="ctr"/>
            <a:r>
              <a:rPr lang="en-US" altLang="en-US" sz="1000" dirty="0">
                <a:latin typeface="Arial" panose="020B0604020202020204" pitchFamily="34" charset="0"/>
                <a:cs typeface="Arial" panose="020B0604020202020204" pitchFamily="34" charset="0"/>
              </a:rPr>
              <a:t>11bk EC </a:t>
            </a:r>
          </a:p>
          <a:p>
            <a:pPr algn="ctr"/>
            <a:r>
              <a:rPr lang="en-US" altLang="en-US" sz="1000" dirty="0">
                <a:latin typeface="Arial" panose="020B0604020202020204" pitchFamily="34" charset="0"/>
                <a:cs typeface="Arial" panose="020B0604020202020204" pitchFamily="34" charset="0"/>
              </a:rPr>
              <a:t>approval</a:t>
            </a:r>
          </a:p>
        </p:txBody>
      </p:sp>
      <p:cxnSp>
        <p:nvCxnSpPr>
          <p:cNvPr id="82" name="Straight Connector 81">
            <a:extLst>
              <a:ext uri="{FF2B5EF4-FFF2-40B4-BE49-F238E27FC236}">
                <a16:creationId xmlns:a16="http://schemas.microsoft.com/office/drawing/2014/main" id="{27F52C4E-0431-4D02-A383-D8C45DDBB57A}"/>
              </a:ext>
            </a:extLst>
          </p:cNvPr>
          <p:cNvCxnSpPr>
            <a:cxnSpLocks/>
          </p:cNvCxnSpPr>
          <p:nvPr/>
        </p:nvCxnSpPr>
        <p:spPr bwMode="auto">
          <a:xfrm flipV="1">
            <a:off x="1124341" y="3222084"/>
            <a:ext cx="548640" cy="666"/>
          </a:xfrm>
          <a:prstGeom prst="line">
            <a:avLst/>
          </a:prstGeom>
          <a:solidFill>
            <a:schemeClr val="accent1"/>
          </a:solidFill>
          <a:ln w="50800" cap="flat" cmpd="sng" algn="ctr">
            <a:solidFill>
              <a:srgbClr val="FF0000">
                <a:alpha val="60000"/>
              </a:srgb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itle 1">
            <a:extLst>
              <a:ext uri="{FF2B5EF4-FFF2-40B4-BE49-F238E27FC236}">
                <a16:creationId xmlns:a16="http://schemas.microsoft.com/office/drawing/2014/main" id="{6E6A263F-E98C-4431-945F-8E56FA9FDF5E}"/>
              </a:ext>
            </a:extLst>
          </p:cNvPr>
          <p:cNvSpPr>
            <a:spLocks noGrp="1"/>
          </p:cNvSpPr>
          <p:nvPr>
            <p:ph type="title"/>
          </p:nvPr>
        </p:nvSpPr>
        <p:spPr>
          <a:xfrm>
            <a:off x="914401" y="685801"/>
            <a:ext cx="10361084" cy="1065213"/>
          </a:xfrm>
        </p:spPr>
        <p:txBody>
          <a:bodyPr/>
          <a:lstStyle/>
          <a:p>
            <a:r>
              <a:rPr lang="en-US" dirty="0" err="1"/>
              <a:t>TGbk</a:t>
            </a:r>
            <a:r>
              <a:rPr lang="en-US" dirty="0"/>
              <a:t> Projected Timeline</a:t>
            </a:r>
          </a:p>
        </p:txBody>
      </p:sp>
      <p:sp>
        <p:nvSpPr>
          <p:cNvPr id="2" name="Footer Placeholder 1">
            <a:extLst>
              <a:ext uri="{FF2B5EF4-FFF2-40B4-BE49-F238E27FC236}">
                <a16:creationId xmlns:a16="http://schemas.microsoft.com/office/drawing/2014/main" id="{F6E15460-26C1-DAB3-773F-0F31902E416F}"/>
              </a:ext>
            </a:extLst>
          </p:cNvPr>
          <p:cNvSpPr>
            <a:spLocks noGrp="1"/>
          </p:cNvSpPr>
          <p:nvPr>
            <p:ph type="ftr" idx="14"/>
          </p:nvPr>
        </p:nvSpPr>
        <p:spPr/>
        <p:txBody>
          <a:bodyPr/>
          <a:lstStyle/>
          <a:p>
            <a:r>
              <a:rPr lang="en-GB"/>
              <a:t>Jonathan Segev, Intel</a:t>
            </a:r>
            <a:endParaRPr lang="en-GB" dirty="0"/>
          </a:p>
        </p:txBody>
      </p:sp>
      <p:sp>
        <p:nvSpPr>
          <p:cNvPr id="3" name="Slide Number Placeholder 2">
            <a:extLst>
              <a:ext uri="{FF2B5EF4-FFF2-40B4-BE49-F238E27FC236}">
                <a16:creationId xmlns:a16="http://schemas.microsoft.com/office/drawing/2014/main" id="{41943843-1D34-EB6A-1523-ADA5C10FD2CC}"/>
              </a:ext>
            </a:extLst>
          </p:cNvPr>
          <p:cNvSpPr>
            <a:spLocks noGrp="1"/>
          </p:cNvSpPr>
          <p:nvPr>
            <p:ph type="sldNum" idx="12"/>
          </p:nvPr>
        </p:nvSpPr>
        <p:spPr/>
        <p:txBody>
          <a:bodyPr/>
          <a:lstStyle/>
          <a:p>
            <a:r>
              <a:rPr lang="en-GB"/>
              <a:t>Slide </a:t>
            </a:r>
            <a:fld id="{440F5867-744E-4AA6-B0ED-4C44D2DFBB7B}" type="slidenum">
              <a:rPr lang="en-GB" smtClean="0"/>
              <a:pPr/>
              <a:t>81</a:t>
            </a:fld>
            <a:endParaRPr lang="en-GB" dirty="0"/>
          </a:p>
        </p:txBody>
      </p:sp>
      <p:sp>
        <p:nvSpPr>
          <p:cNvPr id="7" name="Date Placeholder 6">
            <a:extLst>
              <a:ext uri="{FF2B5EF4-FFF2-40B4-BE49-F238E27FC236}">
                <a16:creationId xmlns:a16="http://schemas.microsoft.com/office/drawing/2014/main" id="{5914963A-4079-F0FA-AF10-37192BF3D79A}"/>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5216417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AAA7D-AF08-4879-953B-4B7FF0391C1D}"/>
              </a:ext>
            </a:extLst>
          </p:cNvPr>
          <p:cNvSpPr>
            <a:spLocks noGrp="1"/>
          </p:cNvSpPr>
          <p:nvPr>
            <p:ph type="title"/>
          </p:nvPr>
        </p:nvSpPr>
        <p:spPr>
          <a:xfrm>
            <a:off x="914401" y="685801"/>
            <a:ext cx="10361084" cy="726975"/>
          </a:xfrm>
        </p:spPr>
        <p:txBody>
          <a:bodyPr/>
          <a:lstStyle/>
          <a:p>
            <a:r>
              <a:rPr lang="en-US" dirty="0"/>
              <a:t>Scheduled </a:t>
            </a:r>
            <a:r>
              <a:rPr lang="en-US" dirty="0" err="1"/>
              <a:t>TGbk</a:t>
            </a:r>
            <a:r>
              <a:rPr lang="en-US" dirty="0"/>
              <a:t> telecons</a:t>
            </a:r>
          </a:p>
        </p:txBody>
      </p:sp>
      <p:sp>
        <p:nvSpPr>
          <p:cNvPr id="8" name="Content Placeholder 2">
            <a:extLst>
              <a:ext uri="{FF2B5EF4-FFF2-40B4-BE49-F238E27FC236}">
                <a16:creationId xmlns:a16="http://schemas.microsoft.com/office/drawing/2014/main" id="{CC5B7EB9-3DEF-4981-89A9-614127FF9327}"/>
              </a:ext>
            </a:extLst>
          </p:cNvPr>
          <p:cNvSpPr txBox="1">
            <a:spLocks/>
          </p:cNvSpPr>
          <p:nvPr/>
        </p:nvSpPr>
        <p:spPr bwMode="auto">
          <a:xfrm>
            <a:off x="869621" y="1865108"/>
            <a:ext cx="10190067" cy="19660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pPr>
            <a:r>
              <a:rPr lang="en-US" altLang="en-US" kern="0" dirty="0"/>
              <a:t>Tue. </a:t>
            </a:r>
            <a:r>
              <a:rPr lang="en-US" altLang="en-US" b="0" kern="0" dirty="0"/>
              <a:t>Apr.  4</a:t>
            </a:r>
            <a:r>
              <a:rPr lang="en-US" altLang="en-US" b="0" kern="0" baseline="30000" dirty="0"/>
              <a:t>th</a:t>
            </a:r>
            <a:r>
              <a:rPr lang="en-US" altLang="en-US" b="0" kern="0" dirty="0"/>
              <a:t> </a:t>
            </a:r>
            <a:r>
              <a:rPr lang="en-US" altLang="en-US" b="0" kern="0" baseline="30000" dirty="0"/>
              <a:t> </a:t>
            </a:r>
            <a:r>
              <a:rPr lang="en-US" altLang="en-US" kern="0" dirty="0"/>
              <a:t>	</a:t>
            </a:r>
            <a:r>
              <a:rPr lang="en-US" altLang="en-US" b="0" kern="0" dirty="0"/>
              <a:t> 	13:00-14:30 ET / </a:t>
            </a:r>
            <a:r>
              <a:rPr lang="en-US" altLang="en-US" kern="0" dirty="0"/>
              <a:t>10:00 – 11:30 PT*</a:t>
            </a:r>
            <a:r>
              <a:rPr lang="en-US" altLang="en-US" sz="2000" b="0" kern="0" baseline="30000" dirty="0"/>
              <a:t> </a:t>
            </a:r>
            <a:endParaRPr lang="en-US" altLang="en-US" kern="0" dirty="0"/>
          </a:p>
          <a:p>
            <a:pPr lvl="1">
              <a:buFont typeface="Arial" panose="020B0604020202020204" pitchFamily="34" charset="0"/>
              <a:buChar char="•"/>
            </a:pPr>
            <a:r>
              <a:rPr lang="en-US" altLang="en-US" kern="0" dirty="0"/>
              <a:t>Tue. </a:t>
            </a:r>
            <a:r>
              <a:rPr lang="en-US" altLang="en-US" b="0" kern="0" dirty="0"/>
              <a:t>Apr. 18</a:t>
            </a:r>
            <a:r>
              <a:rPr lang="en-US" altLang="en-US" b="0" kern="0" baseline="30000" dirty="0"/>
              <a:t>th</a:t>
            </a:r>
            <a:r>
              <a:rPr lang="en-US" altLang="en-US" b="0" kern="0" dirty="0"/>
              <a:t> </a:t>
            </a:r>
            <a:r>
              <a:rPr lang="en-US" altLang="en-US" b="0" kern="0" baseline="30000" dirty="0"/>
              <a:t> </a:t>
            </a:r>
            <a:r>
              <a:rPr lang="en-US" altLang="en-US" kern="0" dirty="0"/>
              <a:t>	</a:t>
            </a:r>
            <a:r>
              <a:rPr lang="en-US" altLang="en-US" b="0" kern="0" dirty="0"/>
              <a:t> 13:00-14:30 ET / </a:t>
            </a:r>
            <a:r>
              <a:rPr lang="en-US" altLang="en-US" kern="0" dirty="0"/>
              <a:t>10:00 – 11:30 PT*</a:t>
            </a:r>
            <a:endParaRPr lang="en-US" altLang="en-US" sz="1200" b="0" kern="0" baseline="30000" dirty="0"/>
          </a:p>
          <a:p>
            <a:pPr lvl="1">
              <a:buFont typeface="Arial" panose="020B0604020202020204" pitchFamily="34" charset="0"/>
              <a:buChar char="•"/>
            </a:pPr>
            <a:r>
              <a:rPr lang="en-US" altLang="en-US" kern="0" dirty="0"/>
              <a:t>Tue. </a:t>
            </a:r>
            <a:r>
              <a:rPr lang="en-US" altLang="en-US" b="0" kern="0" dirty="0"/>
              <a:t>Apr. 25</a:t>
            </a:r>
            <a:r>
              <a:rPr lang="en-US" altLang="en-US" b="0" kern="0" baseline="30000" dirty="0"/>
              <a:t>th</a:t>
            </a:r>
            <a:r>
              <a:rPr lang="en-US" altLang="en-US" b="0" kern="0" dirty="0"/>
              <a:t> </a:t>
            </a:r>
            <a:r>
              <a:rPr lang="en-US" altLang="en-US" b="0" kern="0" baseline="30000" dirty="0"/>
              <a:t> </a:t>
            </a:r>
            <a:r>
              <a:rPr lang="en-US" altLang="en-US" kern="0" dirty="0"/>
              <a:t>	</a:t>
            </a:r>
            <a:r>
              <a:rPr lang="en-US" altLang="en-US" b="0" kern="0" dirty="0"/>
              <a:t> 13:00-14:30 ET / </a:t>
            </a:r>
            <a:r>
              <a:rPr lang="en-US" altLang="en-US" kern="0" dirty="0"/>
              <a:t>10:00 – 11:30 PT*</a:t>
            </a:r>
            <a:r>
              <a:rPr lang="en-US" altLang="en-US" sz="1800" b="0" kern="0" baseline="30000" dirty="0"/>
              <a:t> </a:t>
            </a:r>
            <a:r>
              <a:rPr lang="en-US" altLang="en-US" sz="1400" b="0" kern="0" baseline="30000" dirty="0"/>
              <a:t>┼</a:t>
            </a:r>
            <a:endParaRPr lang="en-US" altLang="en-US" kern="0" baseline="30000" dirty="0"/>
          </a:p>
          <a:p>
            <a:pPr marL="0" indent="0"/>
            <a:endParaRPr lang="en-US" altLang="en-US" sz="2000" b="0" kern="0" dirty="0"/>
          </a:p>
        </p:txBody>
      </p:sp>
      <p:sp>
        <p:nvSpPr>
          <p:cNvPr id="9" name="TextBox 8">
            <a:extLst>
              <a:ext uri="{FF2B5EF4-FFF2-40B4-BE49-F238E27FC236}">
                <a16:creationId xmlns:a16="http://schemas.microsoft.com/office/drawing/2014/main" id="{C62FCB9C-804D-48A6-AD0F-0AA4C10DB6AA}"/>
              </a:ext>
            </a:extLst>
          </p:cNvPr>
          <p:cNvSpPr txBox="1"/>
          <p:nvPr/>
        </p:nvSpPr>
        <p:spPr>
          <a:xfrm>
            <a:off x="869621" y="4789021"/>
            <a:ext cx="10694384" cy="830997"/>
          </a:xfrm>
          <a:prstGeom prst="rect">
            <a:avLst/>
          </a:prstGeom>
          <a:noFill/>
        </p:spPr>
        <p:txBody>
          <a:bodyPr wrap="square" rtlCol="0">
            <a:spAutoFit/>
          </a:bodyPr>
          <a:lstStyle/>
          <a:p>
            <a:pPr marL="0" indent="0"/>
            <a:r>
              <a:rPr lang="en-US" altLang="en-US" sz="1400" b="0" dirty="0">
                <a:solidFill>
                  <a:schemeClr val="tx1"/>
                </a:solidFill>
              </a:rPr>
              <a:t>* - </a:t>
            </a:r>
            <a:r>
              <a:rPr lang="en-US" altLang="en-US" sz="1600" dirty="0">
                <a:solidFill>
                  <a:schemeClr val="tx1"/>
                </a:solidFill>
              </a:rPr>
              <a:t>newly announced</a:t>
            </a:r>
          </a:p>
          <a:p>
            <a:r>
              <a:rPr lang="en-US" sz="1600" dirty="0">
                <a:solidFill>
                  <a:schemeClr val="tx1"/>
                </a:solidFill>
              </a:rPr>
              <a:t>** - meeting as part of the IEEE week, refer to WG agenda document for details.</a:t>
            </a:r>
          </a:p>
          <a:p>
            <a:r>
              <a:rPr lang="en-US" altLang="en-US" sz="1600" b="0" kern="0" baseline="30000" dirty="0">
                <a:solidFill>
                  <a:schemeClr val="tx1"/>
                </a:solidFill>
              </a:rPr>
              <a:t>┼  </a:t>
            </a:r>
            <a:r>
              <a:rPr lang="en-US" sz="1600" dirty="0">
                <a:solidFill>
                  <a:schemeClr val="tx1"/>
                </a:solidFill>
              </a:rPr>
              <a:t>- Motion meeting, motions to be made available to chair 15 days in advance and announced to group 10 days in advance.</a:t>
            </a:r>
            <a:endParaRPr lang="en-US" sz="1400" dirty="0">
              <a:solidFill>
                <a:schemeClr val="tx1"/>
              </a:solidFill>
            </a:endParaRPr>
          </a:p>
        </p:txBody>
      </p:sp>
      <p:sp>
        <p:nvSpPr>
          <p:cNvPr id="3" name="Footer Placeholder 2">
            <a:extLst>
              <a:ext uri="{FF2B5EF4-FFF2-40B4-BE49-F238E27FC236}">
                <a16:creationId xmlns:a16="http://schemas.microsoft.com/office/drawing/2014/main" id="{72558B41-B00C-A01A-2DE8-CE98C6FBB41D}"/>
              </a:ext>
            </a:extLst>
          </p:cNvPr>
          <p:cNvSpPr>
            <a:spLocks noGrp="1"/>
          </p:cNvSpPr>
          <p:nvPr>
            <p:ph type="ftr" idx="14"/>
          </p:nvPr>
        </p:nvSpPr>
        <p:spPr/>
        <p:txBody>
          <a:bodyPr/>
          <a:lstStyle/>
          <a:p>
            <a:r>
              <a:rPr lang="en-GB"/>
              <a:t>Jonathan Segev, Intel</a:t>
            </a:r>
            <a:endParaRPr lang="en-GB" dirty="0"/>
          </a:p>
        </p:txBody>
      </p:sp>
      <p:sp>
        <p:nvSpPr>
          <p:cNvPr id="7" name="Slide Number Placeholder 6">
            <a:extLst>
              <a:ext uri="{FF2B5EF4-FFF2-40B4-BE49-F238E27FC236}">
                <a16:creationId xmlns:a16="http://schemas.microsoft.com/office/drawing/2014/main" id="{866500BF-3D41-3B1C-31E3-9BC1EBAC6D4A}"/>
              </a:ext>
            </a:extLst>
          </p:cNvPr>
          <p:cNvSpPr>
            <a:spLocks noGrp="1"/>
          </p:cNvSpPr>
          <p:nvPr>
            <p:ph type="sldNum" idx="12"/>
          </p:nvPr>
        </p:nvSpPr>
        <p:spPr/>
        <p:txBody>
          <a:bodyPr/>
          <a:lstStyle/>
          <a:p>
            <a:r>
              <a:rPr lang="en-GB"/>
              <a:t>Slide </a:t>
            </a:r>
            <a:fld id="{440F5867-744E-4AA6-B0ED-4C44D2DFBB7B}" type="slidenum">
              <a:rPr lang="en-GB" smtClean="0"/>
              <a:pPr/>
              <a:t>82</a:t>
            </a:fld>
            <a:endParaRPr lang="en-GB" dirty="0"/>
          </a:p>
        </p:txBody>
      </p:sp>
      <p:sp>
        <p:nvSpPr>
          <p:cNvPr id="10" name="Date Placeholder 9">
            <a:extLst>
              <a:ext uri="{FF2B5EF4-FFF2-40B4-BE49-F238E27FC236}">
                <a16:creationId xmlns:a16="http://schemas.microsoft.com/office/drawing/2014/main" id="{9B005482-5F55-CD26-D470-C04F08EFED42}"/>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9842005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March 2023 UHR SG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2023-03-16</a:t>
            </a:r>
          </a:p>
        </p:txBody>
      </p:sp>
      <p:graphicFrame>
        <p:nvGraphicFramePr>
          <p:cNvPr id="1026" name="Object 11"/>
          <p:cNvGraphicFramePr>
            <a:graphicFrameLocks noChangeAspect="1"/>
          </p:cNvGraphicFramePr>
          <p:nvPr>
            <p:extLst>
              <p:ext uri="{D42A27DB-BD31-4B8C-83A1-F6EECF244321}">
                <p14:modId xmlns:p14="http://schemas.microsoft.com/office/powerpoint/2010/main" val="2582811264"/>
              </p:ext>
            </p:extLst>
          </p:nvPr>
        </p:nvGraphicFramePr>
        <p:xfrm>
          <a:off x="2073275" y="2357438"/>
          <a:ext cx="8534400" cy="1177925"/>
        </p:xfrm>
        <a:graphic>
          <a:graphicData uri="http://schemas.openxmlformats.org/presentationml/2006/ole">
            <mc:AlternateContent xmlns:mc="http://schemas.openxmlformats.org/markup-compatibility/2006">
              <mc:Choice xmlns:v="urn:schemas-microsoft-com:vml" Requires="v">
                <p:oleObj name="Document" r:id="rId3" imgW="8538476" imgH="1184650" progId="Word.Document.8">
                  <p:embed/>
                </p:oleObj>
              </mc:Choice>
              <mc:Fallback>
                <p:oleObj name="Document" r:id="rId3" imgW="8538476" imgH="1184650" progId="Word.Document.8">
                  <p:embed/>
                  <p:pic>
                    <p:nvPicPr>
                      <p:cNvPr id="1026" name="Object 11"/>
                      <p:cNvPicPr>
                        <a:picLocks noChangeAspect="1" noChangeArrowheads="1"/>
                      </p:cNvPicPr>
                      <p:nvPr/>
                    </p:nvPicPr>
                    <p:blipFill>
                      <a:blip r:embed="rId4"/>
                      <a:srcRect/>
                      <a:stretch>
                        <a:fillRect/>
                      </a:stretch>
                    </p:blipFill>
                    <p:spPr bwMode="auto">
                      <a:xfrm>
                        <a:off x="2073275" y="2357438"/>
                        <a:ext cx="8534400" cy="1177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48EBD495-E521-66CF-2B4D-DC325493B3C2}"/>
              </a:ext>
            </a:extLst>
          </p:cNvPr>
          <p:cNvSpPr>
            <a:spLocks noGrp="1"/>
          </p:cNvSpPr>
          <p:nvPr>
            <p:ph type="ftr" idx="14"/>
          </p:nvPr>
        </p:nvSpPr>
        <p:spPr/>
        <p:txBody>
          <a:bodyPr/>
          <a:lstStyle/>
          <a:p>
            <a:r>
              <a:rPr lang="en-GB"/>
              <a:t>Laurent Cariou, Intel</a:t>
            </a:r>
            <a:endParaRPr lang="en-GB" dirty="0"/>
          </a:p>
        </p:txBody>
      </p:sp>
      <p:sp>
        <p:nvSpPr>
          <p:cNvPr id="4" name="Slide Number Placeholder 3">
            <a:extLst>
              <a:ext uri="{FF2B5EF4-FFF2-40B4-BE49-F238E27FC236}">
                <a16:creationId xmlns:a16="http://schemas.microsoft.com/office/drawing/2014/main" id="{1E4EE330-485A-0FC2-464A-84DF3F2B6BA5}"/>
              </a:ext>
            </a:extLst>
          </p:cNvPr>
          <p:cNvSpPr>
            <a:spLocks noGrp="1"/>
          </p:cNvSpPr>
          <p:nvPr>
            <p:ph type="sldNum" idx="12"/>
          </p:nvPr>
        </p:nvSpPr>
        <p:spPr/>
        <p:txBody>
          <a:bodyPr/>
          <a:lstStyle/>
          <a:p>
            <a:r>
              <a:rPr lang="en-GB"/>
              <a:t>Slide </a:t>
            </a:r>
            <a:fld id="{440F5867-744E-4AA6-B0ED-4C44D2DFBB7B}" type="slidenum">
              <a:rPr lang="en-GB" smtClean="0"/>
              <a:pPr/>
              <a:t>83</a:t>
            </a:fld>
            <a:endParaRPr lang="en-GB" dirty="0"/>
          </a:p>
        </p:txBody>
      </p:sp>
      <p:sp>
        <p:nvSpPr>
          <p:cNvPr id="5" name="Date Placeholder 4">
            <a:extLst>
              <a:ext uri="{FF2B5EF4-FFF2-40B4-BE49-F238E27FC236}">
                <a16:creationId xmlns:a16="http://schemas.microsoft.com/office/drawing/2014/main" id="{1BC5B031-94F3-BCF7-E622-E8CD4F03B2E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79107189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685800" y="1905000"/>
            <a:ext cx="11201400" cy="4114800"/>
          </a:xfrm>
        </p:spPr>
        <p:txBody>
          <a:bodyPr/>
          <a:lstStyle/>
          <a:p>
            <a:pPr>
              <a:lnSpc>
                <a:spcPct val="90000"/>
              </a:lnSpc>
            </a:pPr>
            <a:r>
              <a:rPr lang="en-US" dirty="0"/>
              <a:t>Completed work</a:t>
            </a:r>
          </a:p>
          <a:p>
            <a:pPr lvl="1">
              <a:lnSpc>
                <a:spcPct val="90000"/>
              </a:lnSpc>
            </a:pPr>
            <a:r>
              <a:rPr lang="en-US" dirty="0"/>
              <a:t>Motion on inclusion of </a:t>
            </a:r>
            <a:r>
              <a:rPr lang="en-US" dirty="0" err="1"/>
              <a:t>mmWave</a:t>
            </a:r>
            <a:r>
              <a:rPr lang="en-US" dirty="0"/>
              <a:t> operating bands in the scope of UHR failed (50/50)</a:t>
            </a:r>
          </a:p>
          <a:p>
            <a:pPr lvl="2">
              <a:lnSpc>
                <a:spcPct val="90000"/>
              </a:lnSpc>
            </a:pPr>
            <a:r>
              <a:rPr lang="en-US" sz="1800" dirty="0"/>
              <a:t>SP on defining integrated operation on </a:t>
            </a:r>
            <a:r>
              <a:rPr lang="en-US" sz="1800" dirty="0" err="1"/>
              <a:t>mmWave</a:t>
            </a:r>
            <a:r>
              <a:rPr lang="en-US" sz="1800" dirty="0"/>
              <a:t> in a separate Study Group received strong support</a:t>
            </a:r>
            <a:endParaRPr lang="en-US" sz="1600" dirty="0"/>
          </a:p>
          <a:p>
            <a:pPr lvl="1">
              <a:lnSpc>
                <a:spcPct val="90000"/>
              </a:lnSpc>
            </a:pPr>
            <a:r>
              <a:rPr lang="en-US" dirty="0"/>
              <a:t>Finalized UHR PAR and CSD documents</a:t>
            </a:r>
          </a:p>
          <a:p>
            <a:pPr lvl="2">
              <a:lnSpc>
                <a:spcPct val="90000"/>
              </a:lnSpc>
            </a:pPr>
            <a:r>
              <a:rPr lang="en-GB" sz="1800" dirty="0">
                <a:hlinkClick r:id="rId3"/>
              </a:rPr>
              <a:t>https://mentor.ieee.org/802.11/dcn/23/11-23-0480-00-0uhr-uhr-proposed-par.pdf</a:t>
            </a:r>
            <a:endParaRPr lang="en-US" sz="1800" dirty="0"/>
          </a:p>
          <a:p>
            <a:pPr lvl="2">
              <a:lnSpc>
                <a:spcPct val="90000"/>
              </a:lnSpc>
            </a:pPr>
            <a:r>
              <a:rPr lang="en-GB" sz="1800" dirty="0">
                <a:hlinkClick r:id="rId4"/>
              </a:rPr>
              <a:t>https://mentor.ieee.org/802.11/dcn/23/11-23-0079-05-0uhr-uhr-draft-proposed-csd.docx</a:t>
            </a:r>
            <a:endParaRPr lang="en-US" sz="1800" dirty="0"/>
          </a:p>
          <a:p>
            <a:pPr lvl="1">
              <a:lnSpc>
                <a:spcPct val="90000"/>
              </a:lnSpc>
            </a:pPr>
            <a:r>
              <a:rPr lang="en-US" dirty="0"/>
              <a:t>Reached agreement on UHR PAR and CSD documents</a:t>
            </a:r>
          </a:p>
          <a:p>
            <a:pPr lvl="2">
              <a:lnSpc>
                <a:spcPct val="90000"/>
              </a:lnSpc>
            </a:pPr>
            <a:r>
              <a:rPr lang="en-US" sz="1600" dirty="0"/>
              <a:t>PAR motion: </a:t>
            </a:r>
            <a:r>
              <a:rPr lang="en-GB" sz="1600" dirty="0"/>
              <a:t>243y, 13n, 16a</a:t>
            </a:r>
          </a:p>
          <a:p>
            <a:pPr lvl="2">
              <a:lnSpc>
                <a:spcPct val="90000"/>
              </a:lnSpc>
            </a:pPr>
            <a:r>
              <a:rPr lang="en-GB" sz="1600" dirty="0"/>
              <a:t>CSD motion: 250y, 4n, 13a</a:t>
            </a:r>
            <a:endParaRPr lang="en-US" sz="1600" dirty="0"/>
          </a:p>
          <a:p>
            <a:pPr lvl="1">
              <a:lnSpc>
                <a:spcPct val="90000"/>
              </a:lnSpc>
            </a:pPr>
            <a:r>
              <a:rPr lang="en-US" dirty="0"/>
              <a:t>9 presentations</a:t>
            </a:r>
          </a:p>
          <a:p>
            <a:pPr lvl="2">
              <a:lnSpc>
                <a:spcPct val="90000"/>
              </a:lnSpc>
            </a:pPr>
            <a:r>
              <a:rPr lang="en-US" sz="1600" dirty="0"/>
              <a:t>PAR and technical contributions</a:t>
            </a:r>
            <a:endParaRPr lang="en-US" dirty="0"/>
          </a:p>
          <a:p>
            <a:pPr lvl="1">
              <a:lnSpc>
                <a:spcPct val="90000"/>
              </a:lnSpc>
            </a:pPr>
            <a:r>
              <a:rPr lang="en-US" dirty="0"/>
              <a:t>Minutes:</a:t>
            </a:r>
            <a:endParaRPr lang="en-US" dirty="0">
              <a:hlinkClick r:id="rId5">
                <a:extLst>
                  <a:ext uri="{A12FA001-AC4F-418D-AE19-62706E023703}">
                    <ahyp:hlinkClr xmlns:ahyp="http://schemas.microsoft.com/office/drawing/2018/hyperlinkcolor" val="tx"/>
                  </a:ext>
                </a:extLst>
              </a:hlinkClick>
            </a:endParaRPr>
          </a:p>
          <a:p>
            <a:pPr lvl="2">
              <a:lnSpc>
                <a:spcPct val="90000"/>
              </a:lnSpc>
            </a:pPr>
            <a:r>
              <a:rPr lang="en-US" sz="1800" dirty="0">
                <a:solidFill>
                  <a:srgbClr val="0066FF"/>
                </a:solidFill>
                <a:hlinkClick r:id="rId5">
                  <a:extLst>
                    <a:ext uri="{A12FA001-AC4F-418D-AE19-62706E023703}">
                      <ahyp:hlinkClr xmlns:ahyp="http://schemas.microsoft.com/office/drawing/2018/hyperlinkcolor" val="tx"/>
                    </a:ext>
                  </a:extLst>
                </a:hlinkClick>
              </a:rPr>
              <a:t>https://mentor.ieee.org/802.11/dcn/23/11-23-0409-00-0uhr-uhr-sg-march-2023-meeting-minutes.docx</a:t>
            </a:r>
            <a:endParaRPr lang="en-US" sz="1800" dirty="0"/>
          </a:p>
          <a:p>
            <a:pPr lvl="2">
              <a:lnSpc>
                <a:spcPct val="90000"/>
              </a:lnSpc>
            </a:pPr>
            <a:endParaRPr lang="en-US" dirty="0"/>
          </a:p>
          <a:p>
            <a:pPr lvl="2">
              <a:lnSpc>
                <a:spcPct val="90000"/>
              </a:lnSpc>
            </a:pPr>
            <a:endParaRPr lang="en-US" sz="1600" dirty="0"/>
          </a:p>
          <a:p>
            <a:pPr>
              <a:lnSpc>
                <a:spcPct val="90000"/>
              </a:lnSpc>
            </a:pPr>
            <a:endParaRPr lang="en-US" sz="1600" i="0" u="none" strike="noStrike" dirty="0">
              <a:solidFill>
                <a:srgbClr val="000000"/>
              </a:solidFill>
              <a:effectLst/>
              <a:latin typeface="Calibri" panose="020F0502020204030204" pitchFamily="34" charset="0"/>
            </a:endParaRPr>
          </a:p>
          <a:p>
            <a:pPr lvl="1">
              <a:lnSpc>
                <a:spcPct val="90000"/>
              </a:lnSpc>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B3F1BCF7-9810-0C28-9999-499EE6F942C0}"/>
              </a:ext>
            </a:extLst>
          </p:cNvPr>
          <p:cNvSpPr>
            <a:spLocks noGrp="1"/>
          </p:cNvSpPr>
          <p:nvPr>
            <p:ph type="ftr" sz="quarter" idx="11"/>
          </p:nvPr>
        </p:nvSpPr>
        <p:spPr/>
        <p:txBody>
          <a:bodyPr/>
          <a:lstStyle/>
          <a:p>
            <a:pPr>
              <a:defRPr/>
            </a:pPr>
            <a:r>
              <a:rPr lang="en-US"/>
              <a:t>Laurent Cariou, Intel</a:t>
            </a:r>
          </a:p>
        </p:txBody>
      </p:sp>
      <p:sp>
        <p:nvSpPr>
          <p:cNvPr id="4" name="Slide Number Placeholder 3">
            <a:extLst>
              <a:ext uri="{FF2B5EF4-FFF2-40B4-BE49-F238E27FC236}">
                <a16:creationId xmlns:a16="http://schemas.microsoft.com/office/drawing/2014/main" id="{58C1947D-5C94-B8AF-2F68-770A4FF65AEB}"/>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84</a:t>
            </a:fld>
            <a:endParaRPr lang="en-US"/>
          </a:p>
        </p:txBody>
      </p:sp>
      <p:sp>
        <p:nvSpPr>
          <p:cNvPr id="5" name="Date Placeholder 4">
            <a:extLst>
              <a:ext uri="{FF2B5EF4-FFF2-40B4-BE49-F238E27FC236}">
                <a16:creationId xmlns:a16="http://schemas.microsoft.com/office/drawing/2014/main" id="{BA2859BD-8601-B5D2-0707-21254C2364B4}"/>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26596674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Teleconference plan:</a:t>
            </a:r>
          </a:p>
          <a:p>
            <a:pPr lvl="1">
              <a:buFont typeface="Arial" panose="020B0604020202020204" pitchFamily="34" charset="0"/>
              <a:buChar char="•"/>
            </a:pPr>
            <a:r>
              <a:rPr lang="en-US" sz="1800" dirty="0"/>
              <a:t>March 27</a:t>
            </a:r>
            <a:r>
              <a:rPr lang="en-US" sz="1800" baseline="30000" dirty="0"/>
              <a:t>th</a:t>
            </a:r>
            <a:r>
              <a:rPr lang="en-US" sz="1800" dirty="0"/>
              <a:t> 10am-12pm ET</a:t>
            </a:r>
          </a:p>
          <a:p>
            <a:pPr lvl="1">
              <a:buFont typeface="Arial" panose="020B0604020202020204" pitchFamily="34" charset="0"/>
              <a:buChar char="•"/>
            </a:pPr>
            <a:r>
              <a:rPr lang="en-US" sz="1800" dirty="0"/>
              <a:t>April 10</a:t>
            </a:r>
            <a:r>
              <a:rPr lang="en-US" sz="1800" baseline="30000" dirty="0"/>
              <a:t>th</a:t>
            </a:r>
            <a:r>
              <a:rPr lang="en-US" sz="1800" dirty="0"/>
              <a:t> 10am-12pm ET</a:t>
            </a:r>
          </a:p>
          <a:p>
            <a:pPr lvl="1">
              <a:buFont typeface="Arial" panose="020B0604020202020204" pitchFamily="34" charset="0"/>
              <a:buChar char="•"/>
            </a:pPr>
            <a:r>
              <a:rPr lang="en-US" sz="1800" dirty="0"/>
              <a:t>April 25</a:t>
            </a:r>
            <a:r>
              <a:rPr lang="en-US" sz="1800" baseline="30000" dirty="0"/>
              <a:t>th</a:t>
            </a:r>
            <a:r>
              <a:rPr lang="en-US" sz="1800" dirty="0"/>
              <a:t> 10am-12pm ET</a:t>
            </a:r>
          </a:p>
          <a:p>
            <a:pPr lvl="1">
              <a:buFont typeface="Arial" panose="020B0604020202020204" pitchFamily="34" charset="0"/>
              <a:buChar char="•"/>
            </a:pPr>
            <a:endParaRPr lang="en-US" sz="1800" dirty="0"/>
          </a:p>
          <a:p>
            <a:pPr lvl="1">
              <a:lnSpc>
                <a:spcPct val="80000"/>
              </a:lnSpc>
            </a:pPr>
            <a:endParaRPr lang="en-US" altLang="en-US" b="1" dirty="0"/>
          </a:p>
          <a:p>
            <a:pPr marL="0" indent="0">
              <a:lnSpc>
                <a:spcPct val="90000"/>
              </a:lnSpc>
              <a:buNone/>
            </a:pPr>
            <a:endParaRPr lang="en-US" kern="0" dirty="0"/>
          </a:p>
          <a:p>
            <a:pPr>
              <a:lnSpc>
                <a:spcPct val="90000"/>
              </a:lnSpc>
            </a:pPr>
            <a:r>
              <a:rPr lang="en-US" kern="0" dirty="0"/>
              <a:t>In May:</a:t>
            </a:r>
          </a:p>
          <a:p>
            <a:pPr lvl="1">
              <a:lnSpc>
                <a:spcPct val="90000"/>
              </a:lnSpc>
            </a:pPr>
            <a:r>
              <a:rPr lang="en-US" dirty="0"/>
              <a:t>Technical presentations and discussion addressing UHR PAR KPIs</a:t>
            </a:r>
            <a:endParaRPr lang="en-US" kern="0" dirty="0"/>
          </a:p>
          <a:p>
            <a:pPr>
              <a:lnSpc>
                <a:spcPct val="90000"/>
              </a:lnSpc>
            </a:pPr>
            <a:endParaRPr lang="en-US" kern="0" dirty="0"/>
          </a:p>
          <a:p>
            <a:pPr marL="0"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for May</a:t>
            </a:r>
          </a:p>
        </p:txBody>
      </p:sp>
      <p:sp>
        <p:nvSpPr>
          <p:cNvPr id="3" name="Footer Placeholder 2">
            <a:extLst>
              <a:ext uri="{FF2B5EF4-FFF2-40B4-BE49-F238E27FC236}">
                <a16:creationId xmlns:a16="http://schemas.microsoft.com/office/drawing/2014/main" id="{05BE0433-3BB2-3A4D-FEAA-39D18B64AF46}"/>
              </a:ext>
            </a:extLst>
          </p:cNvPr>
          <p:cNvSpPr>
            <a:spLocks noGrp="1"/>
          </p:cNvSpPr>
          <p:nvPr>
            <p:ph type="ftr" sz="quarter" idx="11"/>
          </p:nvPr>
        </p:nvSpPr>
        <p:spPr/>
        <p:txBody>
          <a:bodyPr/>
          <a:lstStyle/>
          <a:p>
            <a:pPr>
              <a:defRPr/>
            </a:pPr>
            <a:r>
              <a:rPr lang="en-US"/>
              <a:t>Laurent Cariou, Intel</a:t>
            </a:r>
          </a:p>
        </p:txBody>
      </p:sp>
      <p:sp>
        <p:nvSpPr>
          <p:cNvPr id="5" name="Slide Number Placeholder 4">
            <a:extLst>
              <a:ext uri="{FF2B5EF4-FFF2-40B4-BE49-F238E27FC236}">
                <a16:creationId xmlns:a16="http://schemas.microsoft.com/office/drawing/2014/main" id="{C1BEA00D-0D65-93F0-16D7-8BF6A626DF1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85</a:t>
            </a:fld>
            <a:endParaRPr lang="en-US"/>
          </a:p>
        </p:txBody>
      </p:sp>
      <p:sp>
        <p:nvSpPr>
          <p:cNvPr id="7" name="Date Placeholder 6">
            <a:extLst>
              <a:ext uri="{FF2B5EF4-FFF2-40B4-BE49-F238E27FC236}">
                <a16:creationId xmlns:a16="http://schemas.microsoft.com/office/drawing/2014/main" id="{1E607C17-2A56-98E0-3990-06939A2DF907}"/>
              </a:ext>
            </a:extLst>
          </p:cNvPr>
          <p:cNvSpPr>
            <a:spLocks noGrp="1"/>
          </p:cNvSpPr>
          <p:nvPr>
            <p:ph type="dt" sz="half" idx="10"/>
          </p:nvPr>
        </p:nvSpPr>
        <p:spPr>
          <a:xfrm>
            <a:off x="929216" y="332601"/>
            <a:ext cx="1280583" cy="276999"/>
          </a:xfrm>
        </p:spPr>
        <p:txBody>
          <a:bodyPr/>
          <a:lstStyle/>
          <a:p>
            <a:pPr>
              <a:defRPr/>
            </a:pPr>
            <a:r>
              <a:rPr lang="en-US" dirty="0"/>
              <a:t>March 2023</a:t>
            </a:r>
          </a:p>
        </p:txBody>
      </p:sp>
    </p:spTree>
    <p:extLst>
      <p:ext uri="{BB962C8B-B14F-4D97-AF65-F5344CB8AC3E}">
        <p14:creationId xmlns:p14="http://schemas.microsoft.com/office/powerpoint/2010/main" val="31249265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March 2023 AIML TIG Closing Report</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2023-03-17</a:t>
            </a:r>
          </a:p>
        </p:txBody>
      </p:sp>
      <p:graphicFrame>
        <p:nvGraphicFramePr>
          <p:cNvPr id="1026" name="Object 11"/>
          <p:cNvGraphicFramePr>
            <a:graphicFrameLocks noChangeAspect="1"/>
          </p:cNvGraphicFramePr>
          <p:nvPr>
            <p:extLst>
              <p:ext uri="{D42A27DB-BD31-4B8C-83A1-F6EECF244321}">
                <p14:modId xmlns:p14="http://schemas.microsoft.com/office/powerpoint/2010/main" val="3873024517"/>
              </p:ext>
            </p:extLst>
          </p:nvPr>
        </p:nvGraphicFramePr>
        <p:xfrm>
          <a:off x="2071688" y="2357438"/>
          <a:ext cx="8559800" cy="1190625"/>
        </p:xfrm>
        <a:graphic>
          <a:graphicData uri="http://schemas.openxmlformats.org/presentationml/2006/ole">
            <mc:AlternateContent xmlns:mc="http://schemas.openxmlformats.org/markup-compatibility/2006">
              <mc:Choice xmlns:v="urn:schemas-microsoft-com:vml" Requires="v">
                <p:oleObj name="Document" r:id="rId3" imgW="8534348" imgH="1182309" progId="Word.Document.8">
                  <p:embed/>
                </p:oleObj>
              </mc:Choice>
              <mc:Fallback>
                <p:oleObj name="Document" r:id="rId3" imgW="8534348" imgH="1182309" progId="Word.Document.8">
                  <p:embed/>
                  <p:pic>
                    <p:nvPicPr>
                      <p:cNvPr id="1026" name="Object 11"/>
                      <p:cNvPicPr>
                        <a:picLocks noChangeAspect="1" noChangeArrowheads="1"/>
                      </p:cNvPicPr>
                      <p:nvPr/>
                    </p:nvPicPr>
                    <p:blipFill>
                      <a:blip r:embed="rId4"/>
                      <a:srcRect/>
                      <a:stretch>
                        <a:fillRect/>
                      </a:stretch>
                    </p:blipFill>
                    <p:spPr bwMode="auto">
                      <a:xfrm>
                        <a:off x="2071688" y="2357438"/>
                        <a:ext cx="8559800" cy="11906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eaLnBrk="0" hangingPunct="0">
              <a:spcBef>
                <a:spcPct val="20000"/>
              </a:spcBef>
            </a:pPr>
            <a:r>
              <a:rPr lang="en-US" sz="2000" dirty="0"/>
              <a:t>Authors:</a:t>
            </a:r>
          </a:p>
        </p:txBody>
      </p:sp>
      <p:sp>
        <p:nvSpPr>
          <p:cNvPr id="3" name="Footer Placeholder 2">
            <a:extLst>
              <a:ext uri="{FF2B5EF4-FFF2-40B4-BE49-F238E27FC236}">
                <a16:creationId xmlns:a16="http://schemas.microsoft.com/office/drawing/2014/main" id="{482A00E7-42B3-AFC8-B0FF-418641A5CA82}"/>
              </a:ext>
            </a:extLst>
          </p:cNvPr>
          <p:cNvSpPr>
            <a:spLocks noGrp="1"/>
          </p:cNvSpPr>
          <p:nvPr>
            <p:ph type="ftr" idx="14"/>
          </p:nvPr>
        </p:nvSpPr>
        <p:spPr/>
        <p:txBody>
          <a:bodyPr/>
          <a:lstStyle/>
          <a:p>
            <a:r>
              <a:rPr lang="en-GB"/>
              <a:t>Xiaofei Wang, InterDigital</a:t>
            </a:r>
            <a:endParaRPr lang="en-GB" dirty="0"/>
          </a:p>
        </p:txBody>
      </p:sp>
      <p:sp>
        <p:nvSpPr>
          <p:cNvPr id="4" name="Slide Number Placeholder 3">
            <a:extLst>
              <a:ext uri="{FF2B5EF4-FFF2-40B4-BE49-F238E27FC236}">
                <a16:creationId xmlns:a16="http://schemas.microsoft.com/office/drawing/2014/main" id="{C727FE8D-0A13-8CAF-7212-2C4C39E21C65}"/>
              </a:ext>
            </a:extLst>
          </p:cNvPr>
          <p:cNvSpPr>
            <a:spLocks noGrp="1"/>
          </p:cNvSpPr>
          <p:nvPr>
            <p:ph type="sldNum" idx="12"/>
          </p:nvPr>
        </p:nvSpPr>
        <p:spPr/>
        <p:txBody>
          <a:bodyPr/>
          <a:lstStyle/>
          <a:p>
            <a:r>
              <a:rPr lang="en-GB"/>
              <a:t>Slide </a:t>
            </a:r>
            <a:fld id="{440F5867-744E-4AA6-B0ED-4C44D2DFBB7B}" type="slidenum">
              <a:rPr lang="en-GB" smtClean="0"/>
              <a:pPr/>
              <a:t>86</a:t>
            </a:fld>
            <a:endParaRPr lang="en-GB" dirty="0"/>
          </a:p>
        </p:txBody>
      </p:sp>
      <p:sp>
        <p:nvSpPr>
          <p:cNvPr id="5" name="Date Placeholder 4">
            <a:extLst>
              <a:ext uri="{FF2B5EF4-FFF2-40B4-BE49-F238E27FC236}">
                <a16:creationId xmlns:a16="http://schemas.microsoft.com/office/drawing/2014/main" id="{991EC21D-DFBA-03B7-0A6F-1EC053ED78F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3120426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a:extLst>
              <a:ext uri="{FF2B5EF4-FFF2-40B4-BE49-F238E27FC236}">
                <a16:creationId xmlns:a16="http://schemas.microsoft.com/office/drawing/2014/main" id="{76ED1CA6-1028-934D-8519-967EB5D70F93}"/>
              </a:ext>
            </a:extLst>
          </p:cNvPr>
          <p:cNvSpPr>
            <a:spLocks noGrp="1" noChangeArrowheads="1"/>
          </p:cNvSpPr>
          <p:nvPr>
            <p:ph type="title"/>
          </p:nvPr>
        </p:nvSpPr>
        <p:spPr/>
        <p:txBody>
          <a:bodyPr/>
          <a:lstStyle/>
          <a:p>
            <a:r>
              <a:rPr lang="en-GB" altLang="en-US" dirty="0"/>
              <a:t>Abstract</a:t>
            </a:r>
          </a:p>
        </p:txBody>
      </p:sp>
      <p:sp>
        <p:nvSpPr>
          <p:cNvPr id="17413" name="Rectangle 3">
            <a:extLst>
              <a:ext uri="{FF2B5EF4-FFF2-40B4-BE49-F238E27FC236}">
                <a16:creationId xmlns:a16="http://schemas.microsoft.com/office/drawing/2014/main" id="{C2334348-7D14-5567-9887-24899B21D490}"/>
              </a:ext>
            </a:extLst>
          </p:cNvPr>
          <p:cNvSpPr>
            <a:spLocks noGrp="1" noChangeArrowheads="1"/>
          </p:cNvSpPr>
          <p:nvPr>
            <p:ph type="body" idx="1"/>
          </p:nvPr>
        </p:nvSpPr>
        <p:spPr/>
        <p:txBody>
          <a:bodyPr/>
          <a:lstStyle/>
          <a:p>
            <a:pPr marL="0" indent="0">
              <a:buNone/>
            </a:pPr>
            <a:r>
              <a:rPr lang="en-GB" altLang="en-US" sz="2800" dirty="0"/>
              <a:t>Closing report for the AIML TIG for March 2023</a:t>
            </a:r>
          </a:p>
        </p:txBody>
      </p:sp>
      <p:sp>
        <p:nvSpPr>
          <p:cNvPr id="2" name="Footer Placeholder 1">
            <a:extLst>
              <a:ext uri="{FF2B5EF4-FFF2-40B4-BE49-F238E27FC236}">
                <a16:creationId xmlns:a16="http://schemas.microsoft.com/office/drawing/2014/main" id="{9EF491A1-3157-AB25-76E0-4F1C7E494994}"/>
              </a:ext>
            </a:extLst>
          </p:cNvPr>
          <p:cNvSpPr>
            <a:spLocks noGrp="1"/>
          </p:cNvSpPr>
          <p:nvPr>
            <p:ph type="ftr" idx="14"/>
          </p:nvPr>
        </p:nvSpPr>
        <p:spPr/>
        <p:txBody>
          <a:bodyPr/>
          <a:lstStyle/>
          <a:p>
            <a:r>
              <a:rPr lang="en-GB"/>
              <a:t>Xiaofei Wang, InterDigital</a:t>
            </a:r>
            <a:endParaRPr lang="en-GB" dirty="0"/>
          </a:p>
        </p:txBody>
      </p:sp>
      <p:sp>
        <p:nvSpPr>
          <p:cNvPr id="3" name="Slide Number Placeholder 2">
            <a:extLst>
              <a:ext uri="{FF2B5EF4-FFF2-40B4-BE49-F238E27FC236}">
                <a16:creationId xmlns:a16="http://schemas.microsoft.com/office/drawing/2014/main" id="{0E8B743E-7BAE-B839-87B1-A05B8D3ADFD0}"/>
              </a:ext>
            </a:extLst>
          </p:cNvPr>
          <p:cNvSpPr>
            <a:spLocks noGrp="1"/>
          </p:cNvSpPr>
          <p:nvPr>
            <p:ph type="sldNum" idx="12"/>
          </p:nvPr>
        </p:nvSpPr>
        <p:spPr/>
        <p:txBody>
          <a:bodyPr/>
          <a:lstStyle/>
          <a:p>
            <a:r>
              <a:rPr lang="en-GB"/>
              <a:t>Slide </a:t>
            </a:r>
            <a:fld id="{440F5867-744E-4AA6-B0ED-4C44D2DFBB7B}" type="slidenum">
              <a:rPr lang="en-GB" smtClean="0"/>
              <a:pPr/>
              <a:t>87</a:t>
            </a:fld>
            <a:endParaRPr lang="en-GB" dirty="0"/>
          </a:p>
        </p:txBody>
      </p:sp>
      <p:sp>
        <p:nvSpPr>
          <p:cNvPr id="4" name="Date Placeholder 3">
            <a:extLst>
              <a:ext uri="{FF2B5EF4-FFF2-40B4-BE49-F238E27FC236}">
                <a16:creationId xmlns:a16="http://schemas.microsoft.com/office/drawing/2014/main" id="{B3F57A16-629B-A8B8-45C8-DA7A45BB68EE}"/>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8065626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3 Sessions</a:t>
            </a:r>
          </a:p>
          <a:p>
            <a:pPr marL="685800" lvl="2" indent="-342900">
              <a:lnSpc>
                <a:spcPct val="90000"/>
              </a:lnSpc>
            </a:pPr>
            <a:r>
              <a:rPr lang="en-US" sz="2000" dirty="0"/>
              <a:t>Monday PM1</a:t>
            </a:r>
          </a:p>
          <a:p>
            <a:pPr marL="685800" lvl="2" indent="-342900">
              <a:lnSpc>
                <a:spcPct val="90000"/>
              </a:lnSpc>
            </a:pPr>
            <a:r>
              <a:rPr lang="en-US" sz="2000" dirty="0"/>
              <a:t>Tuesday AM1</a:t>
            </a:r>
          </a:p>
          <a:p>
            <a:pPr marL="685800" lvl="2" indent="-342900">
              <a:lnSpc>
                <a:spcPct val="90000"/>
              </a:lnSpc>
            </a:pPr>
            <a:r>
              <a:rPr lang="en-US" sz="2000" dirty="0"/>
              <a:t>Thursday AM1</a:t>
            </a:r>
          </a:p>
          <a:p>
            <a:pPr marL="342900" lvl="1" indent="-342900">
              <a:lnSpc>
                <a:spcPct val="90000"/>
              </a:lnSpc>
              <a:buChar char="•"/>
            </a:pPr>
            <a:r>
              <a:rPr lang="en-US" sz="2400" b="1" dirty="0">
                <a:ea typeface="+mn-ea"/>
                <a:cs typeface="+mn-cs"/>
              </a:rPr>
              <a:t>AIML TIG discussed options for ways forward</a:t>
            </a:r>
          </a:p>
          <a:p>
            <a:pPr marL="342900" lvl="1" indent="-342900">
              <a:lnSpc>
                <a:spcPct val="90000"/>
              </a:lnSpc>
              <a:buChar char="•"/>
            </a:pPr>
            <a:r>
              <a:rPr lang="en-US" sz="2400" b="1" dirty="0">
                <a:highlight>
                  <a:srgbClr val="FFFF00"/>
                </a:highlight>
                <a:ea typeface="+mn-ea"/>
                <a:cs typeface="+mn-cs"/>
              </a:rPr>
              <a:t>Approved motion to request the WG Chair to extend the AIML TIG for 3 sessions</a:t>
            </a:r>
          </a:p>
          <a:p>
            <a:pPr marL="685800" lvl="2" indent="-342900">
              <a:lnSpc>
                <a:spcPct val="90000"/>
              </a:lnSpc>
            </a:pPr>
            <a:r>
              <a:rPr lang="en-US" sz="2000" dirty="0">
                <a:highlight>
                  <a:srgbClr val="FFFF00"/>
                </a:highlight>
              </a:rPr>
              <a:t>Motion #22 AIML TIG Next Step</a:t>
            </a:r>
          </a:p>
          <a:p>
            <a:pPr lvl="1"/>
            <a:r>
              <a:rPr lang="en-US" sz="1600" dirty="0">
                <a:highlight>
                  <a:srgbClr val="FFFF00"/>
                </a:highlight>
              </a:rPr>
              <a:t>Move to request the 802.11 WG chair to extend the AIML TIG for 3 sessions</a:t>
            </a:r>
          </a:p>
          <a:p>
            <a:pPr lvl="1"/>
            <a:r>
              <a:rPr lang="en-US" sz="1600" dirty="0">
                <a:highlight>
                  <a:srgbClr val="FFFF00"/>
                </a:highlight>
              </a:rPr>
              <a:t>Move: Tuncer </a:t>
            </a:r>
            <a:r>
              <a:rPr lang="en-US" sz="1600" dirty="0" err="1">
                <a:highlight>
                  <a:srgbClr val="FFFF00"/>
                </a:highlight>
              </a:rPr>
              <a:t>Baykas</a:t>
            </a:r>
            <a:endParaRPr lang="en-US" sz="1600" dirty="0">
              <a:highlight>
                <a:srgbClr val="FFFF00"/>
              </a:highlight>
            </a:endParaRPr>
          </a:p>
          <a:p>
            <a:pPr lvl="1"/>
            <a:r>
              <a:rPr lang="en-US" sz="1600" dirty="0">
                <a:highlight>
                  <a:srgbClr val="FFFF00"/>
                </a:highlight>
              </a:rPr>
              <a:t>Second: Ming Gan</a:t>
            </a:r>
          </a:p>
          <a:p>
            <a:pPr lvl="1"/>
            <a:r>
              <a:rPr lang="en-US" sz="1600" dirty="0">
                <a:highlight>
                  <a:srgbClr val="FFFF00"/>
                </a:highlight>
              </a:rPr>
              <a:t>Y/N/Abs: 55/0/4</a:t>
            </a:r>
          </a:p>
          <a:p>
            <a:pPr lvl="1"/>
            <a:r>
              <a:rPr lang="en-US" sz="2400" dirty="0">
                <a:highlight>
                  <a:srgbClr val="FFFF00"/>
                </a:highlight>
              </a:rPr>
              <a:t>Motion passes</a:t>
            </a:r>
          </a:p>
          <a:p>
            <a:pPr marL="685800" lvl="2" indent="-342900">
              <a:lnSpc>
                <a:spcPct val="90000"/>
              </a:lnSpc>
            </a:pPr>
            <a:endParaRPr lang="en-US" sz="2800" b="1" dirty="0">
              <a:ea typeface="+mn-ea"/>
              <a:cs typeface="+mn-cs"/>
            </a:endParaRPr>
          </a:p>
          <a:p>
            <a:pPr marL="342900" lvl="1" indent="-342900">
              <a:lnSpc>
                <a:spcPct val="90000"/>
              </a:lnSpc>
              <a:buChar char="•"/>
            </a:pPr>
            <a:endParaRPr lang="en-US" dirty="0"/>
          </a:p>
          <a:p>
            <a:pPr marL="457200" lvl="1" indent="0">
              <a:lnSpc>
                <a:spcPct val="90000"/>
              </a:lnSpc>
              <a:buNone/>
            </a:pP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6E77918E-1A7A-0960-6DD9-1FE587BA9D89}"/>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94A2D212-3750-8EC0-391F-7BEBCD9B65C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88</a:t>
            </a:fld>
            <a:endParaRPr lang="en-US"/>
          </a:p>
        </p:txBody>
      </p:sp>
      <p:sp>
        <p:nvSpPr>
          <p:cNvPr id="5" name="Date Placeholder 4">
            <a:extLst>
              <a:ext uri="{FF2B5EF4-FFF2-40B4-BE49-F238E27FC236}">
                <a16:creationId xmlns:a16="http://schemas.microsoft.com/office/drawing/2014/main" id="{7745979C-55F5-06D3-98D2-250968CE8B58}"/>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279144498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idx="1"/>
          </p:nvPr>
        </p:nvSpPr>
        <p:spPr>
          <a:xfrm>
            <a:off x="914400" y="1905000"/>
            <a:ext cx="10363200" cy="4114800"/>
          </a:xfrm>
        </p:spPr>
        <p:txBody>
          <a:bodyPr/>
          <a:lstStyle/>
          <a:p>
            <a:pPr marL="342900" lvl="1" indent="-342900">
              <a:lnSpc>
                <a:spcPct val="90000"/>
              </a:lnSpc>
              <a:buChar char="•"/>
            </a:pPr>
            <a:r>
              <a:rPr lang="en-US" sz="2400" b="1" dirty="0">
                <a:ea typeface="+mn-ea"/>
                <a:cs typeface="+mn-cs"/>
              </a:rPr>
              <a:t>9 technical contributions</a:t>
            </a:r>
          </a:p>
          <a:p>
            <a:pPr marL="685800" lvl="2" indent="-342900">
              <a:lnSpc>
                <a:spcPct val="90000"/>
              </a:lnSpc>
            </a:pPr>
            <a:r>
              <a:rPr lang="en-US" sz="2000" dirty="0"/>
              <a:t>4 technical report draft proposals</a:t>
            </a:r>
          </a:p>
          <a:p>
            <a:pPr marL="685800" lvl="2" indent="-342900">
              <a:lnSpc>
                <a:spcPct val="90000"/>
              </a:lnSpc>
            </a:pPr>
            <a:r>
              <a:rPr lang="en-US" sz="2000" dirty="0"/>
              <a:t>1 new use case</a:t>
            </a:r>
          </a:p>
          <a:p>
            <a:pPr marL="685800" lvl="2" indent="-342900">
              <a:lnSpc>
                <a:spcPct val="90000"/>
              </a:lnSpc>
            </a:pPr>
            <a:r>
              <a:rPr lang="en-US" sz="2000" dirty="0"/>
              <a:t>3 additional technical contribution on AIML-based CSI compression</a:t>
            </a:r>
          </a:p>
          <a:p>
            <a:pPr marL="685800" lvl="2" indent="-342900">
              <a:lnSpc>
                <a:spcPct val="90000"/>
              </a:lnSpc>
            </a:pPr>
            <a:r>
              <a:rPr lang="en-US" sz="2000" dirty="0"/>
              <a:t>1 additional technical contribution on AIML model sharing use case</a:t>
            </a:r>
            <a:endParaRPr lang="en-US" dirty="0"/>
          </a:p>
          <a:p>
            <a:pPr>
              <a:lnSpc>
                <a:spcPct val="90000"/>
              </a:lnSpc>
            </a:pPr>
            <a:endParaRPr lang="en-US" dirty="0"/>
          </a:p>
          <a:p>
            <a:pPr lvl="1">
              <a:lnSpc>
                <a:spcPct val="90000"/>
              </a:lnSpc>
            </a:pPr>
            <a:endParaRPr lang="en-US" sz="1600" dirty="0"/>
          </a:p>
          <a:p>
            <a:pPr lvl="1">
              <a:lnSpc>
                <a:spcPct val="90000"/>
              </a:lnSpc>
            </a:pPr>
            <a:endParaRPr lang="en-US" sz="1600" dirty="0"/>
          </a:p>
          <a:p>
            <a:pPr marL="57150" indent="0">
              <a:lnSpc>
                <a:spcPct val="90000"/>
              </a:lnSpc>
              <a:buNone/>
            </a:pPr>
            <a:endParaRPr lang="en-US" sz="2000" dirty="0"/>
          </a:p>
          <a:p>
            <a:pPr>
              <a:lnSpc>
                <a:spcPct val="90000"/>
              </a:lnSpc>
            </a:pPr>
            <a:endParaRPr lang="en-US" altLang="en-US" sz="1800" dirty="0">
              <a:ea typeface="MS PGothic" panose="020B0600070205080204" pitchFamily="34" charset="-128"/>
            </a:endParaRPr>
          </a:p>
        </p:txBody>
      </p:sp>
      <p:sp>
        <p:nvSpPr>
          <p:cNvPr id="5125" name="Rectangle 2"/>
          <p:cNvSpPr>
            <a:spLocks noGrp="1" noChangeArrowheads="1"/>
          </p:cNvSpPr>
          <p:nvPr>
            <p:ph type="title"/>
          </p:nvPr>
        </p:nvSpPr>
        <p:spPr/>
        <p:txBody>
          <a:bodyPr/>
          <a:lstStyle/>
          <a:p>
            <a:r>
              <a:rPr lang="en-US" dirty="0"/>
              <a:t>Work Completed</a:t>
            </a:r>
          </a:p>
        </p:txBody>
      </p:sp>
      <p:sp>
        <p:nvSpPr>
          <p:cNvPr id="3" name="Footer Placeholder 2">
            <a:extLst>
              <a:ext uri="{FF2B5EF4-FFF2-40B4-BE49-F238E27FC236}">
                <a16:creationId xmlns:a16="http://schemas.microsoft.com/office/drawing/2014/main" id="{B6308DF8-2949-EBE1-B811-18737985AC35}"/>
              </a:ext>
            </a:extLst>
          </p:cNvPr>
          <p:cNvSpPr>
            <a:spLocks noGrp="1"/>
          </p:cNvSpPr>
          <p:nvPr>
            <p:ph type="ftr" sz="quarter" idx="11"/>
          </p:nvPr>
        </p:nvSpPr>
        <p:spPr/>
        <p:txBody>
          <a:bodyPr/>
          <a:lstStyle/>
          <a:p>
            <a:pPr>
              <a:defRPr/>
            </a:pPr>
            <a:r>
              <a:rPr lang="en-US"/>
              <a:t>Xiaofei Wang, InterDigital</a:t>
            </a:r>
          </a:p>
        </p:txBody>
      </p:sp>
      <p:sp>
        <p:nvSpPr>
          <p:cNvPr id="4" name="Slide Number Placeholder 3">
            <a:extLst>
              <a:ext uri="{FF2B5EF4-FFF2-40B4-BE49-F238E27FC236}">
                <a16:creationId xmlns:a16="http://schemas.microsoft.com/office/drawing/2014/main" id="{89E6CF95-1DD2-96DA-03EA-9D06C0A6CAEF}"/>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89</a:t>
            </a:fld>
            <a:endParaRPr lang="en-US"/>
          </a:p>
        </p:txBody>
      </p:sp>
      <p:sp>
        <p:nvSpPr>
          <p:cNvPr id="5" name="Date Placeholder 4">
            <a:extLst>
              <a:ext uri="{FF2B5EF4-FFF2-40B4-BE49-F238E27FC236}">
                <a16:creationId xmlns:a16="http://schemas.microsoft.com/office/drawing/2014/main" id="{A79D505C-DDAF-425A-3BCA-8E54C28E67F8}"/>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457470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a:t>This document is a digest of the closing reports of all 802.11 sub-groups for presentation at the March 2023 closing plenary meeting. Liaison reports (including liaison reports from the opening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a:t>
            </a:fld>
            <a:endParaRPr lang="en-GB"/>
          </a:p>
        </p:txBody>
      </p:sp>
      <p:sp>
        <p:nvSpPr>
          <p:cNvPr id="5" name="Footer Placeholder 4"/>
          <p:cNvSpPr>
            <a:spLocks noGrp="1"/>
          </p:cNvSpPr>
          <p:nvPr>
            <p:ph type="ftr" idx="14"/>
          </p:nvPr>
        </p:nvSpPr>
        <p:spPr/>
        <p:txBody>
          <a:bodyPr/>
          <a:lstStyle/>
          <a:p>
            <a:r>
              <a:rPr lang="en-GB"/>
              <a:t>Robert Stacey (Intel)</a:t>
            </a:r>
            <a:endParaRPr lang="en-GB" dirty="0"/>
          </a:p>
        </p:txBody>
      </p:sp>
      <p:sp>
        <p:nvSpPr>
          <p:cNvPr id="4" name="Date Placeholder 3"/>
          <p:cNvSpPr>
            <a:spLocks noGrp="1"/>
          </p:cNvSpPr>
          <p:nvPr>
            <p:ph type="dt" idx="15"/>
          </p:nvPr>
        </p:nvSpPr>
        <p:spPr/>
        <p:txBody>
          <a:bodyPr/>
          <a:lstStyle/>
          <a:p>
            <a:r>
              <a:rPr lang="en-US"/>
              <a:t>January 2023</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9CC6D9C-231E-4010-9950-661F4D83FA2C}"/>
              </a:ext>
            </a:extLst>
          </p:cNvPr>
          <p:cNvSpPr>
            <a:spLocks noGrp="1"/>
          </p:cNvSpPr>
          <p:nvPr>
            <p:ph idx="1"/>
          </p:nvPr>
        </p:nvSpPr>
        <p:spPr/>
        <p:txBody>
          <a:bodyPr/>
          <a:lstStyle/>
          <a:p>
            <a:pPr>
              <a:lnSpc>
                <a:spcPct val="90000"/>
              </a:lnSpc>
            </a:pPr>
            <a:r>
              <a:rPr lang="en-US" dirty="0"/>
              <a:t>2 Teleconferences: </a:t>
            </a:r>
          </a:p>
          <a:p>
            <a:pPr lvl="1">
              <a:lnSpc>
                <a:spcPct val="80000"/>
              </a:lnSpc>
            </a:pPr>
            <a:r>
              <a:rPr lang="en-US" altLang="en-US" b="1" dirty="0"/>
              <a:t>March 27, 2023 at 10 am -- 11:30 am ET</a:t>
            </a:r>
          </a:p>
          <a:p>
            <a:pPr lvl="1">
              <a:lnSpc>
                <a:spcPct val="80000"/>
              </a:lnSpc>
            </a:pPr>
            <a:r>
              <a:rPr lang="en-US" altLang="en-US" b="1" dirty="0"/>
              <a:t>April 24, 2023 at 10 am – 11:30 am ET</a:t>
            </a:r>
          </a:p>
          <a:p>
            <a:pPr marL="0" indent="0">
              <a:lnSpc>
                <a:spcPct val="90000"/>
              </a:lnSpc>
              <a:buNone/>
            </a:pPr>
            <a:endParaRPr lang="en-US" kern="0" dirty="0"/>
          </a:p>
          <a:p>
            <a:pPr>
              <a:lnSpc>
                <a:spcPct val="90000"/>
              </a:lnSpc>
            </a:pPr>
            <a:r>
              <a:rPr lang="en-US" kern="0" dirty="0"/>
              <a:t>Discussion whether the chair should make a status report of AIML TIG to UHR SG and runs a </a:t>
            </a:r>
            <a:r>
              <a:rPr lang="en-US" kern="0" dirty="0" err="1"/>
              <a:t>strawpoll</a:t>
            </a:r>
            <a:r>
              <a:rPr lang="en-US" kern="0" dirty="0"/>
              <a:t> to poll UHR SG members on their interests of AIML related features</a:t>
            </a:r>
          </a:p>
          <a:p>
            <a:pPr lvl="1">
              <a:lnSpc>
                <a:spcPct val="90000"/>
              </a:lnSpc>
            </a:pPr>
            <a:r>
              <a:rPr lang="en-US" dirty="0"/>
              <a:t>First slot on May 2023 meeting</a:t>
            </a:r>
          </a:p>
          <a:p>
            <a:pPr marL="457200" lvl="1" indent="0">
              <a:lnSpc>
                <a:spcPct val="90000"/>
              </a:lnSpc>
              <a:buNone/>
            </a:pPr>
            <a:endParaRPr lang="en-US" kern="0" dirty="0"/>
          </a:p>
          <a:p>
            <a:pPr>
              <a:lnSpc>
                <a:spcPct val="90000"/>
              </a:lnSpc>
            </a:pPr>
            <a:r>
              <a:rPr lang="en-US" kern="0" dirty="0"/>
              <a:t>Continue with technical presentations</a:t>
            </a:r>
          </a:p>
          <a:p>
            <a:pPr lvl="1">
              <a:lnSpc>
                <a:spcPct val="90000"/>
              </a:lnSpc>
            </a:pPr>
            <a:r>
              <a:rPr lang="en-US" dirty="0"/>
              <a:t>Use cases and technical report presentations</a:t>
            </a:r>
          </a:p>
          <a:p>
            <a:pPr lvl="1">
              <a:lnSpc>
                <a:spcPct val="90000"/>
              </a:lnSpc>
            </a:pPr>
            <a:r>
              <a:rPr lang="en-US" dirty="0"/>
              <a:t>Conclusions and recommendations</a:t>
            </a:r>
          </a:p>
          <a:p>
            <a:pPr marL="457200" lvl="1" indent="0">
              <a:lnSpc>
                <a:spcPct val="90000"/>
              </a:lnSpc>
              <a:buNone/>
            </a:pPr>
            <a:endParaRPr lang="en-US" kern="0" dirty="0"/>
          </a:p>
        </p:txBody>
      </p:sp>
      <p:sp>
        <p:nvSpPr>
          <p:cNvPr id="5125" name="Rectangle 2"/>
          <p:cNvSpPr>
            <a:spLocks noGrp="1" noChangeArrowheads="1"/>
          </p:cNvSpPr>
          <p:nvPr>
            <p:ph type="title"/>
          </p:nvPr>
        </p:nvSpPr>
        <p:spPr/>
        <p:txBody>
          <a:bodyPr/>
          <a:lstStyle/>
          <a:p>
            <a:r>
              <a:rPr lang="en-US" dirty="0"/>
              <a:t>Plans </a:t>
            </a:r>
            <a:r>
              <a:rPr lang="en-US"/>
              <a:t>for May </a:t>
            </a:r>
            <a:r>
              <a:rPr lang="en-US" dirty="0"/>
              <a:t>2023</a:t>
            </a:r>
          </a:p>
        </p:txBody>
      </p:sp>
      <p:sp>
        <p:nvSpPr>
          <p:cNvPr id="3" name="Footer Placeholder 2">
            <a:extLst>
              <a:ext uri="{FF2B5EF4-FFF2-40B4-BE49-F238E27FC236}">
                <a16:creationId xmlns:a16="http://schemas.microsoft.com/office/drawing/2014/main" id="{0C3D4FB3-AF5E-01A6-317B-22A05281E0C2}"/>
              </a:ext>
            </a:extLst>
          </p:cNvPr>
          <p:cNvSpPr>
            <a:spLocks noGrp="1"/>
          </p:cNvSpPr>
          <p:nvPr>
            <p:ph type="ftr" sz="quarter" idx="11"/>
          </p:nvPr>
        </p:nvSpPr>
        <p:spPr/>
        <p:txBody>
          <a:bodyPr/>
          <a:lstStyle/>
          <a:p>
            <a:pPr>
              <a:defRPr/>
            </a:pPr>
            <a:r>
              <a:rPr lang="en-US"/>
              <a:t>Xiaofei Wang, InterDigital</a:t>
            </a:r>
          </a:p>
        </p:txBody>
      </p:sp>
      <p:sp>
        <p:nvSpPr>
          <p:cNvPr id="5" name="Slide Number Placeholder 4">
            <a:extLst>
              <a:ext uri="{FF2B5EF4-FFF2-40B4-BE49-F238E27FC236}">
                <a16:creationId xmlns:a16="http://schemas.microsoft.com/office/drawing/2014/main" id="{50ED3D36-830A-0AD9-DDBA-F91D80929023}"/>
              </a:ext>
            </a:extLst>
          </p:cNvPr>
          <p:cNvSpPr>
            <a:spLocks noGrp="1"/>
          </p:cNvSpPr>
          <p:nvPr>
            <p:ph type="sldNum" sz="quarter" idx="12"/>
          </p:nvPr>
        </p:nvSpPr>
        <p:spPr/>
        <p:txBody>
          <a:bodyPr/>
          <a:lstStyle/>
          <a:p>
            <a:pPr>
              <a:defRPr/>
            </a:pPr>
            <a:r>
              <a:rPr lang="en-US"/>
              <a:t>Slide </a:t>
            </a:r>
            <a:fld id="{C0237118-83BD-4B23-982E-CD5E6FF86FA7}" type="slidenum">
              <a:rPr lang="en-US" smtClean="0"/>
              <a:pPr>
                <a:defRPr/>
              </a:pPr>
              <a:t>90</a:t>
            </a:fld>
            <a:endParaRPr lang="en-US"/>
          </a:p>
        </p:txBody>
      </p:sp>
      <p:sp>
        <p:nvSpPr>
          <p:cNvPr id="6" name="Date Placeholder 5">
            <a:extLst>
              <a:ext uri="{FF2B5EF4-FFF2-40B4-BE49-F238E27FC236}">
                <a16:creationId xmlns:a16="http://schemas.microsoft.com/office/drawing/2014/main" id="{3E351864-7CCC-0657-2DEB-9673CC56CE0B}"/>
              </a:ext>
            </a:extLst>
          </p:cNvPr>
          <p:cNvSpPr>
            <a:spLocks noGrp="1"/>
          </p:cNvSpPr>
          <p:nvPr>
            <p:ph type="dt" sz="half" idx="10"/>
          </p:nvPr>
        </p:nvSpPr>
        <p:spPr>
          <a:xfrm>
            <a:off x="929216" y="332601"/>
            <a:ext cx="1204383" cy="276999"/>
          </a:xfrm>
        </p:spPr>
        <p:txBody>
          <a:bodyPr/>
          <a:lstStyle/>
          <a:p>
            <a:pPr>
              <a:defRPr/>
            </a:pPr>
            <a:r>
              <a:rPr lang="en-US" dirty="0"/>
              <a:t>March 2023</a:t>
            </a:r>
          </a:p>
        </p:txBody>
      </p:sp>
    </p:spTree>
    <p:extLst>
      <p:ext uri="{BB962C8B-B14F-4D97-AF65-F5344CB8AC3E}">
        <p14:creationId xmlns:p14="http://schemas.microsoft.com/office/powerpoint/2010/main" val="1789889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1600201" y="685800"/>
            <a:ext cx="9144000" cy="1827530"/>
          </a:xfrm>
        </p:spPr>
        <p:txBody>
          <a:bodyPr vert="horz" wrap="square" lIns="92160" tIns="46080" rIns="92160" bIns="46080" anchor="ctr" anchorCtr="0"/>
          <a:lstStyle/>
          <a:p>
            <a:r>
              <a:rPr lang="en-US" altLang="zh-CN" sz="3200" dirty="0">
                <a:solidFill>
                  <a:srgbClr val="0000FF"/>
                </a:solidFill>
                <a:latin typeface="Arial Black" panose="020B0A04020102020204" pitchFamily="34" charset="0"/>
              </a:rPr>
              <a:t>IEEE 802.11 Jan 2023 Interim</a:t>
            </a:r>
            <a:br>
              <a:rPr lang="en-US" altLang="zh-CN" sz="3200" dirty="0">
                <a:solidFill>
                  <a:srgbClr val="0000FF"/>
                </a:solidFill>
                <a:latin typeface="Arial Black" panose="020B0A04020102020204" pitchFamily="34" charset="0"/>
              </a:rPr>
            </a:br>
            <a:r>
              <a:rPr lang="en-US" altLang="en-US" sz="3200" dirty="0">
                <a:solidFill>
                  <a:srgbClr val="0000FF"/>
                </a:solidFill>
                <a:latin typeface="Arial Black" panose="020B0A04020102020204" pitchFamily="34" charset="0"/>
              </a:rPr>
              <a:t>AMP TIG Closing Report</a:t>
            </a:r>
            <a:endParaRPr lang="en-US" sz="3200" dirty="0">
              <a:solidFill>
                <a:srgbClr val="0000FF"/>
              </a:solidFill>
              <a:latin typeface="Arial Black" panose="020B0A04020102020204" pitchFamily="34" charset="0"/>
            </a:endParaRPr>
          </a:p>
        </p:txBody>
      </p:sp>
      <p:sp>
        <p:nvSpPr>
          <p:cNvPr id="7" name="Content Placeholder 2"/>
          <p:cNvSpPr txBox="1"/>
          <p:nvPr/>
        </p:nvSpPr>
        <p:spPr>
          <a:xfrm>
            <a:off x="1219200" y="2133600"/>
            <a:ext cx="9829800" cy="412496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S PGothic" panose="020B0600070205080204" pitchFamily="34" charset="-128"/>
                <a:cs typeface="MS PGothic" panose="020B0600070205080204" pitchFamily="34" charset="-128"/>
              </a:defRPr>
            </a:lvl1pPr>
            <a:lvl2pPr marL="742950" indent="-28575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MS PGothic" panose="020B0600070205080204" pitchFamily="34" charset="-128"/>
              </a:defRPr>
            </a:lvl2pPr>
            <a:lvl3pPr marL="1085850" indent="-228600" algn="l" rtl="0" eaLnBrk="0" fontAlgn="base" hangingPunct="0">
              <a:spcBef>
                <a:spcPct val="20000"/>
              </a:spcBef>
              <a:spcAft>
                <a:spcPct val="0"/>
              </a:spcAft>
              <a:buChar char="•"/>
              <a:defRPr>
                <a:solidFill>
                  <a:schemeClr val="tx1"/>
                </a:solidFill>
                <a:latin typeface="+mn-lt"/>
                <a:ea typeface="MS PGothic" panose="020B0600070205080204" pitchFamily="34" charset="-128"/>
                <a:cs typeface="MS PGothic" panose="020B0600070205080204" pitchFamily="34" charset="-128"/>
              </a:defRPr>
            </a:lvl3pPr>
            <a:lvl4pPr marL="14287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4pPr>
            <a:lvl5pPr marL="1771650" indent="-228600" algn="l" rtl="0" eaLnBrk="0" fontAlgn="base" hangingPunct="0">
              <a:spcBef>
                <a:spcPct val="20000"/>
              </a:spcBef>
              <a:spcAft>
                <a:spcPct val="0"/>
              </a:spcAft>
              <a:buChar char="•"/>
              <a:defRPr sz="1600">
                <a:solidFill>
                  <a:schemeClr val="tx1"/>
                </a:solidFill>
                <a:latin typeface="+mn-lt"/>
                <a:ea typeface="MS PGothic" panose="020B0600070205080204" pitchFamily="34" charset="-128"/>
                <a:cs typeface="MS PGothic" panose="020B0600070205080204" pitchFamily="34"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36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ctr" defTabSz="914400" rtl="0" eaLnBrk="0" fontAlgn="base" latinLnBrk="0" hangingPunct="0">
              <a:lnSpc>
                <a:spcPct val="90000"/>
              </a:lnSpc>
              <a:spcBef>
                <a:spcPct val="20000"/>
              </a:spcBef>
              <a:spcAft>
                <a:spcPct val="0"/>
              </a:spcAft>
              <a:buClrTx/>
              <a:buSzTx/>
              <a:buFontTx/>
              <a:buNone/>
              <a:defRPr/>
            </a:pPr>
            <a:endPar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endParaRP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Chair:	Bo Sun (Sanechips)</a:t>
            </a:r>
          </a:p>
          <a:p>
            <a:pPr marL="342900" marR="0" lvl="0" indent="-342900" algn="l" defTabSz="914400" rtl="0" eaLnBrk="0" fontAlgn="base" latinLnBrk="0" hangingPunct="0">
              <a:lnSpc>
                <a:spcPct val="90000"/>
              </a:lnSpc>
              <a:spcBef>
                <a:spcPct val="20000"/>
              </a:spcBef>
              <a:spcAft>
                <a:spcPct val="0"/>
              </a:spcAft>
              <a:buClrTx/>
              <a:buSzTx/>
              <a:buFontTx/>
              <a:buNone/>
              <a:defRPr/>
            </a:pP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Secretary :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Zhisong</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a:t>
            </a:r>
            <a:r>
              <a:rPr kumimoji="0" lang="en-US" altLang="en-US" sz="2000" b="1" i="0" u="none" strike="noStrike" kern="0" cap="none" spc="0" normalizeH="0" baseline="0" noProof="0" dirty="0" err="1">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Zuo</a:t>
            </a:r>
            <a:r>
              <a:rPr kumimoji="0" lang="en-US" altLang="en-US" sz="2000" b="1" i="0" u="none" strike="noStrike" kern="0" cap="none" spc="0" normalizeH="0" baseline="0" noProof="0" dirty="0">
                <a:ln>
                  <a:noFill/>
                </a:ln>
                <a:solidFill>
                  <a:schemeClr val="tx1"/>
                </a:solidFill>
                <a:effectLst/>
                <a:uLnTx/>
                <a:uFillTx/>
                <a:latin typeface="Arial" panose="020B0604020202020204" pitchFamily="34" charset="0"/>
                <a:ea typeface="MS PGothic" panose="020B0600070205080204" pitchFamily="34" charset="-128"/>
                <a:cs typeface="MS PGothic" panose="020B0600070205080204" pitchFamily="34" charset="-128"/>
              </a:rPr>
              <a:t> (OPPO)</a:t>
            </a:r>
          </a:p>
          <a:p>
            <a:pPr lvl="0">
              <a:lnSpc>
                <a:spcPct val="90000"/>
              </a:lnSpc>
              <a:buNone/>
              <a:defRPr/>
            </a:pPr>
            <a:r>
              <a:rPr lang="en-US" altLang="en-US" sz="2000" kern="0" dirty="0">
                <a:latin typeface="Arial" panose="020B0604020202020204" pitchFamily="34" charset="0"/>
              </a:rPr>
              <a:t> 		</a:t>
            </a:r>
            <a:endParaRPr kumimoji="0" lang="en-US" altLang="en-US" sz="2000" b="1" i="1" u="none" strike="noStrike" kern="0" cap="none" spc="0" normalizeH="0" baseline="0" noProof="0" dirty="0">
              <a:ln>
                <a:noFill/>
              </a:ln>
              <a:solidFill>
                <a:schemeClr val="tx1"/>
              </a:solidFill>
              <a:effectLst/>
              <a:uLnTx/>
              <a:uFillTx/>
              <a:latin typeface="Arial" panose="020B0604020202020204" pitchFamily="34" charset="0"/>
            </a:endParaRPr>
          </a:p>
        </p:txBody>
      </p:sp>
      <p:sp>
        <p:nvSpPr>
          <p:cNvPr id="2" name="Footer Placeholder 1">
            <a:extLst>
              <a:ext uri="{FF2B5EF4-FFF2-40B4-BE49-F238E27FC236}">
                <a16:creationId xmlns:a16="http://schemas.microsoft.com/office/drawing/2014/main" id="{AD0AE59F-017E-19A2-66E7-156B2AE7B51E}"/>
              </a:ext>
            </a:extLst>
          </p:cNvPr>
          <p:cNvSpPr>
            <a:spLocks noGrp="1"/>
          </p:cNvSpPr>
          <p:nvPr>
            <p:ph type="ftr" idx="11"/>
          </p:nvPr>
        </p:nvSpPr>
        <p:spPr/>
        <p:txBody>
          <a:bodyPr/>
          <a:lstStyle/>
          <a:p>
            <a:r>
              <a:rPr lang="en-GB"/>
              <a:t>Bo Sun, ZTE Corporation</a:t>
            </a:r>
          </a:p>
        </p:txBody>
      </p:sp>
      <p:sp>
        <p:nvSpPr>
          <p:cNvPr id="3" name="Slide Number Placeholder 2">
            <a:extLst>
              <a:ext uri="{FF2B5EF4-FFF2-40B4-BE49-F238E27FC236}">
                <a16:creationId xmlns:a16="http://schemas.microsoft.com/office/drawing/2014/main" id="{66C6077A-0DC2-EC1E-837F-68128129A130}"/>
              </a:ext>
            </a:extLst>
          </p:cNvPr>
          <p:cNvSpPr>
            <a:spLocks noGrp="1"/>
          </p:cNvSpPr>
          <p:nvPr>
            <p:ph type="sldNum" idx="12"/>
          </p:nvPr>
        </p:nvSpPr>
        <p:spPr/>
        <p:txBody>
          <a:bodyPr/>
          <a:lstStyle/>
          <a:p>
            <a:r>
              <a:rPr lang="en-GB"/>
              <a:t>Slide </a:t>
            </a:r>
            <a:fld id="{06B781AF-4CCF-49B0-A572-DE54FBE5D942}" type="slidenum">
              <a:rPr lang="en-GB" smtClean="0"/>
              <a:pPr/>
              <a:t>91</a:t>
            </a:fld>
            <a:endParaRPr lang="en-GB"/>
          </a:p>
        </p:txBody>
      </p:sp>
      <p:sp>
        <p:nvSpPr>
          <p:cNvPr id="4" name="Date Placeholder 3">
            <a:extLst>
              <a:ext uri="{FF2B5EF4-FFF2-40B4-BE49-F238E27FC236}">
                <a16:creationId xmlns:a16="http://schemas.microsoft.com/office/drawing/2014/main" id="{9B7ABA53-D5ED-0C7E-9E4E-0A17DC258C1E}"/>
              </a:ext>
            </a:extLst>
          </p:cNvPr>
          <p:cNvSpPr>
            <a:spLocks noGrp="1"/>
          </p:cNvSpPr>
          <p:nvPr>
            <p:ph type="dt" idx="10"/>
          </p:nvPr>
        </p:nvSpPr>
        <p:spPr/>
        <p:txBody>
          <a:bodyPr/>
          <a:lstStyle/>
          <a:p>
            <a:r>
              <a:rPr lang="en-US"/>
              <a:t>March 2023</a:t>
            </a:r>
            <a:endParaRPr lang="en-GB"/>
          </a:p>
        </p:txBody>
      </p:sp>
    </p:spTree>
    <p:extLst>
      <p:ext uri="{BB962C8B-B14F-4D97-AF65-F5344CB8AC3E}">
        <p14:creationId xmlns:p14="http://schemas.microsoft.com/office/powerpoint/2010/main" val="343598990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1969770"/>
            <a:ext cx="10361295" cy="4505644"/>
          </a:xfrm>
        </p:spPr>
        <p:txBody>
          <a:bodyPr>
            <a:normAutofit fontScale="97500" lnSpcReduction="10000"/>
          </a:bodyPr>
          <a:lstStyle/>
          <a:p>
            <a:pPr>
              <a:buFont typeface="Arial" panose="020B0604020202020204" pitchFamily="34" charset="0"/>
              <a:buChar char="•"/>
            </a:pPr>
            <a:r>
              <a:rPr lang="en-GB" altLang="en-US" dirty="0"/>
              <a:t>3 AMP TIG meetings were planned in this week and two meetings were held</a:t>
            </a:r>
          </a:p>
          <a:p>
            <a:pPr lvl="0">
              <a:buFont typeface="Arial" panose="020B0604020202020204" pitchFamily="34" charset="0"/>
              <a:buChar char="•"/>
            </a:pPr>
            <a:r>
              <a:rPr lang="en-GB" altLang="en-US" dirty="0"/>
              <a:t>AMP TIG TC progress was reviewed and updated tech report draft and introduction material were presented.</a:t>
            </a:r>
          </a:p>
          <a:p>
            <a:pPr lvl="0">
              <a:buFont typeface="Arial" panose="020B0604020202020204" pitchFamily="34" charset="0"/>
              <a:buChar char="•"/>
            </a:pPr>
            <a:r>
              <a:rPr lang="en-GB" altLang="en-US" dirty="0"/>
              <a:t>AMP TIG approved the final version tech report as in 11-23/436r0</a:t>
            </a:r>
          </a:p>
          <a:p>
            <a:pPr lvl="0">
              <a:buFont typeface="Arial" panose="020B0604020202020204" pitchFamily="34" charset="0"/>
              <a:buChar char="•"/>
            </a:pPr>
            <a:r>
              <a:rPr lang="en-GB" altLang="en-US" dirty="0"/>
              <a:t>AMP TIG approved to request a WG motion for forming Study Group.</a:t>
            </a:r>
          </a:p>
          <a:p>
            <a:pPr>
              <a:buFont typeface="Arial" panose="020B0604020202020204" pitchFamily="34" charset="0"/>
              <a:buChar char="•"/>
            </a:pPr>
            <a:r>
              <a:rPr lang="en-GB" altLang="en-US" dirty="0"/>
              <a:t>AMP TIG agenda for this week is as below:</a:t>
            </a:r>
          </a:p>
          <a:p>
            <a:pPr lvl="1">
              <a:buFont typeface="Arial" panose="020B0604020202020204" pitchFamily="34" charset="0"/>
              <a:buChar char="•"/>
            </a:pPr>
            <a:r>
              <a:rPr lang="en-GB" altLang="en-US" dirty="0">
                <a:hlinkClick r:id="rId2"/>
              </a:rPr>
              <a:t>https://mentor.ieee.org/802.11/dcn/23/11-23-0172-04-0amp-amp-tig-meeting-agenda-for-mar-plenary-2023.pptx</a:t>
            </a:r>
            <a:endParaRPr lang="en-GB" altLang="en-US" dirty="0"/>
          </a:p>
          <a:p>
            <a:pPr lvl="1">
              <a:buFont typeface="Arial" panose="020B0604020202020204" pitchFamily="34" charset="0"/>
              <a:buChar char="•"/>
            </a:pPr>
            <a:endParaRPr lang="en-GB" altLang="en-US" dirty="0"/>
          </a:p>
          <a:p>
            <a:pPr lvl="1">
              <a:buFont typeface="Arial" panose="020B0604020202020204" pitchFamily="34" charset="0"/>
              <a:buChar char="•"/>
            </a:pPr>
            <a:endParaRPr lang="en-US" altLang="en-GB" dirty="0"/>
          </a:p>
          <a:p>
            <a:pPr marL="57150" indent="0"/>
            <a:r>
              <a:rPr lang="en-US" altLang="en-GB" dirty="0"/>
              <a:t>Goal of future AMP TIG work: </a:t>
            </a:r>
          </a:p>
          <a:p>
            <a:pPr marL="514350" lvl="1" indent="0"/>
            <a:r>
              <a:rPr lang="en-US" altLang="en-GB" dirty="0"/>
              <a:t>Move forward to SG stage</a:t>
            </a:r>
          </a:p>
        </p:txBody>
      </p:sp>
      <p:sp>
        <p:nvSpPr>
          <p:cNvPr id="7" name="标题 6"/>
          <p:cNvSpPr>
            <a:spLocks noGrp="1"/>
          </p:cNvSpPr>
          <p:nvPr>
            <p:ph type="title"/>
          </p:nvPr>
        </p:nvSpPr>
        <p:spPr/>
        <p:txBody>
          <a:bodyPr/>
          <a:lstStyle/>
          <a:p>
            <a:r>
              <a:rPr lang="en-US" altLang="zh-CN" dirty="0"/>
              <a:t>AMP TIG’s Progress during this week</a:t>
            </a:r>
            <a:endParaRPr lang="zh-CN" altLang="en-US" dirty="0"/>
          </a:p>
        </p:txBody>
      </p:sp>
      <p:sp>
        <p:nvSpPr>
          <p:cNvPr id="2" name="Footer Placeholder 1">
            <a:extLst>
              <a:ext uri="{FF2B5EF4-FFF2-40B4-BE49-F238E27FC236}">
                <a16:creationId xmlns:a16="http://schemas.microsoft.com/office/drawing/2014/main" id="{39DA7BEA-D6AE-8358-8C6F-EDC06AF75407}"/>
              </a:ext>
            </a:extLst>
          </p:cNvPr>
          <p:cNvSpPr>
            <a:spLocks noGrp="1"/>
          </p:cNvSpPr>
          <p:nvPr>
            <p:ph type="ftr" idx="14"/>
          </p:nvPr>
        </p:nvSpPr>
        <p:spPr/>
        <p:txBody>
          <a:bodyPr/>
          <a:lstStyle/>
          <a:p>
            <a:r>
              <a:rPr lang="en-GB"/>
              <a:t>Bo Sun, ZTE Corporation</a:t>
            </a:r>
            <a:endParaRPr lang="en-GB" dirty="0"/>
          </a:p>
        </p:txBody>
      </p:sp>
      <p:sp>
        <p:nvSpPr>
          <p:cNvPr id="8" name="Slide Number Placeholder 7">
            <a:extLst>
              <a:ext uri="{FF2B5EF4-FFF2-40B4-BE49-F238E27FC236}">
                <a16:creationId xmlns:a16="http://schemas.microsoft.com/office/drawing/2014/main" id="{7B633E91-645D-AC28-E039-2F7DF09E57FD}"/>
              </a:ext>
            </a:extLst>
          </p:cNvPr>
          <p:cNvSpPr>
            <a:spLocks noGrp="1"/>
          </p:cNvSpPr>
          <p:nvPr>
            <p:ph type="sldNum" idx="12"/>
          </p:nvPr>
        </p:nvSpPr>
        <p:spPr/>
        <p:txBody>
          <a:bodyPr/>
          <a:lstStyle/>
          <a:p>
            <a:r>
              <a:rPr lang="en-GB"/>
              <a:t>Slide </a:t>
            </a:r>
            <a:fld id="{440F5867-744E-4AA6-B0ED-4C44D2DFBB7B}" type="slidenum">
              <a:rPr lang="en-GB" smtClean="0"/>
              <a:pPr/>
              <a:t>92</a:t>
            </a:fld>
            <a:endParaRPr lang="en-GB" dirty="0"/>
          </a:p>
        </p:txBody>
      </p:sp>
      <p:sp>
        <p:nvSpPr>
          <p:cNvPr id="9" name="Date Placeholder 8">
            <a:extLst>
              <a:ext uri="{FF2B5EF4-FFF2-40B4-BE49-F238E27FC236}">
                <a16:creationId xmlns:a16="http://schemas.microsoft.com/office/drawing/2014/main" id="{8B39DF18-ED13-142F-E76E-A135D8AEDD51}"/>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102680113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AMP TIG Motion #1 – TR Approval</a:t>
            </a:r>
            <a:endParaRPr lang="zh-CN" altLang="en-US" dirty="0"/>
          </a:p>
        </p:txBody>
      </p:sp>
      <p:sp>
        <p:nvSpPr>
          <p:cNvPr id="9" name="内容占位符 2"/>
          <p:cNvSpPr txBox="1">
            <a:spLocks/>
          </p:cNvSpPr>
          <p:nvPr/>
        </p:nvSpPr>
        <p:spPr>
          <a:xfrm>
            <a:off x="914401" y="1981201"/>
            <a:ext cx="10361084" cy="4419599"/>
          </a:xfrm>
          <a:prstGeom prst="rect">
            <a:avLst/>
          </a:prstGeom>
        </p:spPr>
        <p:txBody>
          <a:bodyPr>
            <a:noAutofit/>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10000"/>
              </a:lnSpc>
              <a:spcBef>
                <a:spcPts val="0"/>
              </a:spcBef>
              <a:spcAft>
                <a:spcPts val="600"/>
              </a:spcAft>
              <a:buFont typeface="Arial" panose="020B0604020202020204" pitchFamily="34" charset="0"/>
              <a:buChar char="•"/>
            </a:pPr>
            <a:r>
              <a:rPr lang="en-US" sz="2400" kern="0" dirty="0"/>
              <a:t>Approve to incorporate the content of 11-22/1562r8, together with the result of consensus SP in 11-23/0406r1 and result of motions on slide 23 and 24 in 11-23/0172r4 into the final version of the AMP technical report (11-23/0436r0) and grant the AMP TIP chair edit privilege.</a:t>
            </a:r>
            <a:endParaRPr lang="en-US" sz="1800" kern="0" dirty="0"/>
          </a:p>
          <a:p>
            <a:pPr>
              <a:lnSpc>
                <a:spcPct val="110000"/>
              </a:lnSpc>
              <a:spcBef>
                <a:spcPts val="0"/>
              </a:spcBef>
              <a:spcAft>
                <a:spcPts val="600"/>
              </a:spcAft>
              <a:buFont typeface="Arial" panose="020B0604020202020204" pitchFamily="34" charset="0"/>
              <a:buChar char="•"/>
            </a:pPr>
            <a:endParaRPr lang="en-US" sz="2400" kern="0" dirty="0"/>
          </a:p>
          <a:p>
            <a:pPr>
              <a:lnSpc>
                <a:spcPct val="110000"/>
              </a:lnSpc>
              <a:spcBef>
                <a:spcPts val="0"/>
              </a:spcBef>
              <a:spcAft>
                <a:spcPts val="600"/>
              </a:spcAft>
              <a:buFont typeface="Arial" panose="020B0604020202020204" pitchFamily="34" charset="0"/>
              <a:buChar char="•"/>
            </a:pPr>
            <a:r>
              <a:rPr lang="en-US" sz="2000" kern="0" dirty="0"/>
              <a:t>Moved: </a:t>
            </a:r>
            <a:r>
              <a:rPr lang="en-US" sz="2000" kern="0" dirty="0" err="1"/>
              <a:t>Weijie</a:t>
            </a:r>
            <a:r>
              <a:rPr lang="en-US" sz="2000" kern="0" dirty="0"/>
              <a:t> Xu</a:t>
            </a:r>
          </a:p>
          <a:p>
            <a:pPr>
              <a:lnSpc>
                <a:spcPct val="110000"/>
              </a:lnSpc>
              <a:spcBef>
                <a:spcPts val="0"/>
              </a:spcBef>
              <a:spcAft>
                <a:spcPts val="600"/>
              </a:spcAft>
              <a:buFont typeface="Arial" panose="020B0604020202020204" pitchFamily="34" charset="0"/>
              <a:buChar char="•"/>
            </a:pPr>
            <a:r>
              <a:rPr lang="en-US" sz="2000" kern="0" dirty="0"/>
              <a:t>Seconded: </a:t>
            </a:r>
            <a:r>
              <a:rPr lang="en-US" sz="2000" kern="0" dirty="0" err="1"/>
              <a:t>Joerg</a:t>
            </a:r>
            <a:r>
              <a:rPr lang="en-US" sz="2000" kern="0" dirty="0"/>
              <a:t> Robert</a:t>
            </a:r>
          </a:p>
          <a:p>
            <a:pPr>
              <a:lnSpc>
                <a:spcPct val="110000"/>
              </a:lnSpc>
              <a:spcBef>
                <a:spcPts val="0"/>
              </a:spcBef>
              <a:spcAft>
                <a:spcPts val="600"/>
              </a:spcAft>
              <a:buFont typeface="Arial" panose="020B0604020202020204" pitchFamily="34" charset="0"/>
              <a:buChar char="•"/>
            </a:pPr>
            <a:r>
              <a:rPr lang="en-US" sz="2000" kern="0" dirty="0"/>
              <a:t>Result: approved unanimously</a:t>
            </a:r>
          </a:p>
        </p:txBody>
      </p:sp>
      <p:sp>
        <p:nvSpPr>
          <p:cNvPr id="2" name="Footer Placeholder 1">
            <a:extLst>
              <a:ext uri="{FF2B5EF4-FFF2-40B4-BE49-F238E27FC236}">
                <a16:creationId xmlns:a16="http://schemas.microsoft.com/office/drawing/2014/main" id="{3EF33F8E-76E9-7943-8092-6ACFBD720A3D}"/>
              </a:ext>
            </a:extLst>
          </p:cNvPr>
          <p:cNvSpPr>
            <a:spLocks noGrp="1"/>
          </p:cNvSpPr>
          <p:nvPr>
            <p:ph type="ftr" idx="14"/>
          </p:nvPr>
        </p:nvSpPr>
        <p:spPr/>
        <p:txBody>
          <a:bodyPr/>
          <a:lstStyle/>
          <a:p>
            <a:r>
              <a:rPr lang="en-GB"/>
              <a:t>Bo Sun, ZTE Corporation</a:t>
            </a:r>
            <a:endParaRPr lang="en-GB" dirty="0"/>
          </a:p>
        </p:txBody>
      </p:sp>
      <p:sp>
        <p:nvSpPr>
          <p:cNvPr id="3" name="Slide Number Placeholder 2">
            <a:extLst>
              <a:ext uri="{FF2B5EF4-FFF2-40B4-BE49-F238E27FC236}">
                <a16:creationId xmlns:a16="http://schemas.microsoft.com/office/drawing/2014/main" id="{EEE8F7DD-14E1-1F61-B291-A0AD7C2FF7E9}"/>
              </a:ext>
            </a:extLst>
          </p:cNvPr>
          <p:cNvSpPr>
            <a:spLocks noGrp="1"/>
          </p:cNvSpPr>
          <p:nvPr>
            <p:ph type="sldNum" idx="12"/>
          </p:nvPr>
        </p:nvSpPr>
        <p:spPr/>
        <p:txBody>
          <a:bodyPr/>
          <a:lstStyle/>
          <a:p>
            <a:r>
              <a:rPr lang="en-GB"/>
              <a:t>Slide </a:t>
            </a:r>
            <a:fld id="{440F5867-744E-4AA6-B0ED-4C44D2DFBB7B}" type="slidenum">
              <a:rPr lang="en-GB" smtClean="0"/>
              <a:pPr/>
              <a:t>93</a:t>
            </a:fld>
            <a:endParaRPr lang="en-GB" dirty="0"/>
          </a:p>
        </p:txBody>
      </p:sp>
      <p:sp>
        <p:nvSpPr>
          <p:cNvPr id="8" name="Date Placeholder 7">
            <a:extLst>
              <a:ext uri="{FF2B5EF4-FFF2-40B4-BE49-F238E27FC236}">
                <a16:creationId xmlns:a16="http://schemas.microsoft.com/office/drawing/2014/main" id="{32F68591-F72E-B83D-2E83-D223C33DE4DF}"/>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21321278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en-US" altLang="zh-CN" dirty="0"/>
              <a:t>AMP TIG Motion #2 – Formation of SG</a:t>
            </a:r>
            <a:endParaRPr lang="zh-CN" altLang="en-US" dirty="0"/>
          </a:p>
        </p:txBody>
      </p:sp>
      <p:sp>
        <p:nvSpPr>
          <p:cNvPr id="8" name="内容占位符 2"/>
          <p:cNvSpPr txBox="1">
            <a:spLocks/>
          </p:cNvSpPr>
          <p:nvPr/>
        </p:nvSpPr>
        <p:spPr>
          <a:xfrm>
            <a:off x="914401" y="1981201"/>
            <a:ext cx="10361084" cy="4419599"/>
          </a:xfrm>
          <a:prstGeom prst="rect">
            <a:avLst/>
          </a:prstGeom>
        </p:spPr>
        <p:txBody>
          <a:bodyPr>
            <a:normAutofit lnSpcReduction="10000"/>
          </a:bodyPr>
          <a:lstStyle>
            <a:lvl1pPr marL="257175" indent="-257175" algn="l" defTabSz="336550" rtl="0" eaLnBrk="0" fontAlgn="base" hangingPunct="0">
              <a:spcBef>
                <a:spcPts val="450"/>
              </a:spcBef>
              <a:spcAft>
                <a:spcPct val="0"/>
              </a:spcAft>
              <a:buClr>
                <a:srgbClr val="000000"/>
              </a:buClr>
              <a:buSzPct val="100000"/>
              <a:buFont typeface="Times New Roman" panose="02020603050405020304" pitchFamily="18" charset="0"/>
              <a:defRPr b="1">
                <a:solidFill>
                  <a:srgbClr val="000000"/>
                </a:solidFill>
                <a:latin typeface="+mn-lt"/>
                <a:ea typeface="+mn-ea"/>
                <a:cs typeface="+mn-cs"/>
              </a:defRPr>
            </a:lvl1pPr>
            <a:lvl2pPr marL="557530" indent="-214630" algn="l" defTabSz="336550"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n-ea"/>
              </a:defRPr>
            </a:lvl2pPr>
            <a:lvl3pPr marL="857250" indent="-171450" algn="l" defTabSz="336550" rtl="0" eaLnBrk="0" fontAlgn="base" hangingPunct="0">
              <a:spcBef>
                <a:spcPts val="340"/>
              </a:spcBef>
              <a:spcAft>
                <a:spcPct val="0"/>
              </a:spcAft>
              <a:buClr>
                <a:srgbClr val="000000"/>
              </a:buClr>
              <a:buSzPct val="100000"/>
              <a:buFont typeface="Times New Roman" panose="02020603050405020304" pitchFamily="18" charset="0"/>
              <a:defRPr>
                <a:solidFill>
                  <a:srgbClr val="000000"/>
                </a:solidFill>
                <a:latin typeface="+mn-lt"/>
                <a:ea typeface="+mn-ea"/>
              </a:defRPr>
            </a:lvl3pPr>
            <a:lvl4pPr marL="12001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4pPr>
            <a:lvl5pPr marL="1543050" indent="-171450" algn="l" defTabSz="336550" rtl="0" eaLnBrk="0" fontAlgn="base" hangingPunct="0">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5pPr>
            <a:lvl6pPr marL="18859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6pPr>
            <a:lvl7pPr marL="22288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7pPr>
            <a:lvl8pPr marL="25717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8pPr>
            <a:lvl9pPr marL="2914650" indent="-171450" algn="l" defTabSz="337185" rtl="0" eaLnBrk="1" fontAlgn="base" hangingPunct="1">
              <a:spcBef>
                <a:spcPts val="300"/>
              </a:spcBef>
              <a:spcAft>
                <a:spcPct val="0"/>
              </a:spcAft>
              <a:buClr>
                <a:srgbClr val="000000"/>
              </a:buClr>
              <a:buSzPct val="100000"/>
              <a:buFont typeface="Times New Roman" panose="02020603050405020304" pitchFamily="18" charset="0"/>
              <a:defRPr sz="1200">
                <a:solidFill>
                  <a:srgbClr val="000000"/>
                </a:solidFill>
                <a:latin typeface="+mn-lt"/>
                <a:ea typeface="+mn-ea"/>
              </a:defRPr>
            </a:lvl9pPr>
          </a:lstStyle>
          <a:p>
            <a:pPr>
              <a:lnSpc>
                <a:spcPct val="110000"/>
              </a:lnSpc>
              <a:spcBef>
                <a:spcPts val="0"/>
              </a:spcBef>
              <a:spcAft>
                <a:spcPts val="600"/>
              </a:spcAft>
              <a:buFont typeface="Arial" panose="020B0604020202020204" pitchFamily="34" charset="0"/>
              <a:buChar char="•"/>
            </a:pPr>
            <a:r>
              <a:rPr lang="en-US" sz="2400" kern="0" dirty="0"/>
              <a:t>Request 802.11 Working Group approval to form an 802.11 </a:t>
            </a:r>
            <a:r>
              <a:rPr lang="en-US" sz="2400" kern="0" dirty="0" err="1"/>
              <a:t>AMbient</a:t>
            </a:r>
            <a:r>
              <a:rPr lang="en-US" sz="2400" kern="0" dirty="0"/>
              <a:t> Power Study Group (AMP SG) with the intent of creating a PAR and CSD. </a:t>
            </a:r>
          </a:p>
          <a:p>
            <a:pPr lvl="1">
              <a:lnSpc>
                <a:spcPct val="110000"/>
              </a:lnSpc>
              <a:spcBef>
                <a:spcPts val="0"/>
              </a:spcBef>
              <a:spcAft>
                <a:spcPts val="600"/>
              </a:spcAft>
              <a:buFont typeface="Arial" panose="020B0604020202020204" pitchFamily="34" charset="0"/>
              <a:buChar char="•"/>
            </a:pPr>
            <a:r>
              <a:rPr lang="en-US" sz="1800" dirty="0"/>
              <a:t>The Study Group will investigate MAC and PHY capabilities to enable 802.11 WLAN support of ultra-low complexity and ultra-low power consumption (e.g. less than one </a:t>
            </a:r>
            <a:r>
              <a:rPr lang="en-US" sz="1800" dirty="0" err="1"/>
              <a:t>milliwatt</a:t>
            </a:r>
            <a:r>
              <a:rPr lang="en-US" sz="1800" dirty="0"/>
              <a:t>) devices powered by ambient power source</a:t>
            </a:r>
            <a:r>
              <a:rPr lang="en-US" sz="1800" dirty="0">
                <a:solidFill>
                  <a:schemeClr val="tx1"/>
                </a:solidFill>
              </a:rPr>
              <a:t>, and reuse existing 802.11 features as much as possible, with a target start of the task group in Jan 2024. </a:t>
            </a:r>
          </a:p>
          <a:p>
            <a:pPr>
              <a:lnSpc>
                <a:spcPct val="110000"/>
              </a:lnSpc>
              <a:spcBef>
                <a:spcPts val="0"/>
              </a:spcBef>
              <a:spcAft>
                <a:spcPts val="600"/>
              </a:spcAft>
              <a:buFont typeface="Arial" panose="020B0604020202020204" pitchFamily="34" charset="0"/>
              <a:buChar char="•"/>
            </a:pPr>
            <a:endParaRPr lang="en-US" sz="2400" kern="0" dirty="0"/>
          </a:p>
          <a:p>
            <a:pPr>
              <a:lnSpc>
                <a:spcPct val="110000"/>
              </a:lnSpc>
              <a:spcBef>
                <a:spcPts val="0"/>
              </a:spcBef>
              <a:spcAft>
                <a:spcPts val="600"/>
              </a:spcAft>
              <a:buFont typeface="Arial" panose="020B0604020202020204" pitchFamily="34" charset="0"/>
              <a:buChar char="•"/>
            </a:pPr>
            <a:r>
              <a:rPr lang="en-US" sz="2000" kern="0" dirty="0"/>
              <a:t>Moved: </a:t>
            </a:r>
            <a:r>
              <a:rPr lang="en-US" sz="2000" kern="0" dirty="0" err="1"/>
              <a:t>Joerg</a:t>
            </a:r>
            <a:r>
              <a:rPr lang="en-US" sz="2000" kern="0" dirty="0"/>
              <a:t> Robert</a:t>
            </a:r>
          </a:p>
          <a:p>
            <a:pPr>
              <a:lnSpc>
                <a:spcPct val="110000"/>
              </a:lnSpc>
              <a:spcBef>
                <a:spcPts val="0"/>
              </a:spcBef>
              <a:spcAft>
                <a:spcPts val="600"/>
              </a:spcAft>
              <a:buFont typeface="Arial" panose="020B0604020202020204" pitchFamily="34" charset="0"/>
              <a:buChar char="•"/>
            </a:pPr>
            <a:r>
              <a:rPr lang="en-US" sz="2000" kern="0" dirty="0"/>
              <a:t>Seconded: James Yee</a:t>
            </a:r>
          </a:p>
          <a:p>
            <a:pPr>
              <a:lnSpc>
                <a:spcPct val="110000"/>
              </a:lnSpc>
              <a:spcBef>
                <a:spcPts val="0"/>
              </a:spcBef>
              <a:spcAft>
                <a:spcPts val="600"/>
              </a:spcAft>
              <a:buFont typeface="Arial" panose="020B0604020202020204" pitchFamily="34" charset="0"/>
              <a:buChar char="•"/>
            </a:pPr>
            <a:r>
              <a:rPr lang="en-US" sz="2000" kern="0" dirty="0"/>
              <a:t>Result: 39Y/0N/3A</a:t>
            </a:r>
          </a:p>
          <a:p>
            <a:pPr marL="0" lvl="1" indent="0">
              <a:lnSpc>
                <a:spcPct val="110000"/>
              </a:lnSpc>
              <a:spcBef>
                <a:spcPts val="0"/>
              </a:spcBef>
              <a:spcAft>
                <a:spcPts val="600"/>
              </a:spcAft>
            </a:pPr>
            <a:endParaRPr lang="en-US" sz="1800" kern="0" dirty="0"/>
          </a:p>
          <a:p>
            <a:pPr marL="0" lvl="1" indent="0">
              <a:lnSpc>
                <a:spcPct val="110000"/>
              </a:lnSpc>
              <a:spcBef>
                <a:spcPts val="0"/>
              </a:spcBef>
              <a:spcAft>
                <a:spcPts val="600"/>
              </a:spcAft>
            </a:pPr>
            <a:r>
              <a:rPr lang="en-US" sz="1800" kern="0" dirty="0"/>
              <a:t>Note: reference documents include 11-23/0260r0 and the numerous AMP TIG contributions on this topic.</a:t>
            </a:r>
          </a:p>
        </p:txBody>
      </p:sp>
      <p:sp>
        <p:nvSpPr>
          <p:cNvPr id="2" name="Footer Placeholder 1">
            <a:extLst>
              <a:ext uri="{FF2B5EF4-FFF2-40B4-BE49-F238E27FC236}">
                <a16:creationId xmlns:a16="http://schemas.microsoft.com/office/drawing/2014/main" id="{EB3E2D02-4ECC-B625-4244-246480594C8A}"/>
              </a:ext>
            </a:extLst>
          </p:cNvPr>
          <p:cNvSpPr>
            <a:spLocks noGrp="1"/>
          </p:cNvSpPr>
          <p:nvPr>
            <p:ph type="ftr" idx="14"/>
          </p:nvPr>
        </p:nvSpPr>
        <p:spPr/>
        <p:txBody>
          <a:bodyPr/>
          <a:lstStyle/>
          <a:p>
            <a:r>
              <a:rPr lang="en-GB"/>
              <a:t>Bo Sun, ZTE Corporation</a:t>
            </a:r>
            <a:endParaRPr lang="en-GB" dirty="0"/>
          </a:p>
        </p:txBody>
      </p:sp>
      <p:sp>
        <p:nvSpPr>
          <p:cNvPr id="3" name="Slide Number Placeholder 2">
            <a:extLst>
              <a:ext uri="{FF2B5EF4-FFF2-40B4-BE49-F238E27FC236}">
                <a16:creationId xmlns:a16="http://schemas.microsoft.com/office/drawing/2014/main" id="{73C362F7-9DA7-BC30-4475-919183C95B17}"/>
              </a:ext>
            </a:extLst>
          </p:cNvPr>
          <p:cNvSpPr>
            <a:spLocks noGrp="1"/>
          </p:cNvSpPr>
          <p:nvPr>
            <p:ph type="sldNum" idx="12"/>
          </p:nvPr>
        </p:nvSpPr>
        <p:spPr/>
        <p:txBody>
          <a:bodyPr/>
          <a:lstStyle/>
          <a:p>
            <a:r>
              <a:rPr lang="en-GB"/>
              <a:t>Slide </a:t>
            </a:r>
            <a:fld id="{440F5867-744E-4AA6-B0ED-4C44D2DFBB7B}" type="slidenum">
              <a:rPr lang="en-GB" smtClean="0"/>
              <a:pPr/>
              <a:t>94</a:t>
            </a:fld>
            <a:endParaRPr lang="en-GB" dirty="0"/>
          </a:p>
        </p:txBody>
      </p:sp>
      <p:sp>
        <p:nvSpPr>
          <p:cNvPr id="9" name="Date Placeholder 8">
            <a:extLst>
              <a:ext uri="{FF2B5EF4-FFF2-40B4-BE49-F238E27FC236}">
                <a16:creationId xmlns:a16="http://schemas.microsoft.com/office/drawing/2014/main" id="{92901E24-D30B-4E3E-A97A-DC9AAD68DBA7}"/>
              </a:ext>
            </a:extLst>
          </p:cNvPr>
          <p:cNvSpPr>
            <a:spLocks noGrp="1"/>
          </p:cNvSpPr>
          <p:nvPr>
            <p:ph type="dt" idx="15"/>
          </p:nvPr>
        </p:nvSpPr>
        <p:spPr/>
        <p:txBody>
          <a:bodyPr/>
          <a:lstStyle/>
          <a:p>
            <a:r>
              <a:rPr lang="en-US"/>
              <a:t>March 2023</a:t>
            </a:r>
            <a:endParaRPr lang="en-GB" dirty="0"/>
          </a:p>
        </p:txBody>
      </p:sp>
    </p:spTree>
    <p:extLst>
      <p:ext uri="{BB962C8B-B14F-4D97-AF65-F5344CB8AC3E}">
        <p14:creationId xmlns:p14="http://schemas.microsoft.com/office/powerpoint/2010/main" val="30865485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bwMode="auto">
          <a:xfrm>
            <a:off x="929218" y="332601"/>
            <a:ext cx="157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FontTx/>
              <a:buNone/>
            </a:pPr>
            <a:r>
              <a:rPr lang="en-US" altLang="en-US"/>
              <a:t>March 2023</a:t>
            </a:r>
            <a:endParaRPr lang="en-GB" altLang="en-US" sz="1800" dirty="0"/>
          </a:p>
        </p:txBody>
      </p:sp>
      <p:sp>
        <p:nvSpPr>
          <p:cNvPr id="1331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buNone/>
              <a:defRPr/>
            </a:pPr>
            <a:r>
              <a:rPr lang="en-GB"/>
              <a:t>Hassan Yaghoobi (Intel Corp.)</a:t>
            </a:r>
            <a:endParaRPr lang="en-GB" sz="1200" b="0" dirty="0"/>
          </a:p>
        </p:txBody>
      </p:sp>
      <p:sp>
        <p:nvSpPr>
          <p:cNvPr id="13316" name="Slide Number Placeholder 5"/>
          <p:cNvSpPr>
            <a:spLocks noGrp="1"/>
          </p:cNvSpPr>
          <p:nvPr>
            <p:ph type="sldNum" sz="quarter" idx="12"/>
          </p:nvPr>
        </p:nvSpPr>
        <p:spPr>
          <a:xfrm>
            <a:off x="5807968" y="6483483"/>
            <a:ext cx="516632" cy="184666"/>
          </a:xfrm>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dirty="0"/>
              <a:t>Slide </a:t>
            </a:r>
            <a:fld id="{E5DD9A7A-ED0C-43AC-A30B-9DAF42DACF76}" type="slidenum">
              <a:rPr lang="en-GB" altLang="en-US" sz="1200" b="0"/>
              <a:pPr>
                <a:spcBef>
                  <a:spcPct val="0"/>
                </a:spcBef>
                <a:buFontTx/>
                <a:buNone/>
              </a:pPr>
              <a:t>95</a:t>
            </a:fld>
            <a:endParaRPr lang="en-GB" altLang="en-US" sz="1200" b="0" dirty="0"/>
          </a:p>
        </p:txBody>
      </p:sp>
      <p:sp>
        <p:nvSpPr>
          <p:cNvPr id="13317" name="Rectangle 2"/>
          <p:cNvSpPr>
            <a:spLocks noGrp="1" noChangeArrowheads="1"/>
          </p:cNvSpPr>
          <p:nvPr>
            <p:ph type="title"/>
          </p:nvPr>
        </p:nvSpPr>
        <p:spPr>
          <a:noFill/>
        </p:spPr>
        <p:txBody>
          <a:bodyPr/>
          <a:lstStyle/>
          <a:p>
            <a:r>
              <a:rPr lang="en-GB" altLang="en-US" dirty="0"/>
              <a:t>ITU AHG Closing Report for </a:t>
            </a:r>
            <a:r>
              <a:rPr lang="en-US" altLang="en-US" dirty="0"/>
              <a:t>March</a:t>
            </a:r>
            <a:r>
              <a:rPr lang="en-US" dirty="0"/>
              <a:t> 2023 Plenary</a:t>
            </a:r>
            <a:endParaRPr lang="en-GB" altLang="en-US" dirty="0"/>
          </a:p>
        </p:txBody>
      </p:sp>
      <p:sp>
        <p:nvSpPr>
          <p:cNvPr id="13318" name="Rectangle 4"/>
          <p:cNvSpPr>
            <a:spLocks noGrp="1" noChangeArrowheads="1"/>
          </p:cNvSpPr>
          <p:nvPr>
            <p:ph type="body" idx="1"/>
          </p:nvPr>
        </p:nvSpPr>
        <p:spPr>
          <a:xfrm>
            <a:off x="2209800" y="1783959"/>
            <a:ext cx="7772400" cy="381000"/>
          </a:xfrm>
          <a:noFill/>
        </p:spPr>
        <p:txBody>
          <a:bodyPr/>
          <a:lstStyle/>
          <a:p>
            <a:pPr algn="ctr">
              <a:buFontTx/>
              <a:buNone/>
            </a:pPr>
            <a:r>
              <a:rPr lang="en-GB" altLang="en-US" sz="2000" dirty="0"/>
              <a:t>Date:</a:t>
            </a:r>
            <a:r>
              <a:rPr lang="en-GB" altLang="en-US" sz="2000" b="0" dirty="0"/>
              <a:t> 2023-03-16</a:t>
            </a:r>
          </a:p>
        </p:txBody>
      </p:sp>
      <p:sp>
        <p:nvSpPr>
          <p:cNvPr id="13320" name="Rectangle 6"/>
          <p:cNvSpPr>
            <a:spLocks noChangeArrowheads="1"/>
          </p:cNvSpPr>
          <p:nvPr/>
        </p:nvSpPr>
        <p:spPr bwMode="auto">
          <a:xfrm>
            <a:off x="911424" y="2200548"/>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dirty="0"/>
              <a:t>Authors:</a:t>
            </a:r>
            <a:endParaRPr lang="en-GB" altLang="en-US" sz="2000" b="0" dirty="0"/>
          </a:p>
        </p:txBody>
      </p:sp>
      <p:graphicFrame>
        <p:nvGraphicFramePr>
          <p:cNvPr id="10" name="Object 3">
            <a:extLst>
              <a:ext uri="{FF2B5EF4-FFF2-40B4-BE49-F238E27FC236}">
                <a16:creationId xmlns:a16="http://schemas.microsoft.com/office/drawing/2014/main" id="{6879C326-1D95-4E8B-8E79-546079A50284}"/>
              </a:ext>
            </a:extLst>
          </p:cNvPr>
          <p:cNvGraphicFramePr>
            <a:graphicFrameLocks noChangeAspect="1"/>
          </p:cNvGraphicFramePr>
          <p:nvPr/>
        </p:nvGraphicFramePr>
        <p:xfrm>
          <a:off x="868679" y="2785248"/>
          <a:ext cx="10744200" cy="3740150"/>
        </p:xfrm>
        <a:graphic>
          <a:graphicData uri="http://schemas.openxmlformats.org/presentationml/2006/ole">
            <mc:AlternateContent xmlns:mc="http://schemas.openxmlformats.org/markup-compatibility/2006">
              <mc:Choice xmlns:v="urn:schemas-microsoft-com:vml" Requires="v">
                <p:oleObj name="Document" r:id="rId3" imgW="8245941" imgH="2875837" progId="Word.Document.8">
                  <p:embed/>
                </p:oleObj>
              </mc:Choice>
              <mc:Fallback>
                <p:oleObj name="Document" r:id="rId3" imgW="8245941" imgH="2875837" progId="Word.Document.8">
                  <p:embed/>
                  <p:pic>
                    <p:nvPicPr>
                      <p:cNvPr id="10" name="Object 3">
                        <a:extLst>
                          <a:ext uri="{FF2B5EF4-FFF2-40B4-BE49-F238E27FC236}">
                            <a16:creationId xmlns:a16="http://schemas.microsoft.com/office/drawing/2014/main" id="{6879C326-1D95-4E8B-8E79-546079A50284}"/>
                          </a:ext>
                        </a:extLst>
                      </p:cNvPr>
                      <p:cNvPicPr>
                        <a:picLocks noChangeAspect="1" noChangeArrowheads="1"/>
                      </p:cNvPicPr>
                      <p:nvPr/>
                    </p:nvPicPr>
                    <p:blipFill>
                      <a:blip r:embed="rId4"/>
                      <a:srcRect/>
                      <a:stretch>
                        <a:fillRect/>
                      </a:stretch>
                    </p:blipFill>
                    <p:spPr bwMode="auto">
                      <a:xfrm>
                        <a:off x="868679" y="2785248"/>
                        <a:ext cx="10744200" cy="3740150"/>
                      </a:xfrm>
                      <a:prstGeom prst="rect">
                        <a:avLst/>
                      </a:prstGeom>
                      <a:noFill/>
                    </p:spPr>
                  </p:pic>
                </p:oleObj>
              </mc:Fallback>
            </mc:AlternateContent>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399" y="273968"/>
            <a:ext cx="10363200" cy="1066800"/>
          </a:xfrm>
        </p:spPr>
        <p:txBody>
          <a:bodyPr/>
          <a:lstStyle/>
          <a:p>
            <a:r>
              <a:rPr lang="en-US" altLang="en-US" dirty="0"/>
              <a:t>Meeting Results</a:t>
            </a:r>
          </a:p>
        </p:txBody>
      </p:sp>
      <p:sp>
        <p:nvSpPr>
          <p:cNvPr id="6147" name="Content Placeholder 2"/>
          <p:cNvSpPr>
            <a:spLocks noGrp="1"/>
          </p:cNvSpPr>
          <p:nvPr>
            <p:ph idx="1"/>
          </p:nvPr>
        </p:nvSpPr>
        <p:spPr>
          <a:xfrm>
            <a:off x="942828" y="1052736"/>
            <a:ext cx="10639389" cy="5184576"/>
          </a:xfrm>
        </p:spPr>
        <p:txBody>
          <a:bodyPr/>
          <a:lstStyle/>
          <a:p>
            <a:pPr marL="342900" lvl="2" indent="-342900">
              <a:spcBef>
                <a:spcPts val="300"/>
              </a:spcBef>
              <a:spcAft>
                <a:spcPts val="0"/>
              </a:spcAft>
              <a:defRPr/>
            </a:pPr>
            <a:r>
              <a:rPr lang="en-US" altLang="en-US" sz="2000" dirty="0"/>
              <a:t>Had one Session: Thu 03/16/2023 16:00 ET</a:t>
            </a:r>
          </a:p>
          <a:p>
            <a:pPr>
              <a:spcBef>
                <a:spcPts val="0"/>
              </a:spcBef>
              <a:spcAft>
                <a:spcPts val="0"/>
              </a:spcAft>
            </a:pPr>
            <a:r>
              <a:rPr lang="en-US" sz="2000" b="0" dirty="0"/>
              <a:t>Contributions: </a:t>
            </a:r>
          </a:p>
          <a:p>
            <a:pPr lvl="1">
              <a:spcBef>
                <a:spcPts val="0"/>
              </a:spcBef>
              <a:spcAft>
                <a:spcPts val="0"/>
              </a:spcAft>
            </a:pPr>
            <a:r>
              <a:rPr lang="en-US" sz="1800" b="0" dirty="0">
                <a:latin typeface="+mj-lt"/>
              </a:rPr>
              <a:t>Proposed modifications to ITU-R M.1450-5 for May 2023 WP5A Meeting, 03/01/2023</a:t>
            </a:r>
          </a:p>
          <a:p>
            <a:pPr marL="742950" marR="0" lvl="1" indent="-285750">
              <a:spcBef>
                <a:spcPts val="300"/>
              </a:spcBef>
              <a:spcAft>
                <a:spcPts val="300"/>
              </a:spcAft>
              <a:buFont typeface="Symbol" panose="05050102010706020507" pitchFamily="18" charset="2"/>
              <a:buChar char=""/>
              <a:tabLst>
                <a:tab pos="914400" algn="l"/>
              </a:tabLst>
            </a:pPr>
            <a:r>
              <a:rPr lang="en-US" sz="1800" u="sng" dirty="0">
                <a:solidFill>
                  <a:srgbClr val="0000FF"/>
                </a:solidFill>
                <a:effectLst/>
                <a:latin typeface="+mj-lt"/>
                <a:ea typeface="SimSun" panose="02010600030101010101" pitchFamily="2" charset="-122"/>
                <a:hlinkClick r:id="rId2"/>
              </a:rPr>
              <a:t>https://mentor.ieee.org/802.11/dcn/23/11-23-0265-00-0itu-proposed-modifications-to-itu-r-m-1450-5-for-may-2023-wp5a-meeting.docx</a:t>
            </a:r>
            <a:r>
              <a:rPr lang="en-US" sz="1800" dirty="0">
                <a:effectLst/>
                <a:latin typeface="+mj-lt"/>
                <a:ea typeface="SimSun" panose="02010600030101010101" pitchFamily="2" charset="-122"/>
              </a:rPr>
              <a:t> </a:t>
            </a:r>
          </a:p>
          <a:p>
            <a:pPr marL="742950" marR="0" lvl="1" indent="-285750">
              <a:spcBef>
                <a:spcPts val="300"/>
              </a:spcBef>
              <a:spcAft>
                <a:spcPts val="300"/>
              </a:spcAft>
              <a:buFont typeface="Symbol" panose="05050102010706020507" pitchFamily="18" charset="2"/>
              <a:buChar char=""/>
              <a:tabLst>
                <a:tab pos="914400" algn="l"/>
              </a:tabLst>
            </a:pPr>
            <a:r>
              <a:rPr lang="en-US" sz="1800" dirty="0">
                <a:latin typeface="+mj-lt"/>
                <a:ea typeface="SimSun" panose="02010600030101010101" pitchFamily="2" charset="-122"/>
              </a:rPr>
              <a:t>T</a:t>
            </a:r>
            <a:r>
              <a:rPr lang="en-US" sz="1800" dirty="0">
                <a:effectLst/>
                <a:latin typeface="+mj-lt"/>
                <a:ea typeface="SimSun" panose="02010600030101010101" pitchFamily="2" charset="-122"/>
              </a:rPr>
              <a:t>wo real time comments received; a new rev of the  contribution was created as rev01</a:t>
            </a:r>
            <a:r>
              <a:rPr lang="en-US" sz="1800" dirty="0">
                <a:latin typeface="+mj-lt"/>
              </a:rPr>
              <a:t> and uploaded</a:t>
            </a:r>
            <a:endParaRPr lang="en-US" dirty="0"/>
          </a:p>
          <a:p>
            <a:pPr marL="342900" lvl="2" indent="-342900">
              <a:spcBef>
                <a:spcPts val="300"/>
              </a:spcBef>
              <a:spcAft>
                <a:spcPts val="0"/>
              </a:spcAft>
              <a:buFont typeface="Arial" panose="020B0604020202020204" pitchFamily="34" charset="0"/>
              <a:buChar char="•"/>
              <a:defRPr/>
            </a:pPr>
            <a:r>
              <a:rPr lang="en-US" sz="2000" dirty="0"/>
              <a:t>Outcome:</a:t>
            </a:r>
            <a:endParaRPr lang="en-US" sz="1600" dirty="0">
              <a:effectLst/>
            </a:endParaRPr>
          </a:p>
          <a:p>
            <a:pPr marL="742950" marR="0" lvl="1" indent="-285750">
              <a:spcBef>
                <a:spcPts val="0"/>
              </a:spcBef>
              <a:spcAft>
                <a:spcPts val="300"/>
              </a:spcAft>
              <a:buFont typeface="Symbol" panose="05050102010706020507" pitchFamily="18" charset="2"/>
              <a:buChar char=""/>
              <a:tabLst>
                <a:tab pos="914400" algn="l"/>
              </a:tabLst>
            </a:pPr>
            <a:r>
              <a:rPr lang="en-US" sz="1800" dirty="0">
                <a:latin typeface="+mj-lt"/>
              </a:rPr>
              <a:t>ITU AHG endorsed the following contribution as the AHG recommendation to 802.11 and 802.18.</a:t>
            </a:r>
          </a:p>
          <a:p>
            <a:pPr marL="742950" marR="0" lvl="1" indent="-285750">
              <a:spcBef>
                <a:spcPts val="0"/>
              </a:spcBef>
              <a:spcAft>
                <a:spcPts val="300"/>
              </a:spcAft>
              <a:buFont typeface="Symbol" panose="05050102010706020507" pitchFamily="18" charset="2"/>
              <a:buChar char=""/>
              <a:tabLst>
                <a:tab pos="914400" algn="l"/>
              </a:tabLst>
            </a:pPr>
            <a:r>
              <a:rPr lang="en-US" sz="1800" dirty="0">
                <a:latin typeface="+mj-lt"/>
              </a:rPr>
              <a:t>Proposed modifications to ITU-R M.1450-5 for May 2023 WP5A Meeting rev01, 03/16/2023</a:t>
            </a:r>
          </a:p>
          <a:p>
            <a:pPr marL="742950" marR="0" lvl="1" indent="-285750">
              <a:spcBef>
                <a:spcPts val="0"/>
              </a:spcBef>
              <a:spcAft>
                <a:spcPts val="300"/>
              </a:spcAft>
              <a:buFont typeface="Symbol" panose="05050102010706020507" pitchFamily="18" charset="2"/>
              <a:buChar char=""/>
              <a:tabLst>
                <a:tab pos="914400" algn="l"/>
              </a:tabLst>
            </a:pPr>
            <a:r>
              <a:rPr lang="pt-BR" sz="1800" u="sng" dirty="0">
                <a:solidFill>
                  <a:srgbClr val="0000FF"/>
                </a:solidFill>
                <a:effectLst/>
                <a:latin typeface="+mj-lt"/>
                <a:ea typeface="SimSun" panose="02010600030101010101" pitchFamily="2" charset="-122"/>
                <a:hlinkClick r:id="rId3"/>
              </a:rPr>
              <a:t>https://mentor.ieee.org/802.11/dcn/23/11-23-0265-01-0itu-proposed-modifications-to-itu-r-m-1450-5-for-may-2023-wp5a-meeting.docx</a:t>
            </a:r>
            <a:endParaRPr lang="en-US" sz="1800" dirty="0">
              <a:latin typeface="+mj-lt"/>
            </a:endParaRPr>
          </a:p>
          <a:p>
            <a:pPr marL="342900" lvl="2" indent="-342900">
              <a:spcBef>
                <a:spcPts val="300"/>
              </a:spcBef>
              <a:spcAft>
                <a:spcPts val="0"/>
              </a:spcAft>
              <a:buFont typeface="Arial" panose="020B0604020202020204" pitchFamily="34" charset="0"/>
              <a:buChar char="•"/>
              <a:defRPr/>
            </a:pPr>
            <a:r>
              <a:rPr lang="en-US" sz="2000" dirty="0"/>
              <a:t>Next Steps:</a:t>
            </a:r>
            <a:endParaRPr lang="en-US" dirty="0">
              <a:effectLst/>
            </a:endParaRPr>
          </a:p>
          <a:p>
            <a:pPr marL="742950" marR="0" lvl="1" indent="-285750">
              <a:spcBef>
                <a:spcPts val="0"/>
              </a:spcBef>
              <a:spcAft>
                <a:spcPts val="300"/>
              </a:spcAft>
              <a:buFont typeface="Symbol" panose="05050102010706020507" pitchFamily="18" charset="2"/>
              <a:buChar char=""/>
              <a:tabLst>
                <a:tab pos="914400" algn="l"/>
              </a:tabLst>
            </a:pPr>
            <a:r>
              <a:rPr lang="en-US" sz="1800" dirty="0">
                <a:effectLst/>
                <a:latin typeface="Times New Roman" panose="02020603050405020304" pitchFamily="18" charset="0"/>
                <a:ea typeface="SimSun" panose="02010600030101010101" pitchFamily="2" charset="-122"/>
              </a:rPr>
              <a:t>Submission of the AHG recommendation to 802.11 and 802.18 for further processing and submission to WP5A May 2023 session.</a:t>
            </a:r>
          </a:p>
          <a:p>
            <a:pPr marL="742950" marR="0" lvl="1" indent="-285750">
              <a:spcBef>
                <a:spcPts val="0"/>
              </a:spcBef>
              <a:spcAft>
                <a:spcPts val="300"/>
              </a:spcAft>
              <a:buFont typeface="Symbol" panose="05050102010706020507" pitchFamily="18" charset="2"/>
              <a:buChar char=""/>
              <a:tabLst>
                <a:tab pos="914400" algn="l"/>
              </a:tabLst>
            </a:pPr>
            <a:r>
              <a:rPr lang="en-US" sz="1800" dirty="0">
                <a:effectLst/>
                <a:latin typeface="Times New Roman" panose="02020603050405020304" pitchFamily="18" charset="0"/>
                <a:ea typeface="SimSun" panose="02010600030101010101" pitchFamily="2" charset="-122"/>
              </a:rPr>
              <a:t>Working Party 5A Next Meeting Dates </a:t>
            </a:r>
            <a:r>
              <a:rPr lang="en-GB" sz="1800" u="sng" dirty="0">
                <a:solidFill>
                  <a:srgbClr val="0000FF"/>
                </a:solidFill>
                <a:effectLst/>
                <a:latin typeface="Times New Roman" panose="02020603050405020304" pitchFamily="18" charset="0"/>
                <a:ea typeface="SimSun" panose="02010600030101010101" pitchFamily="2" charset="-122"/>
                <a:hlinkClick r:id="rId4"/>
              </a:rPr>
              <a:t>Tuesday 2023-05-09 - Thursday 2023-05-18</a:t>
            </a:r>
            <a:endParaRPr lang="en-GB" sz="1800" u="sng" dirty="0">
              <a:solidFill>
                <a:srgbClr val="0000FF"/>
              </a:solidFill>
              <a:latin typeface="Times New Roman" panose="02020603050405020304" pitchFamily="18" charset="0"/>
              <a:ea typeface="SimSun" panose="02010600030101010101" pitchFamily="2" charset="-122"/>
            </a:endParaRPr>
          </a:p>
          <a:p>
            <a:pPr marL="742950" marR="0" lvl="1" indent="-285750">
              <a:spcBef>
                <a:spcPts val="0"/>
              </a:spcBef>
              <a:spcAft>
                <a:spcPts val="300"/>
              </a:spcAft>
              <a:buFont typeface="Symbol" panose="05050102010706020507" pitchFamily="18" charset="2"/>
              <a:buChar char=""/>
              <a:tabLst>
                <a:tab pos="914400" algn="l"/>
              </a:tabLst>
            </a:pPr>
            <a:r>
              <a:rPr lang="pt-BR" sz="1800" dirty="0">
                <a:effectLst/>
                <a:latin typeface="Times New Roman" panose="02020603050405020304" pitchFamily="18" charset="0"/>
                <a:ea typeface="SimSun" panose="02010600030101010101" pitchFamily="2" charset="-122"/>
              </a:rPr>
              <a:t>Next AHG Meeting: </a:t>
            </a:r>
            <a:r>
              <a:rPr lang="en-GB" sz="1800" dirty="0">
                <a:effectLst/>
                <a:latin typeface="Times New Roman" panose="02020603050405020304" pitchFamily="18" charset="0"/>
                <a:ea typeface="SimSun" panose="02010600030101010101" pitchFamily="2" charset="-122"/>
              </a:rPr>
              <a:t>TBD</a:t>
            </a:r>
          </a:p>
          <a:p>
            <a:r>
              <a:rPr lang="pt-BR" altLang="en-US" sz="2000" b="0" dirty="0"/>
              <a:t>Meeting Minutes: </a:t>
            </a:r>
            <a:r>
              <a:rPr lang="en-US" sz="2000" b="0" dirty="0">
                <a:hlinkClick r:id="rId5"/>
              </a:rPr>
              <a:t>11-23-0210-00-0itu</a:t>
            </a:r>
            <a:r>
              <a:rPr lang="pt-BR" altLang="en-US" sz="2000" b="0" dirty="0">
                <a:hlinkClick r:id="rId5"/>
              </a:rPr>
              <a:t> </a:t>
            </a:r>
            <a:endParaRPr lang="pt-BR" altLang="en-US" sz="2000" b="0" dirty="0"/>
          </a:p>
        </p:txBody>
      </p:sp>
      <p:sp>
        <p:nvSpPr>
          <p:cNvPr id="4" name="Date Placeholder 3"/>
          <p:cNvSpPr>
            <a:spLocks noGrp="1"/>
          </p:cNvSpPr>
          <p:nvPr>
            <p:ph type="dt" sz="quarter" idx="10"/>
          </p:nvPr>
        </p:nvSpPr>
        <p:spPr bwMode="auto">
          <a:xfrm>
            <a:off x="929218" y="332601"/>
            <a:ext cx="15796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defPPr>
              <a:defRPr lang="en-GB"/>
            </a:defPPr>
            <a:lvl1pPr algn="l" rtl="0" eaLnBrk="0" fontAlgn="base" hangingPunct="0">
              <a:spcBef>
                <a:spcPct val="0"/>
              </a:spcBef>
              <a:spcAft>
                <a:spcPct val="0"/>
              </a:spcAft>
              <a:defRPr sz="1800" b="1" kern="1200" smtClean="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US" altLang="en-US"/>
              <a:t>March 2023</a:t>
            </a:r>
            <a:endParaRPr lang="en-US" dirty="0"/>
          </a:p>
        </p:txBody>
      </p:sp>
      <p:sp>
        <p:nvSpPr>
          <p:cNvPr id="5" name="Footer Placeholder 4"/>
          <p:cNvSpPr>
            <a:spLocks noGrp="1"/>
          </p:cNvSpPr>
          <p:nvPr>
            <p:ph type="ftr" sz="quarter" idx="11"/>
          </p:nvPr>
        </p:nvSpPr>
        <p:spPr bwMode="auto">
          <a:xfrm>
            <a:off x="9513437" y="6475413"/>
            <a:ext cx="18784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defPPr>
              <a:defRPr lang="en-GB"/>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pPr>
              <a:defRPr/>
            </a:pPr>
            <a:r>
              <a:rPr lang="en-GB"/>
              <a:t>Hassan Yaghoobi (Intel Corp.)</a:t>
            </a:r>
            <a:endParaRPr lang="en-US" dirty="0"/>
          </a:p>
        </p:txBody>
      </p:sp>
      <p:sp>
        <p:nvSpPr>
          <p:cNvPr id="6150" name="Slide Number Placeholder 5"/>
          <p:cNvSpPr>
            <a:spLocks noGrp="1"/>
          </p:cNvSpPr>
          <p:nvPr>
            <p:ph type="sldNum" sz="quarter" idx="12"/>
          </p:nvPr>
        </p:nvSpPr>
        <p:spPr>
          <a:xfrm>
            <a:off x="5735960" y="6475414"/>
            <a:ext cx="1296144"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6001523C-0808-4A04-9D87-C76A4F12628C}" type="slidenum">
              <a:rPr lang="en-US" altLang="en-US" sz="1200" b="0"/>
              <a:pPr>
                <a:spcBef>
                  <a:spcPct val="0"/>
                </a:spcBef>
                <a:buFontTx/>
                <a:buNone/>
              </a:pPr>
              <a:t>96</a:t>
            </a:fld>
            <a:endParaRPr lang="en-US" altLang="en-US" sz="1200" b="0" dirty="0"/>
          </a:p>
        </p:txBody>
      </p:sp>
    </p:spTree>
    <p:extLst>
      <p:ext uri="{BB962C8B-B14F-4D97-AF65-F5344CB8AC3E}">
        <p14:creationId xmlns:p14="http://schemas.microsoft.com/office/powerpoint/2010/main" val="32120941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7582BF-EE05-A59E-5351-20C0238AE35E}"/>
              </a:ext>
            </a:extLst>
          </p:cNvPr>
          <p:cNvSpPr>
            <a:spLocks noGrp="1"/>
          </p:cNvSpPr>
          <p:nvPr>
            <p:ph type="title"/>
          </p:nvPr>
        </p:nvSpPr>
        <p:spPr/>
        <p:txBody>
          <a:bodyPr/>
          <a:lstStyle/>
          <a:p>
            <a:r>
              <a:rPr lang="en-US" dirty="0"/>
              <a:t>802 liaison</a:t>
            </a:r>
          </a:p>
        </p:txBody>
      </p:sp>
      <p:sp>
        <p:nvSpPr>
          <p:cNvPr id="8" name="Text Placeholder 7">
            <a:extLst>
              <a:ext uri="{FF2B5EF4-FFF2-40B4-BE49-F238E27FC236}">
                <a16:creationId xmlns:a16="http://schemas.microsoft.com/office/drawing/2014/main" id="{12B239B3-D48C-DB8B-4886-6335D8548D14}"/>
              </a:ext>
            </a:extLst>
          </p:cNvPr>
          <p:cNvSpPr>
            <a:spLocks noGrp="1"/>
          </p:cNvSpPr>
          <p:nvPr>
            <p:ph type="body" idx="1"/>
          </p:nvPr>
        </p:nvSpPr>
        <p:spPr/>
        <p:txBody>
          <a:bodyPr/>
          <a:lstStyle/>
          <a:p>
            <a:r>
              <a:rPr lang="en-US" dirty="0"/>
              <a:t>Friday</a:t>
            </a:r>
          </a:p>
        </p:txBody>
      </p:sp>
      <p:sp>
        <p:nvSpPr>
          <p:cNvPr id="6" name="Date Placeholder 5">
            <a:extLst>
              <a:ext uri="{FF2B5EF4-FFF2-40B4-BE49-F238E27FC236}">
                <a16:creationId xmlns:a16="http://schemas.microsoft.com/office/drawing/2014/main" id="{F061FD46-9B01-357F-6766-9E86055B3A88}"/>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B845A939-18E1-D96E-8971-E3E8DCB925EC}"/>
              </a:ext>
            </a:extLst>
          </p:cNvPr>
          <p:cNvSpPr>
            <a:spLocks noGrp="1"/>
          </p:cNvSpPr>
          <p:nvPr>
            <p:ph type="ftr" idx="11"/>
          </p:nvPr>
        </p:nvSpPr>
        <p:spPr/>
        <p:txBody>
          <a:bodyPr/>
          <a:lstStyle/>
          <a:p>
            <a:r>
              <a:rPr lang="en-GB"/>
              <a:t>Robert Stacey (Intel)</a:t>
            </a:r>
            <a:endParaRPr lang="en-GB" dirty="0"/>
          </a:p>
        </p:txBody>
      </p:sp>
      <p:sp>
        <p:nvSpPr>
          <p:cNvPr id="4" name="Slide Number Placeholder 3">
            <a:extLst>
              <a:ext uri="{FF2B5EF4-FFF2-40B4-BE49-F238E27FC236}">
                <a16:creationId xmlns:a16="http://schemas.microsoft.com/office/drawing/2014/main" id="{CC196379-0342-3136-F54D-4889646446B3}"/>
              </a:ext>
            </a:extLst>
          </p:cNvPr>
          <p:cNvSpPr>
            <a:spLocks noGrp="1"/>
          </p:cNvSpPr>
          <p:nvPr>
            <p:ph type="sldNum" idx="12"/>
          </p:nvPr>
        </p:nvSpPr>
        <p:spPr/>
        <p:txBody>
          <a:bodyPr/>
          <a:lstStyle/>
          <a:p>
            <a:r>
              <a:rPr lang="en-GB"/>
              <a:t>Slide </a:t>
            </a:r>
            <a:fld id="{440F5867-744E-4AA6-B0ED-4C44D2DFBB7B}" type="slidenum">
              <a:rPr lang="en-GB" smtClean="0"/>
              <a:pPr/>
              <a:t>97</a:t>
            </a:fld>
            <a:endParaRPr lang="en-GB" dirty="0"/>
          </a:p>
        </p:txBody>
      </p:sp>
    </p:spTree>
    <p:extLst>
      <p:ext uri="{BB962C8B-B14F-4D97-AF65-F5344CB8AC3E}">
        <p14:creationId xmlns:p14="http://schemas.microsoft.com/office/powerpoint/2010/main" val="17256133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9651942A-6104-7A62-2930-C9FCCD6BD04E}"/>
              </a:ext>
            </a:extLst>
          </p:cNvPr>
          <p:cNvSpPr>
            <a:spLocks noGrp="1" noChangeArrowheads="1"/>
          </p:cNvSpPr>
          <p:nvPr>
            <p:ph type="ctrTitle"/>
          </p:nvPr>
        </p:nvSpPr>
        <p:spPr>
          <a:xfrm>
            <a:off x="817563" y="428625"/>
            <a:ext cx="10363200" cy="1470025"/>
          </a:xfrm>
        </p:spPr>
        <p:txBody>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tr-TR"/>
              <a:t>802REVc Status</a:t>
            </a:r>
            <a:endParaRPr lang="en-GB" altLang="tr-TR"/>
          </a:p>
        </p:txBody>
      </p:sp>
      <p:sp>
        <p:nvSpPr>
          <p:cNvPr id="4099" name="Rectangle 2">
            <a:extLst>
              <a:ext uri="{FF2B5EF4-FFF2-40B4-BE49-F238E27FC236}">
                <a16:creationId xmlns:a16="http://schemas.microsoft.com/office/drawing/2014/main" id="{373993E9-B425-4E94-8008-847FD60B7347}"/>
              </a:ext>
            </a:extLst>
          </p:cNvPr>
          <p:cNvSpPr>
            <a:spLocks noGrp="1" noChangeArrowheads="1"/>
          </p:cNvSpPr>
          <p:nvPr>
            <p:ph type="subTitle" idx="1"/>
          </p:nvPr>
        </p:nvSpPr>
        <p:spPr>
          <a:xfrm>
            <a:off x="1811338" y="1458913"/>
            <a:ext cx="8534400" cy="1752600"/>
          </a:xfrm>
        </p:spPr>
        <p:txBody>
          <a:bodyPr/>
          <a:lstStyle/>
          <a:p>
            <a:pPr eaLnBrk="1" hangingPunct="1">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tr-TR" sz="2000"/>
              <a:t>Date:</a:t>
            </a:r>
            <a:r>
              <a:rPr lang="en-GB" altLang="tr-TR" sz="2000" b="0"/>
              <a:t> 2023-03</a:t>
            </a:r>
            <a:r>
              <a:rPr lang="tr-TR" altLang="tr-TR" sz="2000" b="0"/>
              <a:t>-</a:t>
            </a:r>
            <a:r>
              <a:rPr lang="en-US" altLang="tr-TR" sz="2000" b="0"/>
              <a:t>16</a:t>
            </a:r>
            <a:endParaRPr lang="en-GB" altLang="tr-TR" sz="2000" b="0"/>
          </a:p>
        </p:txBody>
      </p:sp>
      <p:sp>
        <p:nvSpPr>
          <p:cNvPr id="4100" name="Date Placeholder 3">
            <a:extLst>
              <a:ext uri="{FF2B5EF4-FFF2-40B4-BE49-F238E27FC236}">
                <a16:creationId xmlns:a16="http://schemas.microsoft.com/office/drawing/2014/main" id="{C62DCBB0-2C18-9AFF-6A38-ACB9635BD599}"/>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US" altLang="tr-TR" sz="1800">
                <a:ea typeface="Arial Unicode MS" pitchFamily="34" charset="-128"/>
              </a:rPr>
              <a:t>March 2023</a:t>
            </a:r>
            <a:endParaRPr lang="en-GB" altLang="tr-TR" sz="1800">
              <a:ea typeface="Arial Unicode MS" pitchFamily="34" charset="-128"/>
            </a:endParaRPr>
          </a:p>
        </p:txBody>
      </p:sp>
      <p:sp>
        <p:nvSpPr>
          <p:cNvPr id="4101" name="Footer Placeholder 4">
            <a:extLst>
              <a:ext uri="{FF2B5EF4-FFF2-40B4-BE49-F238E27FC236}">
                <a16:creationId xmlns:a16="http://schemas.microsoft.com/office/drawing/2014/main" id="{948E62C0-F007-440F-0EE0-F0D00A8798A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ea typeface="Arial Unicode MS" pitchFamily="34" charset="-128"/>
              </a:rPr>
              <a:t>Joseph Levy, InterDigital</a:t>
            </a:r>
          </a:p>
        </p:txBody>
      </p:sp>
      <p:sp>
        <p:nvSpPr>
          <p:cNvPr id="4102" name="Slide Number Placeholder 5">
            <a:extLst>
              <a:ext uri="{FF2B5EF4-FFF2-40B4-BE49-F238E27FC236}">
                <a16:creationId xmlns:a16="http://schemas.microsoft.com/office/drawing/2014/main" id="{09498957-945A-4F5A-63BE-4AE378187D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pPr>
            <a:r>
              <a:rPr lang="en-GB" altLang="tr-TR" sz="1200" b="0"/>
              <a:t>Slide </a:t>
            </a:r>
            <a:fld id="{BBC4BED5-0747-4741-9256-7EBC6F25CC94}" type="slidenum">
              <a:rPr lang="en-GB" altLang="tr-TR" sz="1200" b="0" smtClean="0"/>
              <a:pPr>
                <a:spcBef>
                  <a:spcPct val="0"/>
                </a:spcBef>
              </a:pPr>
              <a:t>98</a:t>
            </a:fld>
            <a:endParaRPr lang="en-GB" altLang="tr-TR" sz="1200" b="0"/>
          </a:p>
        </p:txBody>
      </p:sp>
      <p:graphicFrame>
        <p:nvGraphicFramePr>
          <p:cNvPr id="4103" name="Object 3">
            <a:extLst>
              <a:ext uri="{FF2B5EF4-FFF2-40B4-BE49-F238E27FC236}">
                <a16:creationId xmlns:a16="http://schemas.microsoft.com/office/drawing/2014/main" id="{8F3FB694-25D1-4CBB-C074-DB1A740C9433}"/>
              </a:ext>
            </a:extLst>
          </p:cNvPr>
          <p:cNvGraphicFramePr>
            <a:graphicFrameLocks noChangeAspect="1"/>
          </p:cNvGraphicFramePr>
          <p:nvPr/>
        </p:nvGraphicFramePr>
        <p:xfrm>
          <a:off x="1100138" y="2767013"/>
          <a:ext cx="10225087" cy="2690812"/>
        </p:xfrm>
        <a:graphic>
          <a:graphicData uri="http://schemas.openxmlformats.org/presentationml/2006/ole">
            <mc:AlternateContent xmlns:mc="http://schemas.openxmlformats.org/markup-compatibility/2006">
              <mc:Choice xmlns:v="urn:schemas-microsoft-com:vml" Requires="v">
                <p:oleObj name="Document" r:id="rId3" imgW="10438783" imgH="2747105" progId="Word.Document.8">
                  <p:embed/>
                </p:oleObj>
              </mc:Choice>
              <mc:Fallback>
                <p:oleObj name="Document" r:id="rId3" imgW="10438783" imgH="2747105" progId="Word.Document.8">
                  <p:embed/>
                  <p:pic>
                    <p:nvPicPr>
                      <p:cNvPr id="4103" name="Object 3">
                        <a:extLst>
                          <a:ext uri="{FF2B5EF4-FFF2-40B4-BE49-F238E27FC236}">
                            <a16:creationId xmlns:a16="http://schemas.microsoft.com/office/drawing/2014/main" id="{8F3FB694-25D1-4CBB-C074-DB1A740C94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0138" y="2767013"/>
                        <a:ext cx="10225087" cy="269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Rectangle 4">
            <a:extLst>
              <a:ext uri="{FF2B5EF4-FFF2-40B4-BE49-F238E27FC236}">
                <a16:creationId xmlns:a16="http://schemas.microsoft.com/office/drawing/2014/main" id="{5A28827F-45EB-9A45-4F9F-9FCF818D43E8}"/>
              </a:ext>
            </a:extLst>
          </p:cNvPr>
          <p:cNvSpPr>
            <a:spLocks noChangeArrowheads="1"/>
          </p:cNvSpPr>
          <p:nvPr/>
        </p:nvSpPr>
        <p:spPr bwMode="auto">
          <a:xfrm>
            <a:off x="993775" y="19732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ts val="6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ts val="400"/>
              </a:spcBef>
              <a:spcAft>
                <a:spcPct val="0"/>
              </a:spcAft>
              <a:buClr>
                <a:srgbClr val="000000"/>
              </a:buClr>
              <a:buSzPct val="100000"/>
              <a:buFont typeface="Times New Roman" panose="02020603050405020304" pitchFamily="18" charset="0"/>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rgbClr val="000000"/>
                </a:solidFill>
                <a:latin typeface="Times New Roman" panose="02020603050405020304" pitchFamily="18" charset="0"/>
                <a:ea typeface="MS Gothic" panose="020B0609070205080204" pitchFamily="49" charset="-128"/>
              </a:defRPr>
            </a:lvl9pPr>
          </a:lstStyle>
          <a:p>
            <a:pPr>
              <a:spcBef>
                <a:spcPts val="500"/>
              </a:spcBef>
            </a:pPr>
            <a:r>
              <a:rPr lang="en-GB" altLang="tr-TR" sz="2000" b="0"/>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C5F1D82-DA92-A59E-C258-29A4462098DC}"/>
              </a:ext>
            </a:extLst>
          </p:cNvPr>
          <p:cNvSpPr>
            <a:spLocks noGrp="1" noChangeArrowheads="1"/>
          </p:cNvSpPr>
          <p:nvPr>
            <p:ph type="title"/>
          </p:nvPr>
        </p:nvSpPr>
        <p:spPr>
          <a:xfrm>
            <a:off x="914400" y="620713"/>
            <a:ext cx="10361613" cy="439737"/>
          </a:xfrm>
        </p:spPr>
        <p:txBody>
          <a:bodyPr/>
          <a:lstStyle/>
          <a:p>
            <a:r>
              <a:rPr lang="en-US" altLang="en-US"/>
              <a:t>IEEE Std 802-REVc Overview</a:t>
            </a:r>
          </a:p>
        </p:txBody>
      </p:sp>
      <p:sp>
        <p:nvSpPr>
          <p:cNvPr id="3" name="Content Placeholder 2">
            <a:extLst>
              <a:ext uri="{FF2B5EF4-FFF2-40B4-BE49-F238E27FC236}">
                <a16:creationId xmlns:a16="http://schemas.microsoft.com/office/drawing/2014/main" id="{B026DA43-97A8-21EC-1C81-3FD1B72465C1}"/>
              </a:ext>
            </a:extLst>
          </p:cNvPr>
          <p:cNvSpPr>
            <a:spLocks noGrp="1"/>
          </p:cNvSpPr>
          <p:nvPr>
            <p:ph idx="1"/>
          </p:nvPr>
        </p:nvSpPr>
        <p:spPr>
          <a:xfrm>
            <a:off x="514350" y="1268413"/>
            <a:ext cx="11161713" cy="5314950"/>
          </a:xfrm>
        </p:spPr>
        <p:txBody>
          <a:bodyPr/>
          <a:lstStyle/>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US" sz="2000" b="0" dirty="0">
                <a:solidFill>
                  <a:srgbClr val="2487D7"/>
                </a:solidFill>
                <a:latin typeface="+mj-lt"/>
                <a:hlinkClick r:id="rId2"/>
              </a:rPr>
              <a:t>PAR</a:t>
            </a:r>
            <a:r>
              <a:rPr lang="en-GB" altLang="tr-TR" sz="2000" b="0" dirty="0">
                <a:latin typeface="+mj-lt"/>
              </a:rPr>
              <a:t> </a:t>
            </a:r>
            <a:r>
              <a:rPr lang="en-US" sz="2000" b="0" dirty="0">
                <a:solidFill>
                  <a:srgbClr val="333333"/>
                </a:solidFill>
                <a:latin typeface="+mj-lt"/>
              </a:rPr>
              <a:t>was approved </a:t>
            </a:r>
            <a:r>
              <a:rPr lang="en-GB" altLang="tr-TR" sz="2000" b="0" dirty="0">
                <a:latin typeface="+mj-lt"/>
              </a:rPr>
              <a:t>on 24 March 2022 </a:t>
            </a:r>
            <a:r>
              <a:rPr lang="en-US" sz="2000" b="0" dirty="0">
                <a:solidFill>
                  <a:srgbClr val="333333"/>
                </a:solidFill>
                <a:latin typeface="+mj-lt"/>
              </a:rPr>
              <a:t>to create:</a:t>
            </a:r>
            <a:br>
              <a:rPr lang="en-US" sz="2000" b="0" dirty="0">
                <a:solidFill>
                  <a:srgbClr val="333333"/>
                </a:solidFill>
                <a:latin typeface="+mj-lt"/>
              </a:rPr>
            </a:br>
            <a:r>
              <a:rPr lang="en-US" sz="2000" b="0" dirty="0">
                <a:solidFill>
                  <a:srgbClr val="333333"/>
                </a:solidFill>
                <a:latin typeface="+mj-lt"/>
              </a:rPr>
              <a:t>802-REVc - “Standard for Local and Metropolitan Area Networks: Overview and Architecture”</a:t>
            </a:r>
            <a:br>
              <a:rPr lang="en-US" sz="2000" b="0" dirty="0">
                <a:solidFill>
                  <a:srgbClr val="333333"/>
                </a:solidFill>
                <a:latin typeface="+mj-lt"/>
              </a:rPr>
            </a:br>
            <a:r>
              <a:rPr lang="en-US" sz="2000" b="0" i="1" dirty="0">
                <a:solidFill>
                  <a:srgbClr val="333333"/>
                </a:solidFill>
                <a:latin typeface="+mj-lt"/>
              </a:rPr>
              <a:t>A maintenance roll up of the outstanding amendments of IEEE std 802-2014 – 802.c, 802d, 802f </a:t>
            </a:r>
            <a:endParaRPr lang="en-US" sz="2000" b="0" dirty="0">
              <a:solidFill>
                <a:srgbClr val="333333"/>
              </a:solidFill>
              <a:latin typeface="+mj-lt"/>
            </a:endParaRPr>
          </a:p>
          <a:p>
            <a:pPr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t>Status: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Assigned to 802.1 Maintenance – </a:t>
            </a:r>
            <a:r>
              <a:rPr lang="en-US" sz="1600" dirty="0">
                <a:solidFill>
                  <a:srgbClr val="23527C"/>
                </a:solidFill>
                <a:hlinkClick r:id="rId3"/>
              </a:rPr>
              <a:t>Paul Congdon</a:t>
            </a:r>
            <a:r>
              <a:rPr lang="en-US" sz="1600" dirty="0">
                <a:solidFill>
                  <a:srgbClr val="23527C"/>
                </a:solidFill>
              </a:rPr>
              <a:t> </a:t>
            </a:r>
            <a:r>
              <a:rPr lang="en-GB" altLang="tr-TR" sz="1600" dirty="0"/>
              <a:t>Maintenance TG Chair, </a:t>
            </a:r>
            <a:r>
              <a:rPr lang="en-US" sz="1600" dirty="0">
                <a:solidFill>
                  <a:srgbClr val="23527C"/>
                </a:solidFill>
                <a:hlinkClick r:id="rId4"/>
              </a:rPr>
              <a:t>Glenn Parsons</a:t>
            </a:r>
            <a:r>
              <a:rPr lang="en-US" sz="1600" dirty="0">
                <a:solidFill>
                  <a:srgbClr val="23527C"/>
                </a:solidFill>
              </a:rPr>
              <a:t> </a:t>
            </a:r>
            <a:r>
              <a:rPr lang="en-US" sz="1600" dirty="0">
                <a:solidFill>
                  <a:schemeClr val="tx1"/>
                </a:solidFill>
              </a:rPr>
              <a:t>802.1 </a:t>
            </a:r>
            <a:r>
              <a:rPr lang="en-US" sz="1800" dirty="0">
                <a:solidFill>
                  <a:schemeClr val="tx1"/>
                </a:solidFill>
              </a:rPr>
              <a:t>Chair</a:t>
            </a:r>
            <a:endParaRPr lang="en-GB" altLang="tr-TR" sz="1800" dirty="0">
              <a:solidFill>
                <a:schemeClr val="tx1"/>
              </a:solidFill>
            </a:endParaRP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Status/documents/comments are available: </a:t>
            </a:r>
            <a:r>
              <a:rPr lang="en-GB" altLang="tr-TR" sz="1800" dirty="0">
                <a:hlinkClick r:id="rId5"/>
              </a:rPr>
              <a:t>https://1.ieee802.org/maintenance/802-revc/</a:t>
            </a:r>
            <a:endParaRPr lang="en-GB" altLang="tr-TR" sz="1800" dirty="0"/>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Files available: </a:t>
            </a:r>
            <a:r>
              <a:rPr lang="en-GB" altLang="tr-TR" sz="1800" dirty="0">
                <a:hlinkClick r:id="rId6"/>
              </a:rPr>
              <a:t>https://www.ieee802.org/1/files/private/802-REVc-drafts/</a:t>
            </a:r>
            <a:r>
              <a:rPr lang="en-GB" altLang="tr-TR" sz="1800" dirty="0"/>
              <a:t> (members only, .11 members)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sz="1800" dirty="0"/>
              <a:t>Editor: </a:t>
            </a:r>
            <a:r>
              <a:rPr lang="en-US" sz="1800" dirty="0">
                <a:solidFill>
                  <a:srgbClr val="0000E5"/>
                </a:solidFill>
                <a:hlinkClick r:id="rId7"/>
              </a:rPr>
              <a:t>James Gilb</a:t>
            </a:r>
            <a:r>
              <a:rPr lang="en-US" sz="1800" dirty="0">
                <a:solidFill>
                  <a:srgbClr val="0000E5"/>
                </a:solidFill>
              </a:rPr>
              <a:t> - </a:t>
            </a:r>
            <a:r>
              <a:rPr lang="en-US" dirty="0">
                <a:solidFill>
                  <a:srgbClr val="333333"/>
                </a:solidFill>
                <a:latin typeface="+mj-lt"/>
              </a:rPr>
              <a:t>Latest proposed deposition of comments: </a:t>
            </a:r>
            <a:r>
              <a:rPr lang="en-US" dirty="0">
                <a:solidFill>
                  <a:srgbClr val="0000E5"/>
                </a:solidFill>
                <a:latin typeface="+mj-lt"/>
                <a:hlinkClick r:id="rId8"/>
              </a:rPr>
              <a:t>802-REVc-comments-wg-lb1</a:t>
            </a:r>
            <a:r>
              <a:rPr lang="en-US" dirty="0">
                <a:solidFill>
                  <a:srgbClr val="333333"/>
                </a:solidFill>
                <a:latin typeface="+mj-lt"/>
              </a:rPr>
              <a:t> (mentor)</a:t>
            </a:r>
          </a:p>
          <a:p>
            <a:pPr marL="0" indent="0" eaLnBrk="1" hangingPunct="1">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Draft Status:</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TG ballot on D0.2 completed 2022-10-14 - ~40 comments – all comments resolved</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WG ballot on D1.0 completed, 195 comments received, comment resolution underway</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dirty="0">
                <a:solidFill>
                  <a:srgbClr val="333333"/>
                </a:solidFill>
                <a:latin typeface="+mj-lt"/>
              </a:rPr>
              <a:t>Anticipate D2.0 out of May interim meeting, anticipate a 30-day recirculation ballot</a:t>
            </a:r>
          </a:p>
          <a:p>
            <a:pPr marL="857250" lvl="1" indent="-457200" eaLnBrk="1" hangingPunct="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altLang="tr-TR" b="1" dirty="0"/>
              <a:t>Goal: To RevCom – Jul 2024 – Publish Dec 2024</a:t>
            </a:r>
            <a:endParaRPr lang="en-GB" altLang="tr-TR" b="1" dirty="0">
              <a:solidFill>
                <a:srgbClr val="333333"/>
              </a:solidFill>
              <a:latin typeface="+mj-lt"/>
            </a:endParaRPr>
          </a:p>
          <a:p>
            <a:pPr>
              <a:defRPr/>
            </a:pPr>
            <a:endParaRPr lang="en-US" dirty="0"/>
          </a:p>
        </p:txBody>
      </p:sp>
      <p:sp>
        <p:nvSpPr>
          <p:cNvPr id="6148" name="Date Placeholder 3">
            <a:extLst>
              <a:ext uri="{FF2B5EF4-FFF2-40B4-BE49-F238E27FC236}">
                <a16:creationId xmlns:a16="http://schemas.microsoft.com/office/drawing/2014/main" id="{AD9EB448-DAD1-CE69-34D0-1D77C9D9BBD0}"/>
              </a:ext>
            </a:extLst>
          </p:cNvPr>
          <p:cNvSpPr>
            <a:spLocks noGrp="1" noChangeArrowheads="1"/>
          </p:cNvSpPr>
          <p:nvPr>
            <p:ph type="dt" sz="quarter" idx="10"/>
          </p:nvPr>
        </p:nvSpPr>
        <p:spPr bwMode="auto">
          <a:xfrm>
            <a:off x="928688" y="333375"/>
            <a:ext cx="2500312" cy="273050"/>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US"/>
              <a:t>March 2023</a:t>
            </a:r>
            <a:endParaRPr lang="en-GB" altLang="en-US" sz="1800">
              <a:solidFill>
                <a:srgbClr val="000000"/>
              </a:solidFill>
              <a:ea typeface="Arial Unicode MS" pitchFamily="34" charset="-128"/>
            </a:endParaRPr>
          </a:p>
        </p:txBody>
      </p:sp>
      <p:sp>
        <p:nvSpPr>
          <p:cNvPr id="6149" name="Footer Placeholder 4">
            <a:extLst>
              <a:ext uri="{FF2B5EF4-FFF2-40B4-BE49-F238E27FC236}">
                <a16:creationId xmlns:a16="http://schemas.microsoft.com/office/drawing/2014/main" id="{55F41AEC-F704-B00C-D406-1D5D89BCF4FC}"/>
              </a:ext>
            </a:extLst>
          </p:cNvPr>
          <p:cNvSpPr>
            <a:spLocks noGrp="1" noChangeArrowheads="1"/>
          </p:cNvSpPr>
          <p:nvPr>
            <p:ph type="ftr" sz="quarter" idx="11"/>
          </p:nvPr>
        </p:nvSpPr>
        <p:spPr bwMode="auto">
          <a:xfrm>
            <a:off x="7143750" y="6475413"/>
            <a:ext cx="4246563" cy="180975"/>
          </a:xfrm>
          <a:prstGeom prst="rect">
            <a:avLst/>
          </a:prstGeom>
          <a:noFill/>
          <a:ln w="9525">
            <a:noFill/>
            <a:round/>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2pPr>
            <a:lvl3pPr marL="11430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3pPr>
            <a:lvl4pPr marL="16002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4pPr>
            <a:lvl5pPr marL="2057400" indent="-228600" algn="l" defTabSz="449263" rtl="0" eaLnBrk="0" fontAlgn="base" hangingPunct="0">
              <a:spcBef>
                <a:spcPct val="0"/>
              </a:spcBef>
              <a:spcAft>
                <a:spcPct val="0"/>
              </a:spcAft>
              <a:defRPr sz="2400" kern="1200">
                <a:solidFill>
                  <a:schemeClr val="bg1"/>
                </a:solidFill>
                <a:latin typeface="Times New Roman" panose="02020603050405020304" pitchFamily="18" charset="0"/>
                <a:ea typeface="MS Gothic" panose="020B0609070205080204" pitchFamily="49"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Gothic" panose="020B0609070205080204" pitchFamily="49" charset="-128"/>
                <a:cs typeface="+mn-cs"/>
              </a:defRPr>
            </a:lvl9pPr>
          </a:lstStyle>
          <a:p>
            <a:pPr>
              <a:buFont typeface="Times New Roman" panose="02020603050405020304" pitchFamily="18" charset="0"/>
              <a:buNone/>
            </a:pPr>
            <a:r>
              <a:rPr lang="en-GB"/>
              <a:t>Joseph Levy, InterDigital</a:t>
            </a:r>
            <a:endParaRPr lang="en-GB" altLang="en-US" sz="1200">
              <a:solidFill>
                <a:srgbClr val="000000"/>
              </a:solidFill>
              <a:ea typeface="Arial Unicode MS" pitchFamily="34" charset="-128"/>
            </a:endParaRPr>
          </a:p>
        </p:txBody>
      </p:sp>
      <p:sp>
        <p:nvSpPr>
          <p:cNvPr id="6150" name="Slide Number Placeholder 5">
            <a:extLst>
              <a:ext uri="{FF2B5EF4-FFF2-40B4-BE49-F238E27FC236}">
                <a16:creationId xmlns:a16="http://schemas.microsoft.com/office/drawing/2014/main" id="{B3CCEB3C-407C-8624-C4F6-BCC717864BD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r>
              <a:rPr lang="en-GB" altLang="tr-TR" sz="1200">
                <a:solidFill>
                  <a:srgbClr val="000000"/>
                </a:solidFill>
              </a:rPr>
              <a:t>Slide </a:t>
            </a:r>
            <a:fld id="{094B6BAC-027D-40F0-93B3-40D8D0A2142E}" type="slidenum">
              <a:rPr lang="en-GB" altLang="tr-TR" sz="1200" smtClean="0">
                <a:solidFill>
                  <a:srgbClr val="000000"/>
                </a:solidFill>
              </a:rPr>
              <a:pPr/>
              <a:t>99</a:t>
            </a:fld>
            <a:endParaRPr lang="en-GB" altLang="tr-TR" sz="1200">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70C0"/>
      </a:hlink>
      <a:folHlink>
        <a:srgbClr val="0070C0"/>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4081</TotalTime>
  <Words>14004</Words>
  <Application>Microsoft Office PowerPoint</Application>
  <PresentationFormat>Widescreen</PresentationFormat>
  <Paragraphs>2809</Paragraphs>
  <Slides>149</Slides>
  <Notes>96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149</vt:i4>
      </vt:variant>
    </vt:vector>
  </HeadingPairs>
  <TitlesOfParts>
    <vt:vector size="162" baseType="lpstr">
      <vt:lpstr>微软雅黑</vt:lpstr>
      <vt:lpstr>Arial</vt:lpstr>
      <vt:lpstr>Arial Black</vt:lpstr>
      <vt:lpstr>Calibri</vt:lpstr>
      <vt:lpstr>Helvetica</vt:lpstr>
      <vt:lpstr>Symbol</vt:lpstr>
      <vt:lpstr>Times</vt:lpstr>
      <vt:lpstr>Times New Roman</vt:lpstr>
      <vt:lpstr>Verdana</vt:lpstr>
      <vt:lpstr>Wingdings</vt:lpstr>
      <vt:lpstr>Office Theme</vt:lpstr>
      <vt:lpstr>Document</vt:lpstr>
      <vt:lpstr>Microsoft Word 97 - 2003 Document</vt:lpstr>
      <vt:lpstr>802.11 WG March 2023 Session Report</vt:lpstr>
      <vt:lpstr>Attendance Data</vt:lpstr>
      <vt:lpstr>PowerPoint Presentation</vt:lpstr>
      <vt:lpstr>Attendees by affiliation (attended at least one meeting January to March</vt:lpstr>
      <vt:lpstr>Attendance by subgroup (January to March)</vt:lpstr>
      <vt:lpstr>Attendance by Affiliation (March plenary session)</vt:lpstr>
      <vt:lpstr>Attendance by breakout (March plenary session)</vt:lpstr>
      <vt:lpstr>Closing Reports</vt:lpstr>
      <vt:lpstr>Abstract</vt:lpstr>
      <vt:lpstr>802.11 WG Editor’s Meeting (March 2023)</vt:lpstr>
      <vt:lpstr>Abstract</vt:lpstr>
      <vt:lpstr>Agenda for 2023-03-14 meeting</vt:lpstr>
      <vt:lpstr>Volunteer Editor Contacts</vt:lpstr>
      <vt:lpstr>March 14 roundtable status report</vt:lpstr>
      <vt:lpstr>ANA changes January to March</vt:lpstr>
      <vt:lpstr>Editor Amendment Ordering</vt:lpstr>
      <vt:lpstr>Draft Development Snapshot</vt:lpstr>
      <vt:lpstr>ARC Closing Report </vt:lpstr>
      <vt:lpstr>Abstract</vt:lpstr>
      <vt:lpstr>Work Completed - 1</vt:lpstr>
      <vt:lpstr>Work Completed - 2</vt:lpstr>
      <vt:lpstr>Monitoring/future activities</vt:lpstr>
      <vt:lpstr>Plans</vt:lpstr>
      <vt:lpstr>Coex SC Closing Report</vt:lpstr>
      <vt:lpstr>Abstract</vt:lpstr>
      <vt:lpstr>Coex SC Administrative Items</vt:lpstr>
      <vt:lpstr>Coex SC – Technical discussions</vt:lpstr>
      <vt:lpstr>Coex SC – Technical discussions</vt:lpstr>
      <vt:lpstr>Coex SC – Technical discussions</vt:lpstr>
      <vt:lpstr>Topics for next meeting</vt:lpstr>
      <vt:lpstr>References for this week</vt:lpstr>
      <vt:lpstr>PAR review - Final Report to 802.11</vt:lpstr>
      <vt:lpstr>Motion to approve Report</vt:lpstr>
      <vt:lpstr>References:</vt:lpstr>
      <vt:lpstr>WNG SC Closing Report</vt:lpstr>
      <vt:lpstr>Abstract</vt:lpstr>
      <vt:lpstr>PowerPoint Presentation</vt:lpstr>
      <vt:lpstr>IEEE 802 JTC1 Standing Committee March 2023 (hybrid) closing report</vt:lpstr>
      <vt:lpstr>The IEEE 802 JTC1 SC reviewed the PSDO process status, including IPR issues holding up 802.11ax/ay/ba/az</vt:lpstr>
      <vt:lpstr>The IEEE 802 JTC1 SC will undertake its usual work at its hybrid meeting in Orlando in May 2023</vt:lpstr>
      <vt:lpstr>REVme Closing Report – March 2023</vt:lpstr>
      <vt:lpstr>Work Completed</vt:lpstr>
      <vt:lpstr>Plans for May</vt:lpstr>
      <vt:lpstr>REVme timeline</vt:lpstr>
      <vt:lpstr>D3.0 Recirculation Motion</vt:lpstr>
      <vt:lpstr>Light Communications Task Group (TGbb)  March 2023 Closing Report</vt:lpstr>
      <vt:lpstr>Abstract</vt:lpstr>
      <vt:lpstr>TGbb activities at the March 2023 meeting</vt:lpstr>
      <vt:lpstr>TGbb moving forward</vt:lpstr>
      <vt:lpstr>TGbc Closing Report</vt:lpstr>
      <vt:lpstr>Abstract</vt:lpstr>
      <vt:lpstr>Meeting Goals &amp; Accomplishments of the week</vt:lpstr>
      <vt:lpstr>P802.11bc D7.0 is available in the IEEE SA Standards Store</vt:lpstr>
      <vt:lpstr>IEEE Computer Society Webinar</vt:lpstr>
      <vt:lpstr>References for this week</vt:lpstr>
      <vt:lpstr>Historical References</vt:lpstr>
      <vt:lpstr>TGbe March Closing Report</vt:lpstr>
      <vt:lpstr>TGbe (Extremely High Throughput)</vt:lpstr>
      <vt:lpstr>Teleconference Plan</vt:lpstr>
      <vt:lpstr>TGbe Timeline And Status</vt:lpstr>
      <vt:lpstr>PowerPoint Presentation</vt:lpstr>
      <vt:lpstr>Abstract</vt:lpstr>
      <vt:lpstr>TGbf (WLAN Sensing)– March 2023</vt:lpstr>
      <vt:lpstr>TGbf Timeline (Updated)</vt:lpstr>
      <vt:lpstr>PowerPoint Presentation</vt:lpstr>
      <vt:lpstr>TGbh Closing Report </vt:lpstr>
      <vt:lpstr>Abstract</vt:lpstr>
      <vt:lpstr>Work Completed - 1</vt:lpstr>
      <vt:lpstr>Work Completed - 2</vt:lpstr>
      <vt:lpstr>Work Completed - 3</vt:lpstr>
      <vt:lpstr>Timeline</vt:lpstr>
      <vt:lpstr>Teleconference(s)</vt:lpstr>
      <vt:lpstr>TGbi Closing Report</vt:lpstr>
      <vt:lpstr>IEEE 802.11 TGbi</vt:lpstr>
      <vt:lpstr>Timeline</vt:lpstr>
      <vt:lpstr>IEEE 802.11 TGbi</vt:lpstr>
      <vt:lpstr>TGbk 320MHz Positioning March Meeting Closing Report</vt:lpstr>
      <vt:lpstr>Abstract</vt:lpstr>
      <vt:lpstr>March Meeting Progress and Targets Towards the May Meeting</vt:lpstr>
      <vt:lpstr>March Meeting Progress and Targets Towards the May Meeting</vt:lpstr>
      <vt:lpstr>TGbk Projected Timeline</vt:lpstr>
      <vt:lpstr>Scheduled TGbk telecons</vt:lpstr>
      <vt:lpstr>March 2023 UHR SG Closing Report</vt:lpstr>
      <vt:lpstr>Work Completed</vt:lpstr>
      <vt:lpstr>Plans for May</vt:lpstr>
      <vt:lpstr>March 2023 AIML TIG Closing Report</vt:lpstr>
      <vt:lpstr>Abstract</vt:lpstr>
      <vt:lpstr>Work Completed</vt:lpstr>
      <vt:lpstr>Work Completed</vt:lpstr>
      <vt:lpstr>Plans for May 2023</vt:lpstr>
      <vt:lpstr>IEEE 802.11 Jan 2023 Interim AMP TIG Closing Report</vt:lpstr>
      <vt:lpstr>AMP TIG’s Progress during this week</vt:lpstr>
      <vt:lpstr>AMP TIG Motion #1 – TR Approval</vt:lpstr>
      <vt:lpstr>AMP TIG Motion #2 – Formation of SG</vt:lpstr>
      <vt:lpstr>ITU AHG Closing Report for March 2023 Plenary</vt:lpstr>
      <vt:lpstr>Meeting Results</vt:lpstr>
      <vt:lpstr>802 liaison</vt:lpstr>
      <vt:lpstr>802REVc Status</vt:lpstr>
      <vt:lpstr>IEEE Std 802-REVc Overview</vt:lpstr>
      <vt:lpstr>802.11 Activity This Meeting</vt:lpstr>
      <vt:lpstr>Internal Liaisons</vt:lpstr>
      <vt:lpstr>802.15 Liaison Report – March 2023</vt:lpstr>
      <vt:lpstr>802.15.16t Narrow Band Licensed Operation (NB-Lic)</vt:lpstr>
      <vt:lpstr>802.15.4ab Next Generation UWB</vt:lpstr>
      <vt:lpstr>802.15.4ab Next Generation UWB</vt:lpstr>
      <vt:lpstr>Privacy SG</vt:lpstr>
      <vt:lpstr>802.15.6ma - Enhanced Dependability Body Area Network (ED-BAN)</vt:lpstr>
      <vt:lpstr>PowerPoint Presentation</vt:lpstr>
      <vt:lpstr>802.18 Liaison Report – March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March 2023 802.19 Liaison Report</vt:lpstr>
      <vt:lpstr>802.19 Overview</vt:lpstr>
      <vt:lpstr>802.11bf CAD ballot</vt:lpstr>
      <vt:lpstr>The CSMA Gap Analysis Between IEEE 802.15.4 and Japanese Standard JJ-300.10 </vt:lpstr>
      <vt:lpstr>Current Surveys</vt:lpstr>
      <vt:lpstr>IEEE 802 Wireless Standards  Table of Frequency Ranges</vt:lpstr>
      <vt:lpstr>External Liaisons</vt:lpstr>
      <vt:lpstr>Wi-Fi Alliance (WFA) Liaison Update</vt:lpstr>
      <vt:lpstr>Major updates</vt:lpstr>
      <vt:lpstr>Additional work areas</vt:lpstr>
      <vt:lpstr>Further information</vt:lpstr>
      <vt:lpstr>IEEE 802.11-IETF Liaison Report</vt:lpstr>
      <vt:lpstr>Abstract</vt:lpstr>
      <vt:lpstr>IETF Meetings</vt:lpstr>
      <vt:lpstr>IETF- IEEE 802 Liaison Activity  </vt:lpstr>
      <vt:lpstr>IETF protocol use with 802.11 technology</vt:lpstr>
      <vt:lpstr>BOFs at IETF 116 March 25-31, 2023</vt:lpstr>
      <vt:lpstr>IETF/IRTF groups being (re-)chartered</vt:lpstr>
      <vt:lpstr>YANG Model Catalog</vt:lpstr>
      <vt:lpstr>IoT-related work</vt:lpstr>
      <vt:lpstr>IoT-related work (cont.)</vt:lpstr>
      <vt:lpstr>MADINAS WG</vt:lpstr>
      <vt:lpstr>EMU WG</vt:lpstr>
      <vt:lpstr>Operations Area Working Group</vt:lpstr>
      <vt:lpstr>Transport Layer Security (TLS)</vt:lpstr>
      <vt:lpstr>Deterministic Networking (DETNET)</vt:lpstr>
      <vt:lpstr>Reliable and Available Wireless (RAW) </vt:lpstr>
      <vt:lpstr>Autonomic Networking Integrated Model and Approach (ANIMA) </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164</cp:revision>
  <cp:lastPrinted>1601-01-01T00:00:00Z</cp:lastPrinted>
  <dcterms:created xsi:type="dcterms:W3CDTF">2018-05-10T15:59:06Z</dcterms:created>
  <dcterms:modified xsi:type="dcterms:W3CDTF">2023-03-17T13:50:45Z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ce0d76af-a3b6-4e03-a421-b6b5e100c5c7</vt:lpwstr>
  </property>
  <property fmtid="{D5CDD505-2E9C-101B-9397-08002B2CF9AE}" pid="3" name="CTP_TimeStamp">
    <vt:lpwstr>2019-03-15 16:56:13Z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