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6"/>
  </p:notesMasterIdLst>
  <p:handoutMasterIdLst>
    <p:handoutMasterId r:id="rId147"/>
  </p:handoutMasterIdLst>
  <p:sldIdLst>
    <p:sldId id="256" r:id="rId2"/>
    <p:sldId id="2585" r:id="rId3"/>
    <p:sldId id="558" r:id="rId4"/>
    <p:sldId id="560" r:id="rId5"/>
    <p:sldId id="561" r:id="rId6"/>
    <p:sldId id="2586" r:id="rId7"/>
    <p:sldId id="2587" r:id="rId8"/>
    <p:sldId id="2584" r:id="rId9"/>
    <p:sldId id="257" r:id="rId10"/>
    <p:sldId id="258" r:id="rId11"/>
    <p:sldId id="259" r:id="rId12"/>
    <p:sldId id="283" r:id="rId13"/>
    <p:sldId id="262" r:id="rId14"/>
    <p:sldId id="265" r:id="rId15"/>
    <p:sldId id="2368" r:id="rId16"/>
    <p:sldId id="273" r:id="rId17"/>
    <p:sldId id="2373" r:id="rId18"/>
    <p:sldId id="269" r:id="rId19"/>
    <p:sldId id="272" r:id="rId20"/>
    <p:sldId id="293" r:id="rId21"/>
    <p:sldId id="308" r:id="rId22"/>
    <p:sldId id="306" r:id="rId23"/>
    <p:sldId id="296" r:id="rId24"/>
    <p:sldId id="2374" r:id="rId25"/>
    <p:sldId id="2375" r:id="rId26"/>
    <p:sldId id="2376" r:id="rId27"/>
    <p:sldId id="266" r:id="rId28"/>
    <p:sldId id="267" r:id="rId29"/>
    <p:sldId id="268" r:id="rId30"/>
    <p:sldId id="2377" r:id="rId31"/>
    <p:sldId id="264" r:id="rId32"/>
    <p:sldId id="331" r:id="rId33"/>
    <p:sldId id="332" r:id="rId34"/>
    <p:sldId id="2378" r:id="rId35"/>
    <p:sldId id="2379" r:id="rId36"/>
    <p:sldId id="2380" r:id="rId37"/>
    <p:sldId id="386" r:id="rId38"/>
    <p:sldId id="2381" r:id="rId39"/>
    <p:sldId id="270" r:id="rId40"/>
    <p:sldId id="2382" r:id="rId41"/>
    <p:sldId id="290" r:id="rId42"/>
    <p:sldId id="523" r:id="rId43"/>
    <p:sldId id="862" r:id="rId44"/>
    <p:sldId id="860" r:id="rId45"/>
    <p:sldId id="861" r:id="rId46"/>
    <p:sldId id="2383" r:id="rId47"/>
    <p:sldId id="2384" r:id="rId48"/>
    <p:sldId id="263" r:id="rId49"/>
    <p:sldId id="2385" r:id="rId50"/>
    <p:sldId id="2386" r:id="rId51"/>
    <p:sldId id="2387" r:id="rId52"/>
    <p:sldId id="2388" r:id="rId53"/>
    <p:sldId id="2389" r:id="rId54"/>
    <p:sldId id="2390" r:id="rId55"/>
    <p:sldId id="2391" r:id="rId56"/>
    <p:sldId id="2392" r:id="rId57"/>
    <p:sldId id="261" r:id="rId58"/>
    <p:sldId id="2574" r:id="rId59"/>
    <p:sldId id="2575" r:id="rId60"/>
    <p:sldId id="2576" r:id="rId61"/>
    <p:sldId id="2577" r:id="rId62"/>
    <p:sldId id="2578" r:id="rId63"/>
    <p:sldId id="2579" r:id="rId64"/>
    <p:sldId id="2580" r:id="rId65"/>
    <p:sldId id="2581" r:id="rId66"/>
    <p:sldId id="2397" r:id="rId67"/>
    <p:sldId id="2398" r:id="rId68"/>
    <p:sldId id="299" r:id="rId69"/>
    <p:sldId id="298" r:id="rId70"/>
    <p:sldId id="300" r:id="rId71"/>
    <p:sldId id="297" r:id="rId72"/>
    <p:sldId id="2399" r:id="rId73"/>
    <p:sldId id="2400" r:id="rId74"/>
    <p:sldId id="2401" r:id="rId75"/>
    <p:sldId id="2402" r:id="rId76"/>
    <p:sldId id="2403" r:id="rId77"/>
    <p:sldId id="2404" r:id="rId78"/>
    <p:sldId id="2405" r:id="rId79"/>
    <p:sldId id="2513" r:id="rId80"/>
    <p:sldId id="2549" r:id="rId81"/>
    <p:sldId id="2534" r:id="rId82"/>
    <p:sldId id="2550" r:id="rId83"/>
    <p:sldId id="2551" r:id="rId84"/>
    <p:sldId id="2552" r:id="rId85"/>
    <p:sldId id="288" r:id="rId86"/>
    <p:sldId id="2553" r:id="rId87"/>
    <p:sldId id="2554" r:id="rId88"/>
    <p:sldId id="524" r:id="rId89"/>
    <p:sldId id="526" r:id="rId90"/>
    <p:sldId id="2555" r:id="rId91"/>
    <p:sldId id="1578" r:id="rId92"/>
    <p:sldId id="1573" r:id="rId93"/>
    <p:sldId id="1579" r:id="rId94"/>
    <p:sldId id="1580" r:id="rId95"/>
    <p:sldId id="2556" r:id="rId96"/>
    <p:sldId id="2582" r:id="rId97"/>
    <p:sldId id="2557" r:id="rId98"/>
    <p:sldId id="868" r:id="rId99"/>
    <p:sldId id="2558" r:id="rId100"/>
    <p:sldId id="2559" r:id="rId101"/>
    <p:sldId id="2561" r:id="rId102"/>
    <p:sldId id="2562" r:id="rId103"/>
    <p:sldId id="2563" r:id="rId104"/>
    <p:sldId id="2564" r:id="rId105"/>
    <p:sldId id="2565" r:id="rId106"/>
    <p:sldId id="271" r:id="rId107"/>
    <p:sldId id="2566" r:id="rId108"/>
    <p:sldId id="2567" r:id="rId109"/>
    <p:sldId id="280" r:id="rId110"/>
    <p:sldId id="275" r:id="rId111"/>
    <p:sldId id="276" r:id="rId112"/>
    <p:sldId id="277" r:id="rId113"/>
    <p:sldId id="278" r:id="rId114"/>
    <p:sldId id="281" r:id="rId115"/>
    <p:sldId id="279" r:id="rId116"/>
    <p:sldId id="2568" r:id="rId117"/>
    <p:sldId id="2569" r:id="rId118"/>
    <p:sldId id="395" r:id="rId119"/>
    <p:sldId id="396" r:id="rId120"/>
    <p:sldId id="394" r:id="rId121"/>
    <p:sldId id="2570" r:id="rId122"/>
    <p:sldId id="2583" r:id="rId123"/>
    <p:sldId id="2571" r:id="rId124"/>
    <p:sldId id="440" r:id="rId125"/>
    <p:sldId id="441" r:id="rId126"/>
    <p:sldId id="442" r:id="rId127"/>
    <p:sldId id="2572" r:id="rId128"/>
    <p:sldId id="2573" r:id="rId129"/>
    <p:sldId id="326" r:id="rId130"/>
    <p:sldId id="339" r:id="rId131"/>
    <p:sldId id="373" r:id="rId132"/>
    <p:sldId id="371" r:id="rId133"/>
    <p:sldId id="372" r:id="rId134"/>
    <p:sldId id="353" r:id="rId135"/>
    <p:sldId id="364" r:id="rId136"/>
    <p:sldId id="376" r:id="rId137"/>
    <p:sldId id="374" r:id="rId138"/>
    <p:sldId id="378" r:id="rId139"/>
    <p:sldId id="343" r:id="rId140"/>
    <p:sldId id="348" r:id="rId141"/>
    <p:sldId id="357" r:id="rId142"/>
    <p:sldId id="377" r:id="rId143"/>
    <p:sldId id="375" r:id="rId144"/>
    <p:sldId id="366" r:id="rId14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19</c:v>
                </c:pt>
                <c:pt idx="1">
                  <c:v>0</c:v>
                </c:pt>
                <c:pt idx="2">
                  <c:v>4</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891745904"/>
        <c:axId val="-1891745360"/>
      </c:barChart>
      <c:catAx>
        <c:axId val="-1891745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91745360"/>
        <c:crosses val="autoZero"/>
        <c:auto val="1"/>
        <c:lblAlgn val="ctr"/>
        <c:lblOffset val="100"/>
        <c:noMultiLvlLbl val="0"/>
      </c:catAx>
      <c:valAx>
        <c:axId val="-1891745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91745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405279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72606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12226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56988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75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449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110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802-11-23/0187r3</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698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1216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68937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86592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Mar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67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Mar 2023</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106415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21815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10423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323614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6060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5600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8408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84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07060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74116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8715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345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70446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58</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974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0667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0913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82905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25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11</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38782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3780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67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101703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68</a:t>
            </a:fld>
            <a:endParaRPr lang="en-US"/>
          </a:p>
        </p:txBody>
      </p:sp>
    </p:spTree>
    <p:extLst>
      <p:ext uri="{BB962C8B-B14F-4D97-AF65-F5344CB8AC3E}">
        <p14:creationId xmlns:p14="http://schemas.microsoft.com/office/powerpoint/2010/main" val="2313151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14736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70</a:t>
            </a:fld>
            <a:endParaRPr lang="en-US"/>
          </a:p>
        </p:txBody>
      </p:sp>
    </p:spTree>
    <p:extLst>
      <p:ext uri="{BB962C8B-B14F-4D97-AF65-F5344CB8AC3E}">
        <p14:creationId xmlns:p14="http://schemas.microsoft.com/office/powerpoint/2010/main" val="413940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71</a:t>
            </a:fld>
            <a:endParaRPr lang="en-US"/>
          </a:p>
        </p:txBody>
      </p:sp>
    </p:spTree>
    <p:extLst>
      <p:ext uri="{BB962C8B-B14F-4D97-AF65-F5344CB8AC3E}">
        <p14:creationId xmlns:p14="http://schemas.microsoft.com/office/powerpoint/2010/main" val="1204166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72</a:t>
            </a:fld>
            <a:endParaRPr lang="en-US"/>
          </a:p>
        </p:txBody>
      </p:sp>
    </p:spTree>
    <p:extLst>
      <p:ext uri="{BB962C8B-B14F-4D97-AF65-F5344CB8AC3E}">
        <p14:creationId xmlns:p14="http://schemas.microsoft.com/office/powerpoint/2010/main" val="3609041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90903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02663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291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309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132044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1290158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511216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611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87</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791590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88</a:t>
            </a:fld>
            <a:endParaRPr lang="en-US" dirty="0">
              <a:latin typeface="Times New Roman" charset="0"/>
            </a:endParaRPr>
          </a:p>
        </p:txBody>
      </p:sp>
    </p:spTree>
    <p:extLst>
      <p:ext uri="{BB962C8B-B14F-4D97-AF65-F5344CB8AC3E}">
        <p14:creationId xmlns:p14="http://schemas.microsoft.com/office/powerpoint/2010/main" val="3012220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89</a:t>
            </a:fld>
            <a:endParaRPr lang="en-US" dirty="0">
              <a:latin typeface="Times New Roman" charset="0"/>
            </a:endParaRPr>
          </a:p>
        </p:txBody>
      </p:sp>
    </p:spTree>
    <p:extLst>
      <p:ext uri="{BB962C8B-B14F-4D97-AF65-F5344CB8AC3E}">
        <p14:creationId xmlns:p14="http://schemas.microsoft.com/office/powerpoint/2010/main" val="3854830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1623426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950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CF1AA1-30C6-D323-DE3E-3134A0DBC6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E7B8F9D9-4FFB-7E70-A8C7-5D8E0937616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820F249A-C2FA-61B5-849A-5CD45D8F933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CBFBDB99-03DD-F5FC-5AC1-7F53A0EDF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D1A7C7D-922A-482A-BB41-07C03AA9E217}" type="slidenum">
              <a:rPr lang="en-US" altLang="en-US"/>
              <a:pPr>
                <a:spcBef>
                  <a:spcPct val="0"/>
                </a:spcBef>
              </a:pPr>
              <a:t>104</a:t>
            </a:fld>
            <a:endParaRPr lang="en-US" altLang="en-US"/>
          </a:p>
        </p:txBody>
      </p:sp>
      <p:sp>
        <p:nvSpPr>
          <p:cNvPr id="16390" name="Rectangle 2">
            <a:extLst>
              <a:ext uri="{FF2B5EF4-FFF2-40B4-BE49-F238E27FC236}">
                <a16:creationId xmlns:a16="http://schemas.microsoft.com/office/drawing/2014/main" id="{A64256CE-D457-430E-57D5-EDC74E60D029}"/>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464812B8-57B0-E765-8922-2632A41A9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3586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56231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2325C6A-CE2A-EB22-E318-2B07A58C4EC6}"/>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1977C606-F86D-34A9-3FFF-1A08342C0A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353A782-889B-A820-FEB7-FEC2CBDAF79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3442AA7-6CE8-707B-5375-F1C3E6D8C5B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944F643-4C9B-974C-B1D4-330F173F240F}"/>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ECBE721E-ED62-7954-9F69-431688FC00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1E6A039-4D04-4532-B6EC-23CE324AE361}" type="slidenum">
              <a:rPr lang="en-US" altLang="en-US"/>
              <a:pPr>
                <a:spcBef>
                  <a:spcPct val="0"/>
                </a:spcBef>
              </a:pPr>
              <a:t>105</a:t>
            </a:fld>
            <a:endParaRPr lang="en-US" altLang="en-US"/>
          </a:p>
        </p:txBody>
      </p:sp>
    </p:spTree>
    <p:extLst>
      <p:ext uri="{BB962C8B-B14F-4D97-AF65-F5344CB8AC3E}">
        <p14:creationId xmlns:p14="http://schemas.microsoft.com/office/powerpoint/2010/main" val="23251660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1DC7D68-C774-117B-6AB6-5FC73C1B0D68}"/>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9AB250D8-A80F-697D-60CA-E3A10964FA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p:txBody>
      </p:sp>
      <p:sp>
        <p:nvSpPr>
          <p:cNvPr id="4" name="Header Placeholder 3">
            <a:extLst>
              <a:ext uri="{FF2B5EF4-FFF2-40B4-BE49-F238E27FC236}">
                <a16:creationId xmlns:a16="http://schemas.microsoft.com/office/drawing/2014/main" id="{7F8048FA-EB9C-EE97-7E46-9D174FED8EC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05D9A44-21D7-5A8C-44C8-B7D2D2912DB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2C13073-1C1C-F4BE-8073-778855113678}"/>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2AA0E2EF-F946-B6C4-EB9B-B193E1A9D9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D218FB7-7697-4A43-A1D4-789309526A1E}" type="slidenum">
              <a:rPr lang="en-US" altLang="en-US"/>
              <a:pPr>
                <a:spcBef>
                  <a:spcPct val="0"/>
                </a:spcBef>
              </a:pPr>
              <a:t>106</a:t>
            </a:fld>
            <a:endParaRPr lang="en-US" altLang="en-US"/>
          </a:p>
        </p:txBody>
      </p:sp>
    </p:spTree>
    <p:extLst>
      <p:ext uri="{BB962C8B-B14F-4D97-AF65-F5344CB8AC3E}">
        <p14:creationId xmlns:p14="http://schemas.microsoft.com/office/powerpoint/2010/main" val="41819081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EB531AE-1F78-A811-94CC-F75A232946D3}"/>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E12CB7BA-1DB6-03B6-3195-2FD3AF1D25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2E1126-C34F-F487-ACCB-46DB06B8BBB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3003A3A-0BAF-C43A-6D1B-7515ADBC69E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216E982-268C-E3EF-85A2-DF9E8D18D119}"/>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54A6A53A-BC1C-F259-B8BA-C56FD7232F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EC4CB86-3A29-46A8-BE0B-7F9CB01FBE80}" type="slidenum">
              <a:rPr lang="en-US" altLang="en-US"/>
              <a:pPr>
                <a:spcBef>
                  <a:spcPct val="0"/>
                </a:spcBef>
              </a:pPr>
              <a:t>107</a:t>
            </a:fld>
            <a:endParaRPr lang="en-US" altLang="en-US"/>
          </a:p>
        </p:txBody>
      </p:sp>
    </p:spTree>
    <p:extLst>
      <p:ext uri="{BB962C8B-B14F-4D97-AF65-F5344CB8AC3E}">
        <p14:creationId xmlns:p14="http://schemas.microsoft.com/office/powerpoint/2010/main" val="2215958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F5611B-E907-5AB1-5625-BBC8031B1EE8}"/>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3C580C7D-21DD-EC9E-A5C2-037E14D758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20A8488-B153-ACE1-0D9E-CC8D960E6FC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D6F12B9-9DC0-EF13-5886-CFABC966440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6F43FD8-88E4-5B1B-9495-569BAB7FE3A5}"/>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BB1F16DB-150F-4F8D-834C-AB07C932AB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8D876AE-0E37-4505-BA71-7833B41636AD}" type="slidenum">
              <a:rPr lang="en-US" altLang="en-US"/>
              <a:pPr>
                <a:spcBef>
                  <a:spcPct val="0"/>
                </a:spcBef>
              </a:pPr>
              <a:t>108</a:t>
            </a:fld>
            <a:endParaRPr lang="en-US" altLang="en-US"/>
          </a:p>
        </p:txBody>
      </p:sp>
    </p:spTree>
    <p:extLst>
      <p:ext uri="{BB962C8B-B14F-4D97-AF65-F5344CB8AC3E}">
        <p14:creationId xmlns:p14="http://schemas.microsoft.com/office/powerpoint/2010/main" val="31752056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2B1C1D3-4F97-4CBE-FE3B-21D133392A6B}"/>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5F5FF09F-BFE4-63D7-8AA0-E2D947BCE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B2DEC2-49B5-EB3A-0429-462A85BB962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33BE9B3-6431-7ABA-E827-C2DD0F77AF6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9C33839-54C8-EC27-F0A9-65A2AB1983A2}"/>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E51430F0-2896-45DE-BFE6-94ABB6BE10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67918F8-2F49-494A-A0FA-5BA62E916763}" type="slidenum">
              <a:rPr lang="en-US" altLang="en-US"/>
              <a:pPr>
                <a:spcBef>
                  <a:spcPct val="0"/>
                </a:spcBef>
              </a:pPr>
              <a:t>109</a:t>
            </a:fld>
            <a:endParaRPr lang="en-US" altLang="en-US"/>
          </a:p>
        </p:txBody>
      </p:sp>
    </p:spTree>
    <p:extLst>
      <p:ext uri="{BB962C8B-B14F-4D97-AF65-F5344CB8AC3E}">
        <p14:creationId xmlns:p14="http://schemas.microsoft.com/office/powerpoint/2010/main" val="26972357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ED5B43E-9127-622F-A813-E78E4FB813AE}"/>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C67049FE-BF80-FFD0-CBE5-15CF8DD2F6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F8790EA-2435-2043-98DD-ACDC0377B76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9E9311B-97F7-3CB4-F656-02AB83C7603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B5583B0-06FE-BEB3-2303-40B8591CFD16}"/>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46C28691-F3D5-B09B-6B12-C83F482D2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D8F3110-739D-4A00-B2AD-5A4933CC919E}" type="slidenum">
              <a:rPr lang="en-US" altLang="en-US"/>
              <a:pPr>
                <a:spcBef>
                  <a:spcPct val="0"/>
                </a:spcBef>
              </a:pPr>
              <a:t>110</a:t>
            </a:fld>
            <a:endParaRPr lang="en-US" altLang="en-US"/>
          </a:p>
        </p:txBody>
      </p:sp>
    </p:spTree>
    <p:extLst>
      <p:ext uri="{BB962C8B-B14F-4D97-AF65-F5344CB8AC3E}">
        <p14:creationId xmlns:p14="http://schemas.microsoft.com/office/powerpoint/2010/main" val="685619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AB78A16-BF4A-29A9-8821-44B3886183E9}"/>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A2C85584-554E-084A-BBF3-836DA9C1A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9F4E550-8320-A9A1-0F19-9B05AF88F18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329FC5D-C909-3194-6E4A-FC629C58651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82DA209-C89B-C4EB-20E2-76F50F5D245F}"/>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5042E89E-D2A7-DD84-01E6-5054A1D453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A5DF519-38C7-48A7-976E-53F896576FBE}" type="slidenum">
              <a:rPr lang="en-US" altLang="en-US"/>
              <a:pPr>
                <a:spcBef>
                  <a:spcPct val="0"/>
                </a:spcBef>
              </a:pPr>
              <a:t>111</a:t>
            </a:fld>
            <a:endParaRPr lang="en-US" altLang="en-US"/>
          </a:p>
        </p:txBody>
      </p:sp>
    </p:spTree>
    <p:extLst>
      <p:ext uri="{BB962C8B-B14F-4D97-AF65-F5344CB8AC3E}">
        <p14:creationId xmlns:p14="http://schemas.microsoft.com/office/powerpoint/2010/main" val="1347993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7DBE911-B802-2C02-1DE7-2083B060A01F}"/>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420E8F91-8A2E-4B99-56AB-2ADB9A60E2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E2DB335-3543-4631-07A5-6A23AC4630E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1D58859-B002-01E2-DB79-BCD13CA8BB9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4144811-CD18-54EB-DEF5-CAF9844FE997}"/>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F4D34E11-0C2C-F555-4546-C62A2BC1D4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1F78EA-F745-46B0-8624-D1D5889D25CE}" type="slidenum">
              <a:rPr lang="en-US" altLang="en-US"/>
              <a:pPr>
                <a:spcBef>
                  <a:spcPct val="0"/>
                </a:spcBef>
              </a:pPr>
              <a:t>112</a:t>
            </a:fld>
            <a:endParaRPr lang="en-US" altLang="en-US"/>
          </a:p>
        </p:txBody>
      </p:sp>
    </p:spTree>
    <p:extLst>
      <p:ext uri="{BB962C8B-B14F-4D97-AF65-F5344CB8AC3E}">
        <p14:creationId xmlns:p14="http://schemas.microsoft.com/office/powerpoint/2010/main" val="4140998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F7DFBD-39E6-C9A2-F66D-CD7F351CA394}"/>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F8443FA2-8F2F-0260-AB2C-AF11294CA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505DC0-E520-B0A7-1779-7E22B7FA418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8D02765-F3FF-49DB-A25F-84C840BAA82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E3039BD-709A-D0AC-8FF8-5391F8C4D233}"/>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2DD3A0BE-F471-5AC0-19CB-C33A30BFF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3B655E96-8F2F-4A63-A743-CD1E2285BB88}" type="slidenum">
              <a:rPr lang="en-US" altLang="en-US"/>
              <a:pPr>
                <a:spcBef>
                  <a:spcPct val="0"/>
                </a:spcBef>
              </a:pPr>
              <a:t>113</a:t>
            </a:fld>
            <a:endParaRPr lang="en-US" altLang="en-US"/>
          </a:p>
        </p:txBody>
      </p:sp>
    </p:spTree>
    <p:extLst>
      <p:ext uri="{BB962C8B-B14F-4D97-AF65-F5344CB8AC3E}">
        <p14:creationId xmlns:p14="http://schemas.microsoft.com/office/powerpoint/2010/main" val="37276190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9674BAD-22B9-1218-DEA5-A3B4FA724EA8}"/>
              </a:ext>
            </a:extLst>
          </p:cNvPr>
          <p:cNvSpPr>
            <a:spLocks noGrp="1" noRot="1" noChangeAspect="1" noTextEdit="1"/>
          </p:cNvSpPr>
          <p:nvPr>
            <p:ph type="sldImg"/>
          </p:nvPr>
        </p:nvSpPr>
        <p:spPr>
          <a:xfrm>
            <a:off x="384175" y="701675"/>
            <a:ext cx="6165850" cy="3468688"/>
          </a:xfrm>
          <a:ln/>
        </p:spPr>
      </p:sp>
      <p:sp>
        <p:nvSpPr>
          <p:cNvPr id="36867" name="Notes Placeholder 2">
            <a:extLst>
              <a:ext uri="{FF2B5EF4-FFF2-40B4-BE49-F238E27FC236}">
                <a16:creationId xmlns:a16="http://schemas.microsoft.com/office/drawing/2014/main" id="{24B1D92C-9851-05F6-EB39-EB1A457F0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B231E5-E56C-5B4B-55A1-A75059AC5BEA}"/>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FF91518-BB25-8DF1-3140-1B95D95AB15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1B48716C-B308-06D5-EDDA-02FA6D684980}"/>
              </a:ext>
            </a:extLst>
          </p:cNvPr>
          <p:cNvSpPr>
            <a:spLocks noGrp="1"/>
          </p:cNvSpPr>
          <p:nvPr>
            <p:ph type="ftr" sz="quarter" idx="4"/>
          </p:nvPr>
        </p:nvSpPr>
        <p:spPr/>
        <p:txBody>
          <a:bodyPr/>
          <a:lstStyle/>
          <a:p>
            <a:pPr lvl="4">
              <a:defRPr/>
            </a:pPr>
            <a:r>
              <a:rPr lang="en-US"/>
              <a:t>Edward Au (Marvell Semiconductor)</a:t>
            </a:r>
          </a:p>
        </p:txBody>
      </p:sp>
      <p:sp>
        <p:nvSpPr>
          <p:cNvPr id="36871" name="Slide Number Placeholder 6">
            <a:extLst>
              <a:ext uri="{FF2B5EF4-FFF2-40B4-BE49-F238E27FC236}">
                <a16:creationId xmlns:a16="http://schemas.microsoft.com/office/drawing/2014/main" id="{EE930C90-CCFD-2191-095E-9E42D397BD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C645E1F-E403-4E86-BBD2-826E43B36E0C}" type="slidenum">
              <a:rPr lang="en-US" altLang="en-US"/>
              <a:pPr>
                <a:spcBef>
                  <a:spcPct val="0"/>
                </a:spcBef>
              </a:pPr>
              <a:t>114</a:t>
            </a:fld>
            <a:endParaRPr lang="en-US" altLang="en-US"/>
          </a:p>
        </p:txBody>
      </p:sp>
    </p:spTree>
    <p:extLst>
      <p:ext uri="{BB962C8B-B14F-4D97-AF65-F5344CB8AC3E}">
        <p14:creationId xmlns:p14="http://schemas.microsoft.com/office/powerpoint/2010/main" val="211321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92277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9153A25-3960-381E-6631-90FCD652E93F}"/>
              </a:ext>
            </a:extLst>
          </p:cNvPr>
          <p:cNvSpPr>
            <a:spLocks noGrp="1" noRot="1" noChangeAspect="1" noTextEdit="1"/>
          </p:cNvSpPr>
          <p:nvPr>
            <p:ph type="sldImg"/>
          </p:nvPr>
        </p:nvSpPr>
        <p:spPr>
          <a:xfrm>
            <a:off x="384175" y="701675"/>
            <a:ext cx="6165850" cy="3468688"/>
          </a:xfrm>
          <a:ln/>
        </p:spPr>
      </p:sp>
      <p:sp>
        <p:nvSpPr>
          <p:cNvPr id="38915" name="Notes Placeholder 2">
            <a:extLst>
              <a:ext uri="{FF2B5EF4-FFF2-40B4-BE49-F238E27FC236}">
                <a16:creationId xmlns:a16="http://schemas.microsoft.com/office/drawing/2014/main" id="{702BF3BC-4DB9-EB66-65EE-6F6AD4388E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317EB03-4DDB-0698-3C1E-246D05F36AB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2F4C1B8-A4C0-D53C-73D7-48DDB581FFC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41C6B2F9-A875-FEA9-82B2-786614D01B01}"/>
              </a:ext>
            </a:extLst>
          </p:cNvPr>
          <p:cNvSpPr>
            <a:spLocks noGrp="1"/>
          </p:cNvSpPr>
          <p:nvPr>
            <p:ph type="ftr" sz="quarter" idx="4"/>
          </p:nvPr>
        </p:nvSpPr>
        <p:spPr/>
        <p:txBody>
          <a:bodyPr/>
          <a:lstStyle/>
          <a:p>
            <a:pPr lvl="4">
              <a:defRPr/>
            </a:pPr>
            <a:r>
              <a:rPr lang="en-US"/>
              <a:t>Edward Au (Marvell Semiconductor)</a:t>
            </a:r>
          </a:p>
        </p:txBody>
      </p:sp>
      <p:sp>
        <p:nvSpPr>
          <p:cNvPr id="38919" name="Slide Number Placeholder 6">
            <a:extLst>
              <a:ext uri="{FF2B5EF4-FFF2-40B4-BE49-F238E27FC236}">
                <a16:creationId xmlns:a16="http://schemas.microsoft.com/office/drawing/2014/main" id="{9D08BE54-2862-3DE3-A97C-15123E6579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C1CE333-E600-4977-B985-1124692E309B}" type="slidenum">
              <a:rPr lang="en-US" altLang="en-US"/>
              <a:pPr>
                <a:spcBef>
                  <a:spcPct val="0"/>
                </a:spcBef>
              </a:pPr>
              <a:t>115</a:t>
            </a:fld>
            <a:endParaRPr lang="en-US" altLang="en-US"/>
          </a:p>
        </p:txBody>
      </p:sp>
    </p:spTree>
    <p:extLst>
      <p:ext uri="{BB962C8B-B14F-4D97-AF65-F5344CB8AC3E}">
        <p14:creationId xmlns:p14="http://schemas.microsoft.com/office/powerpoint/2010/main" val="39116564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75107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459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29484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27977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125</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78013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40719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120837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974419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742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6335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38342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43863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71496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956264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932249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904282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087556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686365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38499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8761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874146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512114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642852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920060" cy="215444"/>
          </a:xfrm>
        </p:spPr>
        <p:txBody>
          <a:bodyPr/>
          <a:lstStyle/>
          <a:p>
            <a:pPr>
              <a:defRPr/>
            </a:pPr>
            <a:r>
              <a:rPr lang="en-US" dirty="0"/>
              <a:t>March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142</a:t>
            </a:fld>
            <a:endParaRPr lang="en-US"/>
          </a:p>
        </p:txBody>
      </p:sp>
    </p:spTree>
    <p:extLst>
      <p:ext uri="{BB962C8B-B14F-4D97-AF65-F5344CB8AC3E}">
        <p14:creationId xmlns:p14="http://schemas.microsoft.com/office/powerpoint/2010/main" val="2995536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34026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6697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March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7000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802.11-23/0202r0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mentor.ieee.org/802.18/dcn/23/18-23-0028-07-0000-proposed-response-to-singapore-imda-s-consultation.pdf" TargetMode="External"/><Relationship Id="rId4" Type="http://schemas.openxmlformats.org/officeDocument/2006/relationships/hyperlink" Target="https://mentor.ieee.org/802.18/dcn/23/18-23-0014-11-0000-proposed-response-to-miit-of-china-consultation-on-uwb.pdf"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8/dcn/23/18-23-0010-00-0000-january-2023-wireless-interim-minutes.doc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mentor.ieee.org/802.18/dcn/23/18-23-0029-00-0000-weekly-teleconference-minutes-16-february-2023.docx"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8/dcn/23/18-23-0015-15-ISUS-isus-clean-version-of-spectrum-statement.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mentor.ieee.org/802-ec/dcn/22/ec-22-0266-00-WCSG-ieee-802-s-wireless-standards-table-of-frequency-ranges.xlsx"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mentor.ieee.org/802.18/documents?is_dcn=20&amp;is_group=0000&amp;is_year=2023"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radio-spectrum-policy-group.ec.europa.eu/system/files/2023-02/RSPG23-014final-sub-group-Climate_Change_Questionnaire-2023_0.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igital-strategy.ec.europa.eu/en/consultations/future-electronic-communications-sector-and-its-infrastructure" TargetMode="External"/><Relationship Id="rId5" Type="http://schemas.openxmlformats.org/officeDocument/2006/relationships/hyperlink" Target="https://www.rabc-cccr.ca/ised-radio-standards-specification-rss-247-issue-3-february-2023-digital-transmission-systems-dtss-frequency-hopping-systems-fhss-and-licence-exempt-local-area-network-le-lan-devic/" TargetMode="External"/><Relationship Id="rId4" Type="http://schemas.openxmlformats.org/officeDocument/2006/relationships/hyperlink" Target="https://www.cept.org/files/9522/Draft%20CEPT%20Report%2084.docx"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edward.ks.au@gmai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12" Type="http://schemas.openxmlformats.org/officeDocument/2006/relationships/hyperlink" Target="mailto:emily.h.qi@inte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harrybims@me.com" TargetMode="External"/><Relationship Id="rId11" Type="http://schemas.openxmlformats.org/officeDocument/2006/relationships/hyperlink" Target="mailto:RoyWant@google.com" TargetMode="External"/><Relationship Id="rId5" Type="http://schemas.openxmlformats.org/officeDocument/2006/relationships/hyperlink" Target="mailto:volker.jungnickel@hhi.fraunhofer.de" TargetMode="External"/><Relationship Id="rId10" Type="http://schemas.openxmlformats.org/officeDocument/2006/relationships/hyperlink" Target="mailto:po-kai.huang@intel.com" TargetMode="External"/><Relationship Id="rId4" Type="http://schemas.openxmlformats.org/officeDocument/2006/relationships/hyperlink" Target="mailto:petere@ieee.org" TargetMode="External"/><Relationship Id="rId9" Type="http://schemas.openxmlformats.org/officeDocument/2006/relationships/hyperlink" Target="mailto:claudiodasilva@meta.com"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hyperlink" Target="https://datatracker.ietf.org/wg/dbound2/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vcon/about/"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datatracker.ietf.org/wg/keytrans/about/" TargetMode="External"/><Relationship Id="rId5" Type="http://schemas.openxmlformats.org/officeDocument/2006/relationships/hyperlink" Target="https://datatracker.ietf.org/wg/bpf/about/" TargetMode="External"/><Relationship Id="rId4" Type="http://schemas.openxmlformats.org/officeDocument/2006/relationships/hyperlink" Target="https://datatracker.ietf.org/wg/sml/about/"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schc/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apn/"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radext/" TargetMode="External"/><Relationship Id="rId2" Type="http://schemas.openxmlformats.org/officeDocument/2006/relationships/notesSlide" Target="../notesSlides/notesSlide83.xml"/><Relationship Id="rId16" Type="http://schemas.openxmlformats.org/officeDocument/2006/relationships/hyperlink" Target="https://datatracker.ietf.org/wg/radext/about/" TargetMode="External"/><Relationship Id="rId1" Type="http://schemas.openxmlformats.org/officeDocument/2006/relationships/slideLayout" Target="../slideLayouts/slideLayout2.xml"/><Relationship Id="rId6" Type="http://schemas.openxmlformats.org/officeDocument/2006/relationships/hyperlink" Target="https://datatracker.ietf.org/wg/apn/about/" TargetMode="External"/><Relationship Id="rId11" Type="http://schemas.openxmlformats.org/officeDocument/2006/relationships/hyperlink" Target="https://datatracker.ietf.org/doc/charter-ietf-congres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congress/about/" TargetMode="External"/><Relationship Id="rId19" Type="http://schemas.openxmlformats.org/officeDocument/2006/relationships/hyperlink" Target="https://datatracker.ietf.org/doc/charter-ietf-schc/"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opsawg/about/"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s://datatracker.ietf.org/doc/draft-ietf-6lo-path-aware-semantic-addressin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aka-pfs/"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datatracker.ietf.org/doc/draft-ietf-emu-tls-eap-type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rfc7170bis/"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tlstm-update/" TargetMode="External"/><Relationship Id="rId4" Type="http://schemas.openxmlformats.org/officeDocument/2006/relationships/hyperlink" Target="https://datatracker.ietf.org/doc/draft-ietf-opsawg-sbom-acces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rfc8446bis/"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datatracker.ietf.org/doc/draft-ietf-detnet-controller-plane-framework/" TargetMode="External"/><Relationship Id="rId4" Type="http://schemas.openxmlformats.org/officeDocument/2006/relationships/hyperlink" Target="https://datatracker.ietf.org/doc/draft-ietf-detnet-scaling-requirements/"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s://datatracker.ietf.org/doc/draft-ietf-anima-network-service-auto-deployment/"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voucher/"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file:///C:\Users\rjstacey\OneDrive%20-%20Intel%20Corporation\Documents\802.11\ANA\TGbe" TargetMode="External"/><Relationship Id="rId13" Type="http://schemas.openxmlformats.org/officeDocument/2006/relationships/hyperlink" Target="file:///C:\Users\rjstacey\OneDrive%20-%20Intel%20Corporation\Documents\802.11\ANA\CipherSuiteSelectors" TargetMode="External"/><Relationship Id="rId3" Type="http://schemas.openxmlformats.org/officeDocument/2006/relationships/hyperlink" Target="file:///C:\Users\rjstacey\OneDrive%20-%20Intel%20Corporation\Documents\802.11\ANA\TGbf" TargetMode="External"/><Relationship Id="rId7" Type="http://schemas.openxmlformats.org/officeDocument/2006/relationships/hyperlink" Target="file:///C:\Users\rjstacey\OneDrive%20-%20Intel%20Corporation\Documents\802.11\ANA\dot11smt" TargetMode="External"/><Relationship Id="rId12" Type="http://schemas.openxmlformats.org/officeDocument/2006/relationships/hyperlink" Target="file:///C:\Users\rjstacey\OneDrive%20-%20Intel%20Corporation\Documents\802.11\ANA\RSNCapabilities" TargetMode="External"/><Relationship Id="rId2" Type="http://schemas.openxmlformats.org/officeDocument/2006/relationships/hyperlink" Target="ExtendedCapabilities" TargetMode="External"/><Relationship Id="rId16" Type="http://schemas.openxmlformats.org/officeDocument/2006/relationships/hyperlink" Target="file:///C:\Users\rjstacey\OneDrive%20-%20Intel%20Corporation\Documents\802.11\ANA\ANA" TargetMode="External"/><Relationship Id="rId1" Type="http://schemas.openxmlformats.org/officeDocument/2006/relationships/slideLayout" Target="../slideLayouts/slideLayout6.xml"/><Relationship Id="rId6" Type="http://schemas.openxmlformats.org/officeDocument/2006/relationships/hyperlink" Target="file:///C:\Users\rjstacey\OneDrive%20-%20Intel%20Corporation\Documents\802.11\ANA\PublicActionFrames" TargetMode="External"/><Relationship Id="rId11" Type="http://schemas.openxmlformats.org/officeDocument/2006/relationships/hyperlink" Target="file:///C:\Users\rjstacey\OneDrive%20-%20Intel%20Corporation\Documents\802.11\ANA\ElementIDs" TargetMode="External"/><Relationship Id="rId5" Type="http://schemas.openxmlformats.org/officeDocument/2006/relationships/hyperlink" Target="file:///C:\Users\rjstacey\OneDrive%20-%20Intel%20Corporation\Documents\802.11\ANA\Categories" TargetMode="External"/><Relationship Id="rId15" Type="http://schemas.openxmlformats.org/officeDocument/2006/relationships/hyperlink" Target="file:///C:\Users\rjstacey\OneDrive%20-%20Intel%20Corporation\Documents\802.11\ANA\dot11Groups" TargetMode="External"/><Relationship Id="rId10" Type="http://schemas.openxmlformats.org/officeDocument/2006/relationships/hyperlink" Target="file:///C:\Users\rjstacey\OneDrive%20-%20Intel%20Corporation\Documents\802.11\ANA\TGme" TargetMode="External"/><Relationship Id="rId4" Type="http://schemas.openxmlformats.org/officeDocument/2006/relationships/hyperlink" Target="file:///C:\Users\rjstacey\OneDrive%20-%20Intel%20Corporation\Documents\802.11\ANA\Element%20ID%20Extension%201" TargetMode="External"/><Relationship Id="rId9" Type="http://schemas.openxmlformats.org/officeDocument/2006/relationships/hyperlink" Target="file:///C:\Users\rjstacey\OneDrive%20-%20Intel%20Corporation\Documents\802.11\ANA\StatusCodes" TargetMode="External"/><Relationship Id="rId14" Type="http://schemas.openxmlformats.org/officeDocument/2006/relationships/hyperlink" Target="file:///C:\Users\rjstacey\OneDrive%20-%20Intel%20Corporation\Documents\802.11\ANA\ExtendedCapabilit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179-05-0arc-arc-sc-agenda-mar-2023.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22/11-23-0187-03-0PAR-PAR%20Review%20SC%20&#8211;%20Meeting%20Agenda%20and%20Comment%20slides%20-%20March%202023%20-%20Mixed-Mode%20Plenary.pp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22/11-22-1940-00-0PAR-minutes-november-2022-session.docx"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3/11-23-0164-00-0wng-agenda-for-wng-sc-2023-march.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3/11-23-0445-00-0wng-wng-meeting-minutes-2023-march-atlanta-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3/11-23-0211-01-0jtc-agenda-for-mar-2023-hybrid.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entor.ieee.org/802-ec/dcn/22/ec-22-0047-00-00EC-ieee-sa-response-to-iso-iec-jtc1-on-802-11ax-05nov202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echstreet.com/ieee/standards/ieee-p802-11bc?product_id=224169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vent.on24.com/wcc/r/4153277/A4D7185230A328AF38376C8193EE9714?partnerref=speak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mentor.ieee.org/802.11/documents?is_dcn=486&amp;is_group=00bc" TargetMode="External"/><Relationship Id="rId3" Type="http://schemas.openxmlformats.org/officeDocument/2006/relationships/hyperlink" Target="https://www.ieee802.org/11/PARs/P802_11bc_PAR_Detail.pdf" TargetMode="External"/><Relationship Id="rId7" Type="http://schemas.openxmlformats.org/officeDocument/2006/relationships/hyperlink" Target="https://mentor.ieee.org/802.11/documents?is_dcn=151&amp;is_group=00b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ocuments?is_dcn=268&amp;is_group=00bc" TargetMode="External"/><Relationship Id="rId5" Type="http://schemas.openxmlformats.org/officeDocument/2006/relationships/hyperlink" Target="https://mentor.ieee.org/802.11/documents?is_dcn=2123&amp;is_group=00bc" TargetMode="External"/><Relationship Id="rId4" Type="http://schemas.openxmlformats.org/officeDocument/2006/relationships/hyperlink" Target="https://mentor.ieee.org/802-ec/dcn/18/ec-18-0250-00-ACSD-p802-11bc.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3/11-23-0191-13-00be-tgbe-march-2023-meeting-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3/11-23-0442-02-00be-tgbe-motions-list-part-4.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3/11-23-0180-06-00bh-agenda-tgbh-2023-mar-plenary.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2/11-22-0651-14-00bh-tgbh-motions-list.pptx" TargetMode="External"/><Relationship Id="rId5" Type="http://schemas.openxmlformats.org/officeDocument/2006/relationships/hyperlink" Target="https://mentor.ieee.org/802.11/dcn/22/11-22-0973-19-00bh-cc41-comments-against-d0-2.xlsx" TargetMode="External"/><Relationship Id="rId4" Type="http://schemas.openxmlformats.org/officeDocument/2006/relationships/hyperlink" Target="https://mentor.ieee.org/802.11/dcn/21/11-21-0332-37-00bh-issues-tracking.docx"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mentor.ieee.org/802.11/dcn/23/11-23-0421-01-00bh-irm-proposal.pptx" TargetMode="External"/><Relationship Id="rId3" Type="http://schemas.openxmlformats.org/officeDocument/2006/relationships/hyperlink" Target="https://mentor.ieee.org/802.11/dcn/23/11-23-0459-00-00bh-cr-for-cid16.docx" TargetMode="External"/><Relationship Id="rId7" Type="http://schemas.openxmlformats.org/officeDocument/2006/relationships/hyperlink" Target="https://mentor.ieee.org/802.11/dcn/23/11-23-0461-00-00bh-cr-for-cids-5-and-62.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1806-00-00bh-cr-for-pasn.docx" TargetMode="External"/><Relationship Id="rId5" Type="http://schemas.openxmlformats.org/officeDocument/2006/relationships/hyperlink" Target="https://mentor.ieee.org/802.11/dcn/22/11-22-1732-01-00bh-resolution-for-cid19-and-cid20.pptx" TargetMode="External"/><Relationship Id="rId4" Type="http://schemas.openxmlformats.org/officeDocument/2006/relationships/hyperlink" Target="https://mentor.ieee.org/802.11/dcn/23/11-23-0452-00-00bh-resolution-cid-32.docx" TargetMode="External"/><Relationship Id="rId9" Type="http://schemas.openxmlformats.org/officeDocument/2006/relationships/hyperlink" Target="https://mentor.ieee.org/802.11/dcn/23/11-23-0441-00-00bh-ie-based-pre-association-identification.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2/11-22-0973-18-00bh-cc41-comments-against-d0-2.xls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3/11-23-0480-00-0uhr-uhr-proposed-par.pdf"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hyperlink" Target="https://mentor.ieee.org/802.11/dcn/23/11-23-0409-00-0uhr-uhr-sg-march-2023-meeting-minutes.docx" TargetMode="External"/><Relationship Id="rId4" Type="http://schemas.openxmlformats.org/officeDocument/2006/relationships/hyperlink" Target="https://mentor.ieee.org/802.11/dcn/23/11-23-0079-05-0uhr-uhr-draft-proposed-csd.docx"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23/11-23-0172-04-0amp-amp-tig-meeting-agenda-for-mar-plenary-2023.pptx"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2023-03-17</a:t>
            </a:r>
            <a:endParaRPr lang="en-GB" sz="2000" b="0" dirty="0"/>
          </a:p>
        </p:txBody>
      </p:sp>
      <p:sp>
        <p:nvSpPr>
          <p:cNvPr id="6" name="Date Placeholder 3"/>
          <p:cNvSpPr>
            <a:spLocks noGrp="1"/>
          </p:cNvSpPr>
          <p:nvPr>
            <p:ph type="dt" idx="10"/>
          </p:nvPr>
        </p:nvSpPr>
        <p:spPr/>
        <p:txBody>
          <a:bodyPr/>
          <a:lstStyle/>
          <a:p>
            <a:r>
              <a:rPr lang="en-US"/>
              <a:t>March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35BD28-5E8B-2A0F-5CFC-D5541F2B8B13}"/>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4E169219-B723-258A-8CAB-25AE7713337F}"/>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981A3EAF-A7CC-7C9B-AEDB-76D7F65727A9}"/>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525861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a:t>
            </a:r>
          </a:p>
          <a:p>
            <a:pPr lvl="1">
              <a:buFont typeface="Arial" panose="020B0604020202020204" pitchFamily="34" charset="0"/>
              <a:buChar char="•"/>
            </a:pPr>
            <a:r>
              <a:rPr lang="en-US" sz="2400" dirty="0"/>
              <a:t>Discovery mechanism using NB operation.</a:t>
            </a:r>
          </a:p>
          <a:p>
            <a:pPr lvl="1">
              <a:buFont typeface="Arial" panose="020B0604020202020204" pitchFamily="34" charset="0"/>
              <a:buChar char="•"/>
            </a:pPr>
            <a:r>
              <a:rPr lang="en-US" sz="2400" dirty="0"/>
              <a:t>UWB Sensing – waveform, channelization, etc.. </a:t>
            </a:r>
          </a:p>
        </p:txBody>
      </p:sp>
      <p:sp>
        <p:nvSpPr>
          <p:cNvPr id="7" name="Footer Placeholder 6">
            <a:extLst>
              <a:ext uri="{FF2B5EF4-FFF2-40B4-BE49-F238E27FC236}">
                <a16:creationId xmlns:a16="http://schemas.microsoft.com/office/drawing/2014/main" id="{94E91F43-CE76-34D6-705C-F976CE7B150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00E1C1F-300D-3206-3844-FCAC9937F01B}"/>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5C14000E-A400-5455-EB59-C7520162AA4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24055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1" y="1556792"/>
            <a:ext cx="10361084" cy="4537623"/>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marL="0" indent="0"/>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Last meeting submitted PAR and CSD for approval by EC.</a:t>
            </a:r>
          </a:p>
          <a:p>
            <a:pPr lvl="1">
              <a:buFont typeface="Arial" panose="020B0604020202020204" pitchFamily="34" charset="0"/>
              <a:buChar char="•"/>
            </a:pPr>
            <a:r>
              <a:rPr lang="en-US" sz="2400" dirty="0"/>
              <a:t>PAR reviewed by 802 WGs and feedback provided to Privacy SG.</a:t>
            </a:r>
            <a:endParaRPr lang="en-US" sz="2400" b="0" dirty="0"/>
          </a:p>
        </p:txBody>
      </p:sp>
      <p:sp>
        <p:nvSpPr>
          <p:cNvPr id="7" name="Footer Placeholder 6">
            <a:extLst>
              <a:ext uri="{FF2B5EF4-FFF2-40B4-BE49-F238E27FC236}">
                <a16:creationId xmlns:a16="http://schemas.microsoft.com/office/drawing/2014/main" id="{E2C803A0-DC92-7A1D-56B6-D4FCBABF23A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F8222CD-8BC5-5297-6625-58DA0A4EE8C9}"/>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8E4FBD1B-EC00-BFA0-53A6-EDAF86F97EE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870887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Completed the Technical Requirements phase and in protocol development stage.</a:t>
            </a:r>
          </a:p>
          <a:p>
            <a:pPr lvl="1">
              <a:buFont typeface="Arial" panose="020B0604020202020204" pitchFamily="34" charset="0"/>
              <a:buChar char="•"/>
            </a:pPr>
            <a:r>
              <a:rPr lang="en-US" sz="2400" b="0" dirty="0"/>
              <a:t>Review proposals on updated channel model, evaluation of channel utilization, channel access methods, co-existence and QoS, UWB/VBAN HBAN co-existence. </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C7C922AA-ACA3-606B-00F4-47E5430FC59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A7D239C-A719-BD87-8A1D-A2C4465649A4}"/>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B102CD18-A614-1469-8EE7-64077371AE8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761486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1AB2E4D-921D-F161-2E21-935E050C258B}"/>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378B9EAE-CEF3-AE0F-4BB0-00A7C691296A}"/>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8" name="Date Placeholder 7">
            <a:extLst>
              <a:ext uri="{FF2B5EF4-FFF2-40B4-BE49-F238E27FC236}">
                <a16:creationId xmlns:a16="http://schemas.microsoft.com/office/drawing/2014/main" id="{4F06E76A-713B-BE2F-AFFC-9A2EA87A375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6294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DD97AE3-0C9D-2293-EFF3-D92193B1B17D}"/>
              </a:ext>
            </a:extLst>
          </p:cNvPr>
          <p:cNvSpPr>
            <a:spLocks noGrp="1" noChangeArrowheads="1"/>
          </p:cNvSpPr>
          <p:nvPr>
            <p:ph type="title"/>
          </p:nvPr>
        </p:nvSpPr>
        <p:spPr>
          <a:xfrm>
            <a:off x="2209800" y="609600"/>
            <a:ext cx="7772400" cy="1066800"/>
          </a:xfrm>
        </p:spPr>
        <p:txBody>
          <a:bodyPr/>
          <a:lstStyle/>
          <a:p>
            <a:r>
              <a:rPr lang="en-US" altLang="en-US"/>
              <a:t>802.18 Liaison Report – March 2023</a:t>
            </a:r>
          </a:p>
        </p:txBody>
      </p:sp>
      <p:sp>
        <p:nvSpPr>
          <p:cNvPr id="15366" name="Rectangle 6">
            <a:extLst>
              <a:ext uri="{FF2B5EF4-FFF2-40B4-BE49-F238E27FC236}">
                <a16:creationId xmlns:a16="http://schemas.microsoft.com/office/drawing/2014/main" id="{CEF14D88-B053-E893-ECA3-B7BC323599D6}"/>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2023-03-15</a:t>
            </a:r>
          </a:p>
        </p:txBody>
      </p:sp>
      <p:graphicFrame>
        <p:nvGraphicFramePr>
          <p:cNvPr id="15367" name="Object 11">
            <a:extLst>
              <a:ext uri="{FF2B5EF4-FFF2-40B4-BE49-F238E27FC236}">
                <a16:creationId xmlns:a16="http://schemas.microsoft.com/office/drawing/2014/main" id="{69E55639-AB19-519D-CE21-9BB4E1A4D763}"/>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name="Document" r:id="rId3" imgW="8227229" imgH="998269" progId="Word.Document.8">
                  <p:embed/>
                </p:oleObj>
              </mc:Choice>
              <mc:Fallback>
                <p:oleObj name="Document" r:id="rId3" imgW="8227229" imgH="998269" progId="Word.Document.8">
                  <p:embed/>
                  <p:pic>
                    <p:nvPicPr>
                      <p:cNvPr id="15367" name="Object 11">
                        <a:extLst>
                          <a:ext uri="{FF2B5EF4-FFF2-40B4-BE49-F238E27FC236}">
                            <a16:creationId xmlns:a16="http://schemas.microsoft.com/office/drawing/2014/main" id="{69E55639-AB19-519D-CE21-9BB4E1A4D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B2E6F255-7CFF-7E19-71DA-6EA65193A5FD}"/>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B3BD4116-5DC6-780C-3BF7-57FE55A85B2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039DB1A-FD20-D51D-19CE-1D245D5397DD}"/>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0539B704-EC7F-636D-3780-A886D829B12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763833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B9271DD-1452-1E06-5766-E6257D6A243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57B47F37-D738-8CA3-CFBF-6C5DECA4B3F0}"/>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14 March 2023</a:t>
            </a:r>
          </a:p>
          <a:p>
            <a:pPr lvl="1" algn="just">
              <a:spcBef>
                <a:spcPts val="300"/>
              </a:spcBef>
            </a:pPr>
            <a:r>
              <a:rPr lang="en-US" altLang="en-US" sz="1800"/>
              <a:t>53 voters (including 8 on LMSC)</a:t>
            </a:r>
          </a:p>
          <a:p>
            <a:pPr lvl="1" algn="just">
              <a:spcBef>
                <a:spcPts val="300"/>
              </a:spcBef>
            </a:pPr>
            <a:r>
              <a:rPr lang="en-US" altLang="en-US" sz="1800"/>
              <a:t>0 nearly voters</a:t>
            </a:r>
          </a:p>
          <a:p>
            <a:pPr lvl="1" algn="just">
              <a:spcBef>
                <a:spcPts val="300"/>
              </a:spcBef>
            </a:pPr>
            <a:r>
              <a:rPr lang="en-US" altLang="en-US" sz="1800"/>
              <a:t>12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a:t>
            </a:r>
          </a:p>
          <a:p>
            <a:pPr lvl="1" algn="just">
              <a:spcBef>
                <a:spcPts val="300"/>
              </a:spcBef>
            </a:pPr>
            <a:r>
              <a:rPr lang="en-US" altLang="en-US" sz="1800"/>
              <a:t>IEEE Statement Update on Spectrum (ISUS):  Amelia Andersdotter (Sky Group/Comcast)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723BE16C-B1DB-3DCE-FB5F-D8DD3A8BA63C}"/>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7A7395B2-565B-C36F-EB9E-DB6C5262C57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9BFBB0E4-696E-B896-F6C0-4C935DA4E36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541368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4EECF2A-B7F6-09F6-A611-779710AFA5C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January interim (1)</a:t>
            </a:r>
          </a:p>
        </p:txBody>
      </p:sp>
      <p:sp>
        <p:nvSpPr>
          <p:cNvPr id="19462" name="Rectangle 3">
            <a:extLst>
              <a:ext uri="{FF2B5EF4-FFF2-40B4-BE49-F238E27FC236}">
                <a16:creationId xmlns:a16="http://schemas.microsoft.com/office/drawing/2014/main" id="{CBAB036E-AF52-11F7-D63A-82979AA43941}"/>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IEEE 802 LMSC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BF73D761-DF6A-B2C9-3F75-F799F0C028DB}"/>
              </a:ext>
            </a:extLst>
          </p:cNvPr>
          <p:cNvGraphicFramePr>
            <a:graphicFrameLocks noGrp="1"/>
          </p:cNvGraphicFramePr>
          <p:nvPr/>
        </p:nvGraphicFramePr>
        <p:xfrm>
          <a:off x="2657476" y="2466976"/>
          <a:ext cx="7324725" cy="2028825"/>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249">
                <a:tc>
                  <a:txBody>
                    <a:bodyPr/>
                    <a:lstStyle/>
                    <a:p>
                      <a:r>
                        <a:rPr lang="en-US" sz="1600" dirty="0"/>
                        <a:t>Consultation</a:t>
                      </a:r>
                    </a:p>
                  </a:txBody>
                  <a:tcPr marT="45651" marB="45651"/>
                </a:tc>
                <a:tc>
                  <a:txBody>
                    <a:bodyPr/>
                    <a:lstStyle/>
                    <a:p>
                      <a:r>
                        <a:rPr lang="en-US" sz="1600" dirty="0"/>
                        <a:t>DCN</a:t>
                      </a:r>
                    </a:p>
                  </a:txBody>
                  <a:tcPr marT="45651" marB="45651"/>
                </a:tc>
                <a:extLst>
                  <a:ext uri="{0D108BD9-81ED-4DB2-BD59-A6C34878D82A}">
                    <a16:rowId xmlns:a16="http://schemas.microsoft.com/office/drawing/2014/main" val="10000"/>
                  </a:ext>
                </a:extLst>
              </a:tr>
              <a:tr h="1066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China MIIT’s </a:t>
                      </a:r>
                      <a:r>
                        <a:rPr lang="en-GB" sz="1600" u="none" kern="1200" dirty="0">
                          <a:solidFill>
                            <a:schemeClr val="dk1"/>
                          </a:solidFill>
                          <a:effectLst/>
                          <a:latin typeface="+mn-lt"/>
                          <a:ea typeface="+mn-ea"/>
                          <a:cs typeface="+mn-cs"/>
                        </a:rPr>
                        <a:t>consultation on the “900MHz Frequency Band Radio Frequency Identification (RFID) Equipment Radio Management Regulations (Draft for Comments)” and “Ultra Wideband (UWB) Equipment Radio Management Regulations (Draft for Comments)”</a:t>
                      </a:r>
                      <a:endParaRPr lang="en-US" altLang="en-US" sz="1600" u="none" dirty="0"/>
                    </a:p>
                  </a:txBody>
                  <a:tcPr marT="45651" marB="45651"/>
                </a:tc>
                <a:tc>
                  <a:txBody>
                    <a:bodyPr/>
                    <a:lstStyle/>
                    <a:p>
                      <a:r>
                        <a:rPr lang="en-US" sz="1600" dirty="0">
                          <a:hlinkClick r:id="rId4"/>
                        </a:rPr>
                        <a:t>18-23/0014r11</a:t>
                      </a:r>
                      <a:endParaRPr lang="en-US" sz="1600" dirty="0"/>
                    </a:p>
                  </a:txBody>
                  <a:tcPr marT="45651" marB="45651"/>
                </a:tc>
                <a:extLst>
                  <a:ext uri="{0D108BD9-81ED-4DB2-BD59-A6C34878D82A}">
                    <a16:rowId xmlns:a16="http://schemas.microsoft.com/office/drawing/2014/main" val="10001"/>
                  </a:ext>
                </a:extLst>
              </a:tr>
              <a:tr h="591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Singapore</a:t>
                      </a:r>
                      <a:r>
                        <a:rPr lang="en-US" altLang="en-US" sz="1600" u="none" baseline="0" dirty="0"/>
                        <a:t> IMDA’s consultation “</a:t>
                      </a:r>
                      <a:r>
                        <a:rPr lang="en-GB" sz="1600" u="none" kern="1200" dirty="0">
                          <a:solidFill>
                            <a:schemeClr val="dk1"/>
                          </a:solidFill>
                          <a:effectLst/>
                          <a:latin typeface="+mn-lt"/>
                          <a:ea typeface="+mn-ea"/>
                          <a:cs typeface="+mn-cs"/>
                        </a:rPr>
                        <a:t>Public Consultation on Proposed Allocation of 6 GHz Band in Singapore”</a:t>
                      </a:r>
                      <a:endParaRPr lang="en-US" altLang="en-US" sz="1600" u="none" dirty="0"/>
                    </a:p>
                  </a:txBody>
                  <a:tcPr marT="45651" marB="45651"/>
                </a:tc>
                <a:tc>
                  <a:txBody>
                    <a:bodyPr/>
                    <a:lstStyle/>
                    <a:p>
                      <a:r>
                        <a:rPr lang="en-US" sz="1600" dirty="0">
                          <a:hlinkClick r:id="rId5"/>
                        </a:rPr>
                        <a:t>18-23/0028r7</a:t>
                      </a:r>
                      <a:endParaRPr lang="en-US" sz="1600" dirty="0"/>
                    </a:p>
                  </a:txBody>
                  <a:tcPr marT="45651" marB="45651"/>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58EB346-9AFE-98DC-FA8F-980F0EA55E1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D4010D4-8AD3-66DA-2BF8-267F15B85152}"/>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Date Placeholder 4">
            <a:extLst>
              <a:ext uri="{FF2B5EF4-FFF2-40B4-BE49-F238E27FC236}">
                <a16:creationId xmlns:a16="http://schemas.microsoft.com/office/drawing/2014/main" id="{A13F840C-27DB-1F7E-C8A5-277B6327014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6836443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AC97CFDC-E01B-30CD-3840-871E6E0523AD}"/>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January interim (2)</a:t>
            </a:r>
          </a:p>
        </p:txBody>
      </p:sp>
      <p:sp>
        <p:nvSpPr>
          <p:cNvPr id="21510" name="Rectangle 3">
            <a:extLst>
              <a:ext uri="{FF2B5EF4-FFF2-40B4-BE49-F238E27FC236}">
                <a16:creationId xmlns:a16="http://schemas.microsoft.com/office/drawing/2014/main" id="{EA0B8860-8A22-D28F-B928-CC60DD4AC552}"/>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17 January 2023 (</a:t>
            </a:r>
            <a:r>
              <a:rPr lang="en-US" altLang="en-US" sz="2000">
                <a:hlinkClick r:id="rId3"/>
              </a:rPr>
              <a:t>18-23/0010r0</a:t>
            </a:r>
            <a:r>
              <a:rPr lang="en-US" altLang="en-US" sz="2000"/>
              <a:t>) and 16 February 2023 (</a:t>
            </a:r>
            <a:r>
              <a:rPr lang="en-US" altLang="en-US" sz="2000">
                <a:hlinkClick r:id="rId4"/>
              </a:rPr>
              <a:t>18-23/0029r0</a:t>
            </a:r>
            <a:r>
              <a:rPr lang="en-US" altLang="en-US" sz="2000"/>
              <a:t>).</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6637B15D-4182-64A8-8F5C-7158F8A97CB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C8CDB10-6085-1BF5-F2C7-01ECE852CD3F}"/>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1505E5B2-7BFE-C8D6-15E9-0E72C892DD0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227476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FB84BDC2-5660-FBC9-BEDE-3112D6C4586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(1)</a:t>
            </a:r>
          </a:p>
        </p:txBody>
      </p:sp>
      <p:sp>
        <p:nvSpPr>
          <p:cNvPr id="23558" name="Rectangle 3">
            <a:extLst>
              <a:ext uri="{FF2B5EF4-FFF2-40B4-BE49-F238E27FC236}">
                <a16:creationId xmlns:a16="http://schemas.microsoft.com/office/drawing/2014/main" id="{B274EFE7-C486-23AC-2450-F3424566957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427163" indent="-2841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IEEE Statement on Spectrum Update (ISUS) ad-hoc</a:t>
            </a:r>
          </a:p>
          <a:p>
            <a:pPr lvl="1" algn="just">
              <a:spcBef>
                <a:spcPts val="600"/>
              </a:spcBef>
              <a:buFont typeface="Arial" panose="020B0604020202020204" pitchFamily="34" charset="0"/>
              <a:buChar char="•"/>
            </a:pPr>
            <a:r>
              <a:rPr lang="en-US" altLang="en-US" sz="1600"/>
              <a:t>Chair:  Amelia Andersdotter</a:t>
            </a:r>
          </a:p>
          <a:p>
            <a:pPr lvl="1" algn="just">
              <a:spcBef>
                <a:spcPts val="600"/>
              </a:spcBef>
              <a:buFont typeface="Arial" panose="020B0604020202020204" pitchFamily="34" charset="0"/>
              <a:buChar char="•"/>
            </a:pPr>
            <a:r>
              <a:rPr lang="en-US" altLang="en-US" sz="1600"/>
              <a:t>Meet at 12:00pm ET for an hour every Fridays</a:t>
            </a:r>
          </a:p>
          <a:p>
            <a:pPr algn="just">
              <a:spcBef>
                <a:spcPts val="1800"/>
              </a:spcBef>
            </a:pPr>
            <a:r>
              <a:rPr lang="en-US" altLang="en-US" sz="2000"/>
              <a:t>Charter: </a:t>
            </a:r>
          </a:p>
          <a:p>
            <a:pPr lvl="1" algn="just">
              <a:spcBef>
                <a:spcPts val="600"/>
              </a:spcBef>
              <a:buFont typeface="Arial" panose="020B0604020202020204" pitchFamily="34" charset="0"/>
              <a:buChar char="•"/>
            </a:pPr>
            <a:r>
              <a:rPr lang="en-US" altLang="en-US" sz="1600"/>
              <a:t>To </a:t>
            </a:r>
            <a:r>
              <a:rPr lang="en-GB" altLang="en-US" sz="1600"/>
              <a:t>develop a new IEEE Standards Association policy statement on 802 wireless (former version was  approved on 5 September 2018)</a:t>
            </a:r>
            <a:endParaRPr lang="en-US" altLang="en-US" sz="1600"/>
          </a:p>
          <a:p>
            <a:pPr algn="just">
              <a:spcBef>
                <a:spcPts val="1800"/>
              </a:spcBef>
            </a:pPr>
            <a:r>
              <a:rPr lang="en-US" altLang="en-US" sz="2000"/>
              <a:t>Progress</a:t>
            </a:r>
          </a:p>
          <a:p>
            <a:pPr lvl="1" algn="just">
              <a:spcBef>
                <a:spcPts val="600"/>
              </a:spcBef>
              <a:buFont typeface="Arial" panose="020B0604020202020204" pitchFamily="34" charset="0"/>
              <a:buChar char="•"/>
            </a:pPr>
            <a:r>
              <a:rPr lang="en-US" altLang="en-US" sz="1600">
                <a:cs typeface="Arial" panose="020B0604020202020204" pitchFamily="34" charset="0"/>
              </a:rPr>
              <a:t>A new position statement on 802 wireless (</a:t>
            </a:r>
            <a:r>
              <a:rPr lang="en-US" altLang="en-US" sz="1600">
                <a:cs typeface="Arial" panose="020B0604020202020204" pitchFamily="34" charset="0"/>
                <a:hlinkClick r:id="rId3"/>
              </a:rPr>
              <a:t>18-23/0015r15</a:t>
            </a:r>
            <a:r>
              <a:rPr lang="en-US" altLang="en-US" sz="1600">
                <a:cs typeface="Arial" panose="020B0604020202020204" pitchFamily="34" charset="0"/>
              </a:rPr>
              <a:t>) approved on 16 February 2023.  </a:t>
            </a:r>
          </a:p>
          <a:p>
            <a:pPr lvl="1" algn="just">
              <a:spcBef>
                <a:spcPts val="600"/>
              </a:spcBef>
              <a:buFont typeface="Arial" panose="020B0604020202020204" pitchFamily="34" charset="0"/>
              <a:buChar char="•"/>
            </a:pPr>
            <a:r>
              <a:rPr lang="en-US" altLang="en-US" sz="1600">
                <a:cs typeface="Arial" panose="020B0604020202020204" pitchFamily="34" charset="0"/>
              </a:rPr>
              <a:t>Current status:  refer to the next slide</a:t>
            </a:r>
          </a:p>
          <a:p>
            <a:pPr lvl="1" algn="just">
              <a:spcBef>
                <a:spcPts val="600"/>
              </a:spcBef>
              <a:buFont typeface="Arial" panose="020B0604020202020204" pitchFamily="34" charset="0"/>
              <a:buChar char="•"/>
            </a:pPr>
            <a:endParaRPr lang="en-US" altLang="en-US" sz="1600">
              <a:cs typeface="Arial" panose="020B0604020202020204" pitchFamily="34" charset="0"/>
            </a:endParaRPr>
          </a:p>
          <a:p>
            <a:pPr lvl="1" algn="just">
              <a:spcBef>
                <a:spcPts val="300"/>
              </a:spcBef>
              <a:buNone/>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8F328B16-1509-D4CA-7649-97EE7C1E431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BBDE5735-5851-6B74-C8CF-675474281A59}"/>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98061DB7-8E9E-95D3-0996-5A252DE8649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13887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527E1570-CC81-DEDE-55FF-DF14AC479C6E}"/>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(2)</a:t>
            </a:r>
          </a:p>
        </p:txBody>
      </p:sp>
      <p:graphicFrame>
        <p:nvGraphicFramePr>
          <p:cNvPr id="7" name="Table 6">
            <a:extLst>
              <a:ext uri="{FF2B5EF4-FFF2-40B4-BE49-F238E27FC236}">
                <a16:creationId xmlns:a16="http://schemas.microsoft.com/office/drawing/2014/main" id="{243FFD25-04B5-81E1-748D-E93A27593059}"/>
              </a:ext>
            </a:extLst>
          </p:cNvPr>
          <p:cNvGraphicFramePr>
            <a:graphicFrameLocks noGrp="1"/>
          </p:cNvGraphicFramePr>
          <p:nvPr/>
        </p:nvGraphicFramePr>
        <p:xfrm>
          <a:off x="2189163" y="1741489"/>
          <a:ext cx="7878762" cy="4592638"/>
        </p:xfrm>
        <a:graphic>
          <a:graphicData uri="http://schemas.openxmlformats.org/drawingml/2006/table">
            <a:tbl>
              <a:tblPr firstRow="1" bandRow="1">
                <a:tableStyleId>{93296810-A885-4BE3-A3E7-6D5BEEA58F35}</a:tableStyleId>
              </a:tblPr>
              <a:tblGrid>
                <a:gridCol w="4592506">
                  <a:extLst>
                    <a:ext uri="{9D8B030D-6E8A-4147-A177-3AD203B41FA5}">
                      <a16:colId xmlns:a16="http://schemas.microsoft.com/office/drawing/2014/main" val="20000"/>
                    </a:ext>
                  </a:extLst>
                </a:gridCol>
                <a:gridCol w="3286256">
                  <a:extLst>
                    <a:ext uri="{9D8B030D-6E8A-4147-A177-3AD203B41FA5}">
                      <a16:colId xmlns:a16="http://schemas.microsoft.com/office/drawing/2014/main" val="20001"/>
                    </a:ext>
                  </a:extLst>
                </a:gridCol>
              </a:tblGrid>
              <a:tr h="370866">
                <a:tc>
                  <a:txBody>
                    <a:bodyPr/>
                    <a:lstStyle/>
                    <a:p>
                      <a:r>
                        <a:rPr lang="en-US" sz="1300" dirty="0"/>
                        <a:t>Milestone</a:t>
                      </a:r>
                    </a:p>
                  </a:txBody>
                  <a:tcPr marL="91444" marR="91444" marT="45723" marB="45723"/>
                </a:tc>
                <a:tc>
                  <a:txBody>
                    <a:bodyPr/>
                    <a:lstStyle/>
                    <a:p>
                      <a:r>
                        <a:rPr lang="en-US" sz="1300" dirty="0"/>
                        <a:t>Expected timeline</a:t>
                      </a:r>
                    </a:p>
                  </a:txBody>
                  <a:tcPr marL="91444" marR="91444" marT="45723" marB="45723"/>
                </a:tc>
                <a:extLst>
                  <a:ext uri="{0D108BD9-81ED-4DB2-BD59-A6C34878D82A}">
                    <a16:rowId xmlns:a16="http://schemas.microsoft.com/office/drawing/2014/main" val="10000"/>
                  </a:ext>
                </a:extLst>
              </a:tr>
              <a:tr h="685847">
                <a:tc>
                  <a:txBody>
                    <a:bodyPr/>
                    <a:lstStyle/>
                    <a:p>
                      <a:r>
                        <a:rPr lang="en-US" sz="1300" b="1" dirty="0"/>
                        <a:t>IEEE 802 LMSC</a:t>
                      </a:r>
                      <a:r>
                        <a:rPr lang="en-US" sz="1300" dirty="0"/>
                        <a:t> considers a motion to approve the position statement</a:t>
                      </a:r>
                    </a:p>
                  </a:txBody>
                  <a:tcPr marL="91444" marR="91444" marT="45723" marB="45723"/>
                </a:tc>
                <a:tc>
                  <a:txBody>
                    <a:bodyPr/>
                    <a:lstStyle/>
                    <a:p>
                      <a:r>
                        <a:rPr lang="en-US" sz="1300" b="1" dirty="0"/>
                        <a:t>Friday, 17 March 2023</a:t>
                      </a:r>
                    </a:p>
                    <a:p>
                      <a:r>
                        <a:rPr lang="en-US" sz="1300" dirty="0"/>
                        <a:t>(IEEE 802 </a:t>
                      </a:r>
                      <a:r>
                        <a:rPr lang="en-US" sz="1300" baseline="0" dirty="0"/>
                        <a:t>EC closing meeting in the IEEE 802 plenary)</a:t>
                      </a:r>
                      <a:endParaRPr lang="en-US" sz="1300" dirty="0"/>
                    </a:p>
                  </a:txBody>
                  <a:tcPr marL="91444" marR="91444" marT="45723" marB="45723"/>
                </a:tc>
                <a:extLst>
                  <a:ext uri="{0D108BD9-81ED-4DB2-BD59-A6C34878D82A}">
                    <a16:rowId xmlns:a16="http://schemas.microsoft.com/office/drawing/2014/main" val="10001"/>
                  </a:ext>
                </a:extLst>
              </a:tr>
              <a:tr h="487714">
                <a:tc>
                  <a:txBody>
                    <a:bodyPr/>
                    <a:lstStyle/>
                    <a:p>
                      <a:r>
                        <a:rPr lang="en-US" sz="1300" dirty="0"/>
                        <a:t>IEEE 802 LMSC submits the position </a:t>
                      </a:r>
                      <a:r>
                        <a:rPr lang="en-US" sz="1300" baseline="0" dirty="0"/>
                        <a:t>to the </a:t>
                      </a:r>
                      <a:r>
                        <a:rPr lang="en-US" sz="1300" b="1" baseline="0" dirty="0"/>
                        <a:t>IEEE SA Public Affairs (PA)</a:t>
                      </a:r>
                      <a:r>
                        <a:rPr lang="en-US" sz="1300" baseline="0" dirty="0"/>
                        <a:t> team</a:t>
                      </a:r>
                      <a:endParaRPr lang="en-US" sz="1300" dirty="0"/>
                    </a:p>
                  </a:txBody>
                  <a:tcPr marL="91444" marR="91444" marT="45723" marB="45723"/>
                </a:tc>
                <a:tc>
                  <a:txBody>
                    <a:bodyPr/>
                    <a:lstStyle/>
                    <a:p>
                      <a:r>
                        <a:rPr lang="en-US" sz="1300" dirty="0"/>
                        <a:t>After the</a:t>
                      </a:r>
                      <a:r>
                        <a:rPr lang="en-US" sz="1300" baseline="0" dirty="0"/>
                        <a:t> statement is approved by IEEE 802 LMSC</a:t>
                      </a:r>
                      <a:endParaRPr lang="en-US" sz="1300" dirty="0"/>
                    </a:p>
                  </a:txBody>
                  <a:tcPr marL="91444" marR="91444" marT="45723" marB="45723"/>
                </a:tc>
                <a:extLst>
                  <a:ext uri="{0D108BD9-81ED-4DB2-BD59-A6C34878D82A}">
                    <a16:rowId xmlns:a16="http://schemas.microsoft.com/office/drawing/2014/main" val="10002"/>
                  </a:ext>
                </a:extLst>
              </a:tr>
              <a:tr h="883981">
                <a:tc>
                  <a:txBody>
                    <a:bodyPr/>
                    <a:lstStyle/>
                    <a:p>
                      <a:r>
                        <a:rPr lang="en-US" sz="1300" b="1" i="0" kern="1200" dirty="0">
                          <a:solidFill>
                            <a:schemeClr val="dk1"/>
                          </a:solidFill>
                          <a:effectLst/>
                          <a:latin typeface="+mn-lt"/>
                          <a:ea typeface="+mn-ea"/>
                          <a:cs typeface="+mn-cs"/>
                        </a:rPr>
                        <a:t>SA PA </a:t>
                      </a:r>
                      <a:r>
                        <a:rPr lang="en-US" sz="1300" b="0" i="0" kern="1200" dirty="0">
                          <a:solidFill>
                            <a:schemeClr val="dk1"/>
                          </a:solidFill>
                          <a:effectLst/>
                          <a:latin typeface="+mn-lt"/>
                          <a:ea typeface="+mn-ea"/>
                          <a:cs typeface="+mn-cs"/>
                        </a:rPr>
                        <a:t>staff will alert the </a:t>
                      </a:r>
                      <a:r>
                        <a:rPr lang="en-US" sz="1300" b="1" i="0" kern="1200" dirty="0">
                          <a:solidFill>
                            <a:schemeClr val="dk1"/>
                          </a:solidFill>
                          <a:effectLst/>
                          <a:latin typeface="+mn-lt"/>
                          <a:ea typeface="+mn-ea"/>
                          <a:cs typeface="+mn-cs"/>
                        </a:rPr>
                        <a:t>Global Public Policy Committee (GPPC) </a:t>
                      </a:r>
                      <a:r>
                        <a:rPr lang="en-US" sz="1300" b="0" i="0" kern="1200" dirty="0">
                          <a:solidFill>
                            <a:schemeClr val="dk1"/>
                          </a:solidFill>
                          <a:effectLst/>
                          <a:latin typeface="+mn-lt"/>
                          <a:ea typeface="+mn-ea"/>
                          <a:cs typeface="+mn-cs"/>
                        </a:rPr>
                        <a:t>and begin the process of sharing it with IEEE stakeholder groups (other standards committees, societies, initiatives) for awareness and input</a:t>
                      </a:r>
                      <a:endParaRPr lang="en-US" sz="1300" dirty="0"/>
                    </a:p>
                  </a:txBody>
                  <a:tcPr marL="91444" marR="91444" marT="45723" marB="45723"/>
                </a:tc>
                <a:tc>
                  <a:txBody>
                    <a:bodyPr/>
                    <a:lstStyle/>
                    <a:p>
                      <a:r>
                        <a:rPr lang="en-US" sz="1300" dirty="0"/>
                        <a:t>It is a 2-week process.</a:t>
                      </a:r>
                      <a:r>
                        <a:rPr lang="en-US" sz="1300" baseline="0" dirty="0"/>
                        <a:t> </a:t>
                      </a:r>
                      <a:r>
                        <a:rPr lang="en-US" sz="1300" dirty="0"/>
                        <a:t>Exact</a:t>
                      </a:r>
                      <a:r>
                        <a:rPr lang="en-US" sz="1300" baseline="0" dirty="0"/>
                        <a:t> date to be communicated by the IEEE SA PA staff.  </a:t>
                      </a:r>
                    </a:p>
                    <a:p>
                      <a:r>
                        <a:rPr lang="en-US" sz="1300" baseline="0" dirty="0"/>
                        <a:t>As of now, let’s presume it is the last two weeks of March 2023.</a:t>
                      </a:r>
                    </a:p>
                  </a:txBody>
                  <a:tcPr marL="91444" marR="91444" marT="45723" marB="45723"/>
                </a:tc>
                <a:extLst>
                  <a:ext uri="{0D108BD9-81ED-4DB2-BD59-A6C34878D82A}">
                    <a16:rowId xmlns:a16="http://schemas.microsoft.com/office/drawing/2014/main" val="10003"/>
                  </a:ext>
                </a:extLst>
              </a:tr>
              <a:tr h="108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Inputs </a:t>
                      </a:r>
                      <a:r>
                        <a:rPr lang="en-US" sz="1300" b="0" i="0" kern="1200" baseline="0" dirty="0">
                          <a:solidFill>
                            <a:schemeClr val="dk1"/>
                          </a:solidFill>
                          <a:effectLst/>
                          <a:latin typeface="+mn-lt"/>
                          <a:ea typeface="+mn-ea"/>
                          <a:cs typeface="+mn-cs"/>
                        </a:rPr>
                        <a:t>received from any IEEE stakeholder groups</a:t>
                      </a:r>
                      <a:r>
                        <a:rPr lang="en-US" sz="1300" b="0" i="0" kern="1200" dirty="0">
                          <a:solidFill>
                            <a:schemeClr val="dk1"/>
                          </a:solidFill>
                          <a:effectLst/>
                          <a:latin typeface="+mn-lt"/>
                          <a:ea typeface="+mn-ea"/>
                          <a:cs typeface="+mn-cs"/>
                        </a:rPr>
                        <a:t> will be shared with IEEE 802 LMSC</a:t>
                      </a:r>
                      <a:r>
                        <a:rPr lang="en-US" sz="1300" b="0" i="0" kern="1200" baseline="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for review and possible edits/another possible iteration, as deemed necessary.  The </a:t>
                      </a:r>
                      <a:r>
                        <a:rPr lang="en-US" sz="1300" b="1" i="0" kern="1200" dirty="0">
                          <a:solidFill>
                            <a:schemeClr val="dk1"/>
                          </a:solidFill>
                          <a:effectLst/>
                          <a:latin typeface="+mn-lt"/>
                          <a:ea typeface="+mn-ea"/>
                          <a:cs typeface="+mn-cs"/>
                        </a:rPr>
                        <a:t>SA PA staff</a:t>
                      </a:r>
                      <a:r>
                        <a:rPr lang="en-US" sz="1300" b="0" i="0" kern="1200" dirty="0">
                          <a:solidFill>
                            <a:schemeClr val="dk1"/>
                          </a:solidFill>
                          <a:effectLst/>
                          <a:latin typeface="+mn-lt"/>
                          <a:ea typeface="+mn-ea"/>
                          <a:cs typeface="+mn-cs"/>
                        </a:rPr>
                        <a:t> will also inform the </a:t>
                      </a:r>
                      <a:r>
                        <a:rPr lang="en-US" sz="1300" b="1" i="0" kern="1200" dirty="0">
                          <a:solidFill>
                            <a:schemeClr val="dk1"/>
                          </a:solidFill>
                          <a:effectLst/>
                          <a:latin typeface="+mn-lt"/>
                          <a:ea typeface="+mn-ea"/>
                          <a:cs typeface="+mn-cs"/>
                        </a:rPr>
                        <a:t>GPPC</a:t>
                      </a:r>
                      <a:r>
                        <a:rPr lang="en-US" sz="1300" b="0" i="0" kern="1200" dirty="0">
                          <a:solidFill>
                            <a:schemeClr val="dk1"/>
                          </a:solidFill>
                          <a:effectLst/>
                          <a:latin typeface="+mn-lt"/>
                          <a:ea typeface="+mn-ea"/>
                          <a:cs typeface="+mn-cs"/>
                        </a:rPr>
                        <a:t> that this process was completed and note input incorporated, as needed.</a:t>
                      </a:r>
                    </a:p>
                  </a:txBody>
                  <a:tcPr marL="91444" marR="91444" marT="45723" marB="45723"/>
                </a:tc>
                <a:tc>
                  <a:txBody>
                    <a:bodyPr/>
                    <a:lstStyle/>
                    <a:p>
                      <a:r>
                        <a:rPr lang="en-US" sz="1300"/>
                        <a:t>April 2023</a:t>
                      </a:r>
                      <a:endParaRPr lang="en-US" sz="1300" dirty="0"/>
                    </a:p>
                  </a:txBody>
                  <a:tcPr marL="91444" marR="91444" marT="45723" marB="45723"/>
                </a:tc>
                <a:extLst>
                  <a:ext uri="{0D108BD9-81ED-4DB2-BD59-A6C34878D82A}">
                    <a16:rowId xmlns:a16="http://schemas.microsoft.com/office/drawing/2014/main" val="10004"/>
                  </a:ext>
                </a:extLst>
              </a:tr>
              <a:tr h="108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The SA PA staff will get the updated draft statement from IEEE 802 LMSC to the IEEE SA </a:t>
                      </a:r>
                      <a:r>
                        <a:rPr lang="en-US" sz="1300" b="1" i="0" kern="1200" dirty="0">
                          <a:solidFill>
                            <a:schemeClr val="dk1"/>
                          </a:solidFill>
                          <a:effectLst/>
                          <a:latin typeface="+mn-lt"/>
                          <a:ea typeface="+mn-ea"/>
                          <a:cs typeface="+mn-cs"/>
                        </a:rPr>
                        <a:t>Strategic Planning Coordination Committee (SPCC) </a:t>
                      </a:r>
                      <a:r>
                        <a:rPr lang="en-US" sz="1300" b="0" i="0" kern="1200" dirty="0">
                          <a:solidFill>
                            <a:schemeClr val="dk1"/>
                          </a:solidFill>
                          <a:effectLst/>
                          <a:latin typeface="+mn-lt"/>
                          <a:ea typeface="+mn-ea"/>
                          <a:cs typeface="+mn-cs"/>
                        </a:rPr>
                        <a:t>for its next meeting,</a:t>
                      </a:r>
                      <a:r>
                        <a:rPr lang="en-US" sz="1300" b="0" i="0" kern="1200" baseline="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where it will be reviewed with a motion for recommendation to the </a:t>
                      </a:r>
                      <a:r>
                        <a:rPr lang="en-US" sz="1300" b="1" i="0" kern="1200" dirty="0" err="1">
                          <a:solidFill>
                            <a:schemeClr val="dk1"/>
                          </a:solidFill>
                          <a:effectLst/>
                          <a:latin typeface="+mn-lt"/>
                          <a:ea typeface="+mn-ea"/>
                          <a:cs typeface="+mn-cs"/>
                        </a:rPr>
                        <a:t>BoG</a:t>
                      </a:r>
                      <a:r>
                        <a:rPr lang="en-US" sz="1300" b="1" i="0" kern="120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for review/approval at its 3-4 May meeting</a:t>
                      </a:r>
                    </a:p>
                  </a:txBody>
                  <a:tcPr marL="91444" marR="91444" marT="45723" marB="45723"/>
                </a:tc>
                <a:tc>
                  <a:txBody>
                    <a:bodyPr/>
                    <a:lstStyle/>
                    <a:p>
                      <a:r>
                        <a:rPr lang="en-US" sz="1300" dirty="0"/>
                        <a:t>28 April, 2023</a:t>
                      </a:r>
                    </a:p>
                  </a:txBody>
                  <a:tcPr marL="91444" marR="91444" marT="45723" marB="45723"/>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A1FE3FA6-195C-C277-78F1-A08142B13D5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2CA3175-F0BA-7381-70CB-4ED535ED6552}"/>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4200CF6E-D0FB-A0E2-4545-06A9BDDA9D9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4111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A6B4E7D8-2D94-9288-AB29-B818BF22547C}"/>
              </a:ext>
            </a:extLst>
          </p:cNvPr>
          <p:cNvSpPr>
            <a:spLocks noGrp="1"/>
          </p:cNvSpPr>
          <p:nvPr>
            <p:ph type="ftr" idx="14"/>
          </p:nvPr>
        </p:nvSpPr>
        <p:spPr/>
        <p:txBody>
          <a:bodyPr/>
          <a:lstStyle/>
          <a:p>
            <a:r>
              <a:rPr lang="en-GB"/>
              <a:t>Peter Eccelsine, Cisco</a:t>
            </a:r>
            <a:endParaRPr lang="en-GB" dirty="0"/>
          </a:p>
        </p:txBody>
      </p:sp>
      <p:sp>
        <p:nvSpPr>
          <p:cNvPr id="3" name="Slide Number Placeholder 2">
            <a:extLst>
              <a:ext uri="{FF2B5EF4-FFF2-40B4-BE49-F238E27FC236}">
                <a16:creationId xmlns:a16="http://schemas.microsoft.com/office/drawing/2014/main" id="{8C106E66-8FA3-4A8F-81CB-3CCDB032D31D}"/>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7" name="Date Placeholder 6">
            <a:extLst>
              <a:ext uri="{FF2B5EF4-FFF2-40B4-BE49-F238E27FC236}">
                <a16:creationId xmlns:a16="http://schemas.microsoft.com/office/drawing/2014/main" id="{49F64C77-3D01-742B-058C-75FCD83C0D1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69811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8B87F3AD-49AC-5F0A-2D39-F8AB6FBB39B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(3)</a:t>
            </a:r>
          </a:p>
        </p:txBody>
      </p:sp>
      <p:sp>
        <p:nvSpPr>
          <p:cNvPr id="19462" name="Rectangle 3">
            <a:extLst>
              <a:ext uri="{FF2B5EF4-FFF2-40B4-BE49-F238E27FC236}">
                <a16:creationId xmlns:a16="http://schemas.microsoft.com/office/drawing/2014/main" id="{659C938D-6647-A02F-C56D-289D4DCB153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Future meeting schedule:  TBD</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  </a:t>
            </a:r>
          </a:p>
          <a:p>
            <a:pPr marL="741363" lvl="1" indent="-284163" algn="just">
              <a:spcBef>
                <a:spcPts val="600"/>
              </a:spcBef>
              <a:buFont typeface="Arial" panose="020B0604020202020204" pitchFamily="34" charset="0"/>
              <a:buChar char="•"/>
              <a:defRPr/>
            </a:pPr>
            <a:r>
              <a:rPr lang="en-US" altLang="en-US" sz="1600" dirty="0"/>
              <a:t>The development on IEEE 802 Wireless Standards Table of Frequency Ranges spreadsheet is completed in December 2022 and available </a:t>
            </a:r>
            <a:r>
              <a:rPr lang="en-US" altLang="en-US" sz="1600" dirty="0">
                <a:hlinkClick r:id="rId3"/>
              </a:rPr>
              <a:t>here</a:t>
            </a:r>
            <a:r>
              <a:rPr lang="en-US" altLang="en-US" sz="1600" dirty="0"/>
              <a:t>.</a:t>
            </a:r>
          </a:p>
        </p:txBody>
      </p:sp>
      <p:sp>
        <p:nvSpPr>
          <p:cNvPr id="2" name="Footer Placeholder 1">
            <a:extLst>
              <a:ext uri="{FF2B5EF4-FFF2-40B4-BE49-F238E27FC236}">
                <a16:creationId xmlns:a16="http://schemas.microsoft.com/office/drawing/2014/main" id="{9BE40818-C2EE-EFAE-99DB-E660183E57F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DD323CA9-3E03-B524-3DAC-3907DD459C0E}"/>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F3FC90BC-D93D-5211-1746-2FF9181244A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138044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A0DC310C-D853-6D2B-A48B-271E9924738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9702" name="Rectangle 3">
            <a:extLst>
              <a:ext uri="{FF2B5EF4-FFF2-40B4-BE49-F238E27FC236}">
                <a16:creationId xmlns:a16="http://schemas.microsoft.com/office/drawing/2014/main" id="{87174811-9002-E13E-89AD-8896EFF477A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6075" indent="-346075">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Two meeting slots</a:t>
            </a:r>
          </a:p>
          <a:p>
            <a:pPr lvl="1" algn="just">
              <a:spcBef>
                <a:spcPts val="300"/>
              </a:spcBef>
            </a:pPr>
            <a:r>
              <a:rPr lang="en-US" altLang="en-US" sz="1600">
                <a:cs typeface="Arial" panose="020B0604020202020204" pitchFamily="34" charset="0"/>
              </a:rPr>
              <a:t>Opening:  </a:t>
            </a:r>
          </a:p>
          <a:p>
            <a:pPr lvl="2" algn="just">
              <a:spcBef>
                <a:spcPts val="300"/>
              </a:spcBef>
            </a:pPr>
            <a:r>
              <a:rPr lang="en-US" altLang="en-US" sz="1600">
                <a:cs typeface="Arial" panose="020B0604020202020204" pitchFamily="34" charset="0"/>
              </a:rPr>
              <a:t>Tuesday AM2, 14 March, 10:30 to 12:30 ET</a:t>
            </a:r>
          </a:p>
          <a:p>
            <a:pPr lvl="1" algn="just">
              <a:spcBef>
                <a:spcPts val="300"/>
              </a:spcBef>
            </a:pPr>
            <a:r>
              <a:rPr lang="en-US" altLang="en-US" sz="1600">
                <a:cs typeface="Arial" panose="020B0604020202020204" pitchFamily="34" charset="0"/>
              </a:rPr>
              <a:t>Closing:  </a:t>
            </a:r>
          </a:p>
          <a:p>
            <a:pPr lvl="2" algn="just">
              <a:spcBef>
                <a:spcPts val="300"/>
              </a:spcBef>
            </a:pPr>
            <a:r>
              <a:rPr lang="en-US" altLang="en-US" sz="1600">
                <a:cs typeface="Arial" panose="020B0604020202020204" pitchFamily="34" charset="0"/>
              </a:rPr>
              <a:t>Thursday AM1, 16 March, 08:00 to 10:00 ET</a:t>
            </a:r>
          </a:p>
          <a:p>
            <a:pPr lvl="1" algn="just">
              <a:spcBef>
                <a:spcPts val="300"/>
              </a:spcBef>
            </a:pPr>
            <a:endParaRPr lang="en-US" altLang="en-US" sz="1800">
              <a:cs typeface="Arial" panose="020B0604020202020204" pitchFamily="34" charset="0"/>
            </a:endParaRPr>
          </a:p>
          <a:p>
            <a:pPr algn="just"/>
            <a:r>
              <a:rPr lang="en-US" altLang="en-US" sz="2000">
                <a:cs typeface="Arial" panose="020B0604020202020204" pitchFamily="34" charset="0"/>
              </a:rPr>
              <a:t>Logistics</a:t>
            </a:r>
          </a:p>
          <a:p>
            <a:pPr lvl="1" algn="just">
              <a:spcBef>
                <a:spcPts val="300"/>
              </a:spcBef>
            </a:pPr>
            <a:r>
              <a:rPr lang="en-US" altLang="en-US" sz="1600">
                <a:cs typeface="Arial" panose="020B0604020202020204" pitchFamily="34" charset="0"/>
              </a:rPr>
              <a:t>Agenda:  </a:t>
            </a:r>
            <a:r>
              <a:rPr lang="en-US" altLang="en-US" sz="1600">
                <a:cs typeface="Arial" panose="020B0604020202020204" pitchFamily="34" charset="0"/>
                <a:hlinkClick r:id="rId3"/>
              </a:rPr>
              <a:t>18-23/0020</a:t>
            </a:r>
            <a:endParaRPr lang="en-US" altLang="en-US" sz="1600">
              <a:cs typeface="Arial" panose="020B0604020202020204" pitchFamily="34" charset="0"/>
            </a:endParaRPr>
          </a:p>
          <a:p>
            <a:pPr lvl="1" algn="just">
              <a:spcBef>
                <a:spcPts val="300"/>
              </a:spcBef>
            </a:pPr>
            <a:r>
              <a:rPr lang="en-US" altLang="en-US" sz="1600">
                <a:cs typeface="Arial" panose="020B0604020202020204" pitchFamily="34" charset="0"/>
              </a:rPr>
              <a:t>Meeting info:  </a:t>
            </a:r>
            <a:r>
              <a:rPr lang="en-US" altLang="en-US" sz="1600">
                <a:cs typeface="Arial" panose="020B0604020202020204" pitchFamily="34" charset="0"/>
                <a:hlinkClick r:id="rId4"/>
              </a:rPr>
              <a:t>18-16/0038</a:t>
            </a:r>
            <a:r>
              <a:rPr lang="en-US" altLang="en-US" sz="1600">
                <a:cs typeface="Arial" panose="020B0604020202020204" pitchFamily="34" charset="0"/>
              </a:rPr>
              <a:t> / </a:t>
            </a:r>
            <a:r>
              <a:rPr lang="en-US" altLang="en-US" sz="1600">
                <a:cs typeface="Arial" panose="020B0604020202020204" pitchFamily="34" charset="0"/>
                <a:hlinkClick r:id="rId5"/>
              </a:rPr>
              <a:t>Google Calendar </a:t>
            </a:r>
            <a:endParaRPr lang="en-US" altLang="en-US" sz="1600">
              <a:cs typeface="Arial" panose="020B0604020202020204" pitchFamily="34" charset="0"/>
            </a:endParaRPr>
          </a:p>
          <a:p>
            <a:pPr lvl="1" algn="just">
              <a:spcBef>
                <a:spcPts val="300"/>
              </a:spcBef>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99350887-7E72-D2B6-A3EA-4A74EE0525E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FF58068-0A85-9C29-915D-91B89AE51F21}"/>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5121FB44-2016-D62E-7440-AF675C035F4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1571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C8BE9C35-E10E-3582-6D1A-B943587B148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covered on Tuesday </a:t>
            </a:r>
          </a:p>
        </p:txBody>
      </p:sp>
      <p:sp>
        <p:nvSpPr>
          <p:cNvPr id="31750" name="Rectangle 3">
            <a:extLst>
              <a:ext uri="{FF2B5EF4-FFF2-40B4-BE49-F238E27FC236}">
                <a16:creationId xmlns:a16="http://schemas.microsoft.com/office/drawing/2014/main" id="{E0E4A2A5-FD7E-FFBC-1B0B-8F72EB67DDCC}"/>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sz="2000" dirty="0">
                <a:cs typeface="Arial" panose="020B0604020202020204" pitchFamily="34" charset="0"/>
              </a:rPr>
              <a:t>Progress since the January interim</a:t>
            </a:r>
          </a:p>
          <a:p>
            <a:pPr algn="just">
              <a:buFont typeface="Times New Roman" panose="02020603050405020304" pitchFamily="18" charset="0"/>
              <a:buChar char="•"/>
              <a:defRPr/>
            </a:pPr>
            <a:r>
              <a:rPr lang="en-US" altLang="en-US" sz="2000" dirty="0">
                <a:cs typeface="Arial" panose="020B0604020202020204" pitchFamily="34" charset="0"/>
              </a:rPr>
              <a:t>Update from ad-</a:t>
            </a:r>
            <a:r>
              <a:rPr lang="en-US" altLang="en-US" sz="2000" dirty="0" err="1">
                <a:cs typeface="Arial" panose="020B0604020202020204" pitchFamily="34" charset="0"/>
              </a:rPr>
              <a:t>hocs</a:t>
            </a:r>
            <a:r>
              <a:rPr lang="en-US" altLang="en-US" sz="2000" dirty="0">
                <a:cs typeface="Arial" panose="020B0604020202020204" pitchFamily="34" charset="0"/>
              </a:rPr>
              <a:t> </a:t>
            </a:r>
          </a:p>
          <a:p>
            <a:pPr algn="just">
              <a:buFont typeface="Times New Roman" panose="02020603050405020304" pitchFamily="18" charset="0"/>
              <a:buChar char="•"/>
              <a:defRPr/>
            </a:pPr>
            <a:r>
              <a:rPr lang="en-US" altLang="en-US" sz="2000" dirty="0">
                <a:cs typeface="Arial" panose="020B0604020202020204" pitchFamily="34" charset="0"/>
              </a:rPr>
              <a:t>Status of ongoing consultations</a:t>
            </a: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 RSPG:  </a:t>
            </a:r>
            <a:r>
              <a:rPr lang="en-US" altLang="en-US" sz="1600" dirty="0">
                <a:cs typeface="Arial" panose="020B0604020202020204" pitchFamily="34" charset="0"/>
                <a:hlinkClick r:id="rId3"/>
              </a:rPr>
              <a:t>Questionnaire on the Role of Radio Spectrum Policy to help combat Climate Change</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sz="1600" spc="-5" dirty="0">
                <a:cs typeface="Arial"/>
              </a:rPr>
              <a:t>CEPT ECC:  </a:t>
            </a:r>
            <a:r>
              <a:rPr lang="en-US" sz="1600" spc="-5" dirty="0">
                <a:cs typeface="Arial"/>
                <a:hlinkClick r:id="rId4"/>
              </a:rPr>
              <a:t>CEPT Draft Report 84 (</a:t>
            </a:r>
            <a:r>
              <a:rPr lang="en-GB" sz="1600" dirty="0">
                <a:hlinkClick r:id="rId4"/>
              </a:rPr>
              <a:t>Report from CEPT to the European Commission in response to the Permanent Mandate on UWB</a:t>
            </a:r>
            <a:r>
              <a:rPr lang="en-US" sz="1600" dirty="0">
                <a:hlinkClick r:id="rId4"/>
              </a:rPr>
              <a:t>)</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Canada RABC:  </a:t>
            </a:r>
            <a:r>
              <a:rPr lang="en-US" altLang="en-US" sz="1600" dirty="0">
                <a:cs typeface="Arial" panose="020B0604020202020204" pitchFamily="34" charset="0"/>
                <a:hlinkClick r:id="rId5"/>
              </a:rPr>
              <a:t>RSS-247 Issue 3 – DTS FHS and LE-LAN – Draft for consultation</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European Commission:  </a:t>
            </a:r>
            <a:r>
              <a:rPr lang="en-US" altLang="en-US" sz="1600" dirty="0">
                <a:cs typeface="Arial" panose="020B0604020202020204" pitchFamily="34" charset="0"/>
                <a:hlinkClick r:id="rId6"/>
              </a:rPr>
              <a:t>The future of the electronic communications sector and its infrastructure</a:t>
            </a:r>
            <a:endParaRPr lang="en-US" altLang="en-US" sz="1600" dirty="0">
              <a:cs typeface="Arial" panose="020B0604020202020204" pitchFamily="34" charset="0"/>
            </a:endParaRPr>
          </a:p>
          <a:p>
            <a:pPr algn="just">
              <a:defRPr/>
            </a:pPr>
            <a:r>
              <a:rPr lang="en-US" altLang="en-US" sz="2000" dirty="0">
                <a:cs typeface="Arial" panose="020B0604020202020204" pitchFamily="34" charset="0"/>
              </a:rPr>
              <a:t>Review IEEE 802.15’s proposed reply to the liaison statement “Formation of a new ETSI ISG for Terahertz Communications (THZ)”</a:t>
            </a:r>
          </a:p>
          <a:p>
            <a:pPr algn="just">
              <a:defRPr/>
            </a:pPr>
            <a:r>
              <a:rPr lang="en-US" altLang="en-US" sz="2000" dirty="0">
                <a:cs typeface="Arial" panose="020B0604020202020204" pitchFamily="34" charset="0"/>
              </a:rPr>
              <a:t>Update from ETSI BRAN</a:t>
            </a:r>
          </a:p>
          <a:p>
            <a:pPr algn="just">
              <a:buFontTx/>
              <a:buNone/>
              <a:defRPr/>
            </a:pPr>
            <a:endParaRPr lang="en-US" alt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B6AEAD90-78DF-D3EC-AB72-D58292E8821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3C355CE-C56F-222E-D7E7-621C62CDFC45}"/>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C167B1CC-BD66-2A9B-4847-D56CC8CDC2B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46582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15D5E42A-1102-AE46-98A6-D2CCD631065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3798" name="Rectangle 3">
            <a:extLst>
              <a:ext uri="{FF2B5EF4-FFF2-40B4-BE49-F238E27FC236}">
                <a16:creationId xmlns:a16="http://schemas.microsoft.com/office/drawing/2014/main" id="{60821438-0238-9021-BA07-C28C988EC117}"/>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spcAft>
                <a:spcPts val="600"/>
              </a:spcAft>
            </a:pPr>
            <a:r>
              <a:rPr lang="en-US" altLang="en-US" sz="2000">
                <a:cs typeface="Arial" panose="020B0604020202020204" pitchFamily="34" charset="0"/>
              </a:rPr>
              <a:t>Review IEEE 802 LMSC’s comments on the draft new position statement on 802 wireless </a:t>
            </a:r>
          </a:p>
          <a:p>
            <a:pPr algn="just">
              <a:spcAft>
                <a:spcPts val="600"/>
              </a:spcAft>
            </a:pPr>
            <a:r>
              <a:rPr lang="en-US" altLang="en-US" sz="2000">
                <a:cs typeface="Arial" panose="020B0604020202020204" pitchFamily="34" charset="0"/>
              </a:rPr>
              <a:t>Review and consider approval of the IEEE 802.15’s proposed reply to the liaison statement “Formation of a new ETSI ISG for Terahertz Communications (THZ)”</a:t>
            </a:r>
          </a:p>
          <a:p>
            <a:pPr algn="just">
              <a:spcAft>
                <a:spcPts val="600"/>
              </a:spcAft>
            </a:pPr>
            <a:r>
              <a:rPr lang="en-US" altLang="en-US" sz="2000">
                <a:cs typeface="Arial" panose="020B0604020202020204" pitchFamily="34" charset="0"/>
              </a:rPr>
              <a:t>Discuss the latest topics related to spectrum and regulation in Europe, North America, and Asia Pacific</a:t>
            </a:r>
          </a:p>
          <a:p>
            <a:pPr algn="just">
              <a:spcAft>
                <a:spcPts val="600"/>
              </a:spcAft>
            </a:pPr>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71A6E390-A4DC-B8AB-4C32-AF9A03537E9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E6F8B7C-1344-7D82-744B-A023319090B3}"/>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2E84903D-D5C6-1370-11BE-232358925D1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7256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BC04FEFF-6AA6-8FBF-999B-65BB0248B39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More on the EU RSPG’s consultation</a:t>
            </a:r>
          </a:p>
        </p:txBody>
      </p:sp>
      <p:sp>
        <p:nvSpPr>
          <p:cNvPr id="35846" name="Rectangle 3">
            <a:extLst>
              <a:ext uri="{FF2B5EF4-FFF2-40B4-BE49-F238E27FC236}">
                <a16:creationId xmlns:a16="http://schemas.microsoft.com/office/drawing/2014/main" id="{A5C8D51F-F455-1F8E-8FA6-4E14B0E37B5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r>
              <a:rPr lang="en-US" altLang="en-US" sz="2000">
                <a:cs typeface="Arial" panose="020B0604020202020204" pitchFamily="34" charset="0"/>
              </a:rPr>
              <a:t>There are a couple of questions that ask for (new) technologies for improving energy efficiency</a:t>
            </a:r>
          </a:p>
          <a:p>
            <a:pPr lvl="1" algn="just"/>
            <a:r>
              <a:rPr lang="en-US" altLang="en-US" sz="1600">
                <a:cs typeface="Arial" panose="020B0604020202020204" pitchFamily="34" charset="0"/>
              </a:rPr>
              <a:t>Q11:  Which actions is your company / the Members of your association taking to improve the energy efficient use of radio spectrum (e.g. switching to new technologies, advertisements to make energy efficient technologies more attractive, sleep mode for base stations, or other actions)? </a:t>
            </a:r>
          </a:p>
          <a:p>
            <a:pPr lvl="1" algn="just"/>
            <a:r>
              <a:rPr lang="en-US" altLang="en-US" sz="1600">
                <a:cs typeface="Arial" panose="020B0604020202020204" pitchFamily="34" charset="0"/>
              </a:rPr>
              <a:t>Q12:  What were the triggers for these actions (e.g. legal requirement, economic interests, consumer expectations, competitiveness, etc.)? </a:t>
            </a:r>
          </a:p>
          <a:p>
            <a:pPr lvl="1" algn="just"/>
            <a:endParaRPr lang="en-US" altLang="en-US" sz="1600">
              <a:cs typeface="Arial" panose="020B0604020202020204" pitchFamily="34" charset="0"/>
            </a:endParaRPr>
          </a:p>
          <a:p>
            <a:pPr algn="just"/>
            <a:r>
              <a:rPr lang="en-US" altLang="en-US" sz="2000">
                <a:cs typeface="Arial" panose="020B0604020202020204" pitchFamily="34" charset="0"/>
              </a:rPr>
              <a:t>If there are any IEEE 802.11 technologies that fall into this scope, and if you would like IEEE 802 LMSC to submit a response to this consultation. please bring a submission to IEEE 802.18 to review and consider approval by 3pm ET, Thursday, 30 March 2023.</a:t>
            </a:r>
          </a:p>
          <a:p>
            <a:endParaRPr lang="en-US" altLang="en-US" sz="2000" b="0">
              <a:cs typeface="Arial" panose="020B0604020202020204" pitchFamily="34" charset="0"/>
            </a:endParaRPr>
          </a:p>
          <a:p>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AF7D6D56-0AF8-4FF3-9CA9-E247AFACB66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D58055DE-EBA9-49C0-644D-6A179A3ED333}"/>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18138411-98E4-C147-7A00-6EBA8CD5D4D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035363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6BA14A6-A321-AFFA-873B-642D4D80C83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Future meeting schedule </a:t>
            </a:r>
          </a:p>
          <a:p>
            <a:pPr algn="ctr">
              <a:spcBef>
                <a:spcPct val="0"/>
              </a:spcBef>
              <a:buFontTx/>
              <a:buNone/>
            </a:pPr>
            <a:r>
              <a:rPr lang="en-US" altLang="en-US" sz="2000">
                <a:solidFill>
                  <a:schemeClr val="tx2"/>
                </a:solidFill>
              </a:rPr>
              <a:t>(scheduled till the May 2023 interim)</a:t>
            </a:r>
          </a:p>
        </p:txBody>
      </p:sp>
      <p:graphicFrame>
        <p:nvGraphicFramePr>
          <p:cNvPr id="7" name="Table 6">
            <a:extLst>
              <a:ext uri="{FF2B5EF4-FFF2-40B4-BE49-F238E27FC236}">
                <a16:creationId xmlns:a16="http://schemas.microsoft.com/office/drawing/2014/main" id="{B5EF1C86-4E96-D0B1-7EBA-9DBF23B23AD3}"/>
              </a:ext>
            </a:extLst>
          </p:cNvPr>
          <p:cNvGraphicFramePr>
            <a:graphicFrameLocks noGrp="1"/>
          </p:cNvGraphicFramePr>
          <p:nvPr/>
        </p:nvGraphicFramePr>
        <p:xfrm>
          <a:off x="2174876" y="1828800"/>
          <a:ext cx="7731125" cy="1925637"/>
        </p:xfrm>
        <a:graphic>
          <a:graphicData uri="http://schemas.openxmlformats.org/drawingml/2006/table">
            <a:tbl>
              <a:tblPr firstRow="1" bandRow="1">
                <a:tableStyleId>{21E4AEA4-8DFA-4A89-87EB-49C32662AFE0}</a:tableStyleId>
              </a:tblPr>
              <a:tblGrid>
                <a:gridCol w="2439269">
                  <a:extLst>
                    <a:ext uri="{9D8B030D-6E8A-4147-A177-3AD203B41FA5}">
                      <a16:colId xmlns:a16="http://schemas.microsoft.com/office/drawing/2014/main" val="20000"/>
                    </a:ext>
                  </a:extLst>
                </a:gridCol>
                <a:gridCol w="5291856">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23 March 2023 to 11 May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24 March 2023 to 12 May 2023</a:t>
                      </a:r>
                    </a:p>
                  </a:txBody>
                  <a:tcPr marL="91433" marR="91433" marT="45728" marB="45728"/>
                </a:tc>
                <a:extLst>
                  <a:ext uri="{0D108BD9-81ED-4DB2-BD59-A6C34878D82A}">
                    <a16:rowId xmlns:a16="http://schemas.microsoft.com/office/drawing/2014/main" val="10002"/>
                  </a:ext>
                </a:extLst>
              </a:tr>
            </a:tbl>
          </a:graphicData>
        </a:graphic>
      </p:graphicFrame>
      <p:sp>
        <p:nvSpPr>
          <p:cNvPr id="37908" name="Rectangle 7">
            <a:extLst>
              <a:ext uri="{FF2B5EF4-FFF2-40B4-BE49-F238E27FC236}">
                <a16:creationId xmlns:a16="http://schemas.microsoft.com/office/drawing/2014/main" id="{DBB44D9B-54CE-C431-5DBE-EEB9280B0085}"/>
              </a:ext>
            </a:extLst>
          </p:cNvPr>
          <p:cNvSpPr>
            <a:spLocks noChangeArrowheads="1"/>
          </p:cNvSpPr>
          <p:nvPr/>
        </p:nvSpPr>
        <p:spPr bwMode="auto">
          <a:xfrm>
            <a:off x="2174875" y="6019800"/>
            <a:ext cx="762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a:cs typeface="Arial" panose="020B0604020202020204" pitchFamily="34" charset="0"/>
              </a:rPr>
              <a:t>*Call in info is also available at </a:t>
            </a:r>
            <a:r>
              <a:rPr lang="en-US" altLang="en-US" sz="1500">
                <a:cs typeface="Arial" panose="020B0604020202020204" pitchFamily="34" charset="0"/>
                <a:hlinkClick r:id="rId3"/>
              </a:rPr>
              <a:t>18-16/0038</a:t>
            </a:r>
            <a:r>
              <a:rPr lang="en-US" altLang="en-US" sz="1500">
                <a:cs typeface="Arial" panose="020B0604020202020204" pitchFamily="34" charset="0"/>
              </a:rPr>
              <a:t> and the 802.18 </a:t>
            </a:r>
            <a:r>
              <a:rPr lang="en-US" altLang="en-US" sz="1500">
                <a:cs typeface="Arial" panose="020B0604020202020204" pitchFamily="34" charset="0"/>
                <a:hlinkClick r:id="rId4"/>
              </a:rPr>
              <a:t>Google Calendar</a:t>
            </a:r>
            <a:endParaRPr lang="en-US" altLang="en-US" sz="1500">
              <a:cs typeface="Arial" panose="020B0604020202020204" pitchFamily="34" charset="0"/>
            </a:endParaRPr>
          </a:p>
        </p:txBody>
      </p:sp>
      <p:sp>
        <p:nvSpPr>
          <p:cNvPr id="2" name="Footer Placeholder 1">
            <a:extLst>
              <a:ext uri="{FF2B5EF4-FFF2-40B4-BE49-F238E27FC236}">
                <a16:creationId xmlns:a16="http://schemas.microsoft.com/office/drawing/2014/main" id="{C7E7C358-624E-B20A-3247-3037469ECD6C}"/>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0EC1835-BFC5-55AB-BF4D-F9E5065F0AA8}"/>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2BA369CA-F967-D464-7E4F-08306D249C3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929723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March 2023 802.19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49DEB777-C275-CA01-5DDE-BB64070E8FA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7B92ADF2-4D5C-45F5-89B4-C232A0060E57}"/>
              </a:ext>
            </a:extLst>
          </p:cNvPr>
          <p:cNvSpPr>
            <a:spLocks noGrp="1"/>
          </p:cNvSpPr>
          <p:nvPr>
            <p:ph type="sldNum" idx="12"/>
          </p:nvPr>
        </p:nvSpPr>
        <p:spPr/>
        <p:txBody>
          <a:bodyPr/>
          <a:lstStyle/>
          <a:p>
            <a:r>
              <a:rPr lang="en-GB"/>
              <a:t>Slide </a:t>
            </a:r>
            <a:fld id="{DE40C9FC-4879-4F20-9ECA-A574A90476B7}" type="slidenum">
              <a:rPr lang="en-GB" smtClean="0"/>
              <a:pPr/>
              <a:t>116</a:t>
            </a:fld>
            <a:endParaRPr lang="en-GB"/>
          </a:p>
        </p:txBody>
      </p:sp>
      <p:sp>
        <p:nvSpPr>
          <p:cNvPr id="5" name="Date Placeholder 4">
            <a:extLst>
              <a:ext uri="{FF2B5EF4-FFF2-40B4-BE49-F238E27FC236}">
                <a16:creationId xmlns:a16="http://schemas.microsoft.com/office/drawing/2014/main" id="{94EC03F8-C4EC-AEB9-2199-36C2E4B013A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873223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50 voters as of March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23CAB8D5-7C1C-291F-6B3E-B951B4BC831D}"/>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5BE5EC8-A064-84C4-1148-A20FDDA23079}"/>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8" name="Date Placeholder 7">
            <a:extLst>
              <a:ext uri="{FF2B5EF4-FFF2-40B4-BE49-F238E27FC236}">
                <a16:creationId xmlns:a16="http://schemas.microsoft.com/office/drawing/2014/main" id="{5010CFA1-0697-B7D5-6E24-53C599F0ECA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77283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F09-F8BE-100F-EF8D-6E83085DC78F}"/>
              </a:ext>
            </a:extLst>
          </p:cNvPr>
          <p:cNvSpPr>
            <a:spLocks noGrp="1"/>
          </p:cNvSpPr>
          <p:nvPr>
            <p:ph type="title"/>
          </p:nvPr>
        </p:nvSpPr>
        <p:spPr/>
        <p:txBody>
          <a:bodyPr/>
          <a:lstStyle/>
          <a:p>
            <a:r>
              <a:rPr lang="en-US" dirty="0"/>
              <a:t>802.11bf CAD ballot</a:t>
            </a:r>
          </a:p>
        </p:txBody>
      </p:sp>
      <p:sp>
        <p:nvSpPr>
          <p:cNvPr id="8" name="Content Placeholder 7">
            <a:extLst>
              <a:ext uri="{FF2B5EF4-FFF2-40B4-BE49-F238E27FC236}">
                <a16:creationId xmlns:a16="http://schemas.microsoft.com/office/drawing/2014/main" id="{10212D17-0028-88BE-7097-1467D70B40BA}"/>
              </a:ext>
            </a:extLst>
          </p:cNvPr>
          <p:cNvSpPr>
            <a:spLocks noGrp="1"/>
          </p:cNvSpPr>
          <p:nvPr>
            <p:ph idx="1"/>
          </p:nvPr>
        </p:nvSpPr>
        <p:spPr/>
        <p:txBody>
          <a:bodyPr/>
          <a:lstStyle/>
          <a:p>
            <a:r>
              <a:rPr lang="en-US" dirty="0"/>
              <a:t>There was an 802.19 electronic ballot on the 802.11bf coexistence assessment (CA) document that closed on February 18. The results were:</a:t>
            </a:r>
          </a:p>
          <a:p>
            <a:pPr lvl="1"/>
            <a:r>
              <a:rPr lang="en-US" sz="2200" b="1" dirty="0"/>
              <a:t>Yes			27</a:t>
            </a:r>
          </a:p>
          <a:p>
            <a:pPr lvl="1"/>
            <a:r>
              <a:rPr lang="en-US" sz="2200" b="1" dirty="0"/>
              <a:t>No			1</a:t>
            </a:r>
          </a:p>
          <a:p>
            <a:pPr lvl="1"/>
            <a:r>
              <a:rPr lang="en-US" sz="2200" b="1" dirty="0"/>
              <a:t>Abstain	0</a:t>
            </a:r>
          </a:p>
          <a:p>
            <a:r>
              <a:rPr lang="en-US" dirty="0"/>
              <a:t>The CA document was approved.</a:t>
            </a:r>
          </a:p>
          <a:p>
            <a:r>
              <a:rPr lang="en-US" dirty="0"/>
              <a:t>Four comments were received during the ballot.  Those comments were forwarded to the 802.11 working group.</a:t>
            </a:r>
          </a:p>
          <a:p>
            <a:endParaRPr lang="en-US" dirty="0"/>
          </a:p>
        </p:txBody>
      </p:sp>
      <p:sp>
        <p:nvSpPr>
          <p:cNvPr id="3" name="Footer Placeholder 2">
            <a:extLst>
              <a:ext uri="{FF2B5EF4-FFF2-40B4-BE49-F238E27FC236}">
                <a16:creationId xmlns:a16="http://schemas.microsoft.com/office/drawing/2014/main" id="{6A3DD32F-7217-35A2-6802-E61AA9F7568B}"/>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38FC7AD-EB29-A6A9-C7D8-8D5FFBAD06B8}"/>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9" name="Date Placeholder 8">
            <a:extLst>
              <a:ext uri="{FF2B5EF4-FFF2-40B4-BE49-F238E27FC236}">
                <a16:creationId xmlns:a16="http://schemas.microsoft.com/office/drawing/2014/main" id="{BC669459-D9E9-817F-1A24-655CB836875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328564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F09-F8BE-100F-EF8D-6E83085DC78F}"/>
              </a:ext>
            </a:extLst>
          </p:cNvPr>
          <p:cNvSpPr>
            <a:spLocks noGrp="1"/>
          </p:cNvSpPr>
          <p:nvPr>
            <p:ph type="title"/>
          </p:nvPr>
        </p:nvSpPr>
        <p:spPr/>
        <p:txBody>
          <a:bodyPr/>
          <a:lstStyle/>
          <a:p>
            <a:r>
              <a:rPr lang="en-US" i="0" dirty="0">
                <a:solidFill>
                  <a:srgbClr val="000000"/>
                </a:solidFill>
                <a:effectLst/>
                <a:latin typeface="+mj-lt"/>
              </a:rPr>
              <a:t>The CSMA Gap Analysis Between IEEE 802.15.4 and Japanese Standard JJ-300.10 </a:t>
            </a:r>
          </a:p>
        </p:txBody>
      </p:sp>
      <p:sp>
        <p:nvSpPr>
          <p:cNvPr id="8" name="Content Placeholder 7">
            <a:extLst>
              <a:ext uri="{FF2B5EF4-FFF2-40B4-BE49-F238E27FC236}">
                <a16:creationId xmlns:a16="http://schemas.microsoft.com/office/drawing/2014/main" id="{10212D17-0028-88BE-7097-1467D70B40BA}"/>
              </a:ext>
            </a:extLst>
          </p:cNvPr>
          <p:cNvSpPr>
            <a:spLocks noGrp="1"/>
          </p:cNvSpPr>
          <p:nvPr>
            <p:ph idx="1"/>
          </p:nvPr>
        </p:nvSpPr>
        <p:spPr/>
        <p:txBody>
          <a:bodyPr/>
          <a:lstStyle/>
          <a:p>
            <a:endParaRPr lang="en-US" b="0" dirty="0">
              <a:latin typeface="Verdana" panose="020B0604030504040204" pitchFamily="34" charset="0"/>
            </a:endParaRPr>
          </a:p>
          <a:p>
            <a:pPr marL="432000" indent="-323640" algn="l">
              <a:spcBef>
                <a:spcPts val="1417"/>
              </a:spcBef>
              <a:buSzPct val="45000"/>
              <a:buFont typeface="Wingdings" charset="2"/>
              <a:buChar char=""/>
            </a:pPr>
            <a:r>
              <a:rPr lang="en-US" sz="2400" kern="0" dirty="0"/>
              <a:t>Concerns about the ability of existing 802.15.4 standards to support the expected metering application needs in Japan’s Sub-1 GHz frequency bands. </a:t>
            </a:r>
          </a:p>
          <a:p>
            <a:pPr marL="432000" indent="-323640" algn="l">
              <a:spcBef>
                <a:spcPts val="1417"/>
              </a:spcBef>
              <a:buSzPct val="45000"/>
              <a:buFont typeface="Wingdings" charset="2"/>
              <a:buChar char=""/>
            </a:pPr>
            <a:endParaRPr lang="en-US" dirty="0"/>
          </a:p>
          <a:p>
            <a:pPr marL="432000" indent="-323640">
              <a:spcBef>
                <a:spcPts val="1417"/>
              </a:spcBef>
              <a:buSzPct val="45000"/>
              <a:buFont typeface="Wingdings" charset="2"/>
              <a:buChar char=""/>
            </a:pPr>
            <a:r>
              <a:rPr lang="en-US" dirty="0">
                <a:latin typeface="+mj-lt"/>
              </a:rPr>
              <a:t>IEEE 802.19-23-0006r1</a:t>
            </a:r>
            <a:endParaRPr lang="en-US" i="0" dirty="0">
              <a:solidFill>
                <a:srgbClr val="000000"/>
              </a:solidFill>
              <a:effectLst/>
              <a:latin typeface="+mj-lt"/>
            </a:endParaRPr>
          </a:p>
          <a:p>
            <a:pPr marL="432000" indent="-323640" algn="l">
              <a:spcBef>
                <a:spcPts val="1417"/>
              </a:spcBef>
              <a:buSzPct val="45000"/>
              <a:buFont typeface="Wingdings" charset="2"/>
              <a:buChar char=""/>
            </a:pPr>
            <a:endParaRPr lang="en-US" sz="2400" kern="0" dirty="0"/>
          </a:p>
          <a:p>
            <a:endParaRPr lang="en-US" dirty="0"/>
          </a:p>
        </p:txBody>
      </p:sp>
      <p:sp>
        <p:nvSpPr>
          <p:cNvPr id="3" name="Footer Placeholder 2">
            <a:extLst>
              <a:ext uri="{FF2B5EF4-FFF2-40B4-BE49-F238E27FC236}">
                <a16:creationId xmlns:a16="http://schemas.microsoft.com/office/drawing/2014/main" id="{45140A16-BA56-F4A2-5820-BFE49777608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21C6BCC2-3926-B6C2-6E12-4C0DE6931E3B}"/>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9" name="Date Placeholder 8">
            <a:extLst>
              <a:ext uri="{FF2B5EF4-FFF2-40B4-BE49-F238E27FC236}">
                <a16:creationId xmlns:a16="http://schemas.microsoft.com/office/drawing/2014/main" id="{6C24D96B-7876-E66D-5FB2-8C23BAE86FF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4198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2023-03-14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Update on various topics:</a:t>
            </a:r>
          </a:p>
          <a:p>
            <a:r>
              <a:rPr lang="en-US" dirty="0"/>
              <a:t>	Clause 6 rewrite, searchable definitions, that/which in style guide, field vs subfield</a:t>
            </a:r>
          </a:p>
          <a:p>
            <a:r>
              <a:rPr lang="en-US" dirty="0"/>
              <a:t>Planned ANA management of Table 9-210 - Optional </a:t>
            </a:r>
            <a:r>
              <a:rPr lang="en-US" dirty="0" err="1"/>
              <a:t>Subelements</a:t>
            </a:r>
            <a:r>
              <a:rPr lang="en-US" dirty="0"/>
              <a:t> in Neighbor Report</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0E6CC68D-2FF8-B070-D90C-AC0D0ABDF5E9}"/>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A5AE818-FFA9-A69A-4447-BA4FA4C6097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98360ACC-E242-92AD-DFCA-63E72CE3CE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715392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on May/July Wireless Interim participation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5B4F758F-ADD2-2CBE-A54B-E1F0848086F4}"/>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3BA41D9B-A4C0-EB68-6595-9A38731ED4FA}"/>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8" name="Date Placeholder 7">
            <a:extLst>
              <a:ext uri="{FF2B5EF4-FFF2-40B4-BE49-F238E27FC236}">
                <a16:creationId xmlns:a16="http://schemas.microsoft.com/office/drawing/2014/main" id="{B7D367F2-7E3E-2603-402A-3272BA2E9FE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921860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2E6519-3F56-8109-B224-6326C18B0554}"/>
              </a:ext>
            </a:extLst>
          </p:cNvPr>
          <p:cNvSpPr>
            <a:spLocks noGrp="1"/>
          </p:cNvSpPr>
          <p:nvPr>
            <p:ph type="title"/>
          </p:nvPr>
        </p:nvSpPr>
        <p:spPr>
          <a:xfrm>
            <a:off x="929218" y="715012"/>
            <a:ext cx="10957982" cy="732788"/>
          </a:xfrm>
        </p:spPr>
        <p:txBody>
          <a:bodyPr/>
          <a:lstStyle/>
          <a:p>
            <a:pPr algn="ctr"/>
            <a:r>
              <a:rPr lang="en-US" sz="3000" dirty="0"/>
              <a:t>IEEE 802 Wireless Standards </a:t>
            </a:r>
            <a:br>
              <a:rPr lang="en-US" sz="3000" dirty="0"/>
            </a:br>
            <a:r>
              <a:rPr lang="en-US" sz="3000" dirty="0"/>
              <a:t>Table of Frequency Ranges</a:t>
            </a:r>
          </a:p>
        </p:txBody>
      </p:sp>
      <p:sp>
        <p:nvSpPr>
          <p:cNvPr id="12" name="Content Placeholder 2">
            <a:extLst>
              <a:ext uri="{FF2B5EF4-FFF2-40B4-BE49-F238E27FC236}">
                <a16:creationId xmlns:a16="http://schemas.microsoft.com/office/drawing/2014/main" id="{8FEE8183-3679-19A0-AD8F-3E92C06B429C}"/>
              </a:ext>
            </a:extLst>
          </p:cNvPr>
          <p:cNvSpPr txBox="1">
            <a:spLocks/>
          </p:cNvSpPr>
          <p:nvPr/>
        </p:nvSpPr>
        <p:spPr bwMode="auto">
          <a:xfrm>
            <a:off x="585226" y="3276600"/>
            <a:ext cx="11019434" cy="2590800"/>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marL="342900" indent="-342900">
              <a:buFont typeface="Arial" panose="020B0604020202020204" pitchFamily="34" charset="0"/>
              <a:buChar char="•"/>
            </a:pPr>
            <a:r>
              <a:rPr lang="en-US" sz="2400" kern="0" dirty="0"/>
              <a:t>The Wireless Standards Table of Frequency Ranges document has been completed</a:t>
            </a:r>
          </a:p>
          <a:p>
            <a:pPr marL="342900" indent="-342900">
              <a:buFont typeface="Arial" panose="020B0604020202020204" pitchFamily="34" charset="0"/>
              <a:buChar char="•"/>
            </a:pPr>
            <a:r>
              <a:rPr lang="en-US" sz="2400" kern="0" dirty="0"/>
              <a:t>Members of the Wireless Chairs Standing Committee agreed to post the document on the Executive Committee section of Mentor and to request the Working Group chairs to have a link placed on their WG’s web site pointing to the document</a:t>
            </a:r>
          </a:p>
          <a:p>
            <a:endParaRPr lang="en-US" sz="2400" b="1" kern="0" dirty="0"/>
          </a:p>
          <a:p>
            <a:pPr marL="342900" indent="-342900">
              <a:buFont typeface="Arial" panose="020B0604020202020204" pitchFamily="34" charset="0"/>
              <a:buChar char="•"/>
            </a:pPr>
            <a:r>
              <a:rPr lang="en-US" sz="2400" b="1" kern="0" dirty="0"/>
              <a:t>The 802.19 web site has been updated with the link to the Wireless Standards Table of Frequency Ranges document. </a:t>
            </a:r>
          </a:p>
          <a:p>
            <a:pPr marL="342900" indent="-342900">
              <a:buFont typeface="Arial" panose="020B0604020202020204" pitchFamily="34" charset="0"/>
              <a:buChar char="•"/>
            </a:pPr>
            <a:r>
              <a:rPr lang="en-US" sz="2400" kern="0" dirty="0"/>
              <a:t>https://www.ieee802.org/19/</a:t>
            </a:r>
          </a:p>
        </p:txBody>
      </p:sp>
      <p:sp>
        <p:nvSpPr>
          <p:cNvPr id="3" name="Footer Placeholder 2">
            <a:extLst>
              <a:ext uri="{FF2B5EF4-FFF2-40B4-BE49-F238E27FC236}">
                <a16:creationId xmlns:a16="http://schemas.microsoft.com/office/drawing/2014/main" id="{DFCACB03-E4ED-C9BE-FFFE-E3963F0B9D7C}"/>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5987D916-57EB-2766-D033-2E617192F28F}"/>
              </a:ext>
            </a:extLst>
          </p:cNvPr>
          <p:cNvSpPr>
            <a:spLocks noGrp="1"/>
          </p:cNvSpPr>
          <p:nvPr>
            <p:ph type="sldNum" idx="12"/>
          </p:nvPr>
        </p:nvSpPr>
        <p:spPr/>
        <p:txBody>
          <a:bodyPr/>
          <a:lstStyle/>
          <a:p>
            <a:r>
              <a:rPr lang="en-GB"/>
              <a:t>Slide </a:t>
            </a:r>
            <a:fld id="{3ABCC52B-A3F7-440B-BBF2-55191E6E7773}" type="slidenum">
              <a:rPr lang="en-GB" smtClean="0"/>
              <a:pPr/>
              <a:t>121</a:t>
            </a:fld>
            <a:endParaRPr lang="en-GB"/>
          </a:p>
        </p:txBody>
      </p:sp>
      <p:sp>
        <p:nvSpPr>
          <p:cNvPr id="7" name="Date Placeholder 6">
            <a:extLst>
              <a:ext uri="{FF2B5EF4-FFF2-40B4-BE49-F238E27FC236}">
                <a16:creationId xmlns:a16="http://schemas.microsoft.com/office/drawing/2014/main" id="{8D1C2B55-3E48-2509-D095-9783855C6FB8}"/>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7361824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Tree>
    <p:extLst>
      <p:ext uri="{BB962C8B-B14F-4D97-AF65-F5344CB8AC3E}">
        <p14:creationId xmlns:p14="http://schemas.microsoft.com/office/powerpoint/2010/main" val="2251105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2023-03-07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3DD56A8F-9C2B-592B-760F-B6C31847A8B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28F2B3B-8219-1AE6-3466-5CD61DF7B0A0}"/>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5BB5B86C-BF42-93CE-016F-476FBDCADBD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1777883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last WFA F2F member meeting took place Mar 7th-9th, 2023, in Seoul, S. Korea</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8476F57A-5A58-2E45-6A8C-2AD006C8C38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22540344-12C9-4CD1-FFF8-0A7221A92A35}"/>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Date Placeholder 4">
            <a:extLst>
              <a:ext uri="{FF2B5EF4-FFF2-40B4-BE49-F238E27FC236}">
                <a16:creationId xmlns:a16="http://schemas.microsoft.com/office/drawing/2014/main" id="{C9BE150D-6299-19AF-7BDB-D1CB05128A5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99800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E57D1D3D-29D3-5F4B-ADE4-3C5143CEAA8F}"/>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8C69E710-1AFB-BEBF-39E1-0D59B8FA06B8}"/>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6" name="Date Placeholder 5">
            <a:extLst>
              <a:ext uri="{FF2B5EF4-FFF2-40B4-BE49-F238E27FC236}">
                <a16:creationId xmlns:a16="http://schemas.microsoft.com/office/drawing/2014/main" id="{0B11391F-6163-FD70-A69E-7C9EB589E4B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18076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943211E7-DC8A-4626-A750-FC36559B6C04}"/>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9370DC20-9D32-5652-8346-088D7C1E36EA}"/>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332D2075-1BA3-3EDF-85E1-9F1E6E36CA7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006450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2023-03-15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47D47F31-D952-CD44-54CE-616F66C4A96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F4857D4-EC45-A076-8B50-5A65D5396897}"/>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B1440EBA-1705-F31A-0CB0-B6A429A1F1F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761793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2023.</a:t>
            </a:r>
          </a:p>
        </p:txBody>
      </p:sp>
      <p:sp>
        <p:nvSpPr>
          <p:cNvPr id="2" name="Footer Placeholder 1">
            <a:extLst>
              <a:ext uri="{FF2B5EF4-FFF2-40B4-BE49-F238E27FC236}">
                <a16:creationId xmlns:a16="http://schemas.microsoft.com/office/drawing/2014/main" id="{CFCF9C45-20A4-E552-A433-2A5CE1A6FE9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52ED1E3-0E92-52C5-EFC1-D562FBBD5818}"/>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2A4E414E-32F8-C1D4-2D86-92758825354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808937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E6465E14-A3EA-2BE0-AAFA-FF33EB19404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2701988-7B20-657D-9773-3170C930C173}"/>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6C11B66E-44AA-8B20-F394-691AC102C41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5285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5"/>
              </a:rPr>
              <a:t>volker.jungnickel@hhi.fraunhofer.de</a:t>
            </a:r>
            <a:r>
              <a:rPr lang="en-US" sz="1600" dirty="0"/>
              <a:t> , </a:t>
            </a:r>
            <a:r>
              <a:rPr lang="en-US" sz="1600" b="1" dirty="0"/>
              <a:t>Harry Bims </a:t>
            </a:r>
            <a:r>
              <a:rPr lang="en-US" sz="1600" dirty="0">
                <a:hlinkClick r:id="rId6"/>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8"/>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9"/>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0"/>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1"/>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2"/>
              </a:rPr>
              <a:t>emily.h.qi@intel.com</a:t>
            </a:r>
            <a:r>
              <a:rPr lang="en-US" sz="1600" dirty="0"/>
              <a:t>, </a:t>
            </a:r>
            <a:r>
              <a:rPr lang="en-US" sz="1600" b="1" dirty="0"/>
              <a:t>Edward Au </a:t>
            </a:r>
            <a:r>
              <a:rPr lang="en-US" sz="1600" dirty="0"/>
              <a:t>– </a:t>
            </a:r>
            <a:r>
              <a:rPr lang="en-US" sz="1600" b="0" u="sng" dirty="0">
                <a:hlinkClick r:id="rId8"/>
              </a:rPr>
              <a:t>edward.ks.au@</a:t>
            </a:r>
            <a:r>
              <a:rPr lang="en-US" sz="1600" u="sng" dirty="0">
                <a:hlinkClick r:id="rId8"/>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22C8E842-C962-3EB7-303C-986A5E5DA06E}"/>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8995009-1CEC-097E-60A0-3CE6B06EC11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307954CF-E214-8618-9790-4C95AEE80D0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56621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2023</a:t>
            </a:r>
          </a:p>
        </p:txBody>
      </p:sp>
      <p:sp>
        <p:nvSpPr>
          <p:cNvPr id="2" name="Footer Placeholder 1">
            <a:extLst>
              <a:ext uri="{FF2B5EF4-FFF2-40B4-BE49-F238E27FC236}">
                <a16:creationId xmlns:a16="http://schemas.microsoft.com/office/drawing/2014/main" id="{0BC8D035-38EC-5436-555D-DFCAB894150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A1395DA-ED41-5288-341E-0F57CC6D321F}"/>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2BD54769-0135-4A38-A928-65BD947765D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086182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(One mention of IEEE 802.1AX Link Aggregation Groups)</a:t>
            </a:r>
          </a:p>
          <a:p>
            <a:pPr>
              <a:lnSpc>
                <a:spcPct val="80000"/>
              </a:lnSpc>
              <a:defRPr/>
            </a:pPr>
            <a:endParaRPr lang="en-US" b="0" dirty="0">
              <a:solidFill>
                <a:srgbClr val="000000"/>
              </a:solidFill>
              <a:ea typeface="Arial Unicode MS" pitchFamily="34" charset="-128"/>
              <a:cs typeface="Arial Unicode MS" pitchFamily="34" charset="-128"/>
            </a:endParaRPr>
          </a:p>
        </p:txBody>
      </p:sp>
      <p:sp>
        <p:nvSpPr>
          <p:cNvPr id="2" name="Footer Placeholder 1">
            <a:extLst>
              <a:ext uri="{FF2B5EF4-FFF2-40B4-BE49-F238E27FC236}">
                <a16:creationId xmlns:a16="http://schemas.microsoft.com/office/drawing/2014/main" id="{2872FA19-2563-5198-6A22-67F39D98A60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07781F9-3A80-618D-7EF0-D10ACB26F76C}"/>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4096A638-A3D8-34F9-D645-946F480FFE8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127697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116 March 25-31,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53572175"/>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sml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Structured Email</a:t>
                      </a:r>
                      <a:endParaRPr lang="en-US" b="0" dirty="0"/>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err="1">
                          <a:hlinkClick r:id="rId5"/>
                        </a:rPr>
                        <a:t>bpf</a:t>
                      </a:r>
                      <a:endParaRPr lang="en-US" sz="1800" b="0" dirty="0"/>
                    </a:p>
                  </a:txBody>
                  <a:tcPr marL="70945" marR="70945" marT="35472" marB="35472" anchor="ctr"/>
                </a:tc>
                <a:tc>
                  <a:txBody>
                    <a:bodyPr/>
                    <a:lstStyle/>
                    <a:p>
                      <a:r>
                        <a:rPr lang="en-US" dirty="0"/>
                        <a:t>BPF/</a:t>
                      </a:r>
                      <a:r>
                        <a:rPr lang="en-US" dirty="0" err="1"/>
                        <a:t>eBPF</a:t>
                      </a:r>
                      <a:endParaRPr lang="en-US" dirty="0"/>
                    </a:p>
                  </a:txBody>
                  <a:tcPr anchor="ctr"/>
                </a:tc>
                <a:extLst>
                  <a:ext uri="{0D108BD9-81ED-4DB2-BD59-A6C34878D82A}">
                    <a16:rowId xmlns:a16="http://schemas.microsoft.com/office/drawing/2014/main" val="3956249120"/>
                  </a:ext>
                </a:extLst>
              </a:tr>
              <a:tr h="523416">
                <a:tc>
                  <a:txBody>
                    <a:bodyPr/>
                    <a:lstStyle/>
                    <a:p>
                      <a:pPr>
                        <a:lnSpc>
                          <a:spcPct val="100000"/>
                        </a:lnSpc>
                      </a:pPr>
                      <a:r>
                        <a:rPr lang="en-US" dirty="0" err="1">
                          <a:hlinkClick r:id="rId6"/>
                        </a:rPr>
                        <a:t>keytrans</a:t>
                      </a:r>
                      <a:endParaRPr lang="en-US" sz="1800" b="0" dirty="0"/>
                    </a:p>
                  </a:txBody>
                  <a:tcPr marL="70945" marR="70945" marT="35472" marB="35472" anchor="ctr"/>
                </a:tc>
                <a:tc>
                  <a:txBody>
                    <a:bodyPr/>
                    <a:lstStyle/>
                    <a:p>
                      <a:r>
                        <a:rPr lang="en-US" dirty="0"/>
                        <a:t>Key Transparency</a:t>
                      </a:r>
                    </a:p>
                  </a:txBody>
                  <a:tcPr anchor="ctr"/>
                </a:tc>
                <a:extLst>
                  <a:ext uri="{0D108BD9-81ED-4DB2-BD59-A6C34878D82A}">
                    <a16:rowId xmlns:a16="http://schemas.microsoft.com/office/drawing/2014/main" val="3162814793"/>
                  </a:ext>
                </a:extLst>
              </a:tr>
              <a:tr h="523416">
                <a:tc>
                  <a:txBody>
                    <a:bodyPr/>
                    <a:lstStyle/>
                    <a:p>
                      <a:pPr>
                        <a:lnSpc>
                          <a:spcPct val="100000"/>
                        </a:lnSpc>
                      </a:pPr>
                      <a:r>
                        <a:rPr lang="en-US" dirty="0" err="1">
                          <a:hlinkClick r:id="rId7"/>
                        </a:rPr>
                        <a:t>vcon</a:t>
                      </a:r>
                      <a:endParaRPr lang="en-US" sz="1800" b="0" dirty="0"/>
                    </a:p>
                  </a:txBody>
                  <a:tcPr marL="70945" marR="70945" marT="35472" marB="35472" anchor="ctr"/>
                </a:tc>
                <a:tc>
                  <a:txBody>
                    <a:bodyPr/>
                    <a:lstStyle/>
                    <a:p>
                      <a:r>
                        <a:rPr lang="en-US" dirty="0" err="1"/>
                        <a:t>vCon</a:t>
                      </a:r>
                      <a:endParaRPr lang="en-US" dirty="0"/>
                    </a:p>
                  </a:txBody>
                  <a:tcPr anchor="ctr"/>
                </a:tc>
                <a:extLst>
                  <a:ext uri="{0D108BD9-81ED-4DB2-BD59-A6C34878D82A}">
                    <a16:rowId xmlns:a16="http://schemas.microsoft.com/office/drawing/2014/main" val="687910169"/>
                  </a:ext>
                </a:extLst>
              </a:tr>
              <a:tr h="523416">
                <a:tc>
                  <a:txBody>
                    <a:bodyPr/>
                    <a:lstStyle/>
                    <a:p>
                      <a:pPr>
                        <a:lnSpc>
                          <a:spcPct val="100000"/>
                        </a:lnSpc>
                      </a:pPr>
                      <a:r>
                        <a:rPr lang="en-US" dirty="0">
                          <a:hlinkClick r:id="rId8"/>
                        </a:rPr>
                        <a:t>dbound2</a:t>
                      </a:r>
                      <a:endParaRPr lang="en-US" sz="1800" b="0" dirty="0"/>
                    </a:p>
                  </a:txBody>
                  <a:tcPr marL="70945" marR="70945" marT="35472" marB="35472" anchor="ctr"/>
                </a:tc>
                <a:tc>
                  <a:txBody>
                    <a:bodyPr/>
                    <a:lstStyle/>
                    <a:p>
                      <a:r>
                        <a:rPr lang="en-US" dirty="0"/>
                        <a:t>Domain Boundaries</a:t>
                      </a:r>
                    </a:p>
                  </a:txBody>
                  <a:tcPr anchor="ctr"/>
                </a:tc>
                <a:extLst>
                  <a:ext uri="{0D108BD9-81ED-4DB2-BD59-A6C34878D82A}">
                    <a16:rowId xmlns:a16="http://schemas.microsoft.com/office/drawing/2014/main" val="1332128647"/>
                  </a:ext>
                </a:extLst>
              </a:tr>
            </a:tbl>
          </a:graphicData>
        </a:graphic>
      </p:graphicFrame>
      <p:sp>
        <p:nvSpPr>
          <p:cNvPr id="3" name="Footer Placeholder 2">
            <a:extLst>
              <a:ext uri="{FF2B5EF4-FFF2-40B4-BE49-F238E27FC236}">
                <a16:creationId xmlns:a16="http://schemas.microsoft.com/office/drawing/2014/main" id="{9A2C1A5A-AB8D-0355-585C-0575821D59B0}"/>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D2414244-0B1F-DA6A-26D3-0513C22F2155}"/>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5" name="Date Placeholder 4">
            <a:extLst>
              <a:ext uri="{FF2B5EF4-FFF2-40B4-BE49-F238E27FC236}">
                <a16:creationId xmlns:a16="http://schemas.microsoft.com/office/drawing/2014/main" id="{8F82567E-F220-C8E0-ADD7-A1F1E6E463C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140859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078885474"/>
              </p:ext>
            </p:extLst>
          </p:nvPr>
        </p:nvGraphicFramePr>
        <p:xfrm>
          <a:off x="2517625" y="199711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a:hlinkClick r:id="rId10"/>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CONGestion RESponse and Signaling</a:t>
                      </a:r>
                      <a:endParaRPr lang="en-US" sz="1800" b="0" dirty="0"/>
                    </a:p>
                  </a:txBody>
                  <a:tcPr marL="70945" marR="70945" marT="35472" marB="35472" anchor="ctr"/>
                </a:tc>
                <a:extLst>
                  <a:ext uri="{0D108BD9-81ED-4DB2-BD59-A6C34878D82A}">
                    <a16:rowId xmlns:a16="http://schemas.microsoft.com/office/drawing/2014/main" val="4017697022"/>
                  </a:ext>
                </a:extLst>
              </a:tr>
              <a:tr h="496614">
                <a:tc>
                  <a:txBody>
                    <a:bodyPr/>
                    <a:lstStyle/>
                    <a:p>
                      <a:r>
                        <a:rPr lang="en-US" sz="1800" b="0"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b="0" dirty="0"/>
                    </a:p>
                  </a:txBody>
                  <a:tcPr marL="70945" marR="70945" marT="35472" marB="35472" anchor="ctr"/>
                </a:tc>
                <a:extLst>
                  <a:ext uri="{0D108BD9-81ED-4DB2-BD59-A6C34878D82A}">
                    <a16:rowId xmlns:a16="http://schemas.microsoft.com/office/drawing/2014/main" val="2899915362"/>
                  </a:ext>
                </a:extLst>
              </a:tr>
              <a:tr h="496614">
                <a:tc>
                  <a:txBody>
                    <a:bodyPr/>
                    <a:lstStyle/>
                    <a:p>
                      <a:pPr>
                        <a:lnSpc>
                          <a:spcPct val="100000"/>
                        </a:lnSpc>
                      </a:pPr>
                      <a:r>
                        <a:rPr lang="en-US" dirty="0" err="1">
                          <a:hlinkClick r:id="rId16"/>
                        </a:rPr>
                        <a:t>radext</a:t>
                      </a:r>
                      <a:endParaRPr lang="en-US" sz="1800" b="0" dirty="0"/>
                    </a:p>
                  </a:txBody>
                  <a:tcPr marL="70945" marR="70945" marT="35472" marB="35472" anchor="ctr"/>
                </a:tc>
                <a:tc>
                  <a:txBody>
                    <a:bodyPr/>
                    <a:lstStyle/>
                    <a:p>
                      <a:r>
                        <a:rPr lang="en-US" dirty="0">
                          <a:hlinkClick r:id="rId17"/>
                        </a:rPr>
                        <a:t>RADIUS EXTensions</a:t>
                      </a:r>
                      <a:endParaRPr lang="en-US" dirty="0"/>
                    </a:p>
                  </a:txBody>
                  <a:tcPr anchor="ctr"/>
                </a:tc>
                <a:extLst>
                  <a:ext uri="{0D108BD9-81ED-4DB2-BD59-A6C34878D82A}">
                    <a16:rowId xmlns:a16="http://schemas.microsoft.com/office/drawing/2014/main" val="3091368057"/>
                  </a:ext>
                </a:extLst>
              </a:tr>
              <a:tr h="496614">
                <a:tc>
                  <a:txBody>
                    <a:bodyPr/>
                    <a:lstStyle/>
                    <a:p>
                      <a:pPr>
                        <a:lnSpc>
                          <a:spcPct val="100000"/>
                        </a:lnSpc>
                      </a:pPr>
                      <a:r>
                        <a:rPr lang="en-US" dirty="0" err="1">
                          <a:hlinkClick r:id="rId18"/>
                        </a:rPr>
                        <a:t>schc</a:t>
                      </a:r>
                      <a:endParaRPr lang="en-US" sz="1800" b="0" dirty="0"/>
                    </a:p>
                  </a:txBody>
                  <a:tcPr marL="70945" marR="70945" marT="35472" marB="35472" anchor="ctr"/>
                </a:tc>
                <a:tc>
                  <a:txBody>
                    <a:bodyPr/>
                    <a:lstStyle/>
                    <a:p>
                      <a:r>
                        <a:rPr lang="en-US" dirty="0">
                          <a:hlinkClick r:id="rId19"/>
                        </a:rPr>
                        <a:t>Static Context Header Compression</a:t>
                      </a:r>
                      <a:endParaRPr lang="en-US" dirty="0"/>
                    </a:p>
                  </a:txBody>
                  <a:tcPr anchor="ctr"/>
                </a:tc>
                <a:extLst>
                  <a:ext uri="{0D108BD9-81ED-4DB2-BD59-A6C34878D82A}">
                    <a16:rowId xmlns:a16="http://schemas.microsoft.com/office/drawing/2014/main" val="495457174"/>
                  </a:ext>
                </a:extLst>
              </a:tr>
            </a:tbl>
          </a:graphicData>
        </a:graphic>
      </p:graphicFrame>
      <p:sp>
        <p:nvSpPr>
          <p:cNvPr id="3" name="Footer Placeholder 2">
            <a:extLst>
              <a:ext uri="{FF2B5EF4-FFF2-40B4-BE49-F238E27FC236}">
                <a16:creationId xmlns:a16="http://schemas.microsoft.com/office/drawing/2014/main" id="{5FFF3BD2-231F-46FB-C841-EE5C4254608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B5A04A2E-4A47-112F-CBE6-5ACC5B435975}"/>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5" name="Date Placeholder 4">
            <a:extLst>
              <a:ext uri="{FF2B5EF4-FFF2-40B4-BE49-F238E27FC236}">
                <a16:creationId xmlns:a16="http://schemas.microsoft.com/office/drawing/2014/main" id="{FD10FD0B-07A7-3888-1B3C-157793F5C9B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8057325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12A2DA27-1602-87C2-44F2-4F4AB6B420B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AE41C3C-63A9-6DD9-5B4B-C8C4E4842D51}"/>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B499AF81-0512-4F31-ACB4-C5D889CE006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513482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2023)</a:t>
            </a:r>
          </a:p>
          <a:p>
            <a:pPr lvl="1">
              <a:lnSpc>
                <a:spcPct val="80000"/>
              </a:lnSpc>
              <a:spcAft>
                <a:spcPts val="600"/>
              </a:spcAft>
            </a:pPr>
            <a:r>
              <a:rPr lang="en-US" sz="1400" dirty="0"/>
              <a:t>Revised for publication: IPv6 over Constrained Node Networks (6lo) Applicability &amp; Use cases: </a:t>
            </a:r>
            <a:r>
              <a:rPr lang="en-US" sz="1400" dirty="0">
                <a:hlinkClick r:id="rId5"/>
              </a:rPr>
              <a:t>https://datatracker.ietf.org/doc/draft-ietf-6lo-use-cases/</a:t>
            </a:r>
            <a:r>
              <a:rPr lang="en-US" sz="1400" dirty="0"/>
              <a:t> (March 2023)</a:t>
            </a:r>
          </a:p>
          <a:p>
            <a:pPr lvl="1">
              <a:lnSpc>
                <a:spcPct val="80000"/>
              </a:lnSpc>
              <a:spcAft>
                <a:spcPts val="600"/>
              </a:spcAft>
            </a:pPr>
            <a:r>
              <a:rPr lang="en-US" sz="1400" dirty="0"/>
              <a:t>In the RFC Editor’s queue: Transmission of IPv6 Packets over Near Field Communication: </a:t>
            </a:r>
            <a:r>
              <a:rPr lang="en-US" sz="1400" dirty="0">
                <a:hlinkClick r:id="rId6"/>
              </a:rPr>
              <a:t>https://datatracker.ietf.org/doc/draft-ietf-6lo-nfc/</a:t>
            </a:r>
            <a:r>
              <a:rPr lang="en-US" sz="1400" dirty="0"/>
              <a:t> (March 2023)</a:t>
            </a:r>
          </a:p>
          <a:p>
            <a:pPr lvl="1">
              <a:lnSpc>
                <a:spcPct val="80000"/>
              </a:lnSpc>
              <a:spcAft>
                <a:spcPts val="600"/>
              </a:spcAft>
            </a:pPr>
            <a:r>
              <a:rPr lang="en-US" sz="1400" dirty="0"/>
              <a:t>Newly adopted: Path-Aware Semantic Addressing (PASA) for Low power and Lossy Networks: </a:t>
            </a:r>
            <a:r>
              <a:rPr lang="en-US" sz="1400" dirty="0">
                <a:hlinkClick r:id="rId7"/>
              </a:rPr>
              <a:t>https://datatracker.ietf.org/doc/draft-ietf-6lo-path-aware-semantic-addressing/</a:t>
            </a:r>
            <a:r>
              <a:rPr lang="en-US" sz="1400" dirty="0"/>
              <a:t> (March 2023)</a:t>
            </a:r>
          </a:p>
        </p:txBody>
      </p:sp>
      <p:sp>
        <p:nvSpPr>
          <p:cNvPr id="2" name="Footer Placeholder 1">
            <a:extLst>
              <a:ext uri="{FF2B5EF4-FFF2-40B4-BE49-F238E27FC236}">
                <a16:creationId xmlns:a16="http://schemas.microsoft.com/office/drawing/2014/main" id="{1E4CE8DC-2515-7BE9-3028-2A1F482EBC7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9178C99-9447-E012-A3FF-8179653DF995}"/>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D82C7DD6-97BD-8AF0-E0CB-3E9D3B320FC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172700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B3CA23F-6638-4E46-2807-233E6EA2F6E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6CFBC67-EFF4-FFDF-A5C1-E834C8C6C896}"/>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CAAC42A3-9B4F-A61B-D18A-42F845C74CE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555877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(March 2023)</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(March 2023)</a:t>
            </a:r>
          </a:p>
        </p:txBody>
      </p:sp>
      <p:sp>
        <p:nvSpPr>
          <p:cNvPr id="2" name="Footer Placeholder 1">
            <a:extLst>
              <a:ext uri="{FF2B5EF4-FFF2-40B4-BE49-F238E27FC236}">
                <a16:creationId xmlns:a16="http://schemas.microsoft.com/office/drawing/2014/main" id="{61CB3D05-EB14-B699-B21F-E9D0583D4B9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9E19007-F64E-CC5D-534D-29F022614E99}"/>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D0A50551-5E93-EC85-61A1-D8A0C6BEE56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88200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Tunnel Extensible Authentication Protocol (TEAP) Version 1, see </a:t>
            </a:r>
            <a:r>
              <a:rPr lang="en-US" sz="1400" dirty="0">
                <a:hlinkClick r:id="rId4"/>
              </a:rPr>
              <a:t>https://datatracker.ietf.org/doc/draft-ietf-emu-rfc7170bis/</a:t>
            </a:r>
            <a:r>
              <a:rPr lang="en-US" sz="1400" dirty="0"/>
              <a:t> (March 2023)</a:t>
            </a:r>
          </a:p>
          <a:p>
            <a:pPr lvl="1">
              <a:lnSpc>
                <a:spcPct val="80000"/>
              </a:lnSpc>
              <a:spcAft>
                <a:spcPts val="600"/>
              </a:spcAft>
            </a:pPr>
            <a:r>
              <a:rPr lang="en-US" sz="1400" dirty="0"/>
              <a:t>Updated: Bootstrapped TLS Authentication with Proof of Knowledge (TLS-POK), </a:t>
            </a:r>
            <a:r>
              <a:rPr lang="en-US" sz="1400" dirty="0">
                <a:hlinkClick r:id="rId5"/>
              </a:rPr>
              <a:t>https://datatracker.ietf.org/doc/draft-ietf-emu-bootstrapped-tls/</a:t>
            </a:r>
            <a:r>
              <a:rPr lang="en-US" sz="1400" dirty="0"/>
              <a:t> (February 2023)</a:t>
            </a:r>
          </a:p>
          <a:p>
            <a:pPr lvl="1">
              <a:lnSpc>
                <a:spcPct val="80000"/>
              </a:lnSpc>
              <a:spcAft>
                <a:spcPts val="600"/>
              </a:spcAft>
            </a:pPr>
            <a:r>
              <a:rPr lang="en-US" sz="1400" dirty="0"/>
              <a:t>In RFC Editor’s queue: TLS-based EAP types and TLS 1.3: </a:t>
            </a:r>
            <a:r>
              <a:rPr lang="en-US" sz="1400" dirty="0">
                <a:hlinkClick r:id="rId6"/>
              </a:rPr>
              <a:t>https://datatracker.ietf.org/doc/draft-ietf-emu-tls-eap-types/</a:t>
            </a:r>
            <a:r>
              <a:rPr lang="en-US" sz="1400" dirty="0"/>
              <a:t> (February 2023)</a:t>
            </a:r>
          </a:p>
          <a:p>
            <a:pPr lvl="1">
              <a:lnSpc>
                <a:spcPct val="80000"/>
              </a:lnSpc>
              <a:spcAft>
                <a:spcPts val="600"/>
              </a:spcAft>
            </a:pPr>
            <a:r>
              <a:rPr lang="en-US" sz="1400" dirty="0"/>
              <a:t>IETF LC done – awaiting writeup: Forward Secrecy for the Extensible Authentication Protocol Method for Authentication and Key Agreement (EAP-AKA' FS), see </a:t>
            </a:r>
            <a:r>
              <a:rPr lang="en-US" sz="1400" dirty="0">
                <a:hlinkClick r:id="rId7"/>
              </a:rPr>
              <a:t>https://datatracker.ietf.org/doc/draft-ietf-emu-aka-pfs/</a:t>
            </a:r>
            <a:r>
              <a:rPr lang="en-US" sz="1400" dirty="0"/>
              <a:t> (March 2023)</a:t>
            </a:r>
          </a:p>
        </p:txBody>
      </p:sp>
      <p:sp>
        <p:nvSpPr>
          <p:cNvPr id="2" name="Footer Placeholder 1">
            <a:extLst>
              <a:ext uri="{FF2B5EF4-FFF2-40B4-BE49-F238E27FC236}">
                <a16:creationId xmlns:a16="http://schemas.microsoft.com/office/drawing/2014/main" id="{0622429F-A601-AB27-9F7D-88D866E12CB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579BB0-3C2D-462A-A903-4CD190FF19D6}"/>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CBC11636-BADD-2DC2-3394-B8534A2885A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679699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Updated and awaiting write-up: Discovering and Retrieving Software Transparency and Vulnerability Information, see </a:t>
            </a:r>
            <a:r>
              <a:rPr lang="en-US" sz="1400" dirty="0">
                <a:hlinkClick r:id="rId4"/>
              </a:rPr>
              <a:t>https://datatracker.ietf.org/doc/draft-ietf-opsawg-sbom-access/</a:t>
            </a:r>
            <a:r>
              <a:rPr lang="en-US" sz="1400" dirty="0"/>
              <a:t> (February 2023)</a:t>
            </a:r>
          </a:p>
          <a:p>
            <a:pPr lvl="1">
              <a:lnSpc>
                <a:spcPct val="80000"/>
              </a:lnSpc>
              <a:defRPr/>
            </a:pPr>
            <a:r>
              <a:rPr lang="en-US" sz="1400" dirty="0"/>
              <a:t>Updated: Updates to the TLS Transport Model for SNMP, see </a:t>
            </a:r>
            <a:r>
              <a:rPr lang="en-US" sz="1400" dirty="0">
                <a:hlinkClick r:id="rId5"/>
              </a:rPr>
              <a:t>https://datatracker.ietf.org/doc/draft-ietf-opsawg-tlstm-update/</a:t>
            </a:r>
            <a:r>
              <a:rPr lang="en-US" sz="1400" dirty="0"/>
              <a:t> (March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230E8AE-8DED-FF0C-77DE-0EE2303EBE5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8C07744-59D8-8EF4-7084-F824EA2BA54C}"/>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F66C5D24-8862-7D37-10E2-5A7EF27F4E8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2629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14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t>
            </a:r>
            <a:r>
              <a:rPr lang="en-GB" sz="1600" b="0" dirty="0"/>
              <a:t>Published!</a:t>
            </a:r>
          </a:p>
          <a:p>
            <a:r>
              <a:rPr lang="en-GB" sz="1600" dirty="0"/>
              <a:t>11bc –</a:t>
            </a:r>
            <a:r>
              <a:rPr lang="en-GB" sz="1600" b="0" dirty="0"/>
              <a:t> In SA ballot recirc, ends today. Hoping for no comments.</a:t>
            </a:r>
          </a:p>
          <a:p>
            <a:r>
              <a:rPr lang="en-GB" sz="1600" dirty="0"/>
              <a:t>11bd – </a:t>
            </a:r>
            <a:r>
              <a:rPr lang="en-GB" sz="1600" b="0" dirty="0"/>
              <a:t>Published!</a:t>
            </a:r>
          </a:p>
          <a:p>
            <a:r>
              <a:rPr lang="en-GB" sz="1600" dirty="0"/>
              <a:t>11bb –</a:t>
            </a:r>
            <a:r>
              <a:rPr lang="en-GB" sz="1600" b="0" dirty="0"/>
              <a:t> In SA ballot recirc, ends tomorrow. Hoping for no comments.</a:t>
            </a:r>
          </a:p>
          <a:p>
            <a:r>
              <a:rPr lang="en-GB" sz="1600" dirty="0"/>
              <a:t>11be – </a:t>
            </a:r>
            <a:r>
              <a:rPr lang="en-GB" sz="1600" b="0" dirty="0"/>
              <a:t>D3.0 at 999 pages recently out of WG ballot at around 80% approval. 3300 comments, around 1800 MBS. </a:t>
            </a:r>
            <a:endParaRPr lang="en-US" sz="1600" b="0" dirty="0"/>
          </a:p>
          <a:p>
            <a:r>
              <a:rPr lang="en-US" sz="1600" dirty="0"/>
              <a:t>11bf </a:t>
            </a:r>
            <a:r>
              <a:rPr lang="en-GB" sz="1600" dirty="0"/>
              <a:t>– </a:t>
            </a:r>
            <a:r>
              <a:rPr lang="en-GB" sz="1600" b="0" dirty="0"/>
              <a:t>D1.0 initial ballot passed with 77% approval. 1300 comments.</a:t>
            </a:r>
            <a:endParaRPr lang="en-US" sz="1600" b="0" dirty="0"/>
          </a:p>
          <a:p>
            <a:r>
              <a:rPr lang="en-GB" sz="1600" dirty="0"/>
              <a:t>11bh – </a:t>
            </a:r>
            <a:r>
              <a:rPr lang="en-GB" sz="1600" b="0" dirty="0"/>
              <a:t>Goal is to have D1.0 and initial WG ballot out of March. Do we add more material?</a:t>
            </a:r>
          </a:p>
          <a:p>
            <a:r>
              <a:rPr lang="en-GB" sz="1600" dirty="0"/>
              <a:t>11bi – </a:t>
            </a:r>
            <a:r>
              <a:rPr lang="en-GB" sz="1600" b="0" dirty="0"/>
              <a:t>Continue discussion on spec text related to requirements. Unlikely to meet timeline for March D1.0.</a:t>
            </a:r>
          </a:p>
          <a:p>
            <a:r>
              <a:rPr lang="en-GB" sz="1600" dirty="0"/>
              <a:t>11bk</a:t>
            </a:r>
            <a:r>
              <a:rPr lang="en-GB" sz="1600" b="0" dirty="0"/>
              <a:t> – Put out a first version of the SFD.</a:t>
            </a:r>
          </a:p>
          <a:p>
            <a:r>
              <a:rPr lang="en-GB" sz="1600" dirty="0" err="1"/>
              <a:t>REVme</a:t>
            </a:r>
            <a:r>
              <a:rPr lang="en-GB" sz="1600" dirty="0"/>
              <a:t> – </a:t>
            </a:r>
            <a:r>
              <a:rPr lang="en-GB" sz="1600" b="0" dirty="0"/>
              <a:t>D2.2 ready, but not released. Depending on progress, may recirc out of March meeting with D3.0. 11az and 11bd will only roll in during SA ballot.</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9E5451C1-D829-636F-37B9-10E9DF55F958}"/>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5B8AD4A-B4B5-B4A7-439A-ADEDC1B51C1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79B4411-8EED-E6EE-5B36-D776161D8B9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686485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see </a:t>
            </a:r>
            <a:r>
              <a:rPr lang="en-US" sz="1400" dirty="0">
                <a:hlinkClick r:id="rId4"/>
              </a:rPr>
              <a:t>https://datatracker.ietf.org/doc/draft-ietf-tls-rfc8446bis/</a:t>
            </a:r>
            <a:r>
              <a:rPr lang="en-US" sz="1400" dirty="0"/>
              <a:t> (March 2023)</a:t>
            </a:r>
          </a:p>
          <a:p>
            <a:pPr lvl="1">
              <a:lnSpc>
                <a:spcPct val="80000"/>
              </a:lnSpc>
              <a:spcAft>
                <a:spcPts val="600"/>
              </a:spcAft>
              <a:defRPr/>
            </a:pPr>
            <a:r>
              <a:rPr lang="en-US" sz="1400" dirty="0"/>
              <a:t>Updated: Compact TLS 1.3, see </a:t>
            </a:r>
            <a:r>
              <a:rPr lang="en-US" sz="1400" dirty="0">
                <a:hlinkClick r:id="rId5"/>
              </a:rPr>
              <a:t>https://datatracker.ietf.org/doc/draft-ietf-tls-ctls/</a:t>
            </a:r>
            <a:r>
              <a:rPr lang="en-US" sz="1400" dirty="0"/>
              <a:t> (March 2023)</a:t>
            </a:r>
          </a:p>
        </p:txBody>
      </p:sp>
      <p:sp>
        <p:nvSpPr>
          <p:cNvPr id="2" name="Footer Placeholder 1">
            <a:extLst>
              <a:ext uri="{FF2B5EF4-FFF2-40B4-BE49-F238E27FC236}">
                <a16:creationId xmlns:a16="http://schemas.microsoft.com/office/drawing/2014/main" id="{9559FD18-0EF8-FB28-2ADA-2648075D693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5A29510-D4DF-9701-B2DC-24CB1E41D433}"/>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F5111C6B-91A9-680F-CD05-EAFB2270607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80425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Updated: Requirements for Large-Scale Deterministic Networks, see </a:t>
            </a:r>
            <a:r>
              <a:rPr lang="en-US" sz="1400" dirty="0">
                <a:hlinkClick r:id="rId4"/>
              </a:rPr>
              <a:t>https://datatracker.ietf.org/doc/draft-ietf-detnet-scaling-requirements/</a:t>
            </a:r>
            <a:r>
              <a:rPr lang="en-US" sz="1400" dirty="0"/>
              <a:t> (March 2023)</a:t>
            </a:r>
          </a:p>
          <a:p>
            <a:pPr lvl="1">
              <a:spcAft>
                <a:spcPts val="600"/>
              </a:spcAft>
            </a:pPr>
            <a:r>
              <a:rPr lang="en-US" sz="1400" dirty="0"/>
              <a:t>Updated: Deterministic Networking (</a:t>
            </a:r>
            <a:r>
              <a:rPr lang="en-US" sz="1400" dirty="0" err="1"/>
              <a:t>DetNet</a:t>
            </a:r>
            <a:r>
              <a:rPr lang="en-US" sz="1400" dirty="0"/>
              <a:t>) Controller Plane Framework, see </a:t>
            </a:r>
            <a:r>
              <a:rPr lang="en-US" sz="1400" dirty="0">
                <a:hlinkClick r:id="rId5"/>
              </a:rPr>
              <a:t>https://datatracker.ietf.org/doc/draft-ietf-detnet-controller-plane-framework/</a:t>
            </a:r>
            <a:r>
              <a:rPr lang="en-US" sz="1400" dirty="0"/>
              <a:t> (March 2023)</a:t>
            </a:r>
            <a:endParaRPr lang="en-US" sz="1400" dirty="0">
              <a:sym typeface="Wingdings" pitchFamily="2" charset="2"/>
            </a:endParaRPr>
          </a:p>
        </p:txBody>
      </p:sp>
      <p:sp>
        <p:nvSpPr>
          <p:cNvPr id="2" name="Footer Placeholder 1">
            <a:extLst>
              <a:ext uri="{FF2B5EF4-FFF2-40B4-BE49-F238E27FC236}">
                <a16:creationId xmlns:a16="http://schemas.microsoft.com/office/drawing/2014/main" id="{06734F8D-EEEC-1F55-EEBF-54AE04E9614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EC23070-696A-AFBC-80B9-90123403FD98}"/>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947CDEA7-2CCB-8F8D-0496-A81F2A628BE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52779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6"/>
              </a:rPr>
              <a:t>https://datatracker.ietf.org/doc/draft-ietf-raw-oam-support/</a:t>
            </a:r>
            <a:r>
              <a:rPr lang="en-US" sz="1400" dirty="0">
                <a:sym typeface="Wingdings" pitchFamily="2" charset="2"/>
              </a:rPr>
              <a:t> (March 2023)</a:t>
            </a:r>
          </a:p>
          <a:p>
            <a:pPr lvl="1">
              <a:lnSpc>
                <a:spcPct val="80000"/>
              </a:lnSpc>
              <a:spcAft>
                <a:spcPts val="600"/>
              </a:spcAft>
            </a:pPr>
            <a:r>
              <a:rPr lang="en-US" sz="1400" dirty="0">
                <a:sym typeface="Wingdings" pitchFamily="2" charset="2"/>
              </a:rPr>
              <a:t>Revised after IESG feedback: RAW Use-Cases, see </a:t>
            </a:r>
            <a:r>
              <a:rPr lang="en-US" sz="1400" dirty="0">
                <a:sym typeface="Wingdings" pitchFamily="2" charset="2"/>
                <a:hlinkClick r:id="rId7"/>
              </a:rPr>
              <a:t>https://datatracker.ietf.org/doc/draft-ietf-raw-use-cases/</a:t>
            </a:r>
            <a:r>
              <a:rPr lang="en-US" sz="1400" dirty="0">
                <a:sym typeface="Wingdings" pitchFamily="2" charset="2"/>
              </a:rPr>
              <a:t> (March  2023)</a:t>
            </a:r>
          </a:p>
        </p:txBody>
      </p:sp>
      <p:sp>
        <p:nvSpPr>
          <p:cNvPr id="7" name="Footer Placeholder 6">
            <a:extLst>
              <a:ext uri="{FF2B5EF4-FFF2-40B4-BE49-F238E27FC236}">
                <a16:creationId xmlns:a16="http://schemas.microsoft.com/office/drawing/2014/main" id="{DDD9AA7D-C365-5069-E39F-5168E6D72C39}"/>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2CFE4E4-171D-77D1-10B6-DA5E423D7DF6}"/>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9" name="Date Placeholder 8">
            <a:extLst>
              <a:ext uri="{FF2B5EF4-FFF2-40B4-BE49-F238E27FC236}">
                <a16:creationId xmlns:a16="http://schemas.microsoft.com/office/drawing/2014/main" id="{A0DE4385-F05C-9583-F55E-7C2641A675C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231297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Bootstrapping Remote Secure Key Infrastructure (BRSKI), see </a:t>
            </a:r>
            <a:r>
              <a:rPr lang="en-US" sz="1400" dirty="0">
                <a:hlinkClick r:id="rId4"/>
              </a:rPr>
              <a:t>https://datatracker.ietf.org/doc/draft-ietf-anima-constrained-voucher/</a:t>
            </a:r>
            <a:r>
              <a:rPr lang="en-US" sz="1400" dirty="0"/>
              <a:t> (March 2023)</a:t>
            </a:r>
          </a:p>
          <a:p>
            <a:pPr lvl="1">
              <a:lnSpc>
                <a:spcPct val="80000"/>
              </a:lnSpc>
              <a:spcAft>
                <a:spcPts val="600"/>
              </a:spcAft>
              <a:defRPr/>
            </a:pPr>
            <a:r>
              <a:rPr lang="en-US" sz="1400" dirty="0"/>
              <a:t>BRSKI-AE: Alternative Enrollment Protocols in BRSKI, see </a:t>
            </a:r>
            <a:r>
              <a:rPr lang="en-US" sz="1400" dirty="0">
                <a:hlinkClick r:id="rId5"/>
              </a:rPr>
              <a:t>https://datatracker.ietf.org/doc/draft-ietf-anima-brski-ae/</a:t>
            </a:r>
            <a:r>
              <a:rPr lang="en-US" sz="1400" dirty="0"/>
              <a:t> (March 2023)</a:t>
            </a:r>
          </a:p>
          <a:p>
            <a:pPr lvl="1">
              <a:lnSpc>
                <a:spcPct val="80000"/>
              </a:lnSpc>
              <a:spcAft>
                <a:spcPts val="600"/>
              </a:spcAft>
              <a:defRPr/>
            </a:pPr>
            <a:r>
              <a:rPr lang="en-US" sz="1400" dirty="0"/>
              <a:t>A Generic Autonomic Deployment and Management Mechanism for Resource-based Network Services, see </a:t>
            </a:r>
            <a:r>
              <a:rPr lang="en-US" sz="1400" dirty="0">
                <a:hlinkClick r:id="rId6"/>
              </a:rPr>
              <a:t>https://datatracker.ietf.org/doc/draft-ietf-anima-network-service-auto-deployment/</a:t>
            </a:r>
            <a:r>
              <a:rPr lang="en-US" sz="1400" dirty="0"/>
              <a:t> (March 2023)</a:t>
            </a:r>
          </a:p>
          <a:p>
            <a:pPr lvl="1">
              <a:lnSpc>
                <a:spcPct val="80000"/>
              </a:lnSpc>
              <a:spcAft>
                <a:spcPts val="600"/>
              </a:spcAft>
              <a:defRPr/>
            </a:pPr>
            <a:endParaRPr lang="en-US" sz="1400" dirty="0"/>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FE6B456-67D3-D6DF-71DD-222304BE37B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4DB4897-DFED-8A3E-5FC4-4A1F1689F3A2}"/>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4" name="Date Placeholder 3">
            <a:extLst>
              <a:ext uri="{FF2B5EF4-FFF2-40B4-BE49-F238E27FC236}">
                <a16:creationId xmlns:a16="http://schemas.microsoft.com/office/drawing/2014/main" id="{2FE4066C-D546-C32E-CA75-1D1E76080CD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9246752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BB06F1DD-0E8F-A3B8-56C7-9722CD05BF9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E4340E8-8FBC-2E9D-8730-59E95E2F9A17}"/>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4" name="Date Placeholder 3">
            <a:extLst>
              <a:ext uri="{FF2B5EF4-FFF2-40B4-BE49-F238E27FC236}">
                <a16:creationId xmlns:a16="http://schemas.microsoft.com/office/drawing/2014/main" id="{47C2862F-59A7-5D85-F4BA-B5B0FC48ED7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3066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January to March</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843176" y="1565887"/>
            <a:ext cx="517160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January 2023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43A96B70-E5B5-1ACF-881D-DE33923B0DA7}"/>
              </a:ext>
            </a:extLst>
          </p:cNvPr>
          <p:cNvGraphicFramePr>
            <a:graphicFrameLocks noGrp="1"/>
          </p:cNvGraphicFramePr>
          <p:nvPr>
            <p:extLst>
              <p:ext uri="{D42A27DB-BD31-4B8C-83A1-F6EECF244321}">
                <p14:modId xmlns:p14="http://schemas.microsoft.com/office/powerpoint/2010/main" val="2067618553"/>
              </p:ext>
            </p:extLst>
          </p:nvPr>
        </p:nvGraphicFramePr>
        <p:xfrm>
          <a:off x="914401" y="1830390"/>
          <a:ext cx="10439399" cy="4513856"/>
        </p:xfrm>
        <a:graphic>
          <a:graphicData uri="http://schemas.openxmlformats.org/drawingml/2006/table">
            <a:tbl>
              <a:tblPr>
                <a:tableStyleId>{5C22544A-7EE6-4342-B048-85BDC9FD1C3A}</a:tableStyleId>
              </a:tblPr>
              <a:tblGrid>
                <a:gridCol w="664183">
                  <a:extLst>
                    <a:ext uri="{9D8B030D-6E8A-4147-A177-3AD203B41FA5}">
                      <a16:colId xmlns:a16="http://schemas.microsoft.com/office/drawing/2014/main" val="1840146888"/>
                    </a:ext>
                  </a:extLst>
                </a:gridCol>
                <a:gridCol w="453208">
                  <a:extLst>
                    <a:ext uri="{9D8B030D-6E8A-4147-A177-3AD203B41FA5}">
                      <a16:colId xmlns:a16="http://schemas.microsoft.com/office/drawing/2014/main" val="2386903155"/>
                    </a:ext>
                  </a:extLst>
                </a:gridCol>
                <a:gridCol w="453208">
                  <a:extLst>
                    <a:ext uri="{9D8B030D-6E8A-4147-A177-3AD203B41FA5}">
                      <a16:colId xmlns:a16="http://schemas.microsoft.com/office/drawing/2014/main" val="111354588"/>
                    </a:ext>
                  </a:extLst>
                </a:gridCol>
                <a:gridCol w="664183">
                  <a:extLst>
                    <a:ext uri="{9D8B030D-6E8A-4147-A177-3AD203B41FA5}">
                      <a16:colId xmlns:a16="http://schemas.microsoft.com/office/drawing/2014/main" val="2635559728"/>
                    </a:ext>
                  </a:extLst>
                </a:gridCol>
                <a:gridCol w="539160">
                  <a:extLst>
                    <a:ext uri="{9D8B030D-6E8A-4147-A177-3AD203B41FA5}">
                      <a16:colId xmlns:a16="http://schemas.microsoft.com/office/drawing/2014/main" val="741627590"/>
                    </a:ext>
                  </a:extLst>
                </a:gridCol>
                <a:gridCol w="1297111">
                  <a:extLst>
                    <a:ext uri="{9D8B030D-6E8A-4147-A177-3AD203B41FA5}">
                      <a16:colId xmlns:a16="http://schemas.microsoft.com/office/drawing/2014/main" val="1258090274"/>
                    </a:ext>
                  </a:extLst>
                </a:gridCol>
                <a:gridCol w="875159">
                  <a:extLst>
                    <a:ext uri="{9D8B030D-6E8A-4147-A177-3AD203B41FA5}">
                      <a16:colId xmlns:a16="http://schemas.microsoft.com/office/drawing/2014/main" val="634602466"/>
                    </a:ext>
                  </a:extLst>
                </a:gridCol>
                <a:gridCol w="664183">
                  <a:extLst>
                    <a:ext uri="{9D8B030D-6E8A-4147-A177-3AD203B41FA5}">
                      <a16:colId xmlns:a16="http://schemas.microsoft.com/office/drawing/2014/main" val="134885970"/>
                    </a:ext>
                  </a:extLst>
                </a:gridCol>
                <a:gridCol w="664183">
                  <a:extLst>
                    <a:ext uri="{9D8B030D-6E8A-4147-A177-3AD203B41FA5}">
                      <a16:colId xmlns:a16="http://schemas.microsoft.com/office/drawing/2014/main" val="1647154562"/>
                    </a:ext>
                  </a:extLst>
                </a:gridCol>
                <a:gridCol w="1297111">
                  <a:extLst>
                    <a:ext uri="{9D8B030D-6E8A-4147-A177-3AD203B41FA5}">
                      <a16:colId xmlns:a16="http://schemas.microsoft.com/office/drawing/2014/main" val="4137023092"/>
                    </a:ext>
                  </a:extLst>
                </a:gridCol>
                <a:gridCol w="453208">
                  <a:extLst>
                    <a:ext uri="{9D8B030D-6E8A-4147-A177-3AD203B41FA5}">
                      <a16:colId xmlns:a16="http://schemas.microsoft.com/office/drawing/2014/main" val="2830227705"/>
                    </a:ext>
                  </a:extLst>
                </a:gridCol>
                <a:gridCol w="1297111">
                  <a:extLst>
                    <a:ext uri="{9D8B030D-6E8A-4147-A177-3AD203B41FA5}">
                      <a16:colId xmlns:a16="http://schemas.microsoft.com/office/drawing/2014/main" val="1996409219"/>
                    </a:ext>
                  </a:extLst>
                </a:gridCol>
                <a:gridCol w="453208">
                  <a:extLst>
                    <a:ext uri="{9D8B030D-6E8A-4147-A177-3AD203B41FA5}">
                      <a16:colId xmlns:a16="http://schemas.microsoft.com/office/drawing/2014/main" val="4219937"/>
                    </a:ext>
                  </a:extLst>
                </a:gridCol>
                <a:gridCol w="664183">
                  <a:extLst>
                    <a:ext uri="{9D8B030D-6E8A-4147-A177-3AD203B41FA5}">
                      <a16:colId xmlns:a16="http://schemas.microsoft.com/office/drawing/2014/main" val="1851889200"/>
                    </a:ext>
                  </a:extLst>
                </a:gridCol>
              </a:tblGrid>
              <a:tr h="141058">
                <a:tc>
                  <a:txBody>
                    <a:bodyPr/>
                    <a:lstStyle/>
                    <a:p>
                      <a:pPr algn="l" fontAlgn="t"/>
                      <a:r>
                        <a:rPr lang="en-US" sz="400" u="none" strike="noStrike">
                          <a:effectLst/>
                        </a:rPr>
                        <a:t>TransactionID</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Type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Status</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User</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Group</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dirty="0">
                          <a:effectLst/>
                        </a:rPr>
                        <a:t>Resource</a:t>
                      </a:r>
                      <a:endParaRPr lang="en-US" sz="400" b="1" i="0" u="none" strike="noStrike" dirty="0">
                        <a:effectLst/>
                        <a:latin typeface="Arial" panose="020B0604020202020204" pitchFamily="34" charset="0"/>
                      </a:endParaRPr>
                    </a:p>
                  </a:txBody>
                  <a:tcPr marL="2921" marR="2921" marT="2921" marB="0"/>
                </a:tc>
                <a:tc>
                  <a:txBody>
                    <a:bodyPr/>
                    <a:lstStyle/>
                    <a:p>
                      <a:pPr algn="l" fontAlgn="t"/>
                      <a:r>
                        <a:rPr lang="en-US" sz="400" u="none" strike="noStrike">
                          <a:effectLst/>
                        </a:rPr>
                        <a:t>Ref Doc</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Ref Subclause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Ref Location</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Name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Req Value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Description</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Allocated Value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Requested</a:t>
                      </a:r>
                      <a:endParaRPr lang="en-US" sz="400" b="1"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683594823"/>
                  </a:ext>
                </a:extLst>
              </a:tr>
              <a:tr h="70529">
                <a:tc>
                  <a:txBody>
                    <a:bodyPr/>
                    <a:lstStyle/>
                    <a:p>
                      <a:pPr algn="r" fontAlgn="t"/>
                      <a:r>
                        <a:rPr lang="en-US" sz="400" u="none" strike="noStrike">
                          <a:effectLst/>
                        </a:rPr>
                        <a:t>1362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63710507"/>
                  </a:ext>
                </a:extLst>
              </a:tr>
              <a:tr h="70529">
                <a:tc>
                  <a:txBody>
                    <a:bodyPr/>
                    <a:lstStyle/>
                    <a:p>
                      <a:pPr algn="r" fontAlgn="t"/>
                      <a:r>
                        <a:rPr lang="en-US" sz="400" u="none" strike="noStrike">
                          <a:effectLst/>
                        </a:rPr>
                        <a:t>1363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909476405"/>
                  </a:ext>
                </a:extLst>
              </a:tr>
              <a:tr h="70529">
                <a:tc>
                  <a:txBody>
                    <a:bodyPr/>
                    <a:lstStyle/>
                    <a:p>
                      <a:pPr algn="r" fontAlgn="t"/>
                      <a:r>
                        <a:rPr lang="en-US" sz="400" u="none" strike="noStrike">
                          <a:effectLst/>
                        </a:rPr>
                        <a:t>1364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189618517"/>
                  </a:ext>
                </a:extLst>
              </a:tr>
              <a:tr h="70529">
                <a:tc>
                  <a:txBody>
                    <a:bodyPr/>
                    <a:lstStyle/>
                    <a:p>
                      <a:pPr algn="r" fontAlgn="t"/>
                      <a:r>
                        <a:rPr lang="en-US" sz="400" u="none" strike="noStrike">
                          <a:effectLst/>
                        </a:rPr>
                        <a:t>1365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58377940"/>
                  </a:ext>
                </a:extLst>
              </a:tr>
              <a:tr h="70529">
                <a:tc>
                  <a:txBody>
                    <a:bodyPr/>
                    <a:lstStyle/>
                    <a:p>
                      <a:pPr algn="r" fontAlgn="t"/>
                      <a:r>
                        <a:rPr lang="en-US" sz="400" u="none" strike="noStrike">
                          <a:effectLst/>
                        </a:rPr>
                        <a:t>1366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Capabilities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9236858"/>
                  </a:ext>
                </a:extLst>
              </a:tr>
              <a:tr h="70529">
                <a:tc>
                  <a:txBody>
                    <a:bodyPr/>
                    <a:lstStyle/>
                    <a:p>
                      <a:pPr algn="r" fontAlgn="t"/>
                      <a:r>
                        <a:rPr lang="en-US" sz="400" u="none" strike="noStrike">
                          <a:effectLst/>
                        </a:rPr>
                        <a:t>1367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Beam Descriptor</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601937466"/>
                  </a:ext>
                </a:extLst>
              </a:tr>
              <a:tr h="70529">
                <a:tc>
                  <a:txBody>
                    <a:bodyPr/>
                    <a:lstStyle/>
                    <a:p>
                      <a:pPr algn="r" fontAlgn="t"/>
                      <a:r>
                        <a:rPr lang="en-US" sz="400" u="none" strike="noStrike">
                          <a:effectLst/>
                        </a:rPr>
                        <a:t>1368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Short Capabilities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767894510"/>
                  </a:ext>
                </a:extLst>
              </a:tr>
              <a:tr h="70529">
                <a:tc>
                  <a:txBody>
                    <a:bodyPr/>
                    <a:lstStyle/>
                    <a:p>
                      <a:pPr algn="r" fontAlgn="t"/>
                      <a:r>
                        <a:rPr lang="en-US" sz="400" u="none" strike="noStrike">
                          <a:effectLst/>
                        </a:rPr>
                        <a:t>1369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Measurement Setup</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52979256"/>
                  </a:ext>
                </a:extLst>
              </a:tr>
              <a:tr h="141058">
                <a:tc>
                  <a:txBody>
                    <a:bodyPr/>
                    <a:lstStyle/>
                    <a:p>
                      <a:pPr algn="r" fontAlgn="t"/>
                      <a:r>
                        <a:rPr lang="en-US" sz="400" u="none" strike="noStrike">
                          <a:effectLst/>
                        </a:rPr>
                        <a:t>1370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Image Range Axis LUT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877026501"/>
                  </a:ext>
                </a:extLst>
              </a:tr>
              <a:tr h="141058">
                <a:tc>
                  <a:txBody>
                    <a:bodyPr/>
                    <a:lstStyle/>
                    <a:p>
                      <a:pPr algn="r" fontAlgn="t"/>
                      <a:r>
                        <a:rPr lang="en-US" sz="400" u="none" strike="noStrike">
                          <a:effectLst/>
                        </a:rPr>
                        <a:t>1371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Image Doppler Axis LUT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990135555"/>
                  </a:ext>
                </a:extLst>
              </a:tr>
              <a:tr h="70529">
                <a:tc>
                  <a:txBody>
                    <a:bodyPr/>
                    <a:lstStyle/>
                    <a:p>
                      <a:pPr algn="r" fontAlgn="t"/>
                      <a:r>
                        <a:rPr lang="en-US" sz="400" u="none" strike="noStrike">
                          <a:effectLst/>
                        </a:rPr>
                        <a:t>1372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Report Control</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126</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219098469"/>
                  </a:ext>
                </a:extLst>
              </a:tr>
              <a:tr h="70529">
                <a:tc>
                  <a:txBody>
                    <a:bodyPr/>
                    <a:lstStyle/>
                    <a:p>
                      <a:pPr algn="r" fontAlgn="t"/>
                      <a:r>
                        <a:rPr lang="en-US" sz="400" u="none" strike="noStrike">
                          <a:effectLst/>
                        </a:rPr>
                        <a:t>1373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289688278"/>
                  </a:ext>
                </a:extLst>
              </a:tr>
              <a:tr h="70529">
                <a:tc>
                  <a:txBody>
                    <a:bodyPr/>
                    <a:lstStyle/>
                    <a:p>
                      <a:pPr algn="r" fontAlgn="t"/>
                      <a:r>
                        <a:rPr lang="en-US" sz="400" u="none" strike="noStrike">
                          <a:effectLst/>
                        </a:rPr>
                        <a:t>1374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BRP Sensing</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68876264"/>
                  </a:ext>
                </a:extLst>
              </a:tr>
              <a:tr h="141058">
                <a:tc>
                  <a:txBody>
                    <a:bodyPr/>
                    <a:lstStyle/>
                    <a:p>
                      <a:pPr algn="r" fontAlgn="t"/>
                      <a:r>
                        <a:rPr lang="en-US" sz="400" u="none" strike="noStrike">
                          <a:effectLst/>
                        </a:rPr>
                        <a:t>1375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Passive Sensing Beacon Information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73508483"/>
                  </a:ext>
                </a:extLst>
              </a:tr>
              <a:tr h="70529">
                <a:tc>
                  <a:txBody>
                    <a:bodyPr/>
                    <a:lstStyle/>
                    <a:p>
                      <a:pPr algn="r" fontAlgn="t"/>
                      <a:r>
                        <a:rPr lang="en-US" sz="400" u="none" strike="noStrike">
                          <a:effectLst/>
                        </a:rPr>
                        <a:t>1376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Beacon Sector Descriptor</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71532186"/>
                  </a:ext>
                </a:extLst>
              </a:tr>
              <a:tr h="70529">
                <a:tc>
                  <a:txBody>
                    <a:bodyPr/>
                    <a:lstStyle/>
                    <a:p>
                      <a:pPr algn="r" fontAlgn="t"/>
                      <a:r>
                        <a:rPr lang="en-US" sz="400" u="none" strike="noStrike">
                          <a:effectLst/>
                        </a:rPr>
                        <a:t>1377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Instance Duration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039927903"/>
                  </a:ext>
                </a:extLst>
              </a:tr>
              <a:tr h="70529">
                <a:tc>
                  <a:txBody>
                    <a:bodyPr/>
                    <a:lstStyle/>
                    <a:p>
                      <a:pPr algn="r" fontAlgn="t"/>
                      <a:r>
                        <a:rPr lang="en-US" sz="400" u="none" strike="noStrike">
                          <a:effectLst/>
                        </a:rPr>
                        <a:t>1378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958220534"/>
                  </a:ext>
                </a:extLst>
              </a:tr>
              <a:tr h="70529">
                <a:tc>
                  <a:txBody>
                    <a:bodyPr/>
                    <a:lstStyle/>
                    <a:p>
                      <a:pPr algn="r" fontAlgn="t"/>
                      <a:r>
                        <a:rPr lang="en-US" sz="400" u="none" strike="noStrike">
                          <a:effectLst/>
                        </a:rPr>
                        <a:t>1379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5" action="ppaction://hlinkfile"/>
                        </a:rPr>
                        <a:t>Categories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9.4.1.11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Protected Sensing Frame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5" action="ppaction://hlinkfile"/>
                        </a:rPr>
                        <a:t>38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092069256"/>
                  </a:ext>
                </a:extLst>
              </a:tr>
              <a:tr h="141058">
                <a:tc>
                  <a:txBody>
                    <a:bodyPr/>
                    <a:lstStyle/>
                    <a:p>
                      <a:pPr algn="r" fontAlgn="t"/>
                      <a:r>
                        <a:rPr lang="en-US" sz="400" u="none" strike="noStrike">
                          <a:effectLst/>
                        </a:rPr>
                        <a:t>1380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Request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936499932"/>
                  </a:ext>
                </a:extLst>
              </a:tr>
              <a:tr h="141058">
                <a:tc>
                  <a:txBody>
                    <a:bodyPr/>
                    <a:lstStyle/>
                    <a:p>
                      <a:pPr algn="r" fontAlgn="t"/>
                      <a:r>
                        <a:rPr lang="en-US" sz="400" u="none" strike="noStrike">
                          <a:effectLst/>
                        </a:rPr>
                        <a:t>1381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Response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022853076"/>
                  </a:ext>
                </a:extLst>
              </a:tr>
              <a:tr h="70529">
                <a:tc>
                  <a:txBody>
                    <a:bodyPr/>
                    <a:lstStyle/>
                    <a:p>
                      <a:pPr algn="r" fontAlgn="t"/>
                      <a:r>
                        <a:rPr lang="en-US" sz="400" u="none" strike="noStrike">
                          <a:effectLst/>
                        </a:rPr>
                        <a:t>1382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22964817"/>
                  </a:ext>
                </a:extLst>
              </a:tr>
              <a:tr h="141058">
                <a:tc>
                  <a:txBody>
                    <a:bodyPr/>
                    <a:lstStyle/>
                    <a:p>
                      <a:pPr algn="r" fontAlgn="t"/>
                      <a:r>
                        <a:rPr lang="en-US" sz="400" u="none" strike="noStrike">
                          <a:effectLst/>
                        </a:rPr>
                        <a:t>1383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Termination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80120202"/>
                  </a:ext>
                </a:extLst>
              </a:tr>
              <a:tr h="70529">
                <a:tc>
                  <a:txBody>
                    <a:bodyPr/>
                    <a:lstStyle/>
                    <a:p>
                      <a:pPr algn="r" fontAlgn="t"/>
                      <a:r>
                        <a:rPr lang="en-US" sz="400" u="none" strike="noStrike">
                          <a:effectLst/>
                        </a:rPr>
                        <a:t>1384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Query</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886474207"/>
                  </a:ext>
                </a:extLst>
              </a:tr>
              <a:tr h="70529">
                <a:tc>
                  <a:txBody>
                    <a:bodyPr/>
                    <a:lstStyle/>
                    <a:p>
                      <a:pPr algn="r" fontAlgn="t"/>
                      <a:r>
                        <a:rPr lang="en-US" sz="400" u="none" strike="noStrike">
                          <a:effectLst/>
                        </a:rPr>
                        <a:t>1385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Request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56</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26827521"/>
                  </a:ext>
                </a:extLst>
              </a:tr>
              <a:tr h="70529">
                <a:tc>
                  <a:txBody>
                    <a:bodyPr/>
                    <a:lstStyle/>
                    <a:p>
                      <a:pPr algn="r" fontAlgn="t"/>
                      <a:r>
                        <a:rPr lang="en-US" sz="400" u="none" strike="noStrike">
                          <a:effectLst/>
                        </a:rPr>
                        <a:t>1386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Response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623303342"/>
                  </a:ext>
                </a:extLst>
              </a:tr>
              <a:tr h="70529">
                <a:tc>
                  <a:txBody>
                    <a:bodyPr/>
                    <a:lstStyle/>
                    <a:p>
                      <a:pPr algn="r" fontAlgn="t"/>
                      <a:r>
                        <a:rPr lang="en-US" sz="400" u="none" strike="noStrike">
                          <a:effectLst/>
                        </a:rPr>
                        <a:t>1387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Termination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708899309"/>
                  </a:ext>
                </a:extLst>
              </a:tr>
              <a:tr h="70529">
                <a:tc>
                  <a:txBody>
                    <a:bodyPr/>
                    <a:lstStyle/>
                    <a:p>
                      <a:pPr algn="r" fontAlgn="t"/>
                      <a:r>
                        <a:rPr lang="en-US" sz="400" u="none" strike="noStrike">
                          <a:effectLst/>
                        </a:rPr>
                        <a:t>1388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142394387"/>
                  </a:ext>
                </a:extLst>
              </a:tr>
              <a:tr h="70529">
                <a:tc>
                  <a:txBody>
                    <a:bodyPr/>
                    <a:lstStyle/>
                    <a:p>
                      <a:pPr algn="r" fontAlgn="t"/>
                      <a:r>
                        <a:rPr lang="en-US" sz="400" u="none" strike="noStrike">
                          <a:effectLst/>
                        </a:rPr>
                        <a:t>1389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7" action="ppaction://hlinkfile"/>
                        </a:rPr>
                        <a:t>dot11smt</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dot11SENSStationConfigTable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7" action="ppaction://hlinkfile"/>
                        </a:rPr>
                        <a:t>49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88295274"/>
                  </a:ext>
                </a:extLst>
              </a:tr>
              <a:tr h="282116">
                <a:tc>
                  <a:txBody>
                    <a:bodyPr/>
                    <a:lstStyle/>
                    <a:p>
                      <a:pPr algn="r" fontAlgn="t"/>
                      <a:r>
                        <a:rPr lang="en-US" sz="400" u="none" strike="noStrike">
                          <a:effectLst/>
                        </a:rPr>
                        <a:t>1390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DENIED_LINK_ON_WHICH_THE_(RE)ASSOCIATION FRAME_IS_ TRANSMITTED_NOT_ACCEPTED</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Link not accepted because the link on which the (Re)Association Request frame is transmitted is not accepted.</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139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57946128"/>
                  </a:ext>
                </a:extLst>
              </a:tr>
              <a:tr h="352645">
                <a:tc>
                  <a:txBody>
                    <a:bodyPr/>
                    <a:lstStyle/>
                    <a:p>
                      <a:pPr algn="r" fontAlgn="t"/>
                      <a:r>
                        <a:rPr lang="en-US" sz="400" u="none" strike="noStrike">
                          <a:effectLst/>
                        </a:rPr>
                        <a:t>1391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dirty="0">
                          <a:effectLst/>
                        </a:rPr>
                        <a:t>IEEE Std 802.11-2020</a:t>
                      </a:r>
                      <a:endParaRPr lang="en-US" sz="400" b="0" i="0" u="none" strike="noStrike" dirty="0">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EPCS_DENIED_VERIFICATION_FAILURE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EPCS priority access is temporarily denied because the receiving AP MLD is unable to verify that the non-AP MLD is authorized for an unspecified reason.</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140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08480578"/>
                  </a:ext>
                </a:extLst>
              </a:tr>
              <a:tr h="282116">
                <a:tc>
                  <a:txBody>
                    <a:bodyPr/>
                    <a:lstStyle/>
                    <a:p>
                      <a:pPr algn="r" fontAlgn="t"/>
                      <a:r>
                        <a:rPr lang="en-US" sz="400" u="none" strike="noStrike">
                          <a:effectLst/>
                        </a:rPr>
                        <a:t>1392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DENIED_OPERATION_PARAMETER_UPDATE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Operation parameter update denied because the requested operation parameters or capabilities are not acceptable.</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141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46027497"/>
                  </a:ext>
                </a:extLst>
              </a:tr>
              <a:tr h="70529">
                <a:tc>
                  <a:txBody>
                    <a:bodyPr/>
                    <a:lstStyle/>
                    <a:p>
                      <a:pPr algn="r" fontAlgn="t"/>
                      <a:r>
                        <a:rPr lang="en-US" sz="400" u="none" strike="noStrike">
                          <a:effectLst/>
                        </a:rPr>
                        <a:t>1393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MLO Link Information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59267094"/>
                  </a:ext>
                </a:extLst>
              </a:tr>
              <a:tr h="70529">
                <a:tc>
                  <a:txBody>
                    <a:bodyPr/>
                    <a:lstStyle/>
                    <a:p>
                      <a:pPr algn="r" fontAlgn="t"/>
                      <a:r>
                        <a:rPr lang="en-US" sz="400" u="none" strike="noStrike">
                          <a:effectLst/>
                        </a:rPr>
                        <a:t>1394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AID Bitmap</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04560361"/>
                  </a:ext>
                </a:extLst>
              </a:tr>
              <a:tr h="70529">
                <a:tc>
                  <a:txBody>
                    <a:bodyPr/>
                    <a:lstStyle/>
                    <a:p>
                      <a:pPr algn="r" fontAlgn="t"/>
                      <a:r>
                        <a:rPr lang="en-US" sz="400" u="none" strike="noStrike">
                          <a:effectLst/>
                        </a:rPr>
                        <a:t>1395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Bandwidth Indication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353091697"/>
                  </a:ext>
                </a:extLst>
              </a:tr>
              <a:tr h="70529">
                <a:tc>
                  <a:txBody>
                    <a:bodyPr/>
                    <a:lstStyle/>
                    <a:p>
                      <a:pPr algn="r" fontAlgn="t"/>
                      <a:r>
                        <a:rPr lang="en-US" sz="400" u="none" strike="noStrike">
                          <a:effectLst/>
                        </a:rPr>
                        <a:t>1396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1" action="ppaction://hlinkfile"/>
                        </a:rPr>
                        <a:t>ElementIDs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Challenge Text</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63480228"/>
                  </a:ext>
                </a:extLst>
              </a:tr>
              <a:tr h="70529">
                <a:tc>
                  <a:txBody>
                    <a:bodyPr/>
                    <a:lstStyle/>
                    <a:p>
                      <a:pPr algn="r" fontAlgn="t"/>
                      <a:r>
                        <a:rPr lang="en-US" sz="400" u="none" strike="noStrike">
                          <a:effectLst/>
                        </a:rPr>
                        <a:t>1397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2" action="ppaction://hlinkfile"/>
                        </a:rPr>
                        <a:t>RSNCapabilities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Figure 9-289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969143225"/>
                  </a:ext>
                </a:extLst>
              </a:tr>
              <a:tr h="70529">
                <a:tc>
                  <a:txBody>
                    <a:bodyPr/>
                    <a:lstStyle/>
                    <a:p>
                      <a:pPr algn="r" fontAlgn="t"/>
                      <a:r>
                        <a:rPr lang="en-US" sz="400" u="none" strike="noStrike">
                          <a:effectLst/>
                        </a:rPr>
                        <a:t>1398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3" action="ppaction://hlinkfile"/>
                        </a:rPr>
                        <a:t>CipherSuiteSelectors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9-149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115757169"/>
                  </a:ext>
                </a:extLst>
              </a:tr>
              <a:tr h="70529">
                <a:tc>
                  <a:txBody>
                    <a:bodyPr/>
                    <a:lstStyle/>
                    <a:p>
                      <a:pPr algn="r" fontAlgn="t"/>
                      <a:r>
                        <a:rPr lang="en-US" sz="400" u="none" strike="noStrike">
                          <a:effectLst/>
                        </a:rPr>
                        <a:t>1399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3" action="ppaction://hlinkfile"/>
                        </a:rPr>
                        <a:t>CipherSuiteSelectors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9-149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5</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048883069"/>
                  </a:ext>
                </a:extLst>
              </a:tr>
              <a:tr h="70529">
                <a:tc>
                  <a:txBody>
                    <a:bodyPr/>
                    <a:lstStyle/>
                    <a:p>
                      <a:pPr algn="r" fontAlgn="t"/>
                      <a:r>
                        <a:rPr lang="en-US" sz="400" u="none" strike="noStrike">
                          <a:effectLst/>
                        </a:rPr>
                        <a:t>1400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S-PSMP Capability</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164909474"/>
                  </a:ext>
                </a:extLst>
              </a:tr>
              <a:tr h="70529">
                <a:tc>
                  <a:txBody>
                    <a:bodyPr/>
                    <a:lstStyle/>
                    <a:p>
                      <a:pPr algn="r" fontAlgn="t"/>
                      <a:r>
                        <a:rPr lang="en-US" sz="400" u="none" strike="noStrike">
                          <a:effectLst/>
                        </a:rPr>
                        <a:t>1401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b0</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862796008"/>
                  </a:ext>
                </a:extLst>
              </a:tr>
              <a:tr h="70529">
                <a:tc>
                  <a:txBody>
                    <a:bodyPr/>
                    <a:lstStyle/>
                    <a:p>
                      <a:pPr algn="r" fontAlgn="t"/>
                      <a:r>
                        <a:rPr lang="en-US" sz="400" u="none" strike="noStrike">
                          <a:effectLst/>
                        </a:rPr>
                        <a:t>1402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b1</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42</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510062926"/>
                  </a:ext>
                </a:extLst>
              </a:tr>
              <a:tr h="70529">
                <a:tc>
                  <a:txBody>
                    <a:bodyPr/>
                    <a:lstStyle/>
                    <a:p>
                      <a:pPr algn="r" fontAlgn="t"/>
                      <a:r>
                        <a:rPr lang="en-US" sz="400" u="none" strike="noStrike">
                          <a:effectLst/>
                        </a:rPr>
                        <a:t>1403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b2</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09101796"/>
                  </a:ext>
                </a:extLst>
              </a:tr>
              <a:tr h="70529">
                <a:tc>
                  <a:txBody>
                    <a:bodyPr/>
                    <a:lstStyle/>
                    <a:p>
                      <a:pPr algn="r" fontAlgn="t"/>
                      <a:r>
                        <a:rPr lang="en-US" sz="400" u="none" strike="noStrike">
                          <a:effectLst/>
                        </a:rPr>
                        <a:t>1404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dot11CountersGroup6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538111127"/>
                  </a:ext>
                </a:extLst>
              </a:tr>
              <a:tr h="70529">
                <a:tc>
                  <a:txBody>
                    <a:bodyPr/>
                    <a:lstStyle/>
                    <a:p>
                      <a:pPr algn="r" fontAlgn="t"/>
                      <a:r>
                        <a:rPr lang="en-US" sz="400" u="none" strike="noStrike">
                          <a:effectLst/>
                        </a:rPr>
                        <a:t>1405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dot11MACbase6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53368080"/>
                  </a:ext>
                </a:extLst>
              </a:tr>
              <a:tr h="70529">
                <a:tc>
                  <a:txBody>
                    <a:bodyPr/>
                    <a:lstStyle/>
                    <a:p>
                      <a:pPr algn="r" fontAlgn="t"/>
                      <a:r>
                        <a:rPr lang="en-US" sz="400" u="none" strike="noStrike">
                          <a:effectLst/>
                        </a:rPr>
                        <a:t>1406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dot11SMTRMConfig4</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0643174"/>
                  </a:ext>
                </a:extLst>
              </a:tr>
              <a:tr h="70529">
                <a:tc>
                  <a:txBody>
                    <a:bodyPr/>
                    <a:lstStyle/>
                    <a:p>
                      <a:pPr algn="r" fontAlgn="t"/>
                      <a:r>
                        <a:rPr lang="en-US" sz="400" u="none" strike="noStrike">
                          <a:effectLst/>
                        </a:rPr>
                        <a:t>1407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Received</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Robert Stacey</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6" action="ppaction://hlinkfile"/>
                        </a:rPr>
                        <a:t>ANA</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dirty="0">
                          <a:effectLst/>
                        </a:rPr>
                        <a:t>2023-03-12</a:t>
                      </a:r>
                      <a:endParaRPr lang="en-US" sz="400" b="0" i="0" u="none" strike="noStrike" dirty="0">
                        <a:effectLst/>
                        <a:latin typeface="Arial" panose="020B0604020202020204" pitchFamily="34" charset="0"/>
                      </a:endParaRPr>
                    </a:p>
                  </a:txBody>
                  <a:tcPr marL="2921" marR="2921" marT="2921" marB="0"/>
                </a:tc>
                <a:extLst>
                  <a:ext uri="{0D108BD9-81ED-4DB2-BD59-A6C34878D82A}">
                    <a16:rowId xmlns:a16="http://schemas.microsoft.com/office/drawing/2014/main" val="3835987278"/>
                  </a:ext>
                </a:extLst>
              </a:tr>
            </a:tbl>
          </a:graphicData>
        </a:graphic>
      </p:graphicFrame>
      <p:sp>
        <p:nvSpPr>
          <p:cNvPr id="9" name="Footer Placeholder 8">
            <a:extLst>
              <a:ext uri="{FF2B5EF4-FFF2-40B4-BE49-F238E27FC236}">
                <a16:creationId xmlns:a16="http://schemas.microsoft.com/office/drawing/2014/main" id="{C1F921E9-D7AC-42F6-9B16-8707F791BC33}"/>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5800A0D2-2C50-FE21-FB50-5DF47C3F52D7}"/>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4DF6065F-67BB-6AB7-44DD-455A4F818C96}"/>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40017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March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2023.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899955406"/>
              </p:ext>
            </p:extLst>
          </p:nvPr>
        </p:nvGraphicFramePr>
        <p:xfrm>
          <a:off x="914401" y="2057400"/>
          <a:ext cx="10470067" cy="5437235"/>
        </p:xfrm>
        <a:graphic>
          <a:graphicData uri="http://schemas.openxmlformats.org/drawingml/2006/table">
            <a:tbl>
              <a:tblPr firstRow="1" bandRow="1">
                <a:tableStyleId>{5C22544A-7EE6-4342-B048-85BDC9FD1C3A}</a:tableStyleId>
              </a:tblPr>
              <a:tblGrid>
                <a:gridCol w="2825453">
                  <a:extLst>
                    <a:ext uri="{9D8B030D-6E8A-4147-A177-3AD203B41FA5}">
                      <a16:colId xmlns:a16="http://schemas.microsoft.com/office/drawing/2014/main" val="3336049185"/>
                    </a:ext>
                  </a:extLst>
                </a:gridCol>
                <a:gridCol w="4426093">
                  <a:extLst>
                    <a:ext uri="{9D8B030D-6E8A-4147-A177-3AD203B41FA5}">
                      <a16:colId xmlns:a16="http://schemas.microsoft.com/office/drawing/2014/main" val="1921072032"/>
                    </a:ext>
                  </a:extLst>
                </a:gridCol>
                <a:gridCol w="3218521">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30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5803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999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TGbf</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243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TGbh</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D088A8EF-686D-B28B-681A-596C1F4C841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1463A62F-EA49-DC82-2CF4-2D2C9494BE5F}"/>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1885A315-F876-1965-E326-05A5E25570E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918938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88631573"/>
              </p:ext>
            </p:extLst>
          </p:nvPr>
        </p:nvGraphicFramePr>
        <p:xfrm>
          <a:off x="737392" y="1521960"/>
          <a:ext cx="10464003" cy="4193040"/>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14-Mar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E44C4E8B-744C-C6F3-5FAE-2963900397F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11BFD5E8-48B3-24AC-894E-C0090E0BD02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F3EB257A-4514-A40B-117F-2E42D10432D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33186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88F582E7-3345-7EF9-75CD-22662ACC4F8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2127013-41ED-78BE-4BE1-9601C14A8FF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9411D06C-4084-0E28-9FBB-A3EE9AE466E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2239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2023 Plenary Session</a:t>
            </a:r>
          </a:p>
        </p:txBody>
      </p:sp>
      <p:sp>
        <p:nvSpPr>
          <p:cNvPr id="2" name="Footer Placeholder 1">
            <a:extLst>
              <a:ext uri="{FF2B5EF4-FFF2-40B4-BE49-F238E27FC236}">
                <a16:creationId xmlns:a16="http://schemas.microsoft.com/office/drawing/2014/main" id="{73C59389-7C0E-5B4C-8B2C-3335C38CDFA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B01ECD1-D99C-955C-9E5C-BCDF6C6B735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851B1C74-DBA6-625B-554C-473883FAE27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066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EB29B1-2DF9-7C06-CD8B-093BDE30375F}"/>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8286CCB8-286E-B335-31AB-8A93CCFB1EB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191F0B41-BAB6-5608-6B3A-810E14E41F5E}"/>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71DB6198-EE80-A358-A946-BCF6B6FEDEE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FB8017D-404F-BFDC-1B6F-B4010FCEA07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207633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11-23/0179r5</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 that drafts and working documents are posting in the 802.1 area, and the EC’s Mentor area.  (Talk to Joe Levy if you need help finding them.)</a:t>
            </a: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Considered the 802.1 WGLB results.  Reviewed the comments WG11 submitted, from our comment collection.  Only a couple minor feedback items, which the 802 </a:t>
            </a:r>
            <a:r>
              <a:rPr lang="en-US" sz="2800" dirty="0" err="1">
                <a:ea typeface="Calibri" panose="020F0502020204030204" pitchFamily="34" charset="0"/>
              </a:rPr>
              <a:t>REVc</a:t>
            </a:r>
            <a:r>
              <a:rPr lang="en-US" sz="2800" dirty="0">
                <a:ea typeface="Calibri" panose="020F0502020204030204" pitchFamily="34" charset="0"/>
              </a:rPr>
              <a:t> editor found reasonable, and will be passed to the comment review committee.</a:t>
            </a:r>
          </a:p>
          <a:p>
            <a:pPr lvl="1">
              <a:lnSpc>
                <a:spcPct val="90000"/>
              </a:lnSpc>
              <a:spcBef>
                <a:spcPts val="300"/>
              </a:spcBef>
              <a:defRPr/>
            </a:pPr>
            <a:r>
              <a:rPr lang="en-US" sz="2800" dirty="0">
                <a:ea typeface="Calibri" panose="020F0502020204030204" pitchFamily="34" charset="0"/>
              </a:rPr>
              <a:t>Discussed other comments that generated discussion.  Similarly, provided feedback on a few.</a:t>
            </a:r>
          </a:p>
        </p:txBody>
      </p:sp>
      <p:sp>
        <p:nvSpPr>
          <p:cNvPr id="2" name="Footer Placeholder 1">
            <a:extLst>
              <a:ext uri="{FF2B5EF4-FFF2-40B4-BE49-F238E27FC236}">
                <a16:creationId xmlns:a16="http://schemas.microsoft.com/office/drawing/2014/main" id="{B4A9727D-75DF-A90E-12E8-987A124B154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7599F47-BE5D-37FE-0C64-0D021C3129A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E46BBFA-55FB-613B-0494-0BDCB4EC6DF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62159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proposal for Annex G replacement with tutorial material/examples on how a “frame exchange sequence” relates to other 802.11 concepts.</a:t>
            </a:r>
          </a:p>
          <a:p>
            <a:pPr lvl="1">
              <a:lnSpc>
                <a:spcPct val="90000"/>
              </a:lnSpc>
              <a:spcBef>
                <a:spcPts val="300"/>
              </a:spcBef>
              <a:defRPr/>
            </a:pPr>
            <a:r>
              <a:rPr lang="en-US" sz="2800" dirty="0">
                <a:ea typeface="Calibri" panose="020F0502020204030204" pitchFamily="34" charset="0"/>
              </a:rPr>
              <a:t>Based on the feedback on the high-level concept, the author (Harry </a:t>
            </a:r>
            <a:r>
              <a:rPr lang="en-US" sz="2800" dirty="0" err="1">
                <a:ea typeface="Calibri" panose="020F0502020204030204" pitchFamily="34" charset="0"/>
              </a:rPr>
              <a:t>Bims</a:t>
            </a:r>
            <a:r>
              <a:rPr lang="en-US" sz="2800" dirty="0">
                <a:ea typeface="Calibri" panose="020F0502020204030204" pitchFamily="34" charset="0"/>
              </a:rPr>
              <a:t>) will bring back more details in May.</a:t>
            </a:r>
          </a:p>
        </p:txBody>
      </p:sp>
      <p:sp>
        <p:nvSpPr>
          <p:cNvPr id="2" name="Footer Placeholder 1">
            <a:extLst>
              <a:ext uri="{FF2B5EF4-FFF2-40B4-BE49-F238E27FC236}">
                <a16:creationId xmlns:a16="http://schemas.microsoft.com/office/drawing/2014/main" id="{0DD8AEBE-2A97-69D1-A99B-7BBC4E888F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B54CD97-DB88-63CA-11A3-B01CDBD09B46}"/>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7E4413D3-F745-FF91-9945-CC14B8F4642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2249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1DC05711-DB6D-F275-BD99-935B1961249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0FE2F4-ABF2-FB2B-8FFE-E78D7CE6A1B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737CC068-DBB1-1FD7-054B-3FFD925FBA0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3825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a:t>
            </a:r>
          </a:p>
          <a:p>
            <a:pPr marL="684213">
              <a:lnSpc>
                <a:spcPct val="90000"/>
              </a:lnSpc>
            </a:pPr>
            <a:r>
              <a:rPr lang="en-US" dirty="0"/>
              <a:t>Monitoring/future activities, or other relevant topics, if any contributions</a:t>
            </a:r>
          </a:p>
          <a:p>
            <a:pPr>
              <a:lnSpc>
                <a:spcPct val="90000"/>
              </a:lnSpc>
            </a:pPr>
            <a:r>
              <a:rPr lang="en-US" sz="3200" dirty="0"/>
              <a:t>Teleconference – Monday, April 24 or May 8 (depending on 802REVc’s timing), 1pm ET, 2 hours, to discuss IEEE 802REVc</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97423071-2387-63E1-EE7E-A5B6431602C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7EA2E7F-D555-AB7B-EB13-AA00125C5B3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CC4A0D1-799C-8514-5BC5-1E5BBB7BADA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7267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09DBCE8-724C-C090-5BBA-379E45B0C63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CD21A7BB-7E83-8913-ED2F-F17F82E81D2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29393838-BA0D-AD49-2BE6-C20A2F29C1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68492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2023.</a:t>
            </a:r>
          </a:p>
        </p:txBody>
      </p:sp>
      <p:sp>
        <p:nvSpPr>
          <p:cNvPr id="2" name="Footer Placeholder 1">
            <a:extLst>
              <a:ext uri="{FF2B5EF4-FFF2-40B4-BE49-F238E27FC236}">
                <a16:creationId xmlns:a16="http://schemas.microsoft.com/office/drawing/2014/main" id="{7BFC3743-6517-3F84-28C8-8A3A870A8F5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E44602D-6958-384A-6CC9-14D9AAED9DE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7" name="Date Placeholder 6">
            <a:extLst>
              <a:ext uri="{FF2B5EF4-FFF2-40B4-BE49-F238E27FC236}">
                <a16:creationId xmlns:a16="http://schemas.microsoft.com/office/drawing/2014/main" id="{87D20E29-814E-96D5-264F-2A6010AE05F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11206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73D-E22D-C1B6-57EE-074DAB0D964B}"/>
              </a:ext>
            </a:extLst>
          </p:cNvPr>
          <p:cNvSpPr>
            <a:spLocks noGrp="1"/>
          </p:cNvSpPr>
          <p:nvPr>
            <p:ph type="title"/>
          </p:nvPr>
        </p:nvSpPr>
        <p:spPr/>
        <p:txBody>
          <a:bodyPr/>
          <a:lstStyle/>
          <a:p>
            <a:r>
              <a:rPr lang="en-US" dirty="0" err="1"/>
              <a:t>Coex</a:t>
            </a:r>
            <a:r>
              <a:rPr lang="en-US" dirty="0"/>
              <a:t> SC Administrative Items</a:t>
            </a:r>
          </a:p>
        </p:txBody>
      </p:sp>
      <p:sp>
        <p:nvSpPr>
          <p:cNvPr id="3" name="Content Placeholder 2">
            <a:extLst>
              <a:ext uri="{FF2B5EF4-FFF2-40B4-BE49-F238E27FC236}">
                <a16:creationId xmlns:a16="http://schemas.microsoft.com/office/drawing/2014/main" id="{04CC7C85-6BE3-212F-D87D-ECFA3C58AA3D}"/>
              </a:ext>
            </a:extLst>
          </p:cNvPr>
          <p:cNvSpPr>
            <a:spLocks noGrp="1"/>
          </p:cNvSpPr>
          <p:nvPr>
            <p:ph idx="1"/>
          </p:nvPr>
        </p:nvSpPr>
        <p:spPr>
          <a:xfrm>
            <a:off x="914402" y="1892830"/>
            <a:ext cx="10361084" cy="4113213"/>
          </a:xfrm>
        </p:spPr>
        <p:txBody>
          <a:bodyPr/>
          <a:lstStyle/>
          <a:p>
            <a:r>
              <a:rPr lang="en-US" sz="2133" dirty="0"/>
              <a:t>Election of Vice Chairs</a:t>
            </a:r>
          </a:p>
          <a:p>
            <a:pPr marL="380990" indent="-380990">
              <a:buFont typeface="Arial" panose="020B0604020202020204" pitchFamily="34" charset="0"/>
              <a:buChar char="•"/>
            </a:pPr>
            <a:r>
              <a:rPr lang="en-US" sz="2133" dirty="0"/>
              <a:t>Richard Kennedy (Bluetooth SIG), and</a:t>
            </a:r>
          </a:p>
          <a:p>
            <a:pPr marL="380990" indent="-380990">
              <a:buFont typeface="Arial" panose="020B0604020202020204" pitchFamily="34" charset="0"/>
              <a:buChar char="•"/>
            </a:pPr>
            <a:r>
              <a:rPr lang="en-US" sz="2133" dirty="0"/>
              <a:t>Manish Kumar (NXP)</a:t>
            </a:r>
          </a:p>
          <a:p>
            <a:pPr marL="0" indent="0"/>
            <a:r>
              <a:rPr lang="en-US" sz="2133" dirty="0"/>
              <a:t>elected as </a:t>
            </a:r>
            <a:r>
              <a:rPr lang="en-US" sz="2133" dirty="0" err="1"/>
              <a:t>Coex</a:t>
            </a:r>
            <a:r>
              <a:rPr lang="en-US" sz="2133" dirty="0"/>
              <a:t> SC Vice Chairs</a:t>
            </a:r>
          </a:p>
          <a:p>
            <a:pPr marL="0" indent="0"/>
            <a:endParaRPr lang="en-US" sz="2133" dirty="0"/>
          </a:p>
          <a:p>
            <a:pPr marL="0" indent="0"/>
            <a:r>
              <a:rPr lang="en-US" sz="2133" dirty="0"/>
              <a:t>Transition to member-contribution-driven process</a:t>
            </a:r>
          </a:p>
          <a:p>
            <a:pPr marL="0" indent="0"/>
            <a:endParaRPr lang="en-US" sz="2133" dirty="0"/>
          </a:p>
          <a:p>
            <a:pPr marL="0" indent="0"/>
            <a:r>
              <a:rPr lang="en-US" sz="2133" dirty="0"/>
              <a:t>First round identifying main discussion topics for the near future</a:t>
            </a:r>
          </a:p>
          <a:p>
            <a:pPr marL="380990" indent="-380990">
              <a:buFont typeface="Arial" panose="020B0604020202020204" pitchFamily="34" charset="0"/>
              <a:buChar char="•"/>
            </a:pPr>
            <a:r>
              <a:rPr lang="en-US" sz="2133" dirty="0"/>
              <a:t>ETSI BRAN EN 303 687 (6 GHz)  &amp;  EN 301 893 (5 GHz)</a:t>
            </a:r>
          </a:p>
          <a:p>
            <a:pPr marL="380990" indent="-380990">
              <a:buFont typeface="Arial" panose="020B0604020202020204" pitchFamily="34" charset="0"/>
              <a:buChar char="•"/>
            </a:pPr>
            <a:r>
              <a:rPr lang="en-US" sz="2133" dirty="0"/>
              <a:t>Bluetooth</a:t>
            </a:r>
          </a:p>
          <a:p>
            <a:pPr>
              <a:buFont typeface="Arial" panose="020B0604020202020204" pitchFamily="34" charset="0"/>
              <a:buChar char="•"/>
            </a:pPr>
            <a:r>
              <a:rPr lang="en-US" sz="2133" dirty="0"/>
              <a:t>Coexistence between 802.11 and 802.15 (15.4ab and 15.6ma (UWB))</a:t>
            </a:r>
          </a:p>
        </p:txBody>
      </p:sp>
      <p:sp>
        <p:nvSpPr>
          <p:cNvPr id="7" name="Footer Placeholder 6">
            <a:extLst>
              <a:ext uri="{FF2B5EF4-FFF2-40B4-BE49-F238E27FC236}">
                <a16:creationId xmlns:a16="http://schemas.microsoft.com/office/drawing/2014/main" id="{68F5B814-FD95-685D-894F-79168C4AF03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66F80A-732F-82F2-48D3-D5B6112E6C6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6F54049D-BEB2-9490-7B32-27BE3E3966E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2945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p:txBody>
          <a:bodyPr/>
          <a:lstStyle/>
          <a:p>
            <a:r>
              <a:rPr lang="en-GB" sz="2133" b="0" dirty="0">
                <a:latin typeface="Helvetica" pitchFamily="2" charset="0"/>
              </a:rPr>
              <a:t>ETSI BRAN Update</a:t>
            </a:r>
          </a:p>
          <a:p>
            <a:pPr marL="380990" indent="-380990">
              <a:buFont typeface="Arial" panose="020B0604020202020204" pitchFamily="34" charset="0"/>
              <a:buChar char="•"/>
            </a:pPr>
            <a:r>
              <a:rPr lang="en-GB" sz="2133" b="0" dirty="0">
                <a:latin typeface="Helvetica" pitchFamily="2" charset="0"/>
              </a:rPr>
              <a:t>ETSI TC BRAN approved a second ENAP for </a:t>
            </a:r>
            <a:r>
              <a:rPr lang="en-GB" sz="2133" dirty="0">
                <a:latin typeface="Helvetica" pitchFamily="2" charset="0"/>
              </a:rPr>
              <a:t>EN 303 687 </a:t>
            </a:r>
            <a:r>
              <a:rPr lang="en-GB" sz="2133" b="0" dirty="0">
                <a:latin typeface="Helvetica" pitchFamily="2" charset="0"/>
              </a:rPr>
              <a:t>(</a:t>
            </a:r>
            <a:r>
              <a:rPr lang="en-GB" sz="2133" dirty="0">
                <a:latin typeface="Helvetica" pitchFamily="2" charset="0"/>
              </a:rPr>
              <a:t>6 GHz WAS/RLAN</a:t>
            </a:r>
            <a:r>
              <a:rPr lang="en-GB" sz="2133" b="0" dirty="0">
                <a:latin typeface="Helvetica" pitchFamily="2" charset="0"/>
              </a:rPr>
              <a:t>)</a:t>
            </a:r>
          </a:p>
          <a:p>
            <a:pPr marL="781031" lvl="1" indent="-380990">
              <a:buFont typeface="Arial" panose="020B0604020202020204" pitchFamily="34" charset="0"/>
              <a:buChar char="•"/>
            </a:pPr>
            <a:r>
              <a:rPr lang="en-GB" sz="1867" dirty="0">
                <a:latin typeface="Helvetica" pitchFamily="2" charset="0"/>
              </a:rPr>
              <a:t>no recirculation for EN 303 687 as comments beyond the ones received during the initial ENAP were resolved</a:t>
            </a:r>
          </a:p>
          <a:p>
            <a:pPr marL="781031" lvl="1" indent="-380990">
              <a:buFont typeface="Arial" panose="020B0604020202020204" pitchFamily="34" charset="0"/>
              <a:buChar char="•"/>
            </a:pPr>
            <a:r>
              <a:rPr lang="en-GB" sz="1867" dirty="0">
                <a:latin typeface="Helvetica" pitchFamily="2" charset="0"/>
              </a:rPr>
              <a:t>These initial comment did come trough the European Commission's HASTAC</a:t>
            </a:r>
            <a:br>
              <a:rPr lang="en-GB" sz="1867" dirty="0"/>
            </a:br>
            <a:r>
              <a:rPr lang="en-GB" sz="1867" dirty="0">
                <a:latin typeface="Helvetica" pitchFamily="2" charset="0"/>
              </a:rPr>
              <a:t>(Harmonised Standard (HS) Technical Advisory Consultants) review</a:t>
            </a:r>
          </a:p>
          <a:p>
            <a:pPr marL="380990" indent="-380990">
              <a:buFont typeface="Arial" panose="020B0604020202020204" pitchFamily="34" charset="0"/>
              <a:buChar char="•"/>
            </a:pPr>
            <a:r>
              <a:rPr lang="en-GB" sz="2133" b="0" dirty="0">
                <a:latin typeface="Helvetica" pitchFamily="2" charset="0"/>
              </a:rPr>
              <a:t>ETSI TC BRAN approved a second HASTAC review and the initial ENAP for </a:t>
            </a:r>
            <a:r>
              <a:rPr lang="en-GB" sz="2133" dirty="0">
                <a:latin typeface="Helvetica" pitchFamily="2" charset="0"/>
              </a:rPr>
              <a:t>EN 303 753 </a:t>
            </a:r>
            <a:r>
              <a:rPr lang="en-GB" sz="2133" b="0" dirty="0">
                <a:latin typeface="Helvetica" pitchFamily="2" charset="0"/>
              </a:rPr>
              <a:t>(</a:t>
            </a:r>
            <a:r>
              <a:rPr lang="en-GB" sz="2133" dirty="0">
                <a:latin typeface="Helvetica" pitchFamily="2" charset="0"/>
              </a:rPr>
              <a:t>Wideband Data Transmission Systems </a:t>
            </a:r>
            <a:r>
              <a:rPr lang="en-GB" sz="2133" b="0" dirty="0">
                <a:latin typeface="Helvetica" pitchFamily="2" charset="0"/>
              </a:rPr>
              <a:t>(WDTS) for Mobile and Fixed Radio Equipment operating in the </a:t>
            </a:r>
            <a:r>
              <a:rPr lang="en-GB" sz="2133" dirty="0">
                <a:latin typeface="Helvetica" pitchFamily="2" charset="0"/>
              </a:rPr>
              <a:t>57 GHz to 71 GHz band</a:t>
            </a:r>
            <a:r>
              <a:rPr lang="en-GB" sz="2133" b="0" dirty="0">
                <a:latin typeface="Helvetica" pitchFamily="2" charset="0"/>
              </a:rPr>
              <a:t>)</a:t>
            </a:r>
          </a:p>
          <a:p>
            <a:pPr marL="380990" indent="-380990">
              <a:buFont typeface="Arial" panose="020B0604020202020204" pitchFamily="34" charset="0"/>
              <a:buChar char="•"/>
            </a:pPr>
            <a:r>
              <a:rPr lang="en-GB" sz="2133" b="0" dirty="0">
                <a:latin typeface="Helvetica" pitchFamily="2" charset="0"/>
              </a:rPr>
              <a:t>Because of a lack of consensus regarding a specific aspect of </a:t>
            </a:r>
            <a:r>
              <a:rPr lang="en-GB" sz="2133" dirty="0">
                <a:latin typeface="Helvetica" pitchFamily="2" charset="0"/>
              </a:rPr>
              <a:t>EN 301</a:t>
            </a:r>
            <a:br>
              <a:rPr lang="en-GB" sz="2133" dirty="0"/>
            </a:br>
            <a:r>
              <a:rPr lang="en-GB" sz="2133" dirty="0">
                <a:latin typeface="Helvetica" pitchFamily="2" charset="0"/>
              </a:rPr>
              <a:t>893</a:t>
            </a:r>
            <a:r>
              <a:rPr lang="en-GB" sz="2133" b="0" dirty="0">
                <a:latin typeface="Helvetica" pitchFamily="2" charset="0"/>
              </a:rPr>
              <a:t> (</a:t>
            </a:r>
            <a:r>
              <a:rPr lang="en-GB" sz="2133" dirty="0">
                <a:latin typeface="Helvetica" pitchFamily="2" charset="0"/>
              </a:rPr>
              <a:t>5 GHz WAS/RLAN</a:t>
            </a:r>
            <a:r>
              <a:rPr lang="en-GB" sz="2133" b="0" dirty="0">
                <a:latin typeface="Helvetica" pitchFamily="2" charset="0"/>
              </a:rPr>
              <a:t>), this draft HS was not sent for ENAP.</a:t>
            </a:r>
            <a:endParaRPr lang="en-US" sz="2133" dirty="0"/>
          </a:p>
        </p:txBody>
      </p:sp>
      <p:sp>
        <p:nvSpPr>
          <p:cNvPr id="7" name="Footer Placeholder 6">
            <a:extLst>
              <a:ext uri="{FF2B5EF4-FFF2-40B4-BE49-F238E27FC236}">
                <a16:creationId xmlns:a16="http://schemas.microsoft.com/office/drawing/2014/main" id="{7192BE70-2121-72F7-5221-72C3229F282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1D75EEC-F876-760D-7283-12F9F4F7E372}"/>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A6B32B7-A733-F168-4883-CE3BF0E7EF9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1961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r>
              <a:rPr lang="en-GB" sz="2133" b="0" dirty="0">
                <a:latin typeface="Helvetica" pitchFamily="2" charset="0"/>
              </a:rPr>
              <a:t>Bluetooth</a:t>
            </a:r>
          </a:p>
          <a:p>
            <a:pPr marL="380990" indent="-380990">
              <a:buFont typeface="Arial" panose="020B0604020202020204" pitchFamily="34" charset="0"/>
              <a:buChar char="•"/>
            </a:pPr>
            <a:r>
              <a:rPr lang="en-GB" sz="2133" b="0" dirty="0">
                <a:latin typeface="Helvetica" pitchFamily="2" charset="0"/>
              </a:rPr>
              <a:t>Received presentation of Bluetooth SIG plans to use / share 6 GHz band</a:t>
            </a:r>
          </a:p>
          <a:p>
            <a:pPr marL="380990" indent="-380990">
              <a:buFont typeface="Arial" panose="020B0604020202020204" pitchFamily="34" charset="0"/>
              <a:buChar char="•"/>
            </a:pPr>
            <a:r>
              <a:rPr lang="en-GB" sz="2133" b="0" dirty="0">
                <a:latin typeface="Helvetica" pitchFamily="2" charset="0"/>
              </a:rPr>
              <a:t>Intend to present / discuss technical approaches with 802.11 </a:t>
            </a:r>
            <a:r>
              <a:rPr lang="en-GB" sz="2133" b="0" dirty="0" err="1">
                <a:latin typeface="Helvetica" pitchFamily="2" charset="0"/>
              </a:rPr>
              <a:t>Coex</a:t>
            </a:r>
            <a:r>
              <a:rPr lang="en-GB" sz="2133" b="0" dirty="0">
                <a:latin typeface="Helvetica" pitchFamily="2" charset="0"/>
              </a:rPr>
              <a:t> SC</a:t>
            </a:r>
          </a:p>
          <a:p>
            <a:pPr marL="380990" indent="-380990">
              <a:buFont typeface="Arial" panose="020B0604020202020204" pitchFamily="34" charset="0"/>
              <a:buChar char="•"/>
            </a:pPr>
            <a:r>
              <a:rPr lang="en-US" sz="2133" b="0" dirty="0">
                <a:latin typeface="Helvetica" pitchFamily="2" charset="0"/>
              </a:rPr>
              <a:t>Bluetooth SIG members will bring a Work Item request to BRAN #119 to further support narrow band technologies in 6 GHz</a:t>
            </a:r>
          </a:p>
          <a:p>
            <a:pPr marL="380990" indent="-380990">
              <a:buFont typeface="Arial" panose="020B0604020202020204" pitchFamily="34" charset="0"/>
              <a:buChar char="•"/>
            </a:pPr>
            <a:r>
              <a:rPr lang="en-US" sz="2133" b="0" dirty="0">
                <a:latin typeface="Helvetica" pitchFamily="2" charset="0"/>
              </a:rPr>
              <a:t>Further technical submission planned for May</a:t>
            </a:r>
          </a:p>
        </p:txBody>
      </p:sp>
      <p:sp>
        <p:nvSpPr>
          <p:cNvPr id="7" name="Footer Placeholder 6">
            <a:extLst>
              <a:ext uri="{FF2B5EF4-FFF2-40B4-BE49-F238E27FC236}">
                <a16:creationId xmlns:a16="http://schemas.microsoft.com/office/drawing/2014/main" id="{3C31CCA1-5435-C31A-7AD3-7553BA04A43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AB0BAF5-A07E-61C8-623A-0263F114C3BF}"/>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570278B4-E67E-B3B3-7FF4-9A665EA170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0748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r>
              <a:rPr lang="en-US" sz="2133" b="0" dirty="0">
                <a:latin typeface="Helvetica" pitchFamily="2" charset="0"/>
              </a:rPr>
              <a:t>Narrow Band / </a:t>
            </a:r>
            <a:r>
              <a:rPr lang="en-US" sz="2133" b="0" dirty="0" err="1">
                <a:latin typeface="Helvetica" pitchFamily="2" charset="0"/>
              </a:rPr>
              <a:t>WiFi</a:t>
            </a:r>
            <a:r>
              <a:rPr lang="en-US" sz="2133" b="0" dirty="0">
                <a:latin typeface="Helvetica" pitchFamily="2" charset="0"/>
              </a:rPr>
              <a:t> </a:t>
            </a:r>
            <a:r>
              <a:rPr lang="en-US" sz="2133" b="0" dirty="0" err="1">
                <a:latin typeface="Helvetica" pitchFamily="2" charset="0"/>
              </a:rPr>
              <a:t>Coexistance</a:t>
            </a:r>
            <a:endParaRPr lang="en-US" sz="2133" b="0" dirty="0">
              <a:latin typeface="Helvetica" pitchFamily="2" charset="0"/>
            </a:endParaRPr>
          </a:p>
          <a:p>
            <a:pPr marL="380990" indent="-380990">
              <a:buFont typeface="Arial" panose="020B0604020202020204" pitchFamily="34" charset="0"/>
              <a:buChar char="•"/>
            </a:pPr>
            <a:r>
              <a:rPr lang="en-US" sz="2133" b="0" dirty="0">
                <a:latin typeface="Helvetica" pitchFamily="2" charset="0"/>
              </a:rPr>
              <a:t>Simulation results on effect of different NB channel access mechanisms on NB-</a:t>
            </a:r>
            <a:r>
              <a:rPr lang="en-US" sz="2133" b="0" dirty="0" err="1">
                <a:latin typeface="Helvetica" pitchFamily="2" charset="0"/>
              </a:rPr>
              <a:t>WiFi</a:t>
            </a:r>
            <a:r>
              <a:rPr lang="en-US" sz="2133" b="0" dirty="0">
                <a:latin typeface="Helvetica" pitchFamily="2" charset="0"/>
              </a:rPr>
              <a:t> coexistence</a:t>
            </a:r>
          </a:p>
          <a:p>
            <a:pPr marL="380990" indent="-380990">
              <a:buFont typeface="Arial" panose="020B0604020202020204" pitchFamily="34" charset="0"/>
              <a:buChar char="•"/>
            </a:pPr>
            <a:r>
              <a:rPr lang="en-US" sz="2133" b="0" dirty="0">
                <a:latin typeface="Helvetica" pitchFamily="2" charset="0"/>
              </a:rPr>
              <a:t>Results</a:t>
            </a:r>
          </a:p>
          <a:p>
            <a:pPr marL="838179" lvl="1" indent="-380990">
              <a:buFont typeface="Arial" panose="020B0604020202020204" pitchFamily="34" charset="0"/>
              <a:buChar char="•"/>
            </a:pPr>
            <a:r>
              <a:rPr lang="en-US" dirty="0"/>
              <a:t>Enhanced Detect and Avoid (</a:t>
            </a:r>
            <a:r>
              <a:rPr lang="en-US" dirty="0" err="1"/>
              <a:t>eDAA</a:t>
            </a:r>
            <a:r>
              <a:rPr lang="en-US" dirty="0"/>
              <a:t>) was proposed in ETSI BRAN as an enhanced version of DAA as defined in EN 300 328 (2.4 GHz) appears to be suboptimal as a coexistence mechanism, for Wi-Fi/NB and possibly also for NB/NB coexistence</a:t>
            </a:r>
          </a:p>
          <a:p>
            <a:pPr marL="838179" lvl="1" indent="-380990">
              <a:buFont typeface="Arial" panose="020B0604020202020204" pitchFamily="34" charset="0"/>
              <a:buChar char="•"/>
            </a:pPr>
            <a:r>
              <a:rPr lang="en-US" dirty="0"/>
              <a:t>Listen before talk (LBT) based schemes perform better; could be based on the LBT for Frame Based Equipment (FBE) as defined in EN 303 687</a:t>
            </a:r>
          </a:p>
          <a:p>
            <a:pPr marL="838179" lvl="1" indent="-380990">
              <a:buFont typeface="Arial" panose="020B0604020202020204" pitchFamily="34" charset="0"/>
              <a:buChar char="•"/>
            </a:pPr>
            <a:r>
              <a:rPr lang="en-US" dirty="0"/>
              <a:t>Further enhancements feasible</a:t>
            </a:r>
            <a:endParaRPr lang="en-GB" sz="2133" dirty="0">
              <a:latin typeface="Helvetica" pitchFamily="2" charset="0"/>
            </a:endParaRPr>
          </a:p>
          <a:p>
            <a:endParaRPr lang="en-GB" sz="2133" b="0" dirty="0">
              <a:latin typeface="Helvetica" pitchFamily="2" charset="0"/>
            </a:endParaRPr>
          </a:p>
        </p:txBody>
      </p:sp>
      <p:sp>
        <p:nvSpPr>
          <p:cNvPr id="7" name="Footer Placeholder 6">
            <a:extLst>
              <a:ext uri="{FF2B5EF4-FFF2-40B4-BE49-F238E27FC236}">
                <a16:creationId xmlns:a16="http://schemas.microsoft.com/office/drawing/2014/main" id="{41613A2E-C13B-442C-1A19-1330499741B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CD88034-ACAC-DD6D-7C0F-5C83D501CBB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698E705E-04A0-3CC9-AE6C-2EE5674778C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6881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8" name="Picture 7">
            <a:extLst>
              <a:ext uri="{FF2B5EF4-FFF2-40B4-BE49-F238E27FC236}">
                <a16:creationId xmlns:a16="http://schemas.microsoft.com/office/drawing/2014/main" id="{8E32C503-8E46-6429-82EF-33BD8E6A0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51559"/>
            <a:ext cx="10477502" cy="5725441"/>
          </a:xfrm>
          <a:prstGeom prst="rect">
            <a:avLst/>
          </a:prstGeom>
        </p:spPr>
      </p:pic>
    </p:spTree>
    <p:extLst>
      <p:ext uri="{BB962C8B-B14F-4D97-AF65-F5344CB8AC3E}">
        <p14:creationId xmlns:p14="http://schemas.microsoft.com/office/powerpoint/2010/main" val="412982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7FC8-5102-04C9-293D-6871BF2C2129}"/>
              </a:ext>
            </a:extLst>
          </p:cNvPr>
          <p:cNvSpPr>
            <a:spLocks noGrp="1"/>
          </p:cNvSpPr>
          <p:nvPr>
            <p:ph type="title"/>
          </p:nvPr>
        </p:nvSpPr>
        <p:spPr/>
        <p:txBody>
          <a:bodyPr/>
          <a:lstStyle/>
          <a:p>
            <a:r>
              <a:rPr lang="en-US" dirty="0"/>
              <a:t>Topics for next meeting</a:t>
            </a:r>
          </a:p>
        </p:txBody>
      </p:sp>
      <p:sp>
        <p:nvSpPr>
          <p:cNvPr id="3" name="Content Placeholder 2">
            <a:extLst>
              <a:ext uri="{FF2B5EF4-FFF2-40B4-BE49-F238E27FC236}">
                <a16:creationId xmlns:a16="http://schemas.microsoft.com/office/drawing/2014/main" id="{365D32E5-AD5B-D752-8877-A9B11473C949}"/>
              </a:ext>
            </a:extLst>
          </p:cNvPr>
          <p:cNvSpPr>
            <a:spLocks noGrp="1"/>
          </p:cNvSpPr>
          <p:nvPr>
            <p:ph idx="1"/>
          </p:nvPr>
        </p:nvSpPr>
        <p:spPr/>
        <p:txBody>
          <a:bodyPr/>
          <a:lstStyle/>
          <a:p>
            <a:r>
              <a:rPr lang="en-US" dirty="0"/>
              <a:t>Receive updates from</a:t>
            </a:r>
          </a:p>
          <a:p>
            <a:pPr marL="380990" indent="-380990">
              <a:buFont typeface="Arial" panose="020B0604020202020204" pitchFamily="34" charset="0"/>
              <a:buChar char="•"/>
            </a:pPr>
            <a:r>
              <a:rPr lang="en-US" dirty="0"/>
              <a:t>ETSI BRAN</a:t>
            </a:r>
          </a:p>
          <a:p>
            <a:pPr marL="380990" indent="-380990">
              <a:buFont typeface="Arial" panose="020B0604020202020204" pitchFamily="34" charset="0"/>
              <a:buChar char="•"/>
            </a:pPr>
            <a:r>
              <a:rPr lang="en-US" dirty="0"/>
              <a:t>Bluetooth</a:t>
            </a:r>
          </a:p>
          <a:p>
            <a:pPr marL="0" indent="0"/>
            <a:endParaRPr lang="en-US" dirty="0"/>
          </a:p>
          <a:p>
            <a:pPr marL="0" indent="0"/>
            <a:r>
              <a:rPr lang="en-US" dirty="0"/>
              <a:t>Discuss further interaction 802.11 and 802.15 (15.4ab and 15.6ma (UWB))</a:t>
            </a:r>
          </a:p>
          <a:p>
            <a:pPr marL="0" indent="0"/>
            <a:endParaRPr lang="en-US" dirty="0"/>
          </a:p>
          <a:p>
            <a:pPr marL="0" indent="0"/>
            <a:r>
              <a:rPr lang="en-US" dirty="0"/>
              <a:t>Further NB discussion (tbc).</a:t>
            </a:r>
          </a:p>
          <a:p>
            <a:pPr marL="0" indent="0"/>
            <a:endParaRPr lang="en-US" dirty="0"/>
          </a:p>
          <a:p>
            <a:pPr marL="0" indent="0"/>
            <a:r>
              <a:rPr lang="en-US" dirty="0"/>
              <a:t>Other – feel free to contact the Chair if you would like to make a presentation on any additional coexistence topic </a:t>
            </a:r>
          </a:p>
        </p:txBody>
      </p:sp>
      <p:sp>
        <p:nvSpPr>
          <p:cNvPr id="7" name="Footer Placeholder 6">
            <a:extLst>
              <a:ext uri="{FF2B5EF4-FFF2-40B4-BE49-F238E27FC236}">
                <a16:creationId xmlns:a16="http://schemas.microsoft.com/office/drawing/2014/main" id="{63B126AE-717D-0082-DDC4-47F84AE521E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B54E9DA-6771-4771-E30D-028678FAA3DD}"/>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39098EE9-335D-F01D-ABFA-7AE548F2426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9835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11-23/0254</a:t>
            </a:r>
          </a:p>
          <a:p>
            <a:r>
              <a:rPr lang="en-US" dirty="0"/>
              <a:t>Meeting / Chair’s Slide Deck:		11-23/0449</a:t>
            </a:r>
          </a:p>
          <a:p>
            <a:r>
              <a:rPr lang="en-US" dirty="0"/>
              <a:t>Meeting minutes:					11-23/0484</a:t>
            </a:r>
          </a:p>
          <a:p>
            <a:r>
              <a:rPr lang="en-US" dirty="0"/>
              <a:t>Snapshot Slide:						11-23/0253</a:t>
            </a:r>
          </a:p>
          <a:p>
            <a:r>
              <a:rPr lang="en-US" dirty="0"/>
              <a:t>Closing report:						11-23/0255</a:t>
            </a:r>
          </a:p>
        </p:txBody>
      </p:sp>
      <p:sp>
        <p:nvSpPr>
          <p:cNvPr id="2" name="Footer Placeholder 1">
            <a:extLst>
              <a:ext uri="{FF2B5EF4-FFF2-40B4-BE49-F238E27FC236}">
                <a16:creationId xmlns:a16="http://schemas.microsoft.com/office/drawing/2014/main" id="{1C063D47-DD87-77A0-19A0-49B912028A4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46B45B8-21CD-755D-E498-2524CCF8D36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210E3464-BD5A-4B43-3D26-93CF98BC529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44212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a:t>PAR review - Final </a:t>
            </a:r>
            <a:r>
              <a:rPr lang="en-US" dirty="0"/>
              <a:t>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6 PARs/CSD that were available for the 2023 March 802 Mixed-mode Plenary, 802.11 made comments on 5 of the PARs/CSDs.</a:t>
            </a:r>
          </a:p>
          <a:p>
            <a:r>
              <a:rPr lang="en-US" sz="2000" dirty="0"/>
              <a:t>The feedback on our Comments was generally positive and our changes were generally accepted and implemented by the respective WG.</a:t>
            </a:r>
          </a:p>
          <a:p>
            <a:r>
              <a:rPr lang="en-US" sz="2000" dirty="0"/>
              <a:t>The exceptions are on the </a:t>
            </a:r>
            <a:r>
              <a:rPr lang="en-US" altLang="en-US" sz="2000" dirty="0"/>
              <a:t>P802.1Qdx (Slide 32) and </a:t>
            </a:r>
            <a:r>
              <a:rPr lang="en-US" sz="2000" dirty="0"/>
              <a:t>P802.1DU (Slide 34).</a:t>
            </a:r>
          </a:p>
          <a:p>
            <a:r>
              <a:rPr lang="en-US" sz="2000" dirty="0"/>
              <a:t>We have sent the rebuttal to the responses to 802.1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2" name="Footer Placeholder 1">
            <a:extLst>
              <a:ext uri="{FF2B5EF4-FFF2-40B4-BE49-F238E27FC236}">
                <a16:creationId xmlns:a16="http://schemas.microsoft.com/office/drawing/2014/main" id="{2BFB2008-B52B-1406-85D1-B821876EBF1D}"/>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27A61173-DD55-ACCB-92F6-6044AB689B9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E360B716-6E3D-AE4A-43B2-DDD124EDE40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3851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58C4-9258-49B3-9800-28D4D64B7380}"/>
              </a:ext>
            </a:extLst>
          </p:cNvPr>
          <p:cNvSpPr>
            <a:spLocks noGrp="1"/>
          </p:cNvSpPr>
          <p:nvPr>
            <p:ph type="title"/>
          </p:nvPr>
        </p:nvSpPr>
        <p:spPr/>
        <p:txBody>
          <a:bodyPr/>
          <a:lstStyle/>
          <a:p>
            <a:r>
              <a:rPr lang="en-US" dirty="0"/>
              <a:t>Motion to approve Report</a:t>
            </a:r>
          </a:p>
        </p:txBody>
      </p:sp>
      <p:sp>
        <p:nvSpPr>
          <p:cNvPr id="3" name="Content Placeholder 2">
            <a:extLst>
              <a:ext uri="{FF2B5EF4-FFF2-40B4-BE49-F238E27FC236}">
                <a16:creationId xmlns:a16="http://schemas.microsoft.com/office/drawing/2014/main" id="{FF45EDF8-F8B4-4C62-A574-17EE4A97B753}"/>
              </a:ext>
            </a:extLst>
          </p:cNvPr>
          <p:cNvSpPr>
            <a:spLocks noGrp="1"/>
          </p:cNvSpPr>
          <p:nvPr>
            <p:ph idx="1"/>
          </p:nvPr>
        </p:nvSpPr>
        <p:spPr/>
        <p:txBody>
          <a:bodyPr/>
          <a:lstStyle/>
          <a:p>
            <a:r>
              <a:rPr lang="en-US" dirty="0"/>
              <a:t>Move to accept the report contained in doc 11-23/187r3:</a:t>
            </a:r>
          </a:p>
          <a:p>
            <a:pPr lvl="1"/>
            <a:r>
              <a:rPr lang="en-US" dirty="0">
                <a:hlinkClick r:id="rId2"/>
              </a:rPr>
              <a:t>https://mentor.ieee.org/802.11/dcn/22/11-23-0187-03-0PAR-PAR Review SC – Meeting Agenda and Comment slides - March 2023 - Mixed-Mode Plenary.ppt</a:t>
            </a:r>
            <a:endParaRPr lang="en-US" dirty="0"/>
          </a:p>
          <a:p>
            <a:pPr lvl="1"/>
            <a:endParaRPr lang="en-US" dirty="0"/>
          </a:p>
          <a:p>
            <a:pPr lvl="1"/>
            <a:r>
              <a:rPr lang="en-US" dirty="0"/>
              <a:t>as the report from PAR Review SC for the March 2023 802 Mixed-mode Plenary.</a:t>
            </a:r>
          </a:p>
          <a:p>
            <a:endParaRPr lang="en-US" dirty="0"/>
          </a:p>
          <a:p>
            <a:r>
              <a:rPr lang="en-US" dirty="0"/>
              <a:t>    Moved: Stephen Palm</a:t>
            </a:r>
          </a:p>
          <a:p>
            <a:r>
              <a:rPr lang="en-US" dirty="0"/>
              <a:t>	2</a:t>
            </a:r>
            <a:r>
              <a:rPr lang="en-US" baseline="30000" dirty="0"/>
              <a:t>nd</a:t>
            </a:r>
            <a:r>
              <a:rPr lang="en-US" dirty="0"/>
              <a:t>:      Joseph Levy</a:t>
            </a:r>
          </a:p>
          <a:p>
            <a:r>
              <a:rPr lang="en-US" dirty="0"/>
              <a:t>	Results: 4-0-0 Motion Passes.</a:t>
            </a:r>
            <a:br>
              <a:rPr lang="en-US" dirty="0"/>
            </a:br>
            <a:endParaRPr lang="en-US" dirty="0"/>
          </a:p>
        </p:txBody>
      </p:sp>
      <p:sp>
        <p:nvSpPr>
          <p:cNvPr id="7" name="Footer Placeholder 6">
            <a:extLst>
              <a:ext uri="{FF2B5EF4-FFF2-40B4-BE49-F238E27FC236}">
                <a16:creationId xmlns:a16="http://schemas.microsoft.com/office/drawing/2014/main" id="{44DAC386-5D0C-F0ED-4B70-079637CA2949}"/>
              </a:ext>
            </a:extLst>
          </p:cNvPr>
          <p:cNvSpPr>
            <a:spLocks noGrp="1"/>
          </p:cNvSpPr>
          <p:nvPr>
            <p:ph type="ftr" idx="14"/>
          </p:nvPr>
        </p:nvSpPr>
        <p:spPr/>
        <p:txBody>
          <a:bodyPr/>
          <a:lstStyle/>
          <a:p>
            <a:r>
              <a:rPr lang="en-GB"/>
              <a:t>Jon Rosdahl, Qualcomm</a:t>
            </a:r>
            <a:endParaRPr lang="en-GB" dirty="0"/>
          </a:p>
        </p:txBody>
      </p:sp>
      <p:sp>
        <p:nvSpPr>
          <p:cNvPr id="8" name="Slide Number Placeholder 7">
            <a:extLst>
              <a:ext uri="{FF2B5EF4-FFF2-40B4-BE49-F238E27FC236}">
                <a16:creationId xmlns:a16="http://schemas.microsoft.com/office/drawing/2014/main" id="{94A2D4F2-39BD-B906-106D-3CAB874931CC}"/>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F19584BC-2AFA-4C7B-8009-7B6DC4C54B9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27481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547392"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b="1" dirty="0"/>
              <a:t>Previous Plenary minutes - </a:t>
            </a:r>
            <a:r>
              <a:rPr lang="en-US" sz="2000" b="1" dirty="0"/>
              <a:t>from </a:t>
            </a:r>
            <a:r>
              <a:rPr lang="en-US" sz="2000" dirty="0"/>
              <a:t>November</a:t>
            </a:r>
            <a:r>
              <a:rPr lang="en-US" sz="2000" b="1" dirty="0"/>
              <a:t> 2022 11-22/1940r0 :</a:t>
            </a:r>
          </a:p>
          <a:p>
            <a:r>
              <a:rPr lang="en-US" sz="2000" dirty="0"/>
              <a:t>	</a:t>
            </a:r>
            <a:r>
              <a:rPr lang="en-US" sz="2000" dirty="0">
                <a:hlinkClick r:id="rId4"/>
              </a:rPr>
              <a:t>https://mentor.ieee.org/802.11/dcn/22/11-22-1940-00-0PAR-minutes-november-2022-session.docx</a:t>
            </a:r>
            <a:endParaRPr lang="en-US" sz="2000" dirty="0"/>
          </a:p>
          <a:p>
            <a:pPr lvl="3"/>
            <a:endParaRPr lang="en-US" b="1" dirty="0"/>
          </a:p>
          <a:p>
            <a:pPr lvl="1"/>
            <a:r>
              <a:rPr lang="en-US" b="1" dirty="0"/>
              <a:t>Current Plenary minutes:  11-23/0380r0:</a:t>
            </a:r>
          </a:p>
        </p:txBody>
      </p:sp>
      <p:sp>
        <p:nvSpPr>
          <p:cNvPr id="2" name="Footer Placeholder 1">
            <a:extLst>
              <a:ext uri="{FF2B5EF4-FFF2-40B4-BE49-F238E27FC236}">
                <a16:creationId xmlns:a16="http://schemas.microsoft.com/office/drawing/2014/main" id="{62F53C01-EF7F-2CA1-74E0-95EBC608878A}"/>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9D97048D-1658-6A50-5C56-3A5121D1D34E}"/>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432E95A2-0899-73DE-C8E6-6105330DA20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157393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2023-03-17</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ABE398B-95F9-69A2-7150-063F5ACBD047}"/>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FE63260-8ADD-EEA2-1E4E-3256FDDB967D}"/>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BBF68AC3-0F2E-030F-5DF1-DC381CF1B2B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077847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March 2023 hybrid plenary meeting</a:t>
            </a:r>
          </a:p>
        </p:txBody>
      </p:sp>
      <p:sp>
        <p:nvSpPr>
          <p:cNvPr id="2" name="Footer Placeholder 1">
            <a:extLst>
              <a:ext uri="{FF2B5EF4-FFF2-40B4-BE49-F238E27FC236}">
                <a16:creationId xmlns:a16="http://schemas.microsoft.com/office/drawing/2014/main" id="{9DF3B033-91E0-B1F2-6A91-D5F956AF8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0F9EAC2-9AD1-B68A-AA4B-3756BC1321D0}"/>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9FE2F53F-0AF8-96E3-EDFD-52E8E383FC3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9731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https://mentor.ieee.org/802.11/dcn/23/11-23-0164-00-0wng-agenda-for-wng-sc-2023-march.pptx</a:t>
            </a:r>
            <a:r>
              <a:rPr lang="en-US" altLang="en-US" dirty="0">
                <a:solidFill>
                  <a:schemeClr val="accent2"/>
                </a:solidFill>
              </a:rPr>
              <a:t>  </a:t>
            </a:r>
          </a:p>
          <a:p>
            <a:pPr marL="457200" indent="-457200">
              <a:spcBef>
                <a:spcPct val="0"/>
              </a:spcBef>
              <a:defRPr/>
            </a:pPr>
            <a:r>
              <a:rPr lang="en-US" altLang="en-US" dirty="0"/>
              <a:t>Presentations at March 2023 meeting</a:t>
            </a:r>
            <a:endParaRPr lang="en-GB" altLang="en-US" dirty="0"/>
          </a:p>
          <a:p>
            <a:pPr marL="857250" lvl="1" indent="-457200">
              <a:spcBef>
                <a:spcPts val="0"/>
              </a:spcBef>
              <a:defRPr/>
            </a:pPr>
            <a:r>
              <a:rPr lang="en-US" sz="1800" dirty="0"/>
              <a:t>“AMP Devices in WLAN,” Yinan Qi (OPPO)  </a:t>
            </a:r>
            <a:r>
              <a:rPr lang="en-US" sz="1800" b="1" dirty="0"/>
              <a:t>11-23/0388r0</a:t>
            </a:r>
            <a:r>
              <a:rPr lang="en-US" sz="1800" dirty="0"/>
              <a:t> </a:t>
            </a:r>
            <a:endParaRPr lang="en-US" sz="1800" b="1" dirty="0"/>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https://mentor.ieee.org/802.11/dcn/23/11-23-0445-00-0wng-wng-meeting-minutes-2023-march-atlanta-meeting.docx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May 2023</a:t>
            </a:r>
            <a:endParaRPr lang="en-US" altLang="en-US" dirty="0"/>
          </a:p>
          <a:p>
            <a:pPr lvl="1" eaLnBrk="1" hangingPunct="1">
              <a:spcBef>
                <a:spcPts val="0"/>
              </a:spcBef>
              <a:defRPr/>
            </a:pPr>
            <a:r>
              <a:rPr lang="en-US" altLang="en-US" dirty="0"/>
              <a:t>TBD: call for presentations will be sent out in April</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2204BBA9-0652-7074-9550-FE7125A2D511}"/>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DF98E2D-E797-730A-53EE-8F7F4C22A63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A4CC7C5C-398B-F8D1-9540-38AB9B160C4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18206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March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EA511210-4791-0926-5885-716F409AA449}"/>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F1F09EC1-DD07-997C-8DB8-94D66FBCD675}"/>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207BA7FC-954F-8E96-83D2-AC2FD03BD515}"/>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691671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11-23-0211</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4"/>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78878005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97</a:t>
                      </a:r>
                    </a:p>
                  </a:txBody>
                  <a:tcPr>
                    <a:lnT w="12700" cap="flat" cmpd="sng" algn="ctr">
                      <a:solidFill>
                        <a:schemeClr val="tx1"/>
                      </a:solidFill>
                      <a:prstDash val="solid"/>
                      <a:round/>
                      <a:headEnd type="none" w="med" len="med"/>
                      <a:tailEnd type="none" w="med" len="med"/>
                    </a:lnT>
                  </a:tcPr>
                </a:tc>
                <a:tc>
                  <a:txBody>
                    <a:bodyPr/>
                    <a:lstStyle/>
                    <a:p>
                      <a:pPr algn="ctr"/>
                      <a:r>
                        <a:rPr lang="en-US" b="1" dirty="0"/>
                        <a:t>44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AE67C7C-C5F2-2E5D-A98F-5D48C546DEA5}"/>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E8F85032-31AE-5F92-0069-68D48E53585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A8CDA293-321E-34A1-98F0-A31ABDB19B3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3519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Content Placeholder 7">
            <a:extLst>
              <a:ext uri="{FF2B5EF4-FFF2-40B4-BE49-F238E27FC236}">
                <a16:creationId xmlns:a16="http://schemas.microsoft.com/office/drawing/2014/main" id="{A34862B0-A7E0-567B-ACC2-4E18122951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06783"/>
            <a:ext cx="8726544" cy="4768629"/>
          </a:xfrm>
        </p:spPr>
      </p:pic>
    </p:spTree>
    <p:extLst>
      <p:ext uri="{BB962C8B-B14F-4D97-AF65-F5344CB8AC3E}">
        <p14:creationId xmlns:p14="http://schemas.microsoft.com/office/powerpoint/2010/main" val="847089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Orlando in May 2023</a:t>
            </a:r>
          </a:p>
        </p:txBody>
      </p:sp>
      <p:sp>
        <p:nvSpPr>
          <p:cNvPr id="3" name="Content Placeholder 2"/>
          <p:cNvSpPr>
            <a:spLocks noGrp="1"/>
          </p:cNvSpPr>
          <p:nvPr>
            <p:ph idx="1"/>
          </p:nvPr>
        </p:nvSpPr>
        <p:spPr/>
        <p:txBody>
          <a:bodyPr/>
          <a:lstStyle/>
          <a:p>
            <a:r>
              <a:rPr lang="en-AU" dirty="0"/>
              <a:t>IEEE 802 JTC1 SC plans for May 2023 … </a:t>
            </a:r>
          </a:p>
          <a:p>
            <a:pPr lvl="1"/>
            <a:r>
              <a:rPr lang="en-AU" dirty="0"/>
              <a:t>Execute PSDO process</a:t>
            </a:r>
          </a:p>
          <a:p>
            <a:pPr lvl="2"/>
            <a:r>
              <a:rPr lang="en-AU" dirty="0"/>
              <a:t>Deal with comments arising from several pre-ballots and FDIS ballots ending soon</a:t>
            </a:r>
          </a:p>
          <a:p>
            <a:pPr lvl="1"/>
            <a:r>
              <a:rPr lang="en-AU" dirty="0"/>
              <a:t>Monitor ISO/IEC JTC 1/SC 6 activities</a:t>
            </a:r>
          </a:p>
          <a:p>
            <a:pPr lvl="2"/>
            <a:r>
              <a:rPr lang="en-AU" dirty="0"/>
              <a:t>Including the upshot of the March 2023 SC 6 and SC 6/WG 1 meetings in Austria</a:t>
            </a:r>
          </a:p>
        </p:txBody>
      </p:sp>
      <p:sp>
        <p:nvSpPr>
          <p:cNvPr id="7" name="Footer Placeholder 6">
            <a:extLst>
              <a:ext uri="{FF2B5EF4-FFF2-40B4-BE49-F238E27FC236}">
                <a16:creationId xmlns:a16="http://schemas.microsoft.com/office/drawing/2014/main" id="{F95D7E8C-0491-0D68-6C3A-6C57039D2640}"/>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CCCEB773-B039-EE73-3D3F-528908BFB90B}"/>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C0BCD499-F173-730E-627A-EE1E78C3490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15098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547EA5B2-C6E9-329B-85ED-1A0C6FD4197E}"/>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429452BD-6364-AF47-10FD-4D9BE89796DC}"/>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FC917985-34E5-CAF0-8EDB-ADFDCA1F1F83}"/>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57374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for comments received in LB 270 on </a:t>
            </a:r>
            <a:r>
              <a:rPr lang="en-US" sz="2800" dirty="0" err="1"/>
              <a:t>REVme</a:t>
            </a:r>
            <a:r>
              <a:rPr lang="en-US" sz="2800" dirty="0"/>
              <a:t> D2.0</a:t>
            </a:r>
          </a:p>
          <a:p>
            <a:pPr>
              <a:lnSpc>
                <a:spcPct val="90000"/>
              </a:lnSpc>
            </a:pPr>
            <a:r>
              <a:rPr lang="en-US" sz="2800" dirty="0"/>
              <a:t>Approved the creation of </a:t>
            </a:r>
            <a:r>
              <a:rPr lang="en-US" sz="2800" dirty="0" err="1"/>
              <a:t>REVme</a:t>
            </a:r>
            <a:r>
              <a:rPr lang="en-US" sz="2800" dirty="0"/>
              <a:t> D3.0 and a recirculation letter ballot.</a:t>
            </a:r>
          </a:p>
          <a:p>
            <a:pPr>
              <a:lnSpc>
                <a:spcPct val="90000"/>
              </a:lnSpc>
            </a:pPr>
            <a:r>
              <a:rPr lang="en-US" sz="2800" dirty="0"/>
              <a:t>Did not discuss change to timelines – will be updated in May</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2265EB7-3972-0298-F552-A3F0AF2AD6C0}"/>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FBE18CE-506A-4227-A63E-39ACD861848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013258F2-D165-9924-BD84-1B1BEAC9C2C5}"/>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327534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Begin comment resolution on comments received on </a:t>
            </a:r>
            <a:r>
              <a:rPr lang="en-US" sz="2800" dirty="0" err="1"/>
              <a:t>REVme</a:t>
            </a:r>
            <a:r>
              <a:rPr lang="en-US" sz="2800" dirty="0"/>
              <a:t> D3.0</a:t>
            </a:r>
          </a:p>
          <a:p>
            <a:pPr>
              <a:lnSpc>
                <a:spcPct val="90000"/>
              </a:lnSpc>
            </a:pPr>
            <a:r>
              <a:rPr lang="en-US" sz="2800" dirty="0"/>
              <a:t>Update timeline</a:t>
            </a:r>
          </a:p>
          <a:p>
            <a:pPr>
              <a:lnSpc>
                <a:spcPct val="90000"/>
              </a:lnSpc>
            </a:pPr>
            <a:r>
              <a:rPr lang="en-US" sz="2800" dirty="0"/>
              <a:t>Teleconferences:</a:t>
            </a:r>
          </a:p>
          <a:p>
            <a:pPr lvl="1">
              <a:lnSpc>
                <a:spcPct val="80000"/>
              </a:lnSpc>
            </a:pPr>
            <a:r>
              <a:rPr lang="en-US" altLang="en-US" sz="2800" dirty="0"/>
              <a:t>None planned</a:t>
            </a:r>
          </a:p>
          <a:p>
            <a:pPr lvl="1">
              <a:lnSpc>
                <a:spcPct val="80000"/>
              </a:lnSpc>
            </a:pPr>
            <a:r>
              <a:rPr lang="en-US" altLang="en-US" sz="2800" dirty="0"/>
              <a:t>Will be announced with 10 days notice</a:t>
            </a:r>
            <a:endParaRPr lang="en-US" sz="2800" kern="0" dirty="0"/>
          </a:p>
          <a:p>
            <a:pPr>
              <a:lnSpc>
                <a:spcPct val="90000"/>
              </a:lnSpc>
            </a:pPr>
            <a:endParaRPr lang="en-US" sz="2800" kern="0" dirty="0"/>
          </a:p>
          <a:p>
            <a:pPr>
              <a:lnSpc>
                <a:spcPct val="90000"/>
              </a:lnSpc>
            </a:pPr>
            <a:r>
              <a:rPr lang="en-US" sz="2800" kern="0" dirty="0"/>
              <a:t>4 meeting slots requested for March</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95F366E4-321F-17F9-4FA5-A268128C1B7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002CC29A-994B-E591-E584-B9ED24486F5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24FAAF80-90A5-FED8-B1CE-BE0C1D861A96}"/>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662930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EFFC4-EF2D-64DF-2316-94DE294E94DE}"/>
              </a:ext>
            </a:extLst>
          </p:cNvPr>
          <p:cNvSpPr>
            <a:spLocks noGrp="1"/>
          </p:cNvSpPr>
          <p:nvPr>
            <p:ph idx="1"/>
          </p:nvPr>
        </p:nvSpPr>
        <p:spPr>
          <a:xfrm>
            <a:off x="914400" y="1676400"/>
            <a:ext cx="103632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50"/>
                </a:solidFill>
              </a:rPr>
              <a:t>Mar 2023 – D3.0 Recirculation LB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a:p>
            <a:pPr marL="0" indent="0">
              <a:lnSpc>
                <a:spcPct val="80000"/>
              </a:lnSpc>
              <a:buNone/>
            </a:pPr>
            <a:r>
              <a:rPr lang="en-US" sz="2000" dirty="0">
                <a:solidFill>
                  <a:srgbClr val="C00000"/>
                </a:solidFill>
              </a:rPr>
              <a:t>*  – to be rolled in: 11az, 11bd, 11bb, 11bc</a:t>
            </a:r>
            <a:endParaRPr lang="en-CA" sz="2000" dirty="0">
              <a:solidFill>
                <a:srgbClr val="C00000"/>
              </a:solidFill>
            </a:endParaRPr>
          </a:p>
        </p:txBody>
      </p:sp>
      <p:sp>
        <p:nvSpPr>
          <p:cNvPr id="3" name="Title 2">
            <a:extLst>
              <a:ext uri="{FF2B5EF4-FFF2-40B4-BE49-F238E27FC236}">
                <a16:creationId xmlns:a16="http://schemas.microsoft.com/office/drawing/2014/main" id="{9736DDD0-2D9C-91E8-3F5A-86D993F14D3B}"/>
              </a:ext>
            </a:extLst>
          </p:cNvPr>
          <p:cNvSpPr>
            <a:spLocks noGrp="1"/>
          </p:cNvSpPr>
          <p:nvPr>
            <p:ph type="title"/>
          </p:nvPr>
        </p:nvSpPr>
        <p:spPr/>
        <p:txBody>
          <a:bodyPr/>
          <a:lstStyle/>
          <a:p>
            <a:r>
              <a:rPr lang="en-CA" dirty="0"/>
              <a:t>REVme timeline</a:t>
            </a:r>
          </a:p>
        </p:txBody>
      </p:sp>
      <p:sp>
        <p:nvSpPr>
          <p:cNvPr id="6" name="Footer Placeholder 5">
            <a:extLst>
              <a:ext uri="{FF2B5EF4-FFF2-40B4-BE49-F238E27FC236}">
                <a16:creationId xmlns:a16="http://schemas.microsoft.com/office/drawing/2014/main" id="{C0129CF3-19FD-4204-E683-CE3BA8F7CE78}"/>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6BD3C5DE-6437-56D4-ABF5-C667547369A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8" name="Date Placeholder 7">
            <a:extLst>
              <a:ext uri="{FF2B5EF4-FFF2-40B4-BE49-F238E27FC236}">
                <a16:creationId xmlns:a16="http://schemas.microsoft.com/office/drawing/2014/main" id="{43B64F2C-B3D3-C5CE-16EC-FC33382D473A}"/>
              </a:ext>
            </a:extLst>
          </p:cNvPr>
          <p:cNvSpPr>
            <a:spLocks noGrp="1"/>
          </p:cNvSpPr>
          <p:nvPr>
            <p:ph type="dt" sz="half" idx="10"/>
          </p:nvPr>
        </p:nvSpPr>
        <p:spPr>
          <a:xfrm>
            <a:off x="929216" y="332601"/>
            <a:ext cx="1280583" cy="276999"/>
          </a:xfrm>
        </p:spPr>
        <p:txBody>
          <a:bodyPr/>
          <a:lstStyle/>
          <a:p>
            <a:pPr>
              <a:defRPr/>
            </a:pPr>
            <a:r>
              <a:rPr lang="en-US" dirty="0"/>
              <a:t>March 2023</a:t>
            </a:r>
          </a:p>
        </p:txBody>
      </p:sp>
    </p:spTree>
    <p:extLst>
      <p:ext uri="{BB962C8B-B14F-4D97-AF65-F5344CB8AC3E}">
        <p14:creationId xmlns:p14="http://schemas.microsoft.com/office/powerpoint/2010/main" val="324258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EFFC4-EF2D-64DF-2316-94DE294E94DE}"/>
              </a:ext>
            </a:extLst>
          </p:cNvPr>
          <p:cNvSpPr>
            <a:spLocks noGrp="1"/>
          </p:cNvSpPr>
          <p:nvPr>
            <p:ph idx="1"/>
          </p:nvPr>
        </p:nvSpPr>
        <p:spPr>
          <a:xfrm>
            <a:off x="914400" y="1676400"/>
            <a:ext cx="10363200" cy="4114800"/>
          </a:xfrm>
        </p:spPr>
        <p:txBody>
          <a:bodyPr/>
          <a:lstStyle/>
          <a:p>
            <a:pPr marL="0" indent="0">
              <a:buNone/>
            </a:pPr>
            <a:r>
              <a:rPr lang="en-US" sz="2000" dirty="0"/>
              <a:t>Having approved comment resolutions for all of the comments received from LB 270 on </a:t>
            </a:r>
            <a:r>
              <a:rPr lang="en-US" sz="2000" dirty="0" err="1"/>
              <a:t>REVme</a:t>
            </a:r>
            <a:r>
              <a:rPr lang="en-US" sz="2000" dirty="0"/>
              <a:t> D2.0 as contained in documents 11-22/0065r15, 11-22/1976r6, 11-22/1971r10, 11-22/2016r7, 11-21/0793r36, 11-21/0727r22, 11-22/2020r5, </a:t>
            </a:r>
          </a:p>
          <a:p>
            <a:pPr marL="0" indent="0">
              <a:buNone/>
            </a:pPr>
            <a:r>
              <a:rPr lang="en-US" sz="2000" dirty="0"/>
              <a:t>Instruct the editor to prepare Draft 3.0 incorporating these resolutions and,</a:t>
            </a:r>
          </a:p>
          <a:p>
            <a:pPr marL="0" indent="0">
              <a:buNone/>
            </a:pPr>
            <a:r>
              <a:rPr lang="en-US" sz="2000" dirty="0"/>
              <a:t>Approve a 25 day Working Group Recirculation Ballot asking the question “Should </a:t>
            </a:r>
            <a:r>
              <a:rPr lang="en-US" sz="2000" dirty="0" err="1"/>
              <a:t>REVme</a:t>
            </a:r>
            <a:r>
              <a:rPr lang="en-US" sz="2000" dirty="0"/>
              <a:t> D3.0 be forwarded to Sponsor Ballot?</a:t>
            </a:r>
          </a:p>
          <a:p>
            <a:pPr marL="0" indent="0">
              <a:buNone/>
            </a:pPr>
            <a:endParaRPr lang="en-US" sz="2000" dirty="0"/>
          </a:p>
          <a:p>
            <a:pPr marL="0" indent="0">
              <a:spcBef>
                <a:spcPts val="276"/>
              </a:spcBef>
              <a:buNone/>
            </a:pPr>
            <a:endParaRPr lang="en-US" sz="2000" dirty="0"/>
          </a:p>
          <a:p>
            <a:pPr marL="0" indent="0">
              <a:spcBef>
                <a:spcPts val="276"/>
              </a:spcBef>
              <a:buNone/>
            </a:pPr>
            <a:r>
              <a:rPr lang="en-US" sz="2000" dirty="0"/>
              <a:t>TG Result: (Moved: Stephen McCann, Second: Joseph Levy, Result: 21-Y/0-N/5-A)</a:t>
            </a:r>
          </a:p>
          <a:p>
            <a:pPr marL="0" indent="0">
              <a:lnSpc>
                <a:spcPct val="80000"/>
              </a:lnSpc>
              <a:buNone/>
            </a:pPr>
            <a:endParaRPr lang="en-CA" sz="2000" dirty="0">
              <a:solidFill>
                <a:srgbClr val="C00000"/>
              </a:solidFill>
            </a:endParaRPr>
          </a:p>
        </p:txBody>
      </p:sp>
      <p:sp>
        <p:nvSpPr>
          <p:cNvPr id="3" name="Title 2">
            <a:extLst>
              <a:ext uri="{FF2B5EF4-FFF2-40B4-BE49-F238E27FC236}">
                <a16:creationId xmlns:a16="http://schemas.microsoft.com/office/drawing/2014/main" id="{9736DDD0-2D9C-91E8-3F5A-86D993F14D3B}"/>
              </a:ext>
            </a:extLst>
          </p:cNvPr>
          <p:cNvSpPr>
            <a:spLocks noGrp="1"/>
          </p:cNvSpPr>
          <p:nvPr>
            <p:ph type="title"/>
          </p:nvPr>
        </p:nvSpPr>
        <p:spPr/>
        <p:txBody>
          <a:bodyPr/>
          <a:lstStyle/>
          <a:p>
            <a:r>
              <a:rPr lang="en-CA" dirty="0"/>
              <a:t>D3.0 Recirculation Motion</a:t>
            </a:r>
          </a:p>
        </p:txBody>
      </p:sp>
      <p:sp>
        <p:nvSpPr>
          <p:cNvPr id="6" name="Footer Placeholder 5">
            <a:extLst>
              <a:ext uri="{FF2B5EF4-FFF2-40B4-BE49-F238E27FC236}">
                <a16:creationId xmlns:a16="http://schemas.microsoft.com/office/drawing/2014/main" id="{3D922B0D-47C1-99BE-09B0-0250E08395D7}"/>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69410E39-6C8D-7336-DBE4-8954347C8B1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EE6F7979-3C66-E93B-B8DA-EC5F52B578A3}"/>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1294954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2023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03AD18B-2B19-27BD-4D2E-B18483CB23E9}"/>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E6EE28C5-4A00-9521-4C21-DAFC0297347D}"/>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4" name="Date Placeholder 3">
            <a:extLst>
              <a:ext uri="{FF2B5EF4-FFF2-40B4-BE49-F238E27FC236}">
                <a16:creationId xmlns:a16="http://schemas.microsoft.com/office/drawing/2014/main" id="{B6144E0F-50CC-8D88-F5B2-7A5F910BD979}"/>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564760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2023 session.</a:t>
            </a:r>
          </a:p>
        </p:txBody>
      </p:sp>
      <p:sp>
        <p:nvSpPr>
          <p:cNvPr id="2" name="Footer Placeholder 1">
            <a:extLst>
              <a:ext uri="{FF2B5EF4-FFF2-40B4-BE49-F238E27FC236}">
                <a16:creationId xmlns:a16="http://schemas.microsoft.com/office/drawing/2014/main" id="{99562BD0-B64E-2B3A-42EB-C85C1F83D21C}"/>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D62638BA-1F0B-C94A-54D6-8BA37E69B747}"/>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a:extLst>
              <a:ext uri="{FF2B5EF4-FFF2-40B4-BE49-F238E27FC236}">
                <a16:creationId xmlns:a16="http://schemas.microsoft.com/office/drawing/2014/main" id="{B791E2DF-DA28-0068-2457-1898A7343B3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907210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March 2023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Draft 7.0 received 100% approval during the third SA recirculation</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group developed and approved the </a:t>
            </a:r>
            <a:r>
              <a:rPr lang="en-GB" altLang="en-US" dirty="0" err="1"/>
              <a:t>TGbb</a:t>
            </a:r>
            <a:r>
              <a:rPr lang="en-GB" altLang="en-US" dirty="0"/>
              <a:t> report for the EC and has requested unconditional approval from the 802.11 WG and 802 EC to be forwarded to </a:t>
            </a:r>
            <a:r>
              <a:rPr lang="en-GB" altLang="en-US" dirty="0" err="1"/>
              <a:t>RevCom</a:t>
            </a:r>
            <a:endParaRPr lang="en-GB" altLang="en-US" dirty="0"/>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11-23/0185r3.</a:t>
            </a:r>
          </a:p>
          <a:p>
            <a:pPr marL="457200" lvl="1" indent="0">
              <a:buFontTx/>
              <a:buNone/>
              <a:defRPr/>
            </a:pPr>
            <a:r>
              <a:rPr lang="en-US" altLang="en-US" b="1" dirty="0"/>
              <a:t>Minutes of the meeting are available in doc. 11-23/0469r1.</a:t>
            </a:r>
          </a:p>
        </p:txBody>
      </p:sp>
      <p:sp>
        <p:nvSpPr>
          <p:cNvPr id="7" name="Footer Placeholder 6">
            <a:extLst>
              <a:ext uri="{FF2B5EF4-FFF2-40B4-BE49-F238E27FC236}">
                <a16:creationId xmlns:a16="http://schemas.microsoft.com/office/drawing/2014/main" id="{3F651FCA-EB79-BEC9-C6EB-183756FC3B8E}"/>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6769B2F6-5DC6-0A07-8301-E2A8A7E818AD}"/>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35AECEFE-7F9A-0C83-E78D-EB6BD520AC7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800746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Amendment is complete and only occasional editorial work may occur.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Footer Placeholder 6">
            <a:extLst>
              <a:ext uri="{FF2B5EF4-FFF2-40B4-BE49-F238E27FC236}">
                <a16:creationId xmlns:a16="http://schemas.microsoft.com/office/drawing/2014/main" id="{01CC4A03-FF73-0ABE-C166-024165D091D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6CA768C4-ACB6-DE89-546D-F129B7F7213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F7536010-CB43-A61A-678D-C85EA845220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955061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2" name="Content Placeholder 11">
            <a:extLst>
              <a:ext uri="{FF2B5EF4-FFF2-40B4-BE49-F238E27FC236}">
                <a16:creationId xmlns:a16="http://schemas.microsoft.com/office/drawing/2014/main" id="{E9087FE8-F314-A173-9DAB-FC0E133134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1"/>
            <a:ext cx="9061036" cy="4951412"/>
          </a:xfrm>
        </p:spPr>
      </p:pic>
    </p:spTree>
    <p:extLst>
      <p:ext uri="{BB962C8B-B14F-4D97-AF65-F5344CB8AC3E}">
        <p14:creationId xmlns:p14="http://schemas.microsoft.com/office/powerpoint/2010/main" val="1773110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930470179"/>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05B4247-9B83-13A9-E474-CE607B6AF50A}"/>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83E19E7-C501-7713-7E17-1B02010DA09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7531E616-5EDA-9B2F-4851-A6C46CE5B3A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44688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2023.</a:t>
            </a:r>
          </a:p>
        </p:txBody>
      </p:sp>
      <p:sp>
        <p:nvSpPr>
          <p:cNvPr id="2" name="Footer Placeholder 1">
            <a:extLst>
              <a:ext uri="{FF2B5EF4-FFF2-40B4-BE49-F238E27FC236}">
                <a16:creationId xmlns:a16="http://schemas.microsoft.com/office/drawing/2014/main" id="{45AE5DF1-DAE0-D230-D95D-A497E6AA58E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5025CD7-DF46-D7AA-89E2-430275241BA2}"/>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E4505998-3B59-D8B6-F4E2-D9F987A8698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494312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830388"/>
            <a:ext cx="4797556" cy="409488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 recirculation on D7.0</a:t>
            </a:r>
          </a:p>
          <a:p>
            <a:pPr marL="380990" indent="-380990">
              <a:buFont typeface="Arial" panose="020B0604020202020204" pitchFamily="34" charset="0"/>
              <a:buChar char="•"/>
            </a:pPr>
            <a:r>
              <a:rPr lang="en-US" sz="1867" dirty="0">
                <a:solidFill>
                  <a:schemeClr val="tx1"/>
                </a:solidFill>
              </a:rPr>
              <a:t>Approve Report to EC to request P802.11 D7.0 be forwarded to </a:t>
            </a:r>
            <a:r>
              <a:rPr lang="en-US" sz="1867" dirty="0" err="1">
                <a:solidFill>
                  <a:schemeClr val="tx1"/>
                </a:solidFill>
              </a:rPr>
              <a:t>RevCom</a:t>
            </a: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Discuss dissemination activities</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100% approval, no comments on D7.0</a:t>
            </a:r>
          </a:p>
          <a:p>
            <a:pPr marL="380990" indent="-380990">
              <a:buFont typeface="Arial" panose="020B0604020202020204" pitchFamily="34" charset="0"/>
              <a:buChar char="•"/>
            </a:pPr>
            <a:r>
              <a:rPr lang="en-US" sz="1867" dirty="0">
                <a:solidFill>
                  <a:schemeClr val="tx1"/>
                </a:solidFill>
              </a:rPr>
              <a:t>Report and motion to forward D7.0 to </a:t>
            </a:r>
            <a:r>
              <a:rPr lang="en-US" sz="1867" dirty="0" err="1">
                <a:solidFill>
                  <a:schemeClr val="tx1"/>
                </a:solidFill>
              </a:rPr>
              <a:t>RevCom</a:t>
            </a:r>
            <a:r>
              <a:rPr lang="en-US" sz="1867" dirty="0">
                <a:solidFill>
                  <a:schemeClr val="tx1"/>
                </a:solidFill>
              </a:rPr>
              <a:t> passed</a:t>
            </a:r>
          </a:p>
          <a:p>
            <a:pPr marL="380990" indent="-380990">
              <a:buFont typeface="Arial" panose="020B0604020202020204" pitchFamily="34" charset="0"/>
              <a:buChar char="•"/>
            </a:pPr>
            <a:r>
              <a:rPr lang="en-US" sz="1867" dirty="0">
                <a:solidFill>
                  <a:schemeClr val="tx1"/>
                </a:solidFill>
              </a:rPr>
              <a:t>Discussed Computer Society seminar</a:t>
            </a:r>
          </a:p>
        </p:txBody>
      </p:sp>
      <p:sp>
        <p:nvSpPr>
          <p:cNvPr id="11" name="Rectangle 10">
            <a:extLst>
              <a:ext uri="{FF2B5EF4-FFF2-40B4-BE49-F238E27FC236}">
                <a16:creationId xmlns:a16="http://schemas.microsoft.com/office/drawing/2014/main" id="{A4E3DA3E-A3CC-1E3B-CD39-7CA3081B2C08}"/>
              </a:ext>
            </a:extLst>
          </p:cNvPr>
          <p:cNvSpPr/>
          <p:nvPr/>
        </p:nvSpPr>
        <p:spPr>
          <a:xfrm>
            <a:off x="5908522" y="1868259"/>
            <a:ext cx="5582617" cy="1764457"/>
          </a:xfrm>
          <a:prstGeom prst="rect">
            <a:avLst/>
          </a:prstGeom>
          <a:noFill/>
        </p:spPr>
        <p:txBody>
          <a:bodyPr wrap="none" lIns="121920" tIns="60960" rIns="121920" bIns="60960">
            <a:spAutoFit/>
          </a:bodyPr>
          <a:lstStyle/>
          <a:p>
            <a:pPr algn="ctr"/>
            <a:r>
              <a:rPr lang="en-US" sz="5333" b="1" kern="0" dirty="0">
                <a:ln w="22225">
                  <a:solidFill>
                    <a:schemeClr val="accent2"/>
                  </a:solidFill>
                  <a:prstDash val="solid"/>
                </a:ln>
                <a:solidFill>
                  <a:schemeClr val="accent2">
                    <a:lumMod val="40000"/>
                    <a:lumOff val="60000"/>
                  </a:schemeClr>
                </a:solidFill>
              </a:rPr>
              <a:t>So long, and</a:t>
            </a:r>
          </a:p>
          <a:p>
            <a:pPr algn="ctr"/>
            <a:r>
              <a:rPr lang="en-US" sz="5333" b="1" kern="0" dirty="0">
                <a:ln w="22225">
                  <a:solidFill>
                    <a:schemeClr val="accent2"/>
                  </a:solidFill>
                  <a:prstDash val="solid"/>
                </a:ln>
                <a:solidFill>
                  <a:schemeClr val="accent2">
                    <a:lumMod val="40000"/>
                    <a:lumOff val="60000"/>
                  </a:schemeClr>
                </a:solidFill>
              </a:rPr>
              <a:t>thanks for the fish</a:t>
            </a:r>
            <a:endParaRPr lang="en-US" sz="5333" b="1" dirty="0">
              <a:ln w="22225">
                <a:solidFill>
                  <a:schemeClr val="accent2"/>
                </a:solidFill>
                <a:prstDash val="solid"/>
              </a:ln>
              <a:solidFill>
                <a:schemeClr val="accent2">
                  <a:lumMod val="40000"/>
                  <a:lumOff val="60000"/>
                </a:schemeClr>
              </a:solidFill>
            </a:endParaRPr>
          </a:p>
        </p:txBody>
      </p:sp>
      <p:sp>
        <p:nvSpPr>
          <p:cNvPr id="12" name="Inhaltsplatzhalter 2">
            <a:extLst>
              <a:ext uri="{FF2B5EF4-FFF2-40B4-BE49-F238E27FC236}">
                <a16:creationId xmlns:a16="http://schemas.microsoft.com/office/drawing/2014/main" id="{8B5DDDF1-C8FC-0F85-AC58-A65B5FD28D7C}"/>
              </a:ext>
            </a:extLst>
          </p:cNvPr>
          <p:cNvSpPr txBox="1">
            <a:spLocks/>
          </p:cNvSpPr>
          <p:nvPr/>
        </p:nvSpPr>
        <p:spPr bwMode="auto">
          <a:xfrm>
            <a:off x="6208186" y="3715422"/>
            <a:ext cx="4797556" cy="2209855"/>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r>
              <a:rPr lang="en-US" sz="1867" kern="0" dirty="0" err="1">
                <a:solidFill>
                  <a:schemeClr val="tx1"/>
                </a:solidFill>
              </a:rPr>
              <a:t>TGbc</a:t>
            </a:r>
            <a:r>
              <a:rPr lang="en-US" sz="1867" kern="0" dirty="0">
                <a:solidFill>
                  <a:schemeClr val="tx1"/>
                </a:solidFill>
              </a:rPr>
              <a:t> is done:</a:t>
            </a:r>
          </a:p>
          <a:p>
            <a:pPr marL="380990" indent="-380990">
              <a:buFont typeface="Arial" panose="020B0604020202020204" pitchFamily="34" charset="0"/>
              <a:buChar char="•"/>
            </a:pPr>
            <a:r>
              <a:rPr lang="en-US" sz="1867" kern="0" dirty="0">
                <a:solidFill>
                  <a:schemeClr val="tx1"/>
                </a:solidFill>
              </a:rPr>
              <a:t>This will be the last </a:t>
            </a:r>
            <a:r>
              <a:rPr lang="en-US" sz="1867" kern="0" dirty="0" err="1">
                <a:solidFill>
                  <a:schemeClr val="tx1"/>
                </a:solidFill>
              </a:rPr>
              <a:t>TGbc</a:t>
            </a:r>
            <a:r>
              <a:rPr lang="en-US" sz="1867" kern="0" dirty="0">
                <a:solidFill>
                  <a:schemeClr val="tx1"/>
                </a:solidFill>
              </a:rPr>
              <a:t> closing report</a:t>
            </a:r>
          </a:p>
          <a:p>
            <a:pPr marL="380990" indent="-380990">
              <a:buFont typeface="Arial" panose="020B0604020202020204" pitchFamily="34" charset="0"/>
              <a:buChar char="•"/>
            </a:pPr>
            <a:r>
              <a:rPr lang="en-US" sz="1867" kern="0" dirty="0">
                <a:solidFill>
                  <a:schemeClr val="tx1"/>
                </a:solidFill>
              </a:rPr>
              <a:t>Special thanks to all </a:t>
            </a:r>
            <a:r>
              <a:rPr lang="en-US" sz="1867" kern="0" dirty="0" err="1">
                <a:solidFill>
                  <a:schemeClr val="tx1"/>
                </a:solidFill>
              </a:rPr>
              <a:t>TGbc</a:t>
            </a:r>
            <a:r>
              <a:rPr lang="en-US" sz="1867" kern="0" dirty="0">
                <a:solidFill>
                  <a:schemeClr val="tx1"/>
                </a:solidFill>
              </a:rPr>
              <a:t> members – your contribution and support were the basis for having solid technical standard with an outstanding 100% approval rate</a:t>
            </a:r>
          </a:p>
          <a:p>
            <a:pPr marL="380990" indent="-380990">
              <a:buFont typeface="Arial" panose="020B0604020202020204" pitchFamily="34" charset="0"/>
              <a:buChar char="•"/>
            </a:pPr>
            <a:r>
              <a:rPr lang="en-US" sz="1867" kern="0" dirty="0">
                <a:solidFill>
                  <a:schemeClr val="tx1"/>
                </a:solidFill>
              </a:rPr>
              <a:t>We’ll shake hands again during the reward ceremony</a:t>
            </a:r>
          </a:p>
        </p:txBody>
      </p:sp>
      <p:sp>
        <p:nvSpPr>
          <p:cNvPr id="7" name="Footer Placeholder 6">
            <a:extLst>
              <a:ext uri="{FF2B5EF4-FFF2-40B4-BE49-F238E27FC236}">
                <a16:creationId xmlns:a16="http://schemas.microsoft.com/office/drawing/2014/main" id="{0913051B-54F4-C7A3-A10E-5404F377ABB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45BD1C7B-B43F-2B20-300A-A338F25E94C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62372014-794F-687E-A87B-DA0D62DD09E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148239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5D04-821B-94D4-C0FA-F0FBE6868CDD}"/>
              </a:ext>
            </a:extLst>
          </p:cNvPr>
          <p:cNvSpPr>
            <a:spLocks noGrp="1"/>
          </p:cNvSpPr>
          <p:nvPr>
            <p:ph type="title"/>
          </p:nvPr>
        </p:nvSpPr>
        <p:spPr/>
        <p:txBody>
          <a:bodyPr/>
          <a:lstStyle/>
          <a:p>
            <a:r>
              <a:rPr lang="en-US" dirty="0"/>
              <a:t>P802.11bc D7.0 is available</a:t>
            </a:r>
            <a:br>
              <a:rPr lang="en-US" dirty="0"/>
            </a:br>
            <a:r>
              <a:rPr lang="en-US" dirty="0"/>
              <a:t>in the IEEE SA Standards Store</a:t>
            </a:r>
          </a:p>
        </p:txBody>
      </p:sp>
      <p:sp>
        <p:nvSpPr>
          <p:cNvPr id="3" name="Content Placeholder 2">
            <a:extLst>
              <a:ext uri="{FF2B5EF4-FFF2-40B4-BE49-F238E27FC236}">
                <a16:creationId xmlns:a16="http://schemas.microsoft.com/office/drawing/2014/main" id="{CAA54B66-5BB7-9910-4E0C-8C0729022F10}"/>
              </a:ext>
            </a:extLst>
          </p:cNvPr>
          <p:cNvSpPr>
            <a:spLocks noGrp="1"/>
          </p:cNvSpPr>
          <p:nvPr>
            <p:ph idx="1"/>
          </p:nvPr>
        </p:nvSpPr>
        <p:spPr>
          <a:xfrm>
            <a:off x="914402" y="1981200"/>
            <a:ext cx="7005801" cy="4113213"/>
          </a:xfrm>
        </p:spPr>
        <p:txBody>
          <a:bodyPr/>
          <a:lstStyle/>
          <a:p>
            <a:pPr marL="380990" indent="-380990" fontAlgn="ctr">
              <a:buFont typeface="Arial" panose="020B0604020202020204" pitchFamily="34" charset="0"/>
              <a:buChar char="•"/>
            </a:pPr>
            <a:r>
              <a:rPr lang="en-GB" sz="1867" dirty="0">
                <a:solidFill>
                  <a:schemeClr val="tx1"/>
                </a:solidFill>
              </a:rPr>
              <a:t>IEEE P802.11bc: IEEE Draft Standard for Information technology--Telecommunications and information exchange between systems Local and metropolitan area networks--Specific requirements - Part 11: Wireless LAN Medium Access Control (MAC) and Physical Layer (PHY) Specifications - Amendment 6: Enhanced Broadcast Service. ISBN(s):9781504495301</a:t>
            </a:r>
          </a:p>
          <a:p>
            <a:pPr marL="380990" indent="-380990">
              <a:buFont typeface="Arial" panose="020B0604020202020204" pitchFamily="34" charset="0"/>
              <a:buChar char="•"/>
            </a:pPr>
            <a:r>
              <a:rPr lang="en-GB" sz="1867" dirty="0">
                <a:solidFill>
                  <a:schemeClr val="tx1"/>
                </a:solidFill>
              </a:rPr>
              <a:t>Number of Pages:102</a:t>
            </a:r>
          </a:p>
          <a:p>
            <a:pPr marL="380990" indent="-380990">
              <a:buFont typeface="Arial" panose="020B0604020202020204" pitchFamily="34" charset="0"/>
              <a:buChar char="•"/>
            </a:pPr>
            <a:r>
              <a:rPr lang="en-GB" sz="1867" dirty="0">
                <a:solidFill>
                  <a:schemeClr val="tx1"/>
                </a:solidFill>
              </a:rPr>
              <a:t>See: </a:t>
            </a:r>
            <a:r>
              <a:rPr lang="en-GB" sz="1867" dirty="0">
                <a:solidFill>
                  <a:schemeClr val="tx1"/>
                </a:solidFill>
                <a:hlinkClick r:id="rId2"/>
              </a:rPr>
              <a:t>https://www.techstreet.com/ieee/standards/ieee-p802-11bc?product_id=2241694</a:t>
            </a:r>
            <a:r>
              <a:rPr lang="en-GB" sz="1867" dirty="0">
                <a:solidFill>
                  <a:schemeClr val="tx1"/>
                </a:solidFill>
              </a:rPr>
              <a:t> </a:t>
            </a:r>
            <a:endParaRPr lang="en-US" sz="1867" dirty="0">
              <a:solidFill>
                <a:schemeClr val="tx1"/>
              </a:solidFill>
            </a:endParaRPr>
          </a:p>
        </p:txBody>
      </p:sp>
      <p:pic>
        <p:nvPicPr>
          <p:cNvPr id="8" name="Picture 7" descr="Text, letter&#10;&#10;Description automatically generated">
            <a:extLst>
              <a:ext uri="{FF2B5EF4-FFF2-40B4-BE49-F238E27FC236}">
                <a16:creationId xmlns:a16="http://schemas.microsoft.com/office/drawing/2014/main" id="{8CA7FECA-D796-39D0-3CF7-7219CE79C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4" y="1808984"/>
            <a:ext cx="3451293" cy="4500337"/>
          </a:xfrm>
          <a:prstGeom prst="rect">
            <a:avLst/>
          </a:prstGeom>
        </p:spPr>
      </p:pic>
      <p:sp>
        <p:nvSpPr>
          <p:cNvPr id="7" name="Footer Placeholder 6">
            <a:extLst>
              <a:ext uri="{FF2B5EF4-FFF2-40B4-BE49-F238E27FC236}">
                <a16:creationId xmlns:a16="http://schemas.microsoft.com/office/drawing/2014/main" id="{075F086B-CE78-FDC3-235F-672786B18C42}"/>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72B54F38-BDAF-02E1-B609-BDEBFF9B8C30}"/>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10" name="Date Placeholder 9">
            <a:extLst>
              <a:ext uri="{FF2B5EF4-FFF2-40B4-BE49-F238E27FC236}">
                <a16:creationId xmlns:a16="http://schemas.microsoft.com/office/drawing/2014/main" id="{ACA32F15-8D84-1A04-2ECF-71B4BFC551A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83943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12A2-97A1-475D-D243-5CD5DEB7CB96}"/>
              </a:ext>
            </a:extLst>
          </p:cNvPr>
          <p:cNvSpPr>
            <a:spLocks noGrp="1"/>
          </p:cNvSpPr>
          <p:nvPr>
            <p:ph type="title"/>
          </p:nvPr>
        </p:nvSpPr>
        <p:spPr/>
        <p:txBody>
          <a:bodyPr/>
          <a:lstStyle/>
          <a:p>
            <a:r>
              <a:rPr lang="en-US" dirty="0"/>
              <a:t>IEEE Computer Society Webinar</a:t>
            </a:r>
          </a:p>
        </p:txBody>
      </p:sp>
      <p:sp>
        <p:nvSpPr>
          <p:cNvPr id="3" name="Content Placeholder 2">
            <a:extLst>
              <a:ext uri="{FF2B5EF4-FFF2-40B4-BE49-F238E27FC236}">
                <a16:creationId xmlns:a16="http://schemas.microsoft.com/office/drawing/2014/main" id="{B382B296-9D56-6FC2-68AC-EC5CA25DC16B}"/>
              </a:ext>
            </a:extLst>
          </p:cNvPr>
          <p:cNvSpPr>
            <a:spLocks noGrp="1"/>
          </p:cNvSpPr>
          <p:nvPr>
            <p:ph idx="1"/>
          </p:nvPr>
        </p:nvSpPr>
        <p:spPr>
          <a:xfrm>
            <a:off x="965201" y="3573206"/>
            <a:ext cx="10361084" cy="2832125"/>
          </a:xfrm>
        </p:spPr>
        <p:txBody>
          <a:bodyPr/>
          <a:lstStyle/>
          <a:p>
            <a:r>
              <a:rPr lang="en-GB" sz="1867" dirty="0">
                <a:solidFill>
                  <a:schemeClr val="tx1"/>
                </a:solidFill>
              </a:rPr>
              <a:t>IEEE 802.11: Future of Wi-Fi Standards</a:t>
            </a: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The webinar provides an overview of ongoing work on the IEEE 802.11 standard. … It will take an in-depth look at … P802.11bc Enhanced Broadcast Services amendment.</a:t>
            </a:r>
          </a:p>
          <a:p>
            <a:pPr marL="380990" indent="-380990">
              <a:buFont typeface="Arial" panose="020B0604020202020204" pitchFamily="34" charset="0"/>
              <a:buChar char="•"/>
            </a:pPr>
            <a:r>
              <a:rPr lang="en-US" sz="1867" dirty="0">
                <a:solidFill>
                  <a:schemeClr val="tx1"/>
                </a:solidFill>
              </a:rPr>
              <a:t>Tuesday, April 4, 2023</a:t>
            </a:r>
          </a:p>
          <a:p>
            <a:pPr marL="380990" indent="-380990">
              <a:buFont typeface="Arial" panose="020B0604020202020204" pitchFamily="34" charset="0"/>
              <a:buChar char="•"/>
            </a:pPr>
            <a:r>
              <a:rPr lang="en-US" sz="1867" dirty="0">
                <a:solidFill>
                  <a:schemeClr val="tx1"/>
                </a:solidFill>
              </a:rPr>
              <a:t>11:00 AM Eastern Daylight Time</a:t>
            </a:r>
          </a:p>
          <a:p>
            <a:pPr marL="380990" indent="-380990">
              <a:buFont typeface="Arial" panose="020B0604020202020204" pitchFamily="34" charset="0"/>
              <a:buChar char="•"/>
            </a:pPr>
            <a:r>
              <a:rPr lang="en-GB" sz="1867" dirty="0">
                <a:solidFill>
                  <a:schemeClr val="tx1"/>
                </a:solidFill>
              </a:rPr>
              <a:t>Registration open at: </a:t>
            </a:r>
            <a:r>
              <a:rPr lang="en-GB" sz="1867" dirty="0">
                <a:solidFill>
                  <a:schemeClr val="tx1"/>
                </a:solidFill>
                <a:hlinkClick r:id="rId2"/>
              </a:rPr>
              <a:t>https://event.on24.com/wcc/r/4153277/A4D7185230A328AF38376C8193EE9714?partnerref=speaker</a:t>
            </a:r>
            <a:r>
              <a:rPr lang="en-GB" sz="1867" dirty="0">
                <a:solidFill>
                  <a:schemeClr val="tx1"/>
                </a:solidFill>
              </a:rPr>
              <a:t> </a:t>
            </a:r>
          </a:p>
        </p:txBody>
      </p:sp>
      <p:pic>
        <p:nvPicPr>
          <p:cNvPr id="7" name="Picture 6">
            <a:extLst>
              <a:ext uri="{FF2B5EF4-FFF2-40B4-BE49-F238E27FC236}">
                <a16:creationId xmlns:a16="http://schemas.microsoft.com/office/drawing/2014/main" id="{FA92D512-C7D5-8887-572A-11DB8CD8B875}"/>
              </a:ext>
            </a:extLst>
          </p:cNvPr>
          <p:cNvPicPr>
            <a:picLocks noChangeAspect="1"/>
          </p:cNvPicPr>
          <p:nvPr/>
        </p:nvPicPr>
        <p:blipFill>
          <a:blip r:embed="rId3"/>
          <a:stretch>
            <a:fillRect/>
          </a:stretch>
        </p:blipFill>
        <p:spPr>
          <a:xfrm>
            <a:off x="912285" y="1954520"/>
            <a:ext cx="10363200" cy="1474481"/>
          </a:xfrm>
          <a:prstGeom prst="rect">
            <a:avLst/>
          </a:prstGeom>
        </p:spPr>
      </p:pic>
      <p:sp>
        <p:nvSpPr>
          <p:cNvPr id="8" name="Footer Placeholder 7">
            <a:extLst>
              <a:ext uri="{FF2B5EF4-FFF2-40B4-BE49-F238E27FC236}">
                <a16:creationId xmlns:a16="http://schemas.microsoft.com/office/drawing/2014/main" id="{56869CC1-C11E-FD8D-34CB-6AE0993EFFD3}"/>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859BC2D7-22AB-41E1-CA1F-D1DB05090B91}"/>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818BB9C1-ECDA-A43F-8AF1-851EFE2F41E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946115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11-23/0148</a:t>
            </a:r>
          </a:p>
          <a:p>
            <a:r>
              <a:rPr lang="en-US" dirty="0"/>
              <a:t>Meeting / Chair’s Slide Deck:		11-23/0149</a:t>
            </a:r>
          </a:p>
          <a:p>
            <a:r>
              <a:rPr lang="en-US" dirty="0"/>
              <a:t>Meeting minutes:					11-23/0408</a:t>
            </a:r>
          </a:p>
          <a:p>
            <a:r>
              <a:rPr lang="en-US" dirty="0"/>
              <a:t>Snapshot Slide:						11-23/0150</a:t>
            </a:r>
          </a:p>
          <a:p>
            <a:r>
              <a:rPr lang="en-US" dirty="0"/>
              <a:t>Closing report:						11-23/0151</a:t>
            </a:r>
          </a:p>
        </p:txBody>
      </p:sp>
      <p:sp>
        <p:nvSpPr>
          <p:cNvPr id="2" name="Footer Placeholder 1">
            <a:extLst>
              <a:ext uri="{FF2B5EF4-FFF2-40B4-BE49-F238E27FC236}">
                <a16:creationId xmlns:a16="http://schemas.microsoft.com/office/drawing/2014/main" id="{AB14927C-C354-09E6-FC3E-D00FA9D907D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C06248C1-4378-75F6-4050-4C1860FFADCB}"/>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D8A8AF92-1040-FD78-56B1-E7204A9B280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44134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Historical References</a:t>
            </a:r>
          </a:p>
        </p:txBody>
      </p:sp>
      <p:sp>
        <p:nvSpPr>
          <p:cNvPr id="11266" name="Rectangle 2"/>
          <p:cNvSpPr>
            <a:spLocks noGrp="1" noChangeArrowheads="1"/>
          </p:cNvSpPr>
          <p:nvPr>
            <p:ph type="body" idx="1"/>
          </p:nvPr>
        </p:nvSpPr>
        <p:spPr>
          <a:xfrm>
            <a:off x="840791" y="1981202"/>
            <a:ext cx="10631807" cy="4208463"/>
          </a:xfrm>
          <a:ln/>
        </p:spPr>
        <p:txBody>
          <a:bodyPr/>
          <a:lstStyle/>
          <a:p>
            <a:pPr marL="380990" indent="-380990">
              <a:buFont typeface="Arial" panose="020B0604020202020204" pitchFamily="34" charset="0"/>
              <a:buChar char="•"/>
            </a:pPr>
            <a:r>
              <a:rPr lang="en-US" sz="1867" dirty="0"/>
              <a:t>P802.11bc PAR</a:t>
            </a:r>
            <a:br>
              <a:rPr lang="en-US" sz="1867" dirty="0"/>
            </a:br>
            <a:r>
              <a:rPr lang="en-US" sz="1867" dirty="0">
                <a:hlinkClick r:id="rId3"/>
              </a:rPr>
              <a:t>https://www.ieee802.org/11/PARs/P802_11bc_PAR_Detail.pdf</a:t>
            </a:r>
            <a:r>
              <a:rPr lang="en-US" sz="1867" dirty="0"/>
              <a:t> </a:t>
            </a:r>
          </a:p>
          <a:p>
            <a:pPr marL="380990" indent="-380990">
              <a:buFont typeface="Arial" panose="020B0604020202020204" pitchFamily="34" charset="0"/>
              <a:buChar char="•"/>
            </a:pPr>
            <a:r>
              <a:rPr lang="en-US" sz="1867" dirty="0"/>
              <a:t>P802.11bc CSD</a:t>
            </a:r>
            <a:br>
              <a:rPr lang="en-US" sz="1867" dirty="0"/>
            </a:br>
            <a:r>
              <a:rPr lang="en-GB" sz="1867" dirty="0">
                <a:hlinkClick r:id="rId4"/>
              </a:rPr>
              <a:t>https://mentor.ieee.org/802-ec/dcn/18/ec-18-0250-00-ACSD-p802-11bc.pdf</a:t>
            </a:r>
            <a:endParaRPr lang="en-GB" sz="1867" dirty="0"/>
          </a:p>
          <a:p>
            <a:pPr marL="380990" indent="-380990">
              <a:buFont typeface="Arial" panose="020B0604020202020204" pitchFamily="34" charset="0"/>
              <a:buChar char="•"/>
            </a:pPr>
            <a:r>
              <a:rPr lang="en-US" sz="1867" dirty="0" err="1"/>
              <a:t>TGbc</a:t>
            </a:r>
            <a:r>
              <a:rPr lang="en-US" sz="1867" dirty="0"/>
              <a:t> Motion Booklet</a:t>
            </a:r>
            <a:br>
              <a:rPr lang="en-US" sz="1867" dirty="0"/>
            </a:br>
            <a:r>
              <a:rPr lang="en-US" sz="1867" dirty="0">
                <a:hlinkClick r:id="rId5"/>
              </a:rPr>
              <a:t>https://mentor.ieee.org/802.11/documents?is_dcn=2123&amp;is_group=00bc</a:t>
            </a:r>
            <a:r>
              <a:rPr lang="en-US" sz="1867" dirty="0"/>
              <a:t> </a:t>
            </a:r>
          </a:p>
          <a:p>
            <a:pPr marL="380990" indent="-380990">
              <a:buFont typeface="Arial" panose="020B0604020202020204" pitchFamily="34" charset="0"/>
              <a:buChar char="•"/>
            </a:pPr>
            <a:r>
              <a:rPr lang="en-US" sz="1867" dirty="0" err="1"/>
              <a:t>TGbc</a:t>
            </a:r>
            <a:r>
              <a:rPr lang="en-US" sz="1867" dirty="0"/>
              <a:t> Use Case Document</a:t>
            </a:r>
            <a:br>
              <a:rPr lang="en-US" sz="1867" dirty="0"/>
            </a:br>
            <a:r>
              <a:rPr lang="en-US" sz="1867" dirty="0">
                <a:hlinkClick r:id="rId6"/>
              </a:rPr>
              <a:t>https://mentor.ieee.org/802.11/documents?is_dcn=268&amp;is_group=00bc</a:t>
            </a:r>
            <a:r>
              <a:rPr lang="en-US" sz="1867" dirty="0"/>
              <a:t> </a:t>
            </a:r>
          </a:p>
          <a:p>
            <a:pPr marL="380990" indent="-380990">
              <a:buFont typeface="Arial" panose="020B0604020202020204" pitchFamily="34" charset="0"/>
              <a:buChar char="•"/>
            </a:pPr>
            <a:r>
              <a:rPr lang="en-US" sz="1867" dirty="0" err="1"/>
              <a:t>TGbc</a:t>
            </a:r>
            <a:r>
              <a:rPr lang="en-US" sz="1867" dirty="0"/>
              <a:t> Functional Requirements </a:t>
            </a:r>
            <a:r>
              <a:rPr lang="en-US" sz="1867" dirty="0">
                <a:hlinkClick r:id="rId7"/>
              </a:rPr>
              <a:t>https://mentor.ieee.org/802.11/documents?is_dcn=151&amp;is_group=00bc</a:t>
            </a:r>
            <a:r>
              <a:rPr lang="en-US" sz="1867" dirty="0"/>
              <a:t> </a:t>
            </a:r>
          </a:p>
          <a:p>
            <a:pPr marL="380990" indent="-380990">
              <a:buFont typeface="Arial" panose="020B0604020202020204" pitchFamily="34" charset="0"/>
              <a:buChar char="•"/>
            </a:pPr>
            <a:r>
              <a:rPr lang="en-US" sz="1867" dirty="0"/>
              <a:t>P802.11bc All comments from all CCs, WGLBs, and SABs </a:t>
            </a:r>
            <a:r>
              <a:rPr lang="en-US" sz="1867" dirty="0">
                <a:hlinkClick r:id="rId8"/>
              </a:rPr>
              <a:t>https://mentor.ieee.org/802.11/documents?is_dcn=486&amp;is_group=00bc</a:t>
            </a:r>
            <a:r>
              <a:rPr lang="en-US" sz="1867" dirty="0"/>
              <a:t> </a:t>
            </a:r>
          </a:p>
          <a:p>
            <a:endParaRPr lang="en-US" sz="1867" dirty="0"/>
          </a:p>
        </p:txBody>
      </p:sp>
      <p:sp>
        <p:nvSpPr>
          <p:cNvPr id="2" name="Footer Placeholder 1">
            <a:extLst>
              <a:ext uri="{FF2B5EF4-FFF2-40B4-BE49-F238E27FC236}">
                <a16:creationId xmlns:a16="http://schemas.microsoft.com/office/drawing/2014/main" id="{165D109B-4CA0-4F9B-9E24-ABDD95D3BA5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F45753A-A42C-C17C-7B8A-DE3423195BD9}"/>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8BECD9F7-DF33-610F-DE5C-4451EFAF2BA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72673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March </a:t>
            </a:r>
            <a:r>
              <a:rPr lang="en-US" altLang="en-US" dirty="0">
                <a:solidFill>
                  <a:schemeClr val="tx1"/>
                </a:solidFill>
              </a:rPr>
              <a:t>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March 2023</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2023-03-16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2" y="1981201"/>
            <a:ext cx="7489572" cy="4494213"/>
          </a:xfrm>
        </p:spPr>
        <p:txBody>
          <a:bodyPr/>
          <a:lstStyle/>
          <a:p>
            <a:pPr>
              <a:buFont typeface="Arial" panose="020B0604020202020204" pitchFamily="34" charset="0"/>
              <a:buChar char="•"/>
            </a:pPr>
            <a:r>
              <a:rPr lang="en-US" sz="2000" dirty="0"/>
              <a:t>TGbe had scheduled 9 sessions during the March plenary</a:t>
            </a:r>
          </a:p>
          <a:p>
            <a:pPr lvl="1">
              <a:buFont typeface="Arial" panose="020B0604020202020204" pitchFamily="34" charset="0"/>
              <a:buChar char="•"/>
            </a:pPr>
            <a:r>
              <a:rPr lang="en-US" sz="1800" dirty="0"/>
              <a:t>Four Joint sessions, five MAC and three PHY ad-hoc sessions </a:t>
            </a:r>
          </a:p>
          <a:p>
            <a:pPr lvl="2">
              <a:buFont typeface="Arial" panose="020B0604020202020204" pitchFamily="34" charset="0"/>
              <a:buChar char="•"/>
            </a:pPr>
            <a:r>
              <a:rPr lang="en-US" sz="1600" dirty="0"/>
              <a:t>Discussed comment resolution documents</a:t>
            </a:r>
          </a:p>
          <a:p>
            <a:pPr lvl="3">
              <a:buFont typeface="Arial" panose="020B0604020202020204" pitchFamily="34" charset="0"/>
              <a:buChar char="•"/>
            </a:pPr>
            <a:r>
              <a:rPr lang="en-US" sz="1400" dirty="0"/>
              <a:t>Around 750 comments are resolved (see figure for more details)</a:t>
            </a:r>
          </a:p>
          <a:p>
            <a:pPr lvl="1">
              <a:buFont typeface="Arial" panose="020B0604020202020204" pitchFamily="34" charset="0"/>
              <a:buChar char="•"/>
            </a:pPr>
            <a:r>
              <a:rPr lang="en-US" sz="1800" dirty="0"/>
              <a:t>Instructed the editor to generate IEEE802.11 TGbe D3.1</a:t>
            </a:r>
          </a:p>
          <a:p>
            <a:pPr lvl="2">
              <a:buFont typeface="Arial" panose="020B0604020202020204" pitchFamily="34" charset="0"/>
              <a:buChar char="•"/>
            </a:pPr>
            <a:r>
              <a:rPr lang="en-US" sz="1600" dirty="0"/>
              <a:t>TGbe D3.1 is expected to be available </a:t>
            </a:r>
            <a:r>
              <a:rPr lang="en-US" sz="1600" dirty="0">
                <a:solidFill>
                  <a:schemeClr val="tx1"/>
                </a:solidFill>
              </a:rPr>
              <a:t>by end of March 2023</a:t>
            </a:r>
          </a:p>
          <a:p>
            <a:pPr>
              <a:buFont typeface="Arial" panose="020B0604020202020204" pitchFamily="34" charset="0"/>
              <a:buChar char="•"/>
            </a:pPr>
            <a:r>
              <a:rPr lang="en-US" sz="2000" dirty="0"/>
              <a:t>Agenda is available in </a:t>
            </a:r>
            <a:r>
              <a:rPr lang="en-US" sz="2000" dirty="0">
                <a:hlinkClick r:id="rId3"/>
              </a:rPr>
              <a:t>11-23/191r13</a:t>
            </a:r>
            <a:endParaRPr lang="en-US" sz="2000" dirty="0">
              <a:solidFill>
                <a:srgbClr val="FF0000"/>
              </a:solidFill>
            </a:endParaRPr>
          </a:p>
          <a:p>
            <a:pPr>
              <a:buFont typeface="Arial" panose="020B0604020202020204" pitchFamily="34" charset="0"/>
              <a:buChar char="•"/>
            </a:pPr>
            <a:r>
              <a:rPr lang="en-US" sz="2000" dirty="0"/>
              <a:t>Motions List is available in </a:t>
            </a:r>
            <a:r>
              <a:rPr lang="en-US" sz="2000" dirty="0">
                <a:solidFill>
                  <a:srgbClr val="FF0000"/>
                </a:solidFill>
                <a:hlinkClick r:id="rId4"/>
              </a:rPr>
              <a:t>11-23/442r2</a:t>
            </a:r>
            <a:endParaRPr lang="en-US" sz="2000" dirty="0">
              <a:solidFill>
                <a:srgbClr val="FF0000"/>
              </a:solidFill>
            </a:endParaRPr>
          </a:p>
          <a:p>
            <a:pPr>
              <a:buFont typeface="Arial" panose="020B0604020202020204" pitchFamily="34" charset="0"/>
              <a:buChar char="•"/>
            </a:pPr>
            <a:r>
              <a:rPr lang="en-US" sz="2000" dirty="0"/>
              <a:t>Goals for May 2023: </a:t>
            </a:r>
          </a:p>
          <a:p>
            <a:pPr lvl="1">
              <a:buFont typeface="Arial" panose="020B0604020202020204" pitchFamily="34" charset="0"/>
              <a:buChar char="•"/>
            </a:pPr>
            <a:r>
              <a:rPr lang="en-US" sz="1800" dirty="0"/>
              <a:t>Hold an ad-hoc in San Jose, CA the week </a:t>
            </a:r>
            <a:r>
              <a:rPr lang="en-US" sz="1800"/>
              <a:t>before may </a:t>
            </a:r>
            <a:r>
              <a:rPr lang="en-US" sz="1800" dirty="0"/>
              <a:t>interim</a:t>
            </a:r>
          </a:p>
          <a:p>
            <a:pPr lvl="1">
              <a:buFont typeface="Arial" panose="020B0604020202020204" pitchFamily="34" charset="0"/>
              <a:buChar char="•"/>
            </a:pPr>
            <a:r>
              <a:rPr lang="en-US" sz="1800" dirty="0"/>
              <a:t>Continue comment resolution for LB271 comments</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March 2023</a:t>
            </a:r>
            <a:endParaRPr lang="en-GB" dirty="0"/>
          </a:p>
        </p:txBody>
      </p:sp>
      <p:grpSp>
        <p:nvGrpSpPr>
          <p:cNvPr id="7" name="Group 6">
            <a:extLst>
              <a:ext uri="{FF2B5EF4-FFF2-40B4-BE49-F238E27FC236}">
                <a16:creationId xmlns:a16="http://schemas.microsoft.com/office/drawing/2014/main" id="{99DA3D24-DD30-A95F-9E20-65ADCBA3C69B}"/>
              </a:ext>
            </a:extLst>
          </p:cNvPr>
          <p:cNvGrpSpPr/>
          <p:nvPr/>
        </p:nvGrpSpPr>
        <p:grpSpPr>
          <a:xfrm>
            <a:off x="7732922" y="1617664"/>
            <a:ext cx="4423312" cy="3317484"/>
            <a:chOff x="7732922" y="1617664"/>
            <a:chExt cx="4423312" cy="3317484"/>
          </a:xfrm>
        </p:grpSpPr>
        <p:pic>
          <p:nvPicPr>
            <p:cNvPr id="12" name="Picture 11">
              <a:extLst>
                <a:ext uri="{FF2B5EF4-FFF2-40B4-BE49-F238E27FC236}">
                  <a16:creationId xmlns:a16="http://schemas.microsoft.com/office/drawing/2014/main" id="{E157ABC2-3BBF-DD60-82DE-E92D7EE42816}"/>
                </a:ext>
              </a:extLst>
            </p:cNvPr>
            <p:cNvPicPr>
              <a:picLocks noChangeAspect="1"/>
            </p:cNvPicPr>
            <p:nvPr/>
          </p:nvPicPr>
          <p:blipFill>
            <a:blip r:embed="rId5"/>
            <a:stretch>
              <a:fillRect/>
            </a:stretch>
          </p:blipFill>
          <p:spPr>
            <a:xfrm>
              <a:off x="7732922" y="1617664"/>
              <a:ext cx="4423312" cy="3317484"/>
            </a:xfrm>
            <a:prstGeom prst="rect">
              <a:avLst/>
            </a:prstGeom>
          </p:spPr>
        </p:pic>
        <p:sp>
          <p:nvSpPr>
            <p:cNvPr id="13" name="Rectangle 12">
              <a:extLst>
                <a:ext uri="{FF2B5EF4-FFF2-40B4-BE49-F238E27FC236}">
                  <a16:creationId xmlns:a16="http://schemas.microsoft.com/office/drawing/2014/main" id="{D954E776-7949-580E-A3E4-C25B65C88D38}"/>
                </a:ext>
              </a:extLst>
            </p:cNvPr>
            <p:cNvSpPr/>
            <p:nvPr/>
          </p:nvSpPr>
          <p:spPr bwMode="auto">
            <a:xfrm>
              <a:off x="8388241" y="3429000"/>
              <a:ext cx="706116" cy="114181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250274" y="4038600"/>
              <a:ext cx="706117" cy="53221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104935" y="3982943"/>
              <a:ext cx="706116" cy="58898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60943" y="3962400"/>
              <a:ext cx="706116" cy="6084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Tree>
    <p:extLst>
      <p:ext uri="{BB962C8B-B14F-4D97-AF65-F5344CB8AC3E}">
        <p14:creationId xmlns:p14="http://schemas.microsoft.com/office/powerpoint/2010/main" val="203319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March 2023</a:t>
            </a:r>
            <a:endParaRPr lang="en-GB" dirty="0"/>
          </a:p>
        </p:txBody>
      </p:sp>
      <p:sp>
        <p:nvSpPr>
          <p:cNvPr id="12" name="Content Placeholder 10">
            <a:extLst>
              <a:ext uri="{FF2B5EF4-FFF2-40B4-BE49-F238E27FC236}">
                <a16:creationId xmlns:a16="http://schemas.microsoft.com/office/drawing/2014/main" id="{0BD600BB-ECFB-9DD9-BC26-B99A409777DD}"/>
              </a:ext>
            </a:extLst>
          </p:cNvPr>
          <p:cNvSpPr>
            <a:spLocks noGrp="1"/>
          </p:cNvSpPr>
          <p:nvPr>
            <p:ph idx="1"/>
          </p:nvPr>
        </p:nvSpPr>
        <p:spPr>
          <a:xfrm>
            <a:off x="2514600" y="1600200"/>
            <a:ext cx="7543800" cy="4799014"/>
          </a:xfrm>
        </p:spPr>
        <p:txBody>
          <a:bodyPr/>
          <a:lstStyle/>
          <a:p>
            <a:pPr>
              <a:spcBef>
                <a:spcPts val="0"/>
              </a:spcBef>
              <a:spcAft>
                <a:spcPts val="1200"/>
              </a:spcAft>
              <a:buFont typeface="Times New Roman" panose="02020603050405020304" pitchFamily="18" charset="0"/>
              <a:buChar char="-"/>
            </a:pPr>
            <a:r>
              <a:rPr lang="en-GB" sz="1400" b="1" u="sng" dirty="0">
                <a:solidFill>
                  <a:srgbClr val="FF0000"/>
                </a:solidFill>
                <a:effectLst/>
                <a:highlight>
                  <a:srgbClr val="00FFFF"/>
                </a:highlight>
                <a:latin typeface="Times New Roman" panose="02020603050405020304" pitchFamily="18" charset="0"/>
                <a:ea typeface="Times New Roman" panose="02020603050405020304" pitchFamily="18" charset="0"/>
              </a:rPr>
              <a:t>Mar 20-24			(Mon-Fri)	 		- No Conf Calls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Mar</a:t>
            </a:r>
            <a:r>
              <a:rPr lang="en-US" sz="1400" b="1" dirty="0">
                <a:solidFill>
                  <a:schemeClr val="tx1"/>
                </a:solidFill>
                <a:effectLst/>
                <a:latin typeface="Times New Roman" panose="02020603050405020304" pitchFamily="18" charset="0"/>
                <a:ea typeface="Times New Roman" panose="02020603050405020304" pitchFamily="18" charset="0"/>
              </a:rPr>
              <a:t> 27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Mar</a:t>
            </a:r>
            <a:r>
              <a:rPr lang="en-US" sz="1400" b="1" dirty="0">
                <a:solidFill>
                  <a:schemeClr val="tx1"/>
                </a:solidFill>
                <a:effectLst/>
                <a:latin typeface="Times New Roman" panose="02020603050405020304" pitchFamily="18" charset="0"/>
                <a:ea typeface="Times New Roman" panose="02020603050405020304" pitchFamily="18" charset="0"/>
              </a:rPr>
              <a:t> 29			(Wednesday) 		– MAC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05				(Wednesday)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06 			(Thursday) 		– MAC			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10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12				(Wednesday) 		– MAC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19				(Wednesday) 		– Joint* 			10:00-12:00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20 			(Thursday) 		– MAC 			10:00-12:00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24				(Monday)			–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US" sz="1400" b="1" dirty="0">
                <a:solidFill>
                  <a:schemeClr val="tx1"/>
                </a:solidFill>
                <a:latin typeface="Times New Roman" panose="02020603050405020304" pitchFamily="18" charset="0"/>
              </a:rPr>
              <a:t>		19:00-21:00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26				(Wednesday) 		– </a:t>
            </a:r>
            <a:r>
              <a:rPr lang="en-US" sz="1400" dirty="0">
                <a:solidFill>
                  <a:schemeClr val="tx1"/>
                </a:solidFill>
                <a:latin typeface="Times New Roman" panose="02020603050405020304" pitchFamily="18" charset="0"/>
              </a:rPr>
              <a:t>MAC </a:t>
            </a:r>
            <a:r>
              <a:rPr lang="en-US" sz="1400" b="1" dirty="0">
                <a:solidFill>
                  <a:schemeClr val="tx1"/>
                </a:solidFill>
                <a:latin typeface="Times New Roman" panose="02020603050405020304" pitchFamily="18" charset="0"/>
              </a:rPr>
              <a:t>	</a:t>
            </a:r>
            <a:r>
              <a:rPr lang="en-GB" sz="1400" b="1" dirty="0">
                <a:solidFill>
                  <a:schemeClr val="tx1"/>
                </a:solidFill>
                <a:latin typeface="Times New Roman" panose="02020603050405020304" pitchFamily="18" charset="0"/>
              </a:rPr>
              <a:t>		</a:t>
            </a:r>
            <a:r>
              <a:rPr lang="en-US" sz="1400" b="1" dirty="0">
                <a:solidFill>
                  <a:schemeClr val="tx1"/>
                </a:solidFill>
                <a:latin typeface="Times New Roman" panose="02020603050405020304" pitchFamily="18" charset="0"/>
              </a:rPr>
              <a:t>10:00-12:00 ET</a:t>
            </a:r>
          </a:p>
          <a:p>
            <a:pPr marL="342900" indent="-342900" eaLnBrk="1" hangingPunct="1">
              <a:spcBef>
                <a:spcPts val="0"/>
              </a:spcBef>
              <a:spcAft>
                <a:spcPts val="1200"/>
              </a:spcAft>
              <a:buFont typeface="Times New Roman" panose="02020603050405020304" pitchFamily="18" charset="0"/>
              <a:buChar char="-"/>
            </a:pPr>
            <a:r>
              <a:rPr lang="en-US" sz="1400" u="sng" dirty="0">
                <a:solidFill>
                  <a:srgbClr val="FF0000"/>
                </a:solidFill>
                <a:highlight>
                  <a:srgbClr val="00FFFF"/>
                </a:highlight>
                <a:latin typeface="Times New Roman" panose="02020603050405020304" pitchFamily="18" charset="0"/>
              </a:rPr>
              <a:t>May 3				(Wednesday) 		</a:t>
            </a:r>
            <a:r>
              <a:rPr lang="en-GB" sz="1400" u="sng" dirty="0">
                <a:solidFill>
                  <a:srgbClr val="FF0000"/>
                </a:solidFill>
                <a:highlight>
                  <a:srgbClr val="00FFFF"/>
                </a:highlight>
                <a:latin typeface="Times New Roman" panose="02020603050405020304" pitchFamily="18" charset="0"/>
              </a:rPr>
              <a:t> - No </a:t>
            </a:r>
            <a:r>
              <a:rPr lang="en-GB" sz="1400" u="sng">
                <a:solidFill>
                  <a:srgbClr val="FF0000"/>
                </a:solidFill>
                <a:highlight>
                  <a:srgbClr val="00FFFF"/>
                </a:highlight>
                <a:latin typeface="Times New Roman" panose="02020603050405020304" pitchFamily="18" charset="0"/>
              </a:rPr>
              <a:t>Conf Call</a:t>
            </a:r>
            <a:r>
              <a:rPr lang="en-GB" sz="1400" u="sng" dirty="0">
                <a:solidFill>
                  <a:srgbClr val="FF0000"/>
                </a:solidFill>
                <a:highlight>
                  <a:srgbClr val="00FFFF"/>
                </a:highlight>
                <a:latin typeface="Times New Roman" panose="02020603050405020304" pitchFamily="18" charset="0"/>
              </a:rPr>
              <a:t>		Holiday</a:t>
            </a:r>
            <a:endParaRPr lang="en-US" sz="1400" u="sng" dirty="0">
              <a:solidFill>
                <a:srgbClr val="FF0000"/>
              </a:solidFill>
              <a:highlight>
                <a:srgbClr val="00FFFF"/>
              </a:highlight>
              <a:latin typeface="Times New Roman" panose="02020603050405020304" pitchFamily="18" charset="0"/>
            </a:endParaRP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May 4 				(Thursday) 		– MAC 			10:00-12:00 ET</a:t>
            </a:r>
            <a:endParaRPr lang="en-US" sz="1400" b="1"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7169-0A6B-03EA-B355-0D84A459AF46}"/>
              </a:ext>
            </a:extLst>
          </p:cNvPr>
          <p:cNvSpPr>
            <a:spLocks noGrp="1"/>
          </p:cNvSpPr>
          <p:nvPr>
            <p:ph type="title"/>
          </p:nvPr>
        </p:nvSpPr>
        <p:spPr/>
        <p:txBody>
          <a:bodyPr/>
          <a:lstStyle/>
          <a:p>
            <a:r>
              <a:rPr lang="en-US" dirty="0"/>
              <a:t>Attendance by Affiliation (March plenary session)</a:t>
            </a:r>
          </a:p>
        </p:txBody>
      </p:sp>
      <p:pic>
        <p:nvPicPr>
          <p:cNvPr id="8" name="Content Placeholder 7">
            <a:extLst>
              <a:ext uri="{FF2B5EF4-FFF2-40B4-BE49-F238E27FC236}">
                <a16:creationId xmlns:a16="http://schemas.microsoft.com/office/drawing/2014/main" id="{5590E133-5D43-E009-5371-B011780843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0762" y="1524000"/>
            <a:ext cx="9061038" cy="4951414"/>
          </a:xfrm>
        </p:spPr>
      </p:pic>
      <p:sp>
        <p:nvSpPr>
          <p:cNvPr id="4" name="Slide Number Placeholder 3">
            <a:extLst>
              <a:ext uri="{FF2B5EF4-FFF2-40B4-BE49-F238E27FC236}">
                <a16:creationId xmlns:a16="http://schemas.microsoft.com/office/drawing/2014/main" id="{4780A1B0-016A-7153-7A23-8CA09EB9D8D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CD44D668-75BA-3682-0D73-881B41AF0700}"/>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4961660A-DDC3-A6B2-9B71-6220CD19735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31537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March 2023</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2023-03-16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Date Placeholder 1">
            <a:extLst>
              <a:ext uri="{FF2B5EF4-FFF2-40B4-BE49-F238E27FC236}">
                <a16:creationId xmlns:a16="http://schemas.microsoft.com/office/drawing/2014/main" id="{21417E74-4717-44BB-22A5-A04F9590F42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0672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62</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March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Date Placeholder 1">
            <a:extLst>
              <a:ext uri="{FF2B5EF4-FFF2-40B4-BE49-F238E27FC236}">
                <a16:creationId xmlns:a16="http://schemas.microsoft.com/office/drawing/2014/main" id="{53296F1D-025B-D272-895C-A30910F8554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33369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2023</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March </a:t>
            </a:r>
            <a:r>
              <a:rPr lang="en-US" altLang="zh-CN" sz="1800" dirty="0"/>
              <a:t>2023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3</a:t>
            </a:r>
            <a:r>
              <a:rPr lang="en-US" altLang="zh-CN" sz="1600" dirty="0"/>
              <a:t> meetings scheduled for </a:t>
            </a:r>
            <a:r>
              <a:rPr lang="en-US" altLang="zh-CN" sz="1600" dirty="0" err="1"/>
              <a:t>TGbf</a:t>
            </a:r>
            <a:r>
              <a:rPr lang="en-US" altLang="zh-CN" sz="1600" dirty="0"/>
              <a:t> (</a:t>
            </a:r>
            <a:r>
              <a:rPr lang="de-DE" altLang="zh-CN" sz="1600" dirty="0">
                <a:solidFill>
                  <a:schemeClr val="tx1"/>
                </a:solidFill>
              </a:rPr>
              <a:t>March 14 AM1, 15 AM2, 16 AM1</a:t>
            </a:r>
            <a:r>
              <a:rPr lang="en-US" altLang="zh-CN"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sz="1600" dirty="0"/>
              <a:t>Assign the comments</a:t>
            </a:r>
          </a:p>
          <a:p>
            <a:pPr marL="720725" lvl="1" indent="-342900" algn="just">
              <a:spcBef>
                <a:spcPts val="0"/>
              </a:spcBef>
              <a:spcAft>
                <a:spcPts val="300"/>
              </a:spcAft>
              <a:buFont typeface="Times New Roman" panose="02020603050405020304" pitchFamily="18" charset="0"/>
              <a:buChar char="−"/>
            </a:pPr>
            <a:r>
              <a:rPr lang="en-US" sz="1600" dirty="0"/>
              <a:t>Start </a:t>
            </a:r>
            <a:r>
              <a:rPr lang="en-US" altLang="zh-CN" sz="1600" dirty="0"/>
              <a:t> </a:t>
            </a:r>
            <a:r>
              <a:rPr lang="en-US" altLang="zh-CN" sz="1600" dirty="0">
                <a:solidFill>
                  <a:srgbClr val="0000FF"/>
                </a:solidFill>
              </a:rPr>
              <a:t>comment resolution </a:t>
            </a:r>
            <a:r>
              <a:rPr lang="en-US" altLang="zh-CN" sz="1600" dirty="0"/>
              <a:t>for D1.0 (LB272)</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23</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1.77</a:t>
            </a:r>
            <a:r>
              <a:rPr lang="en-US" altLang="zh-CN" sz="1400" dirty="0"/>
              <a:t>% of all CC40 comments are now resolved (</a:t>
            </a:r>
            <a:r>
              <a:rPr lang="en-US" altLang="zh-CN" sz="1400" dirty="0">
                <a:solidFill>
                  <a:srgbClr val="FF0000"/>
                </a:solidFill>
              </a:rPr>
              <a:t>23/1302</a:t>
            </a:r>
            <a:r>
              <a:rPr lang="en-US" altLang="zh-CN" sz="1400" dirty="0">
                <a:solidFill>
                  <a:srgbClr val="0000FF"/>
                </a:solidFill>
              </a:rPr>
              <a:t>, </a:t>
            </a:r>
            <a:r>
              <a:rPr lang="en-US" altLang="zh-CN" sz="1400" dirty="0"/>
              <a:t>Please refer to the figure)</a:t>
            </a:r>
            <a:endParaRPr lang="en-US" sz="1400" dirty="0"/>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Continued </a:t>
            </a:r>
            <a:r>
              <a:rPr lang="en-US" altLang="zh-CN" sz="1600" dirty="0">
                <a:solidFill>
                  <a:srgbClr val="0000FF"/>
                </a:solidFill>
              </a:rPr>
              <a:t>comment resolution </a:t>
            </a:r>
            <a:r>
              <a:rPr lang="en-US" altLang="zh-CN" sz="1600" dirty="0"/>
              <a:t>for D1.0 (LB272)</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2</a:t>
            </a:r>
            <a:r>
              <a:rPr lang="en-US" altLang="zh-CN" sz="1600" dirty="0"/>
              <a:t> calls per week</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63</a:t>
            </a:fld>
            <a:endParaRPr lang="en-GB" dirty="0"/>
          </a:p>
        </p:txBody>
      </p:sp>
      <p:sp>
        <p:nvSpPr>
          <p:cNvPr id="5" name="Footer Placeholder 4"/>
          <p:cNvSpPr>
            <a:spLocks noGrp="1"/>
          </p:cNvSpPr>
          <p:nvPr>
            <p:ph type="ftr" idx="14"/>
          </p:nvPr>
        </p:nvSpPr>
        <p:spPr/>
        <p:txBody>
          <a:bodyPr/>
          <a:lstStyle/>
          <a:p>
            <a:r>
              <a:rPr lang="en-GB" dirty="0"/>
              <a:t>Tony Xiao Han (Huawei)</a:t>
            </a:r>
          </a:p>
        </p:txBody>
      </p:sp>
      <p:graphicFrame>
        <p:nvGraphicFramePr>
          <p:cNvPr id="8" name="Chart 6">
            <a:extLst>
              <a:ext uri="{FF2B5EF4-FFF2-40B4-BE49-F238E27FC236}">
                <a16:creationId xmlns:a16="http://schemas.microsoft.com/office/drawing/2014/main" id="{C0807CB6-20C1-45B5-8F67-26150D548148}"/>
              </a:ext>
            </a:extLst>
          </p:cNvPr>
          <p:cNvGraphicFramePr/>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78CA875F-DCA4-087B-6A4C-8BED483DC44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0356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January 20, 2023</a:t>
            </a:r>
          </a:p>
          <a:p>
            <a:pPr lvl="1">
              <a:buFont typeface="Times New Roman" pitchFamily="16" charset="0"/>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1.0 and Initial Letter Ballot</a:t>
            </a:r>
          </a:p>
          <a:p>
            <a:pPr>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r>
              <a:rPr lang="en-US" altLang="zh-CN" sz="1800" kern="0" dirty="0">
                <a:solidFill>
                  <a:srgbClr val="000000"/>
                </a:solidFill>
                <a:latin typeface="Times New Roman"/>
              </a:rPr>
              <a:t>Tuesday </a:t>
            </a:r>
            <a:r>
              <a:rPr lang="en-US" altLang="zh-CN" sz="1800" kern="0" dirty="0">
                <a:solidFill>
                  <a:srgbClr val="FF0000"/>
                </a:solidFill>
                <a:latin typeface="Times New Roman"/>
              </a:rPr>
              <a:t>January 31</a:t>
            </a:r>
            <a:r>
              <a:rPr lang="en-US" altLang="zh-CN" sz="1800" kern="0" dirty="0">
                <a:solidFill>
                  <a:srgbClr val="000000"/>
                </a:solidFill>
                <a:latin typeface="Times New Roman"/>
              </a:rPr>
              <a:t>, 2023 at 23:59 Eastern Time USA (11:59 PM)</a:t>
            </a:r>
          </a:p>
          <a:p>
            <a:pPr lvl="1">
              <a:buFont typeface="Times New Roman" pitchFamily="16" charset="0"/>
              <a:buChar char="•"/>
            </a:pPr>
            <a:r>
              <a:rPr lang="en-US" altLang="zh-CN" sz="1400" dirty="0"/>
              <a:t>Initial LB start for D1.0</a:t>
            </a:r>
          </a:p>
          <a:p>
            <a:pPr lvl="1">
              <a:buFont typeface="Times New Roman" pitchFamily="16" charset="0"/>
              <a:buChar char="•"/>
            </a:pPr>
            <a:endParaRPr lang="en-US" altLang="zh-CN" sz="1400" kern="0" dirty="0">
              <a:solidFill>
                <a:srgbClr val="000000"/>
              </a:solidFill>
              <a:latin typeface="Times New Roman"/>
            </a:endParaRPr>
          </a:p>
          <a:p>
            <a:pPr>
              <a:buFont typeface="Times New Roman" pitchFamily="16" charset="0"/>
              <a:buChar char="•"/>
            </a:pPr>
            <a:r>
              <a:rPr lang="en-US" altLang="zh-CN" sz="1800" kern="0" dirty="0">
                <a:solidFill>
                  <a:srgbClr val="000000"/>
                </a:solidFill>
                <a:latin typeface="Times New Roman"/>
              </a:rPr>
              <a:t>Thursday </a:t>
            </a:r>
            <a:r>
              <a:rPr lang="en-US" altLang="zh-CN" sz="1800" kern="0" dirty="0">
                <a:solidFill>
                  <a:srgbClr val="FF0000"/>
                </a:solidFill>
                <a:latin typeface="Times New Roman"/>
              </a:rPr>
              <a:t>March 2</a:t>
            </a:r>
            <a:r>
              <a:rPr lang="en-US" altLang="zh-CN" sz="1800" kern="0" dirty="0">
                <a:solidFill>
                  <a:srgbClr val="000000"/>
                </a:solidFill>
                <a:latin typeface="Times New Roman"/>
              </a:rPr>
              <a:t>, 2023 at 23:59 Eastern Time USA (11:59 PM)</a:t>
            </a:r>
          </a:p>
          <a:p>
            <a:pPr lvl="1">
              <a:buFont typeface="Times New Roman" pitchFamily="16" charset="0"/>
              <a:buChar char="•"/>
            </a:pPr>
            <a:r>
              <a:rPr lang="en-US" altLang="zh-CN" sz="1400" dirty="0"/>
              <a:t>Initial LB end for D1.0</a:t>
            </a:r>
          </a:p>
          <a:p>
            <a:pPr lvl="1">
              <a:buFont typeface="Times New Roman" pitchFamily="16" charset="0"/>
              <a:buChar char="•"/>
            </a:pPr>
            <a:r>
              <a:rPr lang="en-US" altLang="zh-CN" sz="1400" dirty="0"/>
              <a:t>Assign the comments</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Date Placeholder 2">
            <a:extLst>
              <a:ext uri="{FF2B5EF4-FFF2-40B4-BE49-F238E27FC236}">
                <a16:creationId xmlns:a16="http://schemas.microsoft.com/office/drawing/2014/main" id="{7BFD74F0-587C-7C6F-9277-002B7805D72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930916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6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To be Confirmed: </a:t>
            </a:r>
          </a:p>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12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6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May Interim 2023 (May 14-19) </a:t>
            </a:r>
            <a:r>
              <a:rPr kumimoji="0" lang="en-US" altLang="zh-CN" sz="16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	</a:t>
            </a:r>
            <a:endParaRPr kumimoji="0"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15    (Monday PM 2),		 16:00-18:00 Orlando time</a:t>
            </a:r>
            <a:endParaRPr kumimoji="0" lang="en-US" altLang="zh-CN" sz="12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16    (Tuesday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16    (Tuesday AM 2),		 10:30-12:30 Orlando time </a:t>
            </a:r>
            <a:endParaRPr kumimoji="0" lang="en-US" altLang="zh-CN" sz="1200" b="0" i="0" u="none" strike="noStrike" kern="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17    (Wednesday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rPr>
              <a:t>May 17    (Wednesday AM 2),		 10:30-12:30 Orlando time </a:t>
            </a:r>
          </a:p>
          <a:p>
            <a:pPr marL="400050" marR="0" lvl="2" indent="0" algn="just" defTabSz="449263" eaLnBrk="1" fontAlgn="auto" latinLnBrk="0" hangingPunct="1">
              <a:lnSpc>
                <a:spcPct val="100000"/>
              </a:lnSpc>
              <a:spcBef>
                <a:spcPct val="0"/>
              </a:spcBef>
              <a:spcAft>
                <a:spcPts val="0"/>
              </a:spcAft>
              <a:buClrTx/>
              <a:buSzTx/>
              <a:buFontTx/>
              <a:buNone/>
              <a:tabLst/>
              <a:defRPr/>
            </a:pPr>
            <a:endParaRPr kumimoji="0" lang="en-US" altLang="zh-CN" sz="1200" b="0" i="0" u="none" strike="noStrike" kern="0" cap="none" spc="0" normalizeH="0" baseline="0" noProof="0" dirty="0">
              <a:ln>
                <a:noFill/>
              </a:ln>
              <a:solidFill>
                <a:srgbClr val="1F497D"/>
              </a:solidFill>
              <a:effectLst/>
              <a:uLnTx/>
              <a:uFillTx/>
              <a:latin typeface="Times New Roman" panose="02020603050405020304" pitchFamily="18" charset="0"/>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18    (Thursday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18    (Thursday AM 2),		</a:t>
            </a: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rPr>
              <a:t> 10:30-12:30</a:t>
            </a: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endPar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Note: </a:t>
            </a:r>
          </a:p>
          <a:p>
            <a:pPr marL="228600" marR="0" lvl="1" indent="-228600" algn="just" defTabSz="449263" eaLnBrk="1" fontAlgn="auto" latinLnBrk="0" hangingPunct="1">
              <a:lnSpc>
                <a:spcPct val="100000"/>
              </a:lnSpc>
              <a:spcBef>
                <a:spcPct val="0"/>
              </a:spcBef>
              <a:spcAft>
                <a:spcPts val="300"/>
              </a:spcAft>
              <a:buClrTx/>
              <a:buSzTx/>
              <a:buFontTx/>
              <a:buAutoNum type="arabicPeriod"/>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2023 – May 2023 CAC calls: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10, and May 1,</a:t>
            </a:r>
            <a:r>
              <a:rPr kumimoji="0" lang="zh-CN" altLang="en-US"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14</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a:t>
            </a:r>
            <a:r>
              <a:rPr kumimoji="0" lang="en-US" altLang="zh-CN" sz="9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23:00 - 01:00am ET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20</a:t>
            </a:r>
            <a:r>
              <a:rPr kumimoji="0" lang="zh-CN" altLang="en-US"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S PGothic" charset="0"/>
              </a:rPr>
              <a:t>Sang Kim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will help to take the minutes for these slots.</a:t>
            </a:r>
            <a:endParaRPr kumimoji="0" lang="zh-CN" altLang="en-US"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45165" y="917359"/>
            <a:ext cx="61556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To be 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March	20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 Too close to March plenary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March 	21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27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28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30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00B050"/>
                </a:solidFill>
                <a:cs typeface="Times New Roman" panose="02020603050405020304" pitchFamily="18" charset="0"/>
              </a:rPr>
              <a:t>holiday</a:t>
            </a:r>
          </a:p>
          <a:p>
            <a:pPr marL="685800" lvl="2" indent="-285750" algn="just">
              <a:spcBef>
                <a:spcPct val="0"/>
              </a:spcBef>
              <a:spcAft>
                <a:spcPts val="0"/>
              </a:spcAft>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10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strike="sngStrike" dirty="0">
                <a:solidFill>
                  <a:srgbClr val="FF0000"/>
                </a:solidFill>
                <a:cs typeface="Times New Roman" panose="02020603050405020304" pitchFamily="18" charset="0"/>
              </a:rPr>
              <a:t>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11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13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17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18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20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24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25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27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1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FF0000"/>
                </a:solidFill>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00B050"/>
                </a:solidFill>
                <a:cs typeface="Times New Roman" panose="02020603050405020304" pitchFamily="18" charset="0"/>
              </a:rPr>
              <a: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May	4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8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11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graphicFrame>
        <p:nvGraphicFramePr>
          <p:cNvPr id="8" name="表格 7"/>
          <p:cNvGraphicFramePr>
            <a:graphicFrameLocks noGrp="1"/>
          </p:cNvGraphicFramePr>
          <p:nvPr/>
        </p:nvGraphicFramePr>
        <p:xfrm>
          <a:off x="6553200" y="37522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Orlando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01:30-03:30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19:30-21:30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20:30-22:30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10:30-12:30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Date Placeholder 1">
            <a:extLst>
              <a:ext uri="{FF2B5EF4-FFF2-40B4-BE49-F238E27FC236}">
                <a16:creationId xmlns:a16="http://schemas.microsoft.com/office/drawing/2014/main" id="{C7FEBF52-104F-204D-E995-7C9AB7BBE93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65087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017ED98-DD9D-C192-D2A8-7E74CDB6C1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1452E75-FC2A-0563-8F32-6BDD30317AB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182EC720-C601-334B-9C13-76CFB1189793}"/>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15694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2023 Plenary Session (mixed-mode)</a:t>
            </a:r>
          </a:p>
        </p:txBody>
      </p:sp>
      <p:sp>
        <p:nvSpPr>
          <p:cNvPr id="2" name="Footer Placeholder 1">
            <a:extLst>
              <a:ext uri="{FF2B5EF4-FFF2-40B4-BE49-F238E27FC236}">
                <a16:creationId xmlns:a16="http://schemas.microsoft.com/office/drawing/2014/main" id="{C240913E-5B93-90C3-AE2F-4302E29155D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51A7A46-E5F8-9E8E-5E3B-777C0CB7ECCD}"/>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07EE7562-4547-5268-FCDB-8DCDDE1C1F6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56447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11-23/0180r6</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11-22/0973r19</a:t>
            </a:r>
            <a:r>
              <a:rPr lang="en-US" dirty="0"/>
              <a:t> </a:t>
            </a:r>
          </a:p>
          <a:p>
            <a:pPr>
              <a:spcBef>
                <a:spcPts val="0"/>
              </a:spcBef>
            </a:pPr>
            <a:r>
              <a:rPr lang="en-US" dirty="0"/>
              <a:t>Motions: </a:t>
            </a:r>
            <a:r>
              <a:rPr lang="en-US" dirty="0">
                <a:hlinkClick r:id="rId6"/>
              </a:rPr>
              <a:t>11-22/0651r14</a:t>
            </a:r>
            <a:r>
              <a:rPr lang="en-US"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5B8CFDA0-4450-81D8-A554-4CDA5414FF3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112BE85-897E-5CF5-54DA-3F226DFE9A2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AE499EF9-6F4B-13F6-7F63-752F27B8D80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334782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sz="2000" dirty="0"/>
              <a:t>CIDs 16 and 32 resolution (Device ID in Assoc for FILS) </a:t>
            </a:r>
            <a:r>
              <a:rPr lang="en-US" sz="2000" b="0" dirty="0">
                <a:hlinkClick r:id="rId3"/>
              </a:rPr>
              <a:t>11-23/0459r0</a:t>
            </a:r>
            <a:r>
              <a:rPr lang="en-US" sz="2000" b="0" dirty="0"/>
              <a:t>,</a:t>
            </a:r>
            <a:r>
              <a:rPr lang="en-US" sz="2000" dirty="0"/>
              <a:t> </a:t>
            </a:r>
            <a:r>
              <a:rPr lang="en-US" sz="2000" b="0" dirty="0">
                <a:hlinkClick r:id="rId4"/>
              </a:rPr>
              <a:t>11-23/0452r0</a:t>
            </a:r>
            <a:endParaRPr lang="en-US" sz="2000" b="0" dirty="0"/>
          </a:p>
          <a:p>
            <a:pPr marL="457200" indent="-457200">
              <a:lnSpc>
                <a:spcPct val="90000"/>
              </a:lnSpc>
              <a:spcBef>
                <a:spcPts val="0"/>
              </a:spcBef>
              <a:spcAft>
                <a:spcPts val="300"/>
              </a:spcAft>
              <a:buFont typeface="Arial" panose="020B0604020202020204" pitchFamily="34" charset="0"/>
              <a:buChar char="•"/>
              <a:defRPr/>
            </a:pPr>
            <a:r>
              <a:rPr lang="en-US" sz="2000" dirty="0"/>
              <a:t>CIDs 19 &amp; 20  (Device ID and PASN) </a:t>
            </a:r>
            <a:r>
              <a:rPr lang="en-US" sz="2000" b="0" dirty="0">
                <a:hlinkClick r:id="rId5"/>
              </a:rPr>
              <a:t>11-22/1732r1</a:t>
            </a:r>
            <a:r>
              <a:rPr lang="en-US" sz="2000" b="0" dirty="0"/>
              <a:t>, </a:t>
            </a:r>
            <a:r>
              <a:rPr lang="en-US" sz="2000" b="0" dirty="0">
                <a:hlinkClick r:id="rId6"/>
              </a:rPr>
              <a:t>11-22/1806r0</a:t>
            </a:r>
            <a:r>
              <a:rPr lang="en-US" sz="2000" b="0" dirty="0"/>
              <a:t> </a:t>
            </a:r>
          </a:p>
          <a:p>
            <a:pPr marL="457200" indent="-457200">
              <a:lnSpc>
                <a:spcPct val="90000"/>
              </a:lnSpc>
              <a:spcBef>
                <a:spcPts val="0"/>
              </a:spcBef>
              <a:spcAft>
                <a:spcPts val="300"/>
              </a:spcAft>
              <a:buFont typeface="Arial" panose="020B0604020202020204" pitchFamily="34" charset="0"/>
              <a:buChar char="•"/>
              <a:defRPr/>
            </a:pPr>
            <a:r>
              <a:rPr lang="en-US" sz="2000" dirty="0"/>
              <a:t>CID 35 (Opaque container for Device ID) (email proposal)</a:t>
            </a:r>
          </a:p>
          <a:p>
            <a:pPr marL="457200" indent="-457200">
              <a:lnSpc>
                <a:spcPct val="90000"/>
              </a:lnSpc>
              <a:spcBef>
                <a:spcPts val="0"/>
              </a:spcBef>
              <a:spcAft>
                <a:spcPts val="300"/>
              </a:spcAft>
              <a:buFont typeface="Arial" panose="020B0604020202020204" pitchFamily="34" charset="0"/>
              <a:buChar char="•"/>
              <a:defRPr/>
            </a:pPr>
            <a:r>
              <a:rPr lang="en-US" sz="2000" dirty="0"/>
              <a:t>CIDs 5 and 62 (PICS and MIB): </a:t>
            </a:r>
            <a:r>
              <a:rPr lang="en-US" sz="2000" b="0" dirty="0">
                <a:hlinkClick r:id="rId7"/>
              </a:rPr>
              <a:t>11-23/0461r0</a:t>
            </a:r>
            <a:endParaRPr lang="en-US" sz="2000" dirty="0"/>
          </a:p>
          <a:p>
            <a:pPr marL="457200" indent="-457200">
              <a:lnSpc>
                <a:spcPct val="70000"/>
              </a:lnSpc>
              <a:spcBef>
                <a:spcPts val="300"/>
              </a:spcBef>
              <a:spcAft>
                <a:spcPts val="600"/>
              </a:spcAft>
              <a:buFont typeface="Arial" panose="020B0604020202020204" pitchFamily="34" charset="0"/>
              <a:buChar char="•"/>
              <a:defRPr/>
            </a:pPr>
            <a:r>
              <a:rPr lang="en-US" sz="2000" dirty="0"/>
              <a:t>Presentation on IRM: </a:t>
            </a:r>
            <a:r>
              <a:rPr lang="en-US" sz="2000" b="0" dirty="0">
                <a:hlinkClick r:id="rId8"/>
              </a:rPr>
              <a:t>11-23/0421r1</a:t>
            </a:r>
            <a:r>
              <a:rPr lang="en-US" sz="2000" dirty="0"/>
              <a:t> </a:t>
            </a:r>
          </a:p>
          <a:p>
            <a:pPr marL="457200" indent="-457200">
              <a:lnSpc>
                <a:spcPct val="70000"/>
              </a:lnSpc>
              <a:spcBef>
                <a:spcPts val="300"/>
              </a:spcBef>
              <a:spcAft>
                <a:spcPts val="600"/>
              </a:spcAft>
              <a:buFont typeface="Arial" panose="020B0604020202020204" pitchFamily="34" charset="0"/>
              <a:buChar char="•"/>
              <a:defRPr/>
            </a:pPr>
            <a:r>
              <a:rPr lang="en-US" sz="2000" dirty="0"/>
              <a:t>Presentation on “IE-based solution”: </a:t>
            </a:r>
            <a:r>
              <a:rPr lang="en-US" sz="2000" b="0" dirty="0">
                <a:hlinkClick r:id="rId9"/>
              </a:rPr>
              <a:t>11-23/0441r0</a:t>
            </a:r>
            <a:endParaRPr lang="en-US" sz="2000" b="0" dirty="0"/>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Footer Placeholder 1">
            <a:extLst>
              <a:ext uri="{FF2B5EF4-FFF2-40B4-BE49-F238E27FC236}">
                <a16:creationId xmlns:a16="http://schemas.microsoft.com/office/drawing/2014/main" id="{6A7D862D-958C-4BC9-FAB5-859811D31D9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B9B0E1-2015-C37E-69EF-DFF2AA3EBD03}"/>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FC70F6E2-8805-1DBB-81BE-2CE915B44E6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91880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B915-0F1B-B0FF-F10A-184EA63FC48E}"/>
              </a:ext>
            </a:extLst>
          </p:cNvPr>
          <p:cNvSpPr>
            <a:spLocks noGrp="1"/>
          </p:cNvSpPr>
          <p:nvPr>
            <p:ph type="title"/>
          </p:nvPr>
        </p:nvSpPr>
        <p:spPr/>
        <p:txBody>
          <a:bodyPr/>
          <a:lstStyle/>
          <a:p>
            <a:r>
              <a:rPr lang="en-US" dirty="0"/>
              <a:t>Attendance by breakout (March plenary session)</a:t>
            </a:r>
          </a:p>
        </p:txBody>
      </p:sp>
      <p:pic>
        <p:nvPicPr>
          <p:cNvPr id="8" name="Content Placeholder 7">
            <a:extLst>
              <a:ext uri="{FF2B5EF4-FFF2-40B4-BE49-F238E27FC236}">
                <a16:creationId xmlns:a16="http://schemas.microsoft.com/office/drawing/2014/main" id="{2E68BDFC-B3C8-1013-8147-4EC62B3F77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0"/>
            <a:ext cx="9019047" cy="4928468"/>
          </a:xfrm>
        </p:spPr>
      </p:pic>
      <p:sp>
        <p:nvSpPr>
          <p:cNvPr id="4" name="Slide Number Placeholder 3">
            <a:extLst>
              <a:ext uri="{FF2B5EF4-FFF2-40B4-BE49-F238E27FC236}">
                <a16:creationId xmlns:a16="http://schemas.microsoft.com/office/drawing/2014/main" id="{06B5E79E-7717-39C0-DFC3-6CCD4CAB35D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968E0238-B2AF-3FFE-B21C-AEC28CC8B89D}"/>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161FEF03-08AF-BAE2-D9B6-186C37C9079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3812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2057400" y="1524000"/>
            <a:ext cx="8229600" cy="4800600"/>
          </a:xfrm>
        </p:spPr>
        <p:txBody>
          <a:bodyPr/>
          <a:lstStyle/>
          <a:p>
            <a:pPr>
              <a:lnSpc>
                <a:spcPct val="90000"/>
              </a:lnSpc>
              <a:spcBef>
                <a:spcPts val="0"/>
              </a:spcBef>
              <a:buFont typeface="Arial" panose="020B0604020202020204" pitchFamily="34" charset="0"/>
              <a:buChar char="•"/>
              <a:defRPr/>
            </a:pPr>
            <a:r>
              <a:rPr lang="en-US" altLang="en-US" sz="2800" dirty="0"/>
              <a:t>Resolutions prepared for all remaining CIDs (on CC 41), except to add one/more additional solutions.</a:t>
            </a:r>
          </a:p>
          <a:p>
            <a:pPr marL="857250" lvl="1" indent="-457200">
              <a:lnSpc>
                <a:spcPct val="90000"/>
              </a:lnSpc>
              <a:spcBef>
                <a:spcPts val="0"/>
              </a:spcBef>
              <a:spcAft>
                <a:spcPts val="300"/>
              </a:spcAft>
              <a:buFont typeface="Arial" panose="020B0604020202020204" pitchFamily="34" charset="0"/>
              <a:buChar char="•"/>
              <a:defRPr/>
            </a:pPr>
            <a:r>
              <a:rPr lang="en-US" sz="2400" dirty="0">
                <a:hlinkClick r:id="rId3"/>
              </a:rPr>
              <a:t>11-22/0973r18</a:t>
            </a:r>
            <a:endParaRPr lang="en-US" altLang="en-US" sz="2400" dirty="0">
              <a:solidFill>
                <a:schemeClr val="tx1"/>
              </a:solidFill>
            </a:endParaRPr>
          </a:p>
          <a:p>
            <a:pPr>
              <a:spcBef>
                <a:spcPts val="0"/>
              </a:spcBef>
            </a:pPr>
            <a:endParaRPr lang="en-US" sz="2800" dirty="0"/>
          </a:p>
          <a:p>
            <a:pPr>
              <a:spcBef>
                <a:spcPts val="0"/>
              </a:spcBef>
            </a:pPr>
            <a:r>
              <a:rPr lang="en-US" sz="2800" dirty="0"/>
              <a:t>Motion on comments to stop consideration of adding any more solutions to the D0.2 material</a:t>
            </a:r>
          </a:p>
          <a:p>
            <a:pPr lvl="1">
              <a:spcBef>
                <a:spcPts val="0"/>
              </a:spcBef>
            </a:pPr>
            <a:r>
              <a:rPr lang="en-US" altLang="en-US" sz="2400" dirty="0">
                <a:solidFill>
                  <a:schemeClr val="tx1"/>
                </a:solidFill>
              </a:rPr>
              <a:t>Failed: 17-6-5 (74%)</a:t>
            </a:r>
            <a:endParaRPr lang="en-US" altLang="en-US" sz="2400" dirty="0"/>
          </a:p>
          <a:p>
            <a:pPr lvl="1">
              <a:spcBef>
                <a:spcPts val="0"/>
              </a:spcBef>
            </a:pPr>
            <a:endParaRPr lang="en-US" altLang="en-US" sz="2400" dirty="0">
              <a:solidFill>
                <a:schemeClr val="tx1"/>
              </a:solidFill>
            </a:endParaRPr>
          </a:p>
          <a:p>
            <a:pPr>
              <a:spcBef>
                <a:spcPts val="0"/>
              </a:spcBef>
            </a:pPr>
            <a:r>
              <a:rPr lang="en-US" altLang="en-US" sz="2800" dirty="0"/>
              <a:t>Motion for D1.0, and initial WG LB not considered</a:t>
            </a:r>
            <a:endParaRPr lang="en-US" altLang="en-US" sz="2800" dirty="0">
              <a:solidFill>
                <a:schemeClr val="tx1"/>
              </a:solidFill>
            </a:endParaRPr>
          </a:p>
        </p:txBody>
      </p:sp>
      <p:sp>
        <p:nvSpPr>
          <p:cNvPr id="2" name="Footer Placeholder 1">
            <a:extLst>
              <a:ext uri="{FF2B5EF4-FFF2-40B4-BE49-F238E27FC236}">
                <a16:creationId xmlns:a16="http://schemas.microsoft.com/office/drawing/2014/main" id="{E53203FA-A33D-A2DA-61EB-0A1D58E0117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408407A-ACAE-7116-12A4-5EF5949338B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107F9C73-8633-A86B-B8F6-AE5B3D469DC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20076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Mar 2023</a:t>
            </a:r>
          </a:p>
          <a:p>
            <a:pPr lvl="1" algn="just">
              <a:spcBef>
                <a:spcPts val="0"/>
              </a:spcBef>
              <a:defRPr/>
            </a:pPr>
            <a:r>
              <a:rPr lang="en-US" altLang="zh-CN" sz="2400" dirty="0">
                <a:latin typeface="Times New Roman"/>
                <a:ea typeface="MS Gothic"/>
              </a:rPr>
              <a:t>Recirculation LB (D2.0)		Jul 2023</a:t>
            </a:r>
          </a:p>
          <a:p>
            <a:pPr lvl="1" algn="just">
              <a:spcBef>
                <a:spcPts val="0"/>
              </a:spcBef>
              <a:defRPr/>
            </a:pPr>
            <a:r>
              <a:rPr lang="en-US" altLang="zh-CN" sz="2400" dirty="0">
                <a:latin typeface="Times New Roman"/>
                <a:ea typeface="MS Gothic"/>
              </a:rPr>
              <a:t>Initial SA Ballot (D3.0)			Nov 2023</a:t>
            </a:r>
          </a:p>
          <a:p>
            <a:pPr lvl="1" algn="just">
              <a:spcBef>
                <a:spcPts val="0"/>
              </a:spcBef>
              <a:defRPr/>
            </a:pPr>
            <a:r>
              <a:rPr lang="en-US" altLang="zh-CN" sz="2400" dirty="0">
                <a:latin typeface="Times New Roman"/>
                <a:ea typeface="MS Gothic"/>
              </a:rPr>
              <a:t>Final 802.11 WG approval		Mar 2024</a:t>
            </a:r>
          </a:p>
          <a:p>
            <a:pPr lvl="1" algn="just">
              <a:spcBef>
                <a:spcPts val="0"/>
              </a:spcBef>
              <a:defRPr/>
            </a:pPr>
            <a:r>
              <a:rPr lang="en-US" altLang="zh-CN" sz="2400" dirty="0">
                <a:latin typeface="Times New Roman"/>
                <a:ea typeface="MS Gothic"/>
              </a:rPr>
              <a:t>802 EC approval			Apr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Apr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8DA25BF0-340E-629A-C372-9A2FA7000C6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984AB88-6682-AF17-216D-0263F336FFB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E6C438F8-9725-34D3-6CBF-748A40A9DB1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03939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000" dirty="0"/>
              <a:t>Dates TBD: Tuesdays between Mar and May, as possible (still working out conflicts/holidays), at 9:30am ET, 2 hours</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438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May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429000"/>
            <a:ext cx="7772400" cy="7620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000" kern="0" dirty="0"/>
              <a:t>4 meeting slots</a:t>
            </a:r>
          </a:p>
          <a:p>
            <a:pPr>
              <a:spcBef>
                <a:spcPts val="0"/>
              </a:spcBef>
              <a:spcAft>
                <a:spcPts val="0"/>
              </a:spcAft>
              <a:buFont typeface="Calibri" panose="020F0502020204030204" pitchFamily="34" charset="0"/>
              <a:buChar char="-"/>
            </a:pPr>
            <a:r>
              <a:rPr lang="en-US" sz="2000" kern="0" dirty="0"/>
              <a:t>Target D1.0 initial WG LB</a:t>
            </a:r>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1BA10BE1-5ED9-C8AC-A804-1D3B846D08E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96A4B04-7331-8A0F-C24C-9DB0451A6E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110A9736-88AA-BA97-425C-EEEBA156549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01083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E5AEEFB-D179-E734-94F3-C78D79BA984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B95C57A8-DFC6-D8D3-52C7-E3C643FC4518}"/>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5F7AC32D-48C9-8CCB-A233-C95D3B2A0AE1}"/>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348333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10 submissions on a variety of topics with proposed spec text. </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updated our timeline, moving our first comment collection to September.</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86DCA614-E5BB-867C-B380-8D11A7E1053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0D2C4C9-DCDF-5D15-3FE6-4FD911D34AB9}"/>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262AE542-0B60-D3AD-C07A-AA415EC49D9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096812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March 2023 –&gt; </a:t>
            </a:r>
            <a:r>
              <a:rPr lang="en-US" dirty="0">
                <a:highlight>
                  <a:srgbClr val="FFFF00"/>
                </a:highlight>
              </a:rPr>
              <a:t>Sept 2023</a:t>
            </a:r>
          </a:p>
          <a:p>
            <a:r>
              <a:rPr lang="en-US" dirty="0"/>
              <a:t>LB initial:   						July 2023 -&gt; </a:t>
            </a:r>
            <a:r>
              <a:rPr lang="en-US" dirty="0">
                <a:highlight>
                  <a:srgbClr val="FFFF00"/>
                </a:highlight>
              </a:rPr>
              <a:t>January 2024</a:t>
            </a:r>
            <a:endParaRPr lang="en-US" dirty="0">
              <a:solidFill>
                <a:srgbClr val="FF0000"/>
              </a:solidFill>
              <a:highlight>
                <a:srgbClr val="FFFF00"/>
              </a:highlight>
            </a:endParaRPr>
          </a:p>
          <a:p>
            <a:r>
              <a:rPr lang="en-US" dirty="0"/>
              <a:t>LB re-circ:  						November 2023 -&gt; </a:t>
            </a:r>
            <a:r>
              <a:rPr lang="en-US" dirty="0">
                <a:highlight>
                  <a:srgbClr val="FFFF00"/>
                </a:highlight>
              </a:rPr>
              <a:t>May 2024</a:t>
            </a:r>
            <a:endParaRPr lang="en-US" dirty="0">
              <a:solidFill>
                <a:srgbClr val="FF0000"/>
              </a:solidFill>
              <a:highlight>
                <a:srgbClr val="FFFF00"/>
              </a:highlight>
            </a:endParaRPr>
          </a:p>
          <a:p>
            <a:r>
              <a:rPr lang="en-US" dirty="0"/>
              <a:t>Ballot Pool: 						May 2024 -&gt; </a:t>
            </a:r>
            <a:r>
              <a:rPr lang="en-US" dirty="0">
                <a:highlight>
                  <a:srgbClr val="FFFF00"/>
                </a:highlight>
              </a:rPr>
              <a:t>December 2024</a:t>
            </a:r>
          </a:p>
          <a:p>
            <a:r>
              <a:rPr lang="en-US" dirty="0"/>
              <a:t>MDR: 							May 2024 -&gt; </a:t>
            </a:r>
            <a:r>
              <a:rPr lang="en-US" dirty="0">
                <a:highlight>
                  <a:srgbClr val="FFFF00"/>
                </a:highlight>
              </a:rPr>
              <a:t>December 2024</a:t>
            </a:r>
          </a:p>
          <a:p>
            <a:r>
              <a:rPr lang="en-US" dirty="0"/>
              <a:t>SA ballot: 						July 2024 -&gt; </a:t>
            </a:r>
            <a:r>
              <a:rPr lang="en-US" dirty="0">
                <a:highlight>
                  <a:srgbClr val="FFFF00"/>
                </a:highlight>
              </a:rPr>
              <a:t>January 2025</a:t>
            </a:r>
          </a:p>
          <a:p>
            <a:r>
              <a:rPr lang="en-US" dirty="0"/>
              <a:t>SA re-circ: 						January 2025 -&gt; </a:t>
            </a:r>
            <a:r>
              <a:rPr lang="en-US" dirty="0">
                <a:highlight>
                  <a:srgbClr val="FFFF00"/>
                </a:highlight>
              </a:rPr>
              <a:t>July 2025 </a:t>
            </a:r>
          </a:p>
          <a:p>
            <a:r>
              <a:rPr lang="en-US" dirty="0"/>
              <a:t>802.11/EC approval: 			July 2025 -&gt; </a:t>
            </a:r>
            <a:r>
              <a:rPr lang="en-US" dirty="0">
                <a:highlight>
                  <a:srgbClr val="FFFF00"/>
                </a:highlight>
              </a:rPr>
              <a:t>January 2026</a:t>
            </a:r>
          </a:p>
          <a:p>
            <a:r>
              <a:rPr lang="en-US" dirty="0" err="1"/>
              <a:t>RevCom</a:t>
            </a:r>
            <a:r>
              <a:rPr lang="en-US" dirty="0"/>
              <a:t>/SASB approval: 		September 2025 -&gt; </a:t>
            </a:r>
            <a:r>
              <a:rPr lang="en-US" dirty="0">
                <a:highlight>
                  <a:srgbClr val="FFFF00"/>
                </a:highlight>
              </a:rPr>
              <a:t>March 2026</a:t>
            </a:r>
          </a:p>
          <a:p>
            <a:endParaRPr lang="en-US" dirty="0"/>
          </a:p>
        </p:txBody>
      </p:sp>
      <p:sp>
        <p:nvSpPr>
          <p:cNvPr id="2" name="Footer Placeholder 1">
            <a:extLst>
              <a:ext uri="{FF2B5EF4-FFF2-40B4-BE49-F238E27FC236}">
                <a16:creationId xmlns:a16="http://schemas.microsoft.com/office/drawing/2014/main" id="{D3DC12E0-3C43-3BCA-D033-558D1AA5BC4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34FE3EE0-BF14-66F9-695D-31AD5878DB3B}"/>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5C30EBE1-3131-E17C-3685-AAFB2AF5DC6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715416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April 6</a:t>
            </a:r>
          </a:p>
          <a:p>
            <a:pPr lvl="1">
              <a:buClr>
                <a:srgbClr val="000000"/>
              </a:buClr>
              <a:buSzPct val="100000"/>
              <a:buFont typeface="Arial"/>
              <a:buChar char="•"/>
            </a:pPr>
            <a:r>
              <a:rPr lang="en-US" dirty="0"/>
              <a:t> April 20</a:t>
            </a:r>
          </a:p>
          <a:p>
            <a:pPr lvl="1">
              <a:buClr>
                <a:srgbClr val="000000"/>
              </a:buClr>
              <a:buSzPct val="100000"/>
              <a:buFont typeface="Arial"/>
              <a:buChar char="•"/>
            </a:pPr>
            <a:r>
              <a:rPr lang="en-US" dirty="0"/>
              <a:t> May 4</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4B49AF4-2D2B-6B2A-2C58-4ADF0A9E5FA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6A074E7-AE3A-E2CD-F635-810C02063D4D}"/>
              </a:ext>
            </a:extLst>
          </p:cNvPr>
          <p:cNvSpPr>
            <a:spLocks noGrp="1"/>
          </p:cNvSpPr>
          <p:nvPr>
            <p:ph type="sldNum" idx="12"/>
          </p:nvPr>
        </p:nvSpPr>
        <p:spPr/>
        <p:txBody>
          <a:bodyPr/>
          <a:lstStyle/>
          <a:p>
            <a:r>
              <a:rPr lang="en-GB"/>
              <a:t>Slide </a:t>
            </a:r>
            <a:fld id="{F5D8E26B-7BCF-4D25-9C89-0168A6618F18}" type="slidenum">
              <a:rPr lang="en-GB" smtClean="0"/>
              <a:pPr/>
              <a:t>76</a:t>
            </a:fld>
            <a:endParaRPr lang="en-GB"/>
          </a:p>
        </p:txBody>
      </p:sp>
      <p:sp>
        <p:nvSpPr>
          <p:cNvPr id="4" name="Date Placeholder 3">
            <a:extLst>
              <a:ext uri="{FF2B5EF4-FFF2-40B4-BE49-F238E27FC236}">
                <a16:creationId xmlns:a16="http://schemas.microsoft.com/office/drawing/2014/main" id="{C5D3DB10-F7D7-CA72-D224-6F999F20418D}"/>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188721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2023-03-16</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1432385F-FDC3-5E48-35A9-96947B8B1F5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AE3D78C8-9872-E7F8-0314-CDAF9A9A91C2}"/>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4" name="Date Placeholder 3">
            <a:extLst>
              <a:ext uri="{FF2B5EF4-FFF2-40B4-BE49-F238E27FC236}">
                <a16:creationId xmlns:a16="http://schemas.microsoft.com/office/drawing/2014/main" id="{F86280C4-38A9-7579-F0F8-6D7180F531BB}"/>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228528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Plenary March 2023 meeting.</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223BF542-8A86-611D-E5D0-60459865C95F}"/>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D5813422-A93A-AFF7-1DB9-14DF06930EF0}"/>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7" name="Date Placeholder 6">
            <a:extLst>
              <a:ext uri="{FF2B5EF4-FFF2-40B4-BE49-F238E27FC236}">
                <a16:creationId xmlns:a16="http://schemas.microsoft.com/office/drawing/2014/main" id="{95F3FBFC-342E-E1A8-14AA-BEAF9CC1364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97866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09112"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Continued SFD development.</a:t>
            </a:r>
          </a:p>
          <a:p>
            <a:pPr lvl="1">
              <a:buFont typeface="Arial" panose="020B0604020202020204" pitchFamily="34" charset="0"/>
              <a:buChar char="•"/>
            </a:pPr>
            <a:r>
              <a:rPr lang="en-US" dirty="0"/>
              <a:t>Reviewed technical submissions (frame format, measurement exchange sequence). </a:t>
            </a:r>
          </a:p>
          <a:p>
            <a:pPr lvl="1">
              <a:buFont typeface="Arial" panose="020B0604020202020204" pitchFamily="34" charset="0"/>
              <a:buChar char="•"/>
            </a:pPr>
            <a:r>
              <a:rPr lang="en-US" dirty="0"/>
              <a:t>Reviewed Draft text proposals for PHY and MAC on PPDU formats, negotiation and procedure sequence).</a:t>
            </a:r>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71678" y="513049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64539" y="393118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712572" y="471776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C078938F-E9B9-75A4-7045-CC01ED6413E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09B6688-0F48-E2AF-3C8D-67851066AFED}"/>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31" name="Date Placeholder 30">
            <a:extLst>
              <a:ext uri="{FF2B5EF4-FFF2-40B4-BE49-F238E27FC236}">
                <a16:creationId xmlns:a16="http://schemas.microsoft.com/office/drawing/2014/main" id="{6CFFE97A-7DEB-1E8C-F69D-31A2B3B2C17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9692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22E50A-5EED-E243-8939-EBA66AA0972A}"/>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7BAA0FBE-2124-CF5E-2DA5-30869DC00DC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9AD07569-109A-1F50-2CF5-E894AB4460FE}"/>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E376DB78-1D74-5898-2F05-46BB5E4A4666}"/>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9B8C394-1061-CBAC-CFD2-0B6212895A2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2958013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Targets towards the May meeting:</a:t>
            </a:r>
          </a:p>
          <a:p>
            <a:pPr lvl="1">
              <a:buFont typeface="Arial" panose="020B0604020202020204" pitchFamily="34" charset="0"/>
              <a:buChar char="•"/>
            </a:pPr>
            <a:r>
              <a:rPr lang="en-US" b="0" dirty="0"/>
              <a:t>Generate a </a:t>
            </a:r>
            <a:r>
              <a:rPr lang="en-US" dirty="0"/>
              <a:t>new revision</a:t>
            </a:r>
            <a:r>
              <a:rPr lang="en-US" b="0" dirty="0"/>
              <a:t> Spec Framework Document revision 0.2.</a:t>
            </a:r>
          </a:p>
          <a:p>
            <a:pPr lvl="1">
              <a:buFont typeface="Arial" panose="020B0604020202020204" pitchFamily="34" charset="0"/>
              <a:buChar char="•"/>
            </a:pPr>
            <a:r>
              <a:rPr lang="en-US" b="0" dirty="0"/>
              <a:t>Adopted initial amendment draft text.</a:t>
            </a:r>
          </a:p>
          <a:p>
            <a:pPr lvl="1">
              <a:buFont typeface="Arial" panose="020B0604020202020204" pitchFamily="34" charset="0"/>
              <a:buChar char="•"/>
            </a:pPr>
            <a:r>
              <a:rPr lang="en-US" b="0" dirty="0"/>
              <a:t>Continue with SFD development.</a:t>
            </a:r>
          </a:p>
          <a:p>
            <a:pPr marL="0" indent="0"/>
            <a:endParaRPr lang="en-US" dirty="0"/>
          </a:p>
        </p:txBody>
      </p:sp>
      <p:sp>
        <p:nvSpPr>
          <p:cNvPr id="7" name="Footer Placeholder 6">
            <a:extLst>
              <a:ext uri="{FF2B5EF4-FFF2-40B4-BE49-F238E27FC236}">
                <a16:creationId xmlns:a16="http://schemas.microsoft.com/office/drawing/2014/main" id="{C1BE4A9E-CA4A-1012-2705-AF0239FF3B2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42D89791-9BA8-F51F-1661-6FE58F41A87F}"/>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AD493690-589F-CECD-0927-6E9D3750F63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64105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33BADDBD-F03F-467D-8A7D-D0A3D5969437}"/>
              </a:ext>
            </a:extLst>
          </p:cNvPr>
          <p:cNvGrpSpPr/>
          <p:nvPr/>
        </p:nvGrpSpPr>
        <p:grpSpPr>
          <a:xfrm>
            <a:off x="1003037" y="1839498"/>
            <a:ext cx="10285410" cy="4193610"/>
            <a:chOff x="1601361" y="1830390"/>
            <a:chExt cx="10285410" cy="4193610"/>
          </a:xfrm>
        </p:grpSpPr>
        <p:sp>
          <p:nvSpPr>
            <p:cNvPr id="47" name="Rectangle 46">
              <a:extLst>
                <a:ext uri="{FF2B5EF4-FFF2-40B4-BE49-F238E27FC236}">
                  <a16:creationId xmlns:a16="http://schemas.microsoft.com/office/drawing/2014/main" id="{13B9AD79-D169-4C89-92C3-465D345D84DB}"/>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 name="Rectangle 47">
              <a:extLst>
                <a:ext uri="{FF2B5EF4-FFF2-40B4-BE49-F238E27FC236}">
                  <a16:creationId xmlns:a16="http://schemas.microsoft.com/office/drawing/2014/main" id="{1E8758EF-F36A-4493-92E1-DE90E6AF66BC}"/>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49" name="Rectangle 48">
              <a:extLst>
                <a:ext uri="{FF2B5EF4-FFF2-40B4-BE49-F238E27FC236}">
                  <a16:creationId xmlns:a16="http://schemas.microsoft.com/office/drawing/2014/main" id="{B98E9343-2DB8-4938-92FB-A74E282FBAE9}"/>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50" name="Rectangle 49">
              <a:extLst>
                <a:ext uri="{FF2B5EF4-FFF2-40B4-BE49-F238E27FC236}">
                  <a16:creationId xmlns:a16="http://schemas.microsoft.com/office/drawing/2014/main" id="{D237DEBF-55B0-4C52-84EC-C7F6CB01A773}"/>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51" name="Rectangle 50">
              <a:extLst>
                <a:ext uri="{FF2B5EF4-FFF2-40B4-BE49-F238E27FC236}">
                  <a16:creationId xmlns:a16="http://schemas.microsoft.com/office/drawing/2014/main" id="{63E41287-E3EE-4162-A890-1E4114D28FE8}"/>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52" name="Rectangle 51">
              <a:extLst>
                <a:ext uri="{FF2B5EF4-FFF2-40B4-BE49-F238E27FC236}">
                  <a16:creationId xmlns:a16="http://schemas.microsoft.com/office/drawing/2014/main" id="{5011F2F9-DCB2-48C1-AF89-DF50775FFB52}"/>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53" name="Rectangle 52">
              <a:extLst>
                <a:ext uri="{FF2B5EF4-FFF2-40B4-BE49-F238E27FC236}">
                  <a16:creationId xmlns:a16="http://schemas.microsoft.com/office/drawing/2014/main" id="{DC771D58-A5FC-474F-BC48-60C85C52F755}"/>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54" name="Rectangle 53">
              <a:extLst>
                <a:ext uri="{FF2B5EF4-FFF2-40B4-BE49-F238E27FC236}">
                  <a16:creationId xmlns:a16="http://schemas.microsoft.com/office/drawing/2014/main" id="{CCC20917-794C-4B0B-993E-750B1A565D69}"/>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55" name="Line 15">
              <a:extLst>
                <a:ext uri="{FF2B5EF4-FFF2-40B4-BE49-F238E27FC236}">
                  <a16:creationId xmlns:a16="http://schemas.microsoft.com/office/drawing/2014/main" id="{401B3580-357D-4037-AE0B-83A842D21B69}"/>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6" name="Line 14">
              <a:extLst>
                <a:ext uri="{FF2B5EF4-FFF2-40B4-BE49-F238E27FC236}">
                  <a16:creationId xmlns:a16="http://schemas.microsoft.com/office/drawing/2014/main" id="{7958BC91-F43E-4285-8129-3C620B01358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7" name="Line 10">
              <a:extLst>
                <a:ext uri="{FF2B5EF4-FFF2-40B4-BE49-F238E27FC236}">
                  <a16:creationId xmlns:a16="http://schemas.microsoft.com/office/drawing/2014/main" id="{D0B8F8E7-6CC2-4752-BB50-C8263BFB29C8}"/>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Line 11">
              <a:extLst>
                <a:ext uri="{FF2B5EF4-FFF2-40B4-BE49-F238E27FC236}">
                  <a16:creationId xmlns:a16="http://schemas.microsoft.com/office/drawing/2014/main" id="{CBA87470-339C-41F4-8F56-EDDEC8AA1009}"/>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9" name="Line 15">
              <a:extLst>
                <a:ext uri="{FF2B5EF4-FFF2-40B4-BE49-F238E27FC236}">
                  <a16:creationId xmlns:a16="http://schemas.microsoft.com/office/drawing/2014/main" id="{5299787F-5E88-4E59-88C0-9DEC1F16894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0" name="Line 15">
              <a:extLst>
                <a:ext uri="{FF2B5EF4-FFF2-40B4-BE49-F238E27FC236}">
                  <a16:creationId xmlns:a16="http://schemas.microsoft.com/office/drawing/2014/main" id="{911A1E6C-F8E4-4F66-88A9-3E6FD2544AB7}"/>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1" name="Rectangle 60">
              <a:extLst>
                <a:ext uri="{FF2B5EF4-FFF2-40B4-BE49-F238E27FC236}">
                  <a16:creationId xmlns:a16="http://schemas.microsoft.com/office/drawing/2014/main" id="{56D1EC15-E6F2-46E0-B902-BB2496D06B12}"/>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62" name="Line 15">
              <a:extLst>
                <a:ext uri="{FF2B5EF4-FFF2-40B4-BE49-F238E27FC236}">
                  <a16:creationId xmlns:a16="http://schemas.microsoft.com/office/drawing/2014/main" id="{2364C4D7-F4B9-435E-8B52-CA6CC9880CC9}"/>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63" name="Text Box 26">
            <a:extLst>
              <a:ext uri="{FF2B5EF4-FFF2-40B4-BE49-F238E27FC236}">
                <a16:creationId xmlns:a16="http://schemas.microsoft.com/office/drawing/2014/main" id="{6A8A4414-959F-4296-8E6B-8D5E5B8E2158}"/>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64" name="Isosceles Triangle 63">
            <a:extLst>
              <a:ext uri="{FF2B5EF4-FFF2-40B4-BE49-F238E27FC236}">
                <a16:creationId xmlns:a16="http://schemas.microsoft.com/office/drawing/2014/main" id="{07BFA5E0-60EE-4E8F-88E3-0ADC53DD2F9C}"/>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5" name="Rectangle 64">
            <a:extLst>
              <a:ext uri="{FF2B5EF4-FFF2-40B4-BE49-F238E27FC236}">
                <a16:creationId xmlns:a16="http://schemas.microsoft.com/office/drawing/2014/main" id="{9C1014C8-4A7E-4FF2-8BF3-EB19E84A5F46}"/>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39000">
                <a:schemeClr val="accent1"/>
              </a:gs>
              <a:gs pos="54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6" name="Rectangle 65">
            <a:extLst>
              <a:ext uri="{FF2B5EF4-FFF2-40B4-BE49-F238E27FC236}">
                <a16:creationId xmlns:a16="http://schemas.microsoft.com/office/drawing/2014/main" id="{FD14FC54-4E46-480B-B0FA-97E9C9E2062E}"/>
              </a:ext>
            </a:extLst>
          </p:cNvPr>
          <p:cNvSpPr/>
          <p:nvPr/>
        </p:nvSpPr>
        <p:spPr>
          <a:xfrm>
            <a:off x="1899520" y="3667441"/>
            <a:ext cx="2662049"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1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67" name="Rectangle 66">
            <a:extLst>
              <a:ext uri="{FF2B5EF4-FFF2-40B4-BE49-F238E27FC236}">
                <a16:creationId xmlns:a16="http://schemas.microsoft.com/office/drawing/2014/main" id="{857D8F9B-AE15-4180-9BB3-45E4DBC872AA}"/>
              </a:ext>
            </a:extLst>
          </p:cNvPr>
          <p:cNvSpPr/>
          <p:nvPr/>
        </p:nvSpPr>
        <p:spPr>
          <a:xfrm>
            <a:off x="4561569" y="424972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68" name="Rectangle 67">
            <a:extLst>
              <a:ext uri="{FF2B5EF4-FFF2-40B4-BE49-F238E27FC236}">
                <a16:creationId xmlns:a16="http://schemas.microsoft.com/office/drawing/2014/main" id="{88EAC866-04DC-4B0A-8640-F25C882B9337}"/>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69" name="Isosceles Triangle 68">
            <a:extLst>
              <a:ext uri="{FF2B5EF4-FFF2-40B4-BE49-F238E27FC236}">
                <a16:creationId xmlns:a16="http://schemas.microsoft.com/office/drawing/2014/main" id="{826B4A4D-393F-498D-9D87-4EC1E03BAEFE}"/>
              </a:ext>
            </a:extLst>
          </p:cNvPr>
          <p:cNvSpPr>
            <a:spLocks noChangeArrowheads="1"/>
          </p:cNvSpPr>
          <p:nvPr/>
        </p:nvSpPr>
        <p:spPr bwMode="auto">
          <a:xfrm flipH="1">
            <a:off x="2118317" y="236023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0" name="Text Box 26">
            <a:extLst>
              <a:ext uri="{FF2B5EF4-FFF2-40B4-BE49-F238E27FC236}">
                <a16:creationId xmlns:a16="http://schemas.microsoft.com/office/drawing/2014/main" id="{B1E5607F-CF2F-4602-AB06-67D1F00A19A3}"/>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1" name="Isosceles Triangle 70">
            <a:extLst>
              <a:ext uri="{FF2B5EF4-FFF2-40B4-BE49-F238E27FC236}">
                <a16:creationId xmlns:a16="http://schemas.microsoft.com/office/drawing/2014/main" id="{D65CF35A-9D39-4992-A7EB-5112FC1D05BC}"/>
              </a:ext>
            </a:extLst>
          </p:cNvPr>
          <p:cNvSpPr>
            <a:spLocks noChangeArrowheads="1"/>
          </p:cNvSpPr>
          <p:nvPr/>
        </p:nvSpPr>
        <p:spPr bwMode="auto">
          <a:xfrm flipH="1">
            <a:off x="4308122" y="236023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2" name="Text Box 26">
            <a:extLst>
              <a:ext uri="{FF2B5EF4-FFF2-40B4-BE49-F238E27FC236}">
                <a16:creationId xmlns:a16="http://schemas.microsoft.com/office/drawing/2014/main" id="{4D380D21-4981-4BC0-ADE3-E9A1BA7849DA}"/>
              </a:ext>
            </a:extLst>
          </p:cNvPr>
          <p:cNvSpPr txBox="1">
            <a:spLocks noChangeArrowheads="1"/>
          </p:cNvSpPr>
          <p:nvPr/>
        </p:nvSpPr>
        <p:spPr bwMode="auto">
          <a:xfrm flipH="1">
            <a:off x="3925559" y="2550713"/>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07/23</a:t>
            </a:r>
          </a:p>
        </p:txBody>
      </p:sp>
      <p:sp>
        <p:nvSpPr>
          <p:cNvPr id="73" name="Isosceles Triangle 72">
            <a:extLst>
              <a:ext uri="{FF2B5EF4-FFF2-40B4-BE49-F238E27FC236}">
                <a16:creationId xmlns:a16="http://schemas.microsoft.com/office/drawing/2014/main" id="{1A6D67C0-D43F-4492-A04D-CED99405C4D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4" name="Text Box 26">
            <a:extLst>
              <a:ext uri="{FF2B5EF4-FFF2-40B4-BE49-F238E27FC236}">
                <a16:creationId xmlns:a16="http://schemas.microsoft.com/office/drawing/2014/main" id="{879B732F-FD1F-4B64-A2DD-A98A01F386AD}"/>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75" name="Group 74">
            <a:extLst>
              <a:ext uri="{FF2B5EF4-FFF2-40B4-BE49-F238E27FC236}">
                <a16:creationId xmlns:a16="http://schemas.microsoft.com/office/drawing/2014/main" id="{CD869CA2-20C6-4D0A-9F08-D74201D762A9}"/>
              </a:ext>
            </a:extLst>
          </p:cNvPr>
          <p:cNvGrpSpPr/>
          <p:nvPr/>
        </p:nvGrpSpPr>
        <p:grpSpPr>
          <a:xfrm>
            <a:off x="7081852" y="3011494"/>
            <a:ext cx="998028" cy="570630"/>
            <a:chOff x="7680176" y="2434195"/>
            <a:chExt cx="998028" cy="570630"/>
          </a:xfrm>
        </p:grpSpPr>
        <p:sp>
          <p:nvSpPr>
            <p:cNvPr id="76" name="Isosceles Triangle 75">
              <a:extLst>
                <a:ext uri="{FF2B5EF4-FFF2-40B4-BE49-F238E27FC236}">
                  <a16:creationId xmlns:a16="http://schemas.microsoft.com/office/drawing/2014/main" id="{90DAF0B8-F0F6-4AA1-9E86-502C38DF4745}"/>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70C819F2-F8FB-49BF-A033-891373AA3C20}"/>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78" name="Isosceles Triangle 77">
            <a:extLst>
              <a:ext uri="{FF2B5EF4-FFF2-40B4-BE49-F238E27FC236}">
                <a16:creationId xmlns:a16="http://schemas.microsoft.com/office/drawing/2014/main" id="{769A2687-35F5-47A7-B08D-C6E2391D0F06}"/>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9" name="Text Box 26">
            <a:extLst>
              <a:ext uri="{FF2B5EF4-FFF2-40B4-BE49-F238E27FC236}">
                <a16:creationId xmlns:a16="http://schemas.microsoft.com/office/drawing/2014/main" id="{3E62FC4F-20BD-4C85-9CD4-5A714E7ACD6C}"/>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80" name="Isosceles Triangle 79">
            <a:extLst>
              <a:ext uri="{FF2B5EF4-FFF2-40B4-BE49-F238E27FC236}">
                <a16:creationId xmlns:a16="http://schemas.microsoft.com/office/drawing/2014/main" id="{D63298F5-4EE5-4368-9135-F87A3145319F}"/>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1" name="Text Box 26">
            <a:extLst>
              <a:ext uri="{FF2B5EF4-FFF2-40B4-BE49-F238E27FC236}">
                <a16:creationId xmlns:a16="http://schemas.microsoft.com/office/drawing/2014/main" id="{C2583E82-800C-4C7B-B7E2-3888EF2BEC8E}"/>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82" name="Straight Connector 81">
            <a:extLst>
              <a:ext uri="{FF2B5EF4-FFF2-40B4-BE49-F238E27FC236}">
                <a16:creationId xmlns:a16="http://schemas.microsoft.com/office/drawing/2014/main" id="{27F52C4E-0431-4D02-A383-D8C45DDBB57A}"/>
              </a:ext>
            </a:extLst>
          </p:cNvPr>
          <p:cNvCxnSpPr>
            <a:cxnSpLocks/>
          </p:cNvCxnSpPr>
          <p:nvPr/>
        </p:nvCxnSpPr>
        <p:spPr bwMode="auto">
          <a:xfrm flipV="1">
            <a:off x="1124341" y="3222084"/>
            <a:ext cx="5486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itle 1">
            <a:extLst>
              <a:ext uri="{FF2B5EF4-FFF2-40B4-BE49-F238E27FC236}">
                <a16:creationId xmlns:a16="http://schemas.microsoft.com/office/drawing/2014/main" id="{6E6A263F-E98C-4431-945F-8E56FA9FDF5E}"/>
              </a:ext>
            </a:extLst>
          </p:cNvPr>
          <p:cNvSpPr>
            <a:spLocks noGrp="1"/>
          </p:cNvSpPr>
          <p:nvPr>
            <p:ph type="title"/>
          </p:nvPr>
        </p:nvSpPr>
        <p:spPr>
          <a:xfrm>
            <a:off x="914401" y="685801"/>
            <a:ext cx="10361084" cy="1065213"/>
          </a:xfrm>
        </p:spPr>
        <p:txBody>
          <a:bodyPr/>
          <a:lstStyle/>
          <a:p>
            <a:r>
              <a:rPr lang="en-US" dirty="0" err="1"/>
              <a:t>TGbk</a:t>
            </a:r>
            <a:r>
              <a:rPr lang="en-US" dirty="0"/>
              <a:t> Projected Timeline</a:t>
            </a:r>
          </a:p>
        </p:txBody>
      </p:sp>
      <p:sp>
        <p:nvSpPr>
          <p:cNvPr id="2" name="Footer Placeholder 1">
            <a:extLst>
              <a:ext uri="{FF2B5EF4-FFF2-40B4-BE49-F238E27FC236}">
                <a16:creationId xmlns:a16="http://schemas.microsoft.com/office/drawing/2014/main" id="{F6E15460-26C1-DAB3-773F-0F31902E416F}"/>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1943843-1D34-EB6A-1523-ADA5C10FD2CC}"/>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7" name="Date Placeholder 6">
            <a:extLst>
              <a:ext uri="{FF2B5EF4-FFF2-40B4-BE49-F238E27FC236}">
                <a16:creationId xmlns:a16="http://schemas.microsoft.com/office/drawing/2014/main" id="{5914963A-4079-F0FA-AF10-37192BF3D79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21641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Apr.  4</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r>
              <a:rPr lang="en-US" altLang="en-US" sz="2000" b="0" kern="0" baseline="30000" dirty="0"/>
              <a:t> </a:t>
            </a:r>
            <a:endParaRPr lang="en-US" altLang="en-US" kern="0" dirty="0"/>
          </a:p>
          <a:p>
            <a:pPr lvl="1">
              <a:buFont typeface="Arial" panose="020B0604020202020204" pitchFamily="34" charset="0"/>
              <a:buChar char="•"/>
            </a:pPr>
            <a:r>
              <a:rPr lang="en-US" altLang="en-US" kern="0" dirty="0"/>
              <a:t>Tue. </a:t>
            </a:r>
            <a:r>
              <a:rPr lang="en-US" altLang="en-US" b="0" kern="0" dirty="0"/>
              <a:t>Apr. 18</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endParaRPr lang="en-US" altLang="en-US" sz="1200" b="0" kern="0" baseline="30000" dirty="0"/>
          </a:p>
          <a:p>
            <a:pPr lvl="1">
              <a:buFont typeface="Arial" panose="020B0604020202020204" pitchFamily="34" charset="0"/>
              <a:buChar char="•"/>
            </a:pPr>
            <a:r>
              <a:rPr lang="en-US" altLang="en-US" kern="0" dirty="0"/>
              <a:t>Tue. </a:t>
            </a:r>
            <a:r>
              <a:rPr lang="en-US" altLang="en-US" b="0" kern="0" dirty="0"/>
              <a:t>Apr. 25</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r>
              <a:rPr lang="en-US" altLang="en-US" sz="1800" b="0" kern="0" baseline="30000" dirty="0"/>
              <a:t> </a:t>
            </a:r>
            <a:r>
              <a:rPr lang="en-US" altLang="en-US" sz="1400" b="0" kern="0" baseline="30000" dirty="0"/>
              <a:t>┼</a:t>
            </a:r>
            <a:endParaRPr lang="en-US" altLang="en-US" kern="0" baseline="3000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72558B41-B00C-A01A-2DE8-CE98C6FBB41D}"/>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866500BF-3D41-3B1C-31E3-9BC1EBAC6D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10" name="Date Placeholder 9">
            <a:extLst>
              <a:ext uri="{FF2B5EF4-FFF2-40B4-BE49-F238E27FC236}">
                <a16:creationId xmlns:a16="http://schemas.microsoft.com/office/drawing/2014/main" id="{9B005482-5F55-CD26-D470-C04F08EFED4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84200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8EBD495-E521-66CF-2B4D-DC325493B3C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1E4EE330-485A-0FC2-464A-84DF3F2B6BA5}"/>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1BC5B031-94F3-BCF7-E622-E8CD4F03B2E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91071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dirty="0"/>
              <a:t>Motion on inclusion of </a:t>
            </a:r>
            <a:r>
              <a:rPr lang="en-US" dirty="0" err="1"/>
              <a:t>mmWave</a:t>
            </a:r>
            <a:r>
              <a:rPr lang="en-US" dirty="0"/>
              <a:t> operating bands in the scope of UHR failed (50/50)</a:t>
            </a:r>
          </a:p>
          <a:p>
            <a:pPr lvl="2">
              <a:lnSpc>
                <a:spcPct val="90000"/>
              </a:lnSpc>
            </a:pPr>
            <a:r>
              <a:rPr lang="en-US" sz="1800" dirty="0"/>
              <a:t>SP on defining integrated operation on </a:t>
            </a:r>
            <a:r>
              <a:rPr lang="en-US" sz="1800" dirty="0" err="1"/>
              <a:t>mmWave</a:t>
            </a:r>
            <a:r>
              <a:rPr lang="en-US" sz="1800" dirty="0"/>
              <a:t> in a separate Study Group received strong support</a:t>
            </a:r>
            <a:endParaRPr lang="en-US" sz="1600" dirty="0"/>
          </a:p>
          <a:p>
            <a:pPr lvl="1">
              <a:lnSpc>
                <a:spcPct val="90000"/>
              </a:lnSpc>
            </a:pPr>
            <a:r>
              <a:rPr lang="en-US" dirty="0"/>
              <a:t>Finalized UHR PAR and CSD documents</a:t>
            </a:r>
          </a:p>
          <a:p>
            <a:pPr lvl="2">
              <a:lnSpc>
                <a:spcPct val="90000"/>
              </a:lnSpc>
            </a:pPr>
            <a:r>
              <a:rPr lang="en-GB" sz="1800" dirty="0">
                <a:hlinkClick r:id="rId3"/>
              </a:rPr>
              <a:t>https://mentor.ieee.org/802.11/dcn/23/11-23-0480-00-0uhr-uhr-proposed-par.pdf</a:t>
            </a:r>
            <a:endParaRPr lang="en-US" sz="1800" dirty="0"/>
          </a:p>
          <a:p>
            <a:pPr lvl="2">
              <a:lnSpc>
                <a:spcPct val="90000"/>
              </a:lnSpc>
            </a:pPr>
            <a:r>
              <a:rPr lang="en-GB" sz="1800" dirty="0">
                <a:hlinkClick r:id="rId4"/>
              </a:rPr>
              <a:t>https://mentor.ieee.org/802.11/dcn/23/11-23-0079-05-0uhr-uhr-draft-proposed-csd.docx</a:t>
            </a:r>
            <a:endParaRPr lang="en-US" sz="1800" dirty="0"/>
          </a:p>
          <a:p>
            <a:pPr lvl="1">
              <a:lnSpc>
                <a:spcPct val="90000"/>
              </a:lnSpc>
            </a:pPr>
            <a:r>
              <a:rPr lang="en-US" dirty="0"/>
              <a:t>Reached agreement on UHR PAR and CSD documents</a:t>
            </a:r>
          </a:p>
          <a:p>
            <a:pPr lvl="2">
              <a:lnSpc>
                <a:spcPct val="90000"/>
              </a:lnSpc>
            </a:pPr>
            <a:r>
              <a:rPr lang="en-US" sz="1600" dirty="0"/>
              <a:t>PAR motion: </a:t>
            </a:r>
            <a:r>
              <a:rPr lang="en-GB" sz="1600" dirty="0"/>
              <a:t>243y, 13n, 16a</a:t>
            </a:r>
          </a:p>
          <a:p>
            <a:pPr lvl="2">
              <a:lnSpc>
                <a:spcPct val="90000"/>
              </a:lnSpc>
            </a:pPr>
            <a:r>
              <a:rPr lang="en-GB" sz="1600" dirty="0"/>
              <a:t>CSD motion: 250y, 4n, 13a</a:t>
            </a:r>
            <a:endParaRPr lang="en-US" sz="1600" dirty="0"/>
          </a:p>
          <a:p>
            <a:pPr lvl="1">
              <a:lnSpc>
                <a:spcPct val="90000"/>
              </a:lnSpc>
            </a:pPr>
            <a:r>
              <a:rPr lang="en-US" dirty="0"/>
              <a:t>9 presentations</a:t>
            </a:r>
          </a:p>
          <a:p>
            <a:pPr lvl="2">
              <a:lnSpc>
                <a:spcPct val="90000"/>
              </a:lnSpc>
            </a:pPr>
            <a:r>
              <a:rPr lang="en-US" sz="1600" dirty="0"/>
              <a:t>PAR and technical contributions</a:t>
            </a:r>
            <a:endParaRPr lang="en-US" dirty="0"/>
          </a:p>
          <a:p>
            <a:pPr lvl="1">
              <a:lnSpc>
                <a:spcPct val="90000"/>
              </a:lnSpc>
            </a:pPr>
            <a:r>
              <a:rPr lang="en-US" dirty="0"/>
              <a:t>Minutes:</a:t>
            </a:r>
            <a:endParaRPr lang="en-US" dirty="0">
              <a:hlinkClick r:id="rId5">
                <a:extLst>
                  <a:ext uri="{A12FA001-AC4F-418D-AE19-62706E023703}">
                    <ahyp:hlinkClr xmlns:ahyp="http://schemas.microsoft.com/office/drawing/2018/hyperlinkcolor" val="tx"/>
                  </a:ext>
                </a:extLst>
              </a:hlinkClick>
            </a:endParaRPr>
          </a:p>
          <a:p>
            <a:pPr lvl="2">
              <a:lnSpc>
                <a:spcPct val="90000"/>
              </a:lnSpc>
            </a:pPr>
            <a:r>
              <a:rPr lang="en-US" sz="1800" dirty="0">
                <a:solidFill>
                  <a:srgbClr val="0066FF"/>
                </a:solidFill>
                <a:hlinkClick r:id="rId5">
                  <a:extLst>
                    <a:ext uri="{A12FA001-AC4F-418D-AE19-62706E023703}">
                      <ahyp:hlinkClr xmlns:ahyp="http://schemas.microsoft.com/office/drawing/2018/hyperlinkcolor" val="tx"/>
                    </a:ext>
                  </a:extLst>
                </a:hlinkClick>
              </a:rPr>
              <a:t>https://mentor.ieee.org/802.11/dcn/23/11-23-0409-00-0uhr-uhr-sg-march-2023-meeting-minutes.docx</a:t>
            </a:r>
            <a:endParaRPr lang="en-US" sz="1800" dirty="0"/>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3F1BCF7-9810-0C28-9999-499EE6F942C0}"/>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58C1947D-5C94-B8AF-2F68-770A4FF65AE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5" name="Date Placeholder 4">
            <a:extLst>
              <a:ext uri="{FF2B5EF4-FFF2-40B4-BE49-F238E27FC236}">
                <a16:creationId xmlns:a16="http://schemas.microsoft.com/office/drawing/2014/main" id="{BA2859BD-8601-B5D2-0707-21254C2364B4}"/>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659667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plan:</a:t>
            </a:r>
          </a:p>
          <a:p>
            <a:pPr lvl="1">
              <a:buFont typeface="Arial" panose="020B0604020202020204" pitchFamily="34" charset="0"/>
              <a:buChar char="•"/>
            </a:pPr>
            <a:r>
              <a:rPr lang="en-US" sz="1800" dirty="0"/>
              <a:t>March 27</a:t>
            </a:r>
            <a:r>
              <a:rPr lang="en-US" sz="1800" baseline="30000" dirty="0"/>
              <a:t>th</a:t>
            </a:r>
            <a:r>
              <a:rPr lang="en-US" sz="1800" dirty="0"/>
              <a:t> 10am-12pm ET</a:t>
            </a:r>
          </a:p>
          <a:p>
            <a:pPr lvl="1">
              <a:buFont typeface="Arial" panose="020B0604020202020204" pitchFamily="34" charset="0"/>
              <a:buChar char="•"/>
            </a:pPr>
            <a:r>
              <a:rPr lang="en-US" sz="1800" dirty="0"/>
              <a:t>April 10</a:t>
            </a:r>
            <a:r>
              <a:rPr lang="en-US" sz="1800" baseline="30000" dirty="0"/>
              <a:t>th</a:t>
            </a:r>
            <a:r>
              <a:rPr lang="en-US" sz="1800" dirty="0"/>
              <a:t> 10am-12pm ET</a:t>
            </a:r>
          </a:p>
          <a:p>
            <a:pPr lvl="1">
              <a:buFont typeface="Arial" panose="020B0604020202020204" pitchFamily="34" charset="0"/>
              <a:buChar char="•"/>
            </a:pPr>
            <a:r>
              <a:rPr lang="en-US" sz="1800" dirty="0"/>
              <a:t>April 25</a:t>
            </a:r>
            <a:r>
              <a:rPr lang="en-US" sz="1800" baseline="30000" dirty="0"/>
              <a:t>th</a:t>
            </a:r>
            <a:r>
              <a:rPr lang="en-US" sz="1800" dirty="0"/>
              <a:t> 10am-12pm ET</a:t>
            </a:r>
          </a:p>
          <a:p>
            <a:pPr lvl="1">
              <a:buFont typeface="Arial" panose="020B0604020202020204" pitchFamily="34" charset="0"/>
              <a:buChar char="•"/>
            </a:pPr>
            <a:endParaRPr lang="en-US" sz="1800"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May:</a:t>
            </a:r>
          </a:p>
          <a:p>
            <a:pPr lvl="1">
              <a:lnSpc>
                <a:spcPct val="90000"/>
              </a:lnSpc>
            </a:pPr>
            <a:r>
              <a:rPr lang="en-US" dirty="0"/>
              <a:t>Technical presentations and discussion addressing UHR PAR KPIs</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05BE0433-3BB2-3A4D-FEAA-39D18B64AF46}"/>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C1BEA00D-0D65-93F0-16D7-8BF6A626DF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7" name="Date Placeholder 6">
            <a:extLst>
              <a:ext uri="{FF2B5EF4-FFF2-40B4-BE49-F238E27FC236}">
                <a16:creationId xmlns:a16="http://schemas.microsoft.com/office/drawing/2014/main" id="{1E607C17-2A56-98E0-3990-06939A2DF907}"/>
              </a:ext>
            </a:extLst>
          </p:cNvPr>
          <p:cNvSpPr>
            <a:spLocks noGrp="1"/>
          </p:cNvSpPr>
          <p:nvPr>
            <p:ph type="dt" sz="half" idx="10"/>
          </p:nvPr>
        </p:nvSpPr>
        <p:spPr>
          <a:xfrm>
            <a:off x="929216" y="332601"/>
            <a:ext cx="1280583" cy="276999"/>
          </a:xfrm>
        </p:spPr>
        <p:txBody>
          <a:bodyPr/>
          <a:lstStyle/>
          <a:p>
            <a:pPr>
              <a:defRPr/>
            </a:pPr>
            <a:r>
              <a:rPr lang="en-US" dirty="0"/>
              <a:t>March 2023</a:t>
            </a:r>
          </a:p>
        </p:txBody>
      </p:sp>
    </p:spTree>
    <p:extLst>
      <p:ext uri="{BB962C8B-B14F-4D97-AF65-F5344CB8AC3E}">
        <p14:creationId xmlns:p14="http://schemas.microsoft.com/office/powerpoint/2010/main" val="3124926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82A00E7-42B3-AFC8-B0FF-418641A5CA8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C727FE8D-0A13-8CAF-7212-2C4C39E21C65}"/>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991EC21D-DFBA-03B7-0A6F-1EC053ED78F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12042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March 2023</a:t>
            </a:r>
          </a:p>
        </p:txBody>
      </p:sp>
      <p:sp>
        <p:nvSpPr>
          <p:cNvPr id="2" name="Footer Placeholder 1">
            <a:extLst>
              <a:ext uri="{FF2B5EF4-FFF2-40B4-BE49-F238E27FC236}">
                <a16:creationId xmlns:a16="http://schemas.microsoft.com/office/drawing/2014/main" id="{9EF491A1-3157-AB25-76E0-4F1C7E494994}"/>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0E8B743E-7BAE-B839-87B1-A05B8D3ADFD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4" name="Date Placeholder 3">
            <a:extLst>
              <a:ext uri="{FF2B5EF4-FFF2-40B4-BE49-F238E27FC236}">
                <a16:creationId xmlns:a16="http://schemas.microsoft.com/office/drawing/2014/main" id="{B3F57A16-629B-A8B8-45C8-DA7A45BB68E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065626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3 Sessions</a:t>
            </a:r>
          </a:p>
          <a:p>
            <a:pPr marL="685800" lvl="2" indent="-342900">
              <a:lnSpc>
                <a:spcPct val="90000"/>
              </a:lnSpc>
            </a:pPr>
            <a:r>
              <a:rPr lang="en-US" sz="2000" dirty="0"/>
              <a:t>Monday PM1</a:t>
            </a:r>
          </a:p>
          <a:p>
            <a:pPr marL="685800" lvl="2" indent="-342900">
              <a:lnSpc>
                <a:spcPct val="90000"/>
              </a:lnSpc>
            </a:pPr>
            <a:r>
              <a:rPr lang="en-US" sz="2000" dirty="0"/>
              <a:t>Tuesday AM1</a:t>
            </a:r>
          </a:p>
          <a:p>
            <a:pPr marL="685800" lvl="2" indent="-342900">
              <a:lnSpc>
                <a:spcPct val="90000"/>
              </a:lnSpc>
            </a:pPr>
            <a:r>
              <a:rPr lang="en-US" sz="2000" dirty="0"/>
              <a:t>Thursday AM1</a:t>
            </a:r>
          </a:p>
          <a:p>
            <a:pPr marL="342900" lvl="1" indent="-342900">
              <a:lnSpc>
                <a:spcPct val="90000"/>
              </a:lnSpc>
              <a:buChar char="•"/>
            </a:pPr>
            <a:r>
              <a:rPr lang="en-US" sz="2400" b="1" dirty="0">
                <a:ea typeface="+mn-ea"/>
                <a:cs typeface="+mn-cs"/>
              </a:rPr>
              <a:t>AIML TIG discussed options for ways forward</a:t>
            </a:r>
          </a:p>
          <a:p>
            <a:pPr marL="342900" lvl="1" indent="-342900">
              <a:lnSpc>
                <a:spcPct val="90000"/>
              </a:lnSpc>
              <a:buChar char="•"/>
            </a:pPr>
            <a:r>
              <a:rPr lang="en-US" sz="2400" b="1" dirty="0">
                <a:highlight>
                  <a:srgbClr val="FFFF00"/>
                </a:highlight>
                <a:ea typeface="+mn-ea"/>
                <a:cs typeface="+mn-cs"/>
              </a:rPr>
              <a:t>Approved motion to request the WG Chair to extend the AIML TIG for 3 sessions</a:t>
            </a:r>
          </a:p>
          <a:p>
            <a:pPr marL="685800" lvl="2" indent="-342900">
              <a:lnSpc>
                <a:spcPct val="90000"/>
              </a:lnSpc>
            </a:pPr>
            <a:r>
              <a:rPr lang="en-US" sz="2000" dirty="0">
                <a:highlight>
                  <a:srgbClr val="FFFF00"/>
                </a:highlight>
              </a:rPr>
              <a:t>Motion #22 AIML TIG Next Step</a:t>
            </a:r>
          </a:p>
          <a:p>
            <a:pPr lvl="1"/>
            <a:r>
              <a:rPr lang="en-US" sz="1600" dirty="0">
                <a:highlight>
                  <a:srgbClr val="FFFF00"/>
                </a:highlight>
              </a:rPr>
              <a:t>Move to request the 802.11 WG chair to extend the AIML TIG for 3 sessions</a:t>
            </a:r>
          </a:p>
          <a:p>
            <a:pPr lvl="1"/>
            <a:r>
              <a:rPr lang="en-US" sz="1600" dirty="0">
                <a:highlight>
                  <a:srgbClr val="FFFF00"/>
                </a:highlight>
              </a:rPr>
              <a:t>Move: Tuncer </a:t>
            </a:r>
            <a:r>
              <a:rPr lang="en-US" sz="1600" dirty="0" err="1">
                <a:highlight>
                  <a:srgbClr val="FFFF00"/>
                </a:highlight>
              </a:rPr>
              <a:t>Baykas</a:t>
            </a:r>
            <a:endParaRPr lang="en-US" sz="1600" dirty="0">
              <a:highlight>
                <a:srgbClr val="FFFF00"/>
              </a:highlight>
            </a:endParaRPr>
          </a:p>
          <a:p>
            <a:pPr lvl="1"/>
            <a:r>
              <a:rPr lang="en-US" sz="1600" dirty="0">
                <a:highlight>
                  <a:srgbClr val="FFFF00"/>
                </a:highlight>
              </a:rPr>
              <a:t>Second: Ming Gan</a:t>
            </a:r>
          </a:p>
          <a:p>
            <a:pPr lvl="1"/>
            <a:r>
              <a:rPr lang="en-US" sz="1600" dirty="0">
                <a:highlight>
                  <a:srgbClr val="FFFF00"/>
                </a:highlight>
              </a:rPr>
              <a:t>Y/N/Abs: 55/0/4</a:t>
            </a:r>
          </a:p>
          <a:p>
            <a:pPr lvl="1"/>
            <a:r>
              <a:rPr lang="en-US" sz="2400" dirty="0">
                <a:highlight>
                  <a:srgbClr val="FFFF00"/>
                </a:highlight>
              </a:rPr>
              <a:t>Motion passes</a:t>
            </a:r>
          </a:p>
          <a:p>
            <a:pPr marL="685800" lvl="2" indent="-342900">
              <a:lnSpc>
                <a:spcPct val="90000"/>
              </a:lnSpc>
            </a:pPr>
            <a:endParaRPr lang="en-US" sz="2800" b="1" dirty="0">
              <a:ea typeface="+mn-ea"/>
              <a:cs typeface="+mn-cs"/>
            </a:endParaRP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E77918E-1A7A-0960-6DD9-1FE587BA9D89}"/>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94A2D212-3750-8EC0-391F-7BEBCD9B65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88</a:t>
            </a:fld>
            <a:endParaRPr lang="en-US"/>
          </a:p>
        </p:txBody>
      </p:sp>
      <p:sp>
        <p:nvSpPr>
          <p:cNvPr id="5" name="Date Placeholder 4">
            <a:extLst>
              <a:ext uri="{FF2B5EF4-FFF2-40B4-BE49-F238E27FC236}">
                <a16:creationId xmlns:a16="http://schemas.microsoft.com/office/drawing/2014/main" id="{7745979C-55F5-06D3-98D2-250968CE8B58}"/>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791444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9 technical contributions</a:t>
            </a:r>
          </a:p>
          <a:p>
            <a:pPr marL="685800" lvl="2" indent="-342900">
              <a:lnSpc>
                <a:spcPct val="90000"/>
              </a:lnSpc>
            </a:pPr>
            <a:r>
              <a:rPr lang="en-US" sz="2000" dirty="0"/>
              <a:t>4 technical report draft proposals</a:t>
            </a:r>
          </a:p>
          <a:p>
            <a:pPr marL="685800" lvl="2" indent="-342900">
              <a:lnSpc>
                <a:spcPct val="90000"/>
              </a:lnSpc>
            </a:pPr>
            <a:r>
              <a:rPr lang="en-US" sz="2000" dirty="0"/>
              <a:t>1 new use case</a:t>
            </a:r>
          </a:p>
          <a:p>
            <a:pPr marL="685800" lvl="2" indent="-342900">
              <a:lnSpc>
                <a:spcPct val="90000"/>
              </a:lnSpc>
            </a:pPr>
            <a:r>
              <a:rPr lang="en-US" sz="2000" dirty="0"/>
              <a:t>3 additional technical contribution on AIML-based CSI compression</a:t>
            </a:r>
          </a:p>
          <a:p>
            <a:pPr marL="685800" lvl="2" indent="-342900">
              <a:lnSpc>
                <a:spcPct val="90000"/>
              </a:lnSpc>
            </a:pPr>
            <a:r>
              <a:rPr lang="en-US" sz="2000" dirty="0"/>
              <a:t>1 additional technical contribution on AIML model sharing use case</a:t>
            </a: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6308DF8-2949-EBE1-B811-18737985AC35}"/>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89E6CF95-1DD2-96DA-03EA-9D06C0A6C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89</a:t>
            </a:fld>
            <a:endParaRPr lang="en-US"/>
          </a:p>
        </p:txBody>
      </p:sp>
      <p:sp>
        <p:nvSpPr>
          <p:cNvPr id="5" name="Date Placeholder 4">
            <a:extLst>
              <a:ext uri="{FF2B5EF4-FFF2-40B4-BE49-F238E27FC236}">
                <a16:creationId xmlns:a16="http://schemas.microsoft.com/office/drawing/2014/main" id="{A79D505C-DDAF-425A-3BCA-8E54C28E67F8}"/>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45747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March 27, 2023 at 10 am -- 11:30 am ET</a:t>
            </a:r>
          </a:p>
          <a:p>
            <a:pPr lvl="1">
              <a:lnSpc>
                <a:spcPct val="80000"/>
              </a:lnSpc>
            </a:pPr>
            <a:r>
              <a:rPr lang="en-US" altLang="en-US" b="1" dirty="0"/>
              <a:t>April 24, 2023 at 10 am – 11:30 am ET</a:t>
            </a:r>
          </a:p>
          <a:p>
            <a:pPr marL="0" indent="0">
              <a:lnSpc>
                <a:spcPct val="90000"/>
              </a:lnSpc>
              <a:buNone/>
            </a:pPr>
            <a:endParaRPr lang="en-US" kern="0" dirty="0"/>
          </a:p>
          <a:p>
            <a:pPr>
              <a:lnSpc>
                <a:spcPct val="90000"/>
              </a:lnSpc>
            </a:pPr>
            <a:r>
              <a:rPr lang="en-US" kern="0" dirty="0"/>
              <a:t>Discussion whether the chair should make a status report of AIML TIG to UHR SG and runs a </a:t>
            </a:r>
            <a:r>
              <a:rPr lang="en-US" kern="0" dirty="0" err="1"/>
              <a:t>strawpoll</a:t>
            </a:r>
            <a:r>
              <a:rPr lang="en-US" kern="0" dirty="0"/>
              <a:t> to poll UHR SG members on their interests of AIML related features</a:t>
            </a:r>
          </a:p>
          <a:p>
            <a:pPr lvl="1">
              <a:lnSpc>
                <a:spcPct val="90000"/>
              </a:lnSpc>
            </a:pPr>
            <a:r>
              <a:rPr lang="en-US" dirty="0"/>
              <a:t>First slot on May 2023 meeting</a:t>
            </a:r>
          </a:p>
          <a:p>
            <a:pPr marL="457200" lvl="1"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May </a:t>
            </a:r>
            <a:r>
              <a:rPr lang="en-US" dirty="0"/>
              <a:t>2023</a:t>
            </a:r>
          </a:p>
        </p:txBody>
      </p:sp>
      <p:sp>
        <p:nvSpPr>
          <p:cNvPr id="3" name="Footer Placeholder 2">
            <a:extLst>
              <a:ext uri="{FF2B5EF4-FFF2-40B4-BE49-F238E27FC236}">
                <a16:creationId xmlns:a16="http://schemas.microsoft.com/office/drawing/2014/main" id="{0C3D4FB3-AF5E-01A6-317B-22A05281E0C2}"/>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50ED3D36-830A-0AD9-DDBA-F91D8092902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90</a:t>
            </a:fld>
            <a:endParaRPr lang="en-US"/>
          </a:p>
        </p:txBody>
      </p:sp>
      <p:sp>
        <p:nvSpPr>
          <p:cNvPr id="6" name="Date Placeholder 5">
            <a:extLst>
              <a:ext uri="{FF2B5EF4-FFF2-40B4-BE49-F238E27FC236}">
                <a16:creationId xmlns:a16="http://schemas.microsoft.com/office/drawing/2014/main" id="{3E351864-7CCC-0657-2DEB-9673CC56CE0B}"/>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178988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(Sanechips)</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Zhisong</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Zuo</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AD0AE59F-017E-19A2-66E7-156B2AE7B51E}"/>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66C6077A-0DC2-EC1E-837F-68128129A130}"/>
              </a:ext>
            </a:extLst>
          </p:cNvPr>
          <p:cNvSpPr>
            <a:spLocks noGrp="1"/>
          </p:cNvSpPr>
          <p:nvPr>
            <p:ph type="sldNum" idx="12"/>
          </p:nvPr>
        </p:nvSpPr>
        <p:spPr/>
        <p:txBody>
          <a:bodyPr/>
          <a:lstStyle/>
          <a:p>
            <a:r>
              <a:rPr lang="en-GB"/>
              <a:t>Slide </a:t>
            </a:r>
            <a:fld id="{06B781AF-4CCF-49B0-A572-DE54FBE5D942}" type="slidenum">
              <a:rPr lang="en-GB" smtClean="0"/>
              <a:pPr/>
              <a:t>91</a:t>
            </a:fld>
            <a:endParaRPr lang="en-GB"/>
          </a:p>
        </p:txBody>
      </p:sp>
      <p:sp>
        <p:nvSpPr>
          <p:cNvPr id="4" name="Date Placeholder 3">
            <a:extLst>
              <a:ext uri="{FF2B5EF4-FFF2-40B4-BE49-F238E27FC236}">
                <a16:creationId xmlns:a16="http://schemas.microsoft.com/office/drawing/2014/main" id="{9B7ABA53-D5ED-0C7E-9E4E-0A17DC258C1E}"/>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435989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lnSpcReduction="10000"/>
          </a:bodyPr>
          <a:lstStyle/>
          <a:p>
            <a:pPr>
              <a:buFont typeface="Arial" panose="020B0604020202020204" pitchFamily="34" charset="0"/>
              <a:buChar char="•"/>
            </a:pPr>
            <a:r>
              <a:rPr lang="en-GB" altLang="en-US" dirty="0"/>
              <a:t>3 AMP TIG meetings were planned in this week and two meetings were held</a:t>
            </a:r>
          </a:p>
          <a:p>
            <a:pPr lvl="0">
              <a:buFont typeface="Arial" panose="020B0604020202020204" pitchFamily="34" charset="0"/>
              <a:buChar char="•"/>
            </a:pPr>
            <a:r>
              <a:rPr lang="en-GB" altLang="en-US" dirty="0"/>
              <a:t>AMP TIG TC progress was reviewed and updated tech report draft and introduction material were presented.</a:t>
            </a:r>
          </a:p>
          <a:p>
            <a:pPr lvl="0">
              <a:buFont typeface="Arial" panose="020B0604020202020204" pitchFamily="34" charset="0"/>
              <a:buChar char="•"/>
            </a:pPr>
            <a:r>
              <a:rPr lang="en-GB" altLang="en-US" dirty="0"/>
              <a:t>AMP TIG approved the final version tech report as in 11-23/436r0</a:t>
            </a:r>
          </a:p>
          <a:p>
            <a:pPr lvl="0">
              <a:buFont typeface="Arial" panose="020B0604020202020204" pitchFamily="34" charset="0"/>
              <a:buChar char="•"/>
            </a:pPr>
            <a:r>
              <a:rPr lang="en-GB" altLang="en-US" dirty="0"/>
              <a:t>AMP TIG approved to request a WG motion for forming Study Group.</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https://mentor.ieee.org/802.11/dcn/23/11-23-0172-04-0amp-amp-tig-meeting-agenda-for-mar-plenary-2023.pptx</a:t>
            </a:r>
            <a:endParaRPr lang="en-GB" altLang="en-US" dirty="0"/>
          </a:p>
          <a:p>
            <a:pPr lvl="1">
              <a:buFont typeface="Arial" panose="020B0604020202020204" pitchFamily="34" charset="0"/>
              <a:buChar char="•"/>
            </a:pP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Move forward to SG stage</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
        <p:nvSpPr>
          <p:cNvPr id="2" name="Footer Placeholder 1">
            <a:extLst>
              <a:ext uri="{FF2B5EF4-FFF2-40B4-BE49-F238E27FC236}">
                <a16:creationId xmlns:a16="http://schemas.microsoft.com/office/drawing/2014/main" id="{39DA7BEA-D6AE-8358-8C6F-EDC06AF7540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7B633E91-645D-AC28-E039-2F7DF09E57F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8B39DF18-ED13-142F-E76E-A135D8AEDD5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268011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TIG Motion #1 – TR Approval</a:t>
            </a:r>
            <a:endParaRPr lang="zh-CN" altLang="en-US" dirty="0"/>
          </a:p>
        </p:txBody>
      </p:sp>
      <p:sp>
        <p:nvSpPr>
          <p:cNvPr id="9" name="内容占位符 2"/>
          <p:cNvSpPr txBox="1">
            <a:spLocks/>
          </p:cNvSpPr>
          <p:nvPr/>
        </p:nvSpPr>
        <p:spPr>
          <a:xfrm>
            <a:off x="914401" y="1981201"/>
            <a:ext cx="10361084" cy="4419599"/>
          </a:xfrm>
          <a:prstGeom prst="rect">
            <a:avLst/>
          </a:prstGeom>
        </p:spPr>
        <p:txBody>
          <a:bodyPr>
            <a:no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10000"/>
              </a:lnSpc>
              <a:spcBef>
                <a:spcPts val="0"/>
              </a:spcBef>
              <a:spcAft>
                <a:spcPts val="600"/>
              </a:spcAft>
              <a:buFont typeface="Arial" panose="020B0604020202020204" pitchFamily="34" charset="0"/>
              <a:buChar char="•"/>
            </a:pPr>
            <a:r>
              <a:rPr lang="en-US" sz="2400" kern="0" dirty="0"/>
              <a:t>Approve to incorporate the content of 11-22/1562r8, together with the result of consensus SP in 11-23/0406r1 and result of motions on slide 23 and 24 in 11-23/0172r4 into the final version of the AMP technical report (11-23/0436r0) and grant the AMP TIP chair edit privilege.</a:t>
            </a:r>
            <a:endParaRPr lang="en-US" sz="1800" kern="0" dirty="0"/>
          </a:p>
          <a:p>
            <a:pPr>
              <a:lnSpc>
                <a:spcPct val="110000"/>
              </a:lnSpc>
              <a:spcBef>
                <a:spcPts val="0"/>
              </a:spcBef>
              <a:spcAft>
                <a:spcPts val="600"/>
              </a:spcAft>
              <a:buFont typeface="Arial" panose="020B0604020202020204" pitchFamily="34" charset="0"/>
              <a:buChar char="•"/>
            </a:pPr>
            <a:endParaRPr lang="en-US" sz="2400" kern="0" dirty="0"/>
          </a:p>
          <a:p>
            <a:pPr>
              <a:lnSpc>
                <a:spcPct val="110000"/>
              </a:lnSpc>
              <a:spcBef>
                <a:spcPts val="0"/>
              </a:spcBef>
              <a:spcAft>
                <a:spcPts val="600"/>
              </a:spcAft>
              <a:buFont typeface="Arial" panose="020B0604020202020204" pitchFamily="34" charset="0"/>
              <a:buChar char="•"/>
            </a:pPr>
            <a:r>
              <a:rPr lang="en-US" sz="2000" kern="0" dirty="0"/>
              <a:t>Moved: </a:t>
            </a:r>
            <a:r>
              <a:rPr lang="en-US" sz="2000" kern="0" dirty="0" err="1"/>
              <a:t>Weijie</a:t>
            </a:r>
            <a:r>
              <a:rPr lang="en-US" sz="2000" kern="0" dirty="0"/>
              <a:t> Xu</a:t>
            </a:r>
          </a:p>
          <a:p>
            <a:pPr>
              <a:lnSpc>
                <a:spcPct val="110000"/>
              </a:lnSpc>
              <a:spcBef>
                <a:spcPts val="0"/>
              </a:spcBef>
              <a:spcAft>
                <a:spcPts val="600"/>
              </a:spcAft>
              <a:buFont typeface="Arial" panose="020B0604020202020204" pitchFamily="34" charset="0"/>
              <a:buChar char="•"/>
            </a:pPr>
            <a:r>
              <a:rPr lang="en-US" sz="2000" kern="0" dirty="0"/>
              <a:t>Seconded: </a:t>
            </a:r>
            <a:r>
              <a:rPr lang="en-US" sz="2000" kern="0" dirty="0" err="1"/>
              <a:t>Joerg</a:t>
            </a:r>
            <a:r>
              <a:rPr lang="en-US" sz="2000" kern="0" dirty="0"/>
              <a:t> Robert</a:t>
            </a:r>
          </a:p>
          <a:p>
            <a:pPr>
              <a:lnSpc>
                <a:spcPct val="110000"/>
              </a:lnSpc>
              <a:spcBef>
                <a:spcPts val="0"/>
              </a:spcBef>
              <a:spcAft>
                <a:spcPts val="600"/>
              </a:spcAft>
              <a:buFont typeface="Arial" panose="020B0604020202020204" pitchFamily="34" charset="0"/>
              <a:buChar char="•"/>
            </a:pPr>
            <a:r>
              <a:rPr lang="en-US" sz="2000" kern="0" dirty="0"/>
              <a:t>Result: approved unanimously</a:t>
            </a:r>
          </a:p>
        </p:txBody>
      </p:sp>
      <p:sp>
        <p:nvSpPr>
          <p:cNvPr id="2" name="Footer Placeholder 1">
            <a:extLst>
              <a:ext uri="{FF2B5EF4-FFF2-40B4-BE49-F238E27FC236}">
                <a16:creationId xmlns:a16="http://schemas.microsoft.com/office/drawing/2014/main" id="{3EF33F8E-76E9-7943-8092-6ACFBD720A3D}"/>
              </a:ext>
            </a:extLst>
          </p:cNvPr>
          <p:cNvSpPr>
            <a:spLocks noGrp="1"/>
          </p:cNvSpPr>
          <p:nvPr>
            <p:ph type="ftr" idx="14"/>
          </p:nvPr>
        </p:nvSpPr>
        <p:spPr/>
        <p:txBody>
          <a:bodyPr/>
          <a:lstStyle/>
          <a:p>
            <a:r>
              <a:rPr lang="en-GB"/>
              <a:t>Bo Sun, ZTE Corporation</a:t>
            </a:r>
            <a:endParaRPr lang="en-GB" dirty="0"/>
          </a:p>
        </p:txBody>
      </p:sp>
      <p:sp>
        <p:nvSpPr>
          <p:cNvPr id="3" name="Slide Number Placeholder 2">
            <a:extLst>
              <a:ext uri="{FF2B5EF4-FFF2-40B4-BE49-F238E27FC236}">
                <a16:creationId xmlns:a16="http://schemas.microsoft.com/office/drawing/2014/main" id="{EEE8F7DD-14E1-1F61-B291-A0AD7C2FF7E9}"/>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8" name="Date Placeholder 7">
            <a:extLst>
              <a:ext uri="{FF2B5EF4-FFF2-40B4-BE49-F238E27FC236}">
                <a16:creationId xmlns:a16="http://schemas.microsoft.com/office/drawing/2014/main" id="{32F68591-F72E-B83D-2E83-D223C33DE4D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32127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TIG Motion #2 – Formation of SG</a:t>
            </a:r>
            <a:endParaRPr lang="zh-CN" altLang="en-US" dirty="0"/>
          </a:p>
        </p:txBody>
      </p:sp>
      <p:sp>
        <p:nvSpPr>
          <p:cNvPr id="8" name="内容占位符 2"/>
          <p:cNvSpPr txBox="1">
            <a:spLocks/>
          </p:cNvSpPr>
          <p:nvPr/>
        </p:nvSpPr>
        <p:spPr>
          <a:xfrm>
            <a:off x="914401" y="1981201"/>
            <a:ext cx="10361084" cy="4419599"/>
          </a:xfrm>
          <a:prstGeom prst="rect">
            <a:avLst/>
          </a:prstGeom>
        </p:spPr>
        <p:txBody>
          <a:bodyPr>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10000"/>
              </a:lnSpc>
              <a:spcBef>
                <a:spcPts val="0"/>
              </a:spcBef>
              <a:spcAft>
                <a:spcPts val="600"/>
              </a:spcAft>
              <a:buFont typeface="Arial" panose="020B0604020202020204" pitchFamily="34" charset="0"/>
              <a:buChar char="•"/>
            </a:pPr>
            <a:r>
              <a:rPr lang="en-US" sz="2400" kern="0" dirty="0"/>
              <a:t>Request 802.11 Working Group approval to form an 802.11 </a:t>
            </a:r>
            <a:r>
              <a:rPr lang="en-US" sz="2400" kern="0" dirty="0" err="1"/>
              <a:t>AMbient</a:t>
            </a:r>
            <a:r>
              <a:rPr lang="en-US" sz="2400" kern="0" dirty="0"/>
              <a:t> Power Study Group (AMP SG) with the intent of creating a PAR and CSD. </a:t>
            </a:r>
          </a:p>
          <a:p>
            <a:pPr lvl="1">
              <a:lnSpc>
                <a:spcPct val="110000"/>
              </a:lnSpc>
              <a:spcBef>
                <a:spcPts val="0"/>
              </a:spcBef>
              <a:spcAft>
                <a:spcPts val="600"/>
              </a:spcAft>
              <a:buFont typeface="Arial" panose="020B0604020202020204" pitchFamily="34" charset="0"/>
              <a:buChar char="•"/>
            </a:pPr>
            <a:r>
              <a:rPr lang="en-US" sz="1800" dirty="0"/>
              <a:t>The Study Group will investigate MAC and PHY capabilities to enable 802.11 WLAN support of ultra-low complexity and ultra-low power consumption (e.g. less than one </a:t>
            </a:r>
            <a:r>
              <a:rPr lang="en-US" sz="1800" dirty="0" err="1"/>
              <a:t>milliwatt</a:t>
            </a:r>
            <a:r>
              <a:rPr lang="en-US" sz="1800" dirty="0"/>
              <a:t>) devices powered by ambient power source</a:t>
            </a:r>
            <a:r>
              <a:rPr lang="en-US" sz="1800" dirty="0">
                <a:solidFill>
                  <a:schemeClr val="tx1"/>
                </a:solidFill>
              </a:rPr>
              <a:t>, and reuse existing 802.11 features as much as possible, with a target start of the task group in Jan 2024. </a:t>
            </a:r>
          </a:p>
          <a:p>
            <a:pPr>
              <a:lnSpc>
                <a:spcPct val="110000"/>
              </a:lnSpc>
              <a:spcBef>
                <a:spcPts val="0"/>
              </a:spcBef>
              <a:spcAft>
                <a:spcPts val="600"/>
              </a:spcAft>
              <a:buFont typeface="Arial" panose="020B0604020202020204" pitchFamily="34" charset="0"/>
              <a:buChar char="•"/>
            </a:pPr>
            <a:endParaRPr lang="en-US" sz="2400" kern="0" dirty="0"/>
          </a:p>
          <a:p>
            <a:pPr>
              <a:lnSpc>
                <a:spcPct val="110000"/>
              </a:lnSpc>
              <a:spcBef>
                <a:spcPts val="0"/>
              </a:spcBef>
              <a:spcAft>
                <a:spcPts val="600"/>
              </a:spcAft>
              <a:buFont typeface="Arial" panose="020B0604020202020204" pitchFamily="34" charset="0"/>
              <a:buChar char="•"/>
            </a:pPr>
            <a:r>
              <a:rPr lang="en-US" sz="2000" kern="0" dirty="0"/>
              <a:t>Moved: </a:t>
            </a:r>
            <a:r>
              <a:rPr lang="en-US" sz="2000" kern="0" dirty="0" err="1"/>
              <a:t>Joerg</a:t>
            </a:r>
            <a:r>
              <a:rPr lang="en-US" sz="2000" kern="0" dirty="0"/>
              <a:t> Robert</a:t>
            </a:r>
          </a:p>
          <a:p>
            <a:pPr>
              <a:lnSpc>
                <a:spcPct val="110000"/>
              </a:lnSpc>
              <a:spcBef>
                <a:spcPts val="0"/>
              </a:spcBef>
              <a:spcAft>
                <a:spcPts val="600"/>
              </a:spcAft>
              <a:buFont typeface="Arial" panose="020B0604020202020204" pitchFamily="34" charset="0"/>
              <a:buChar char="•"/>
            </a:pPr>
            <a:r>
              <a:rPr lang="en-US" sz="2000" kern="0" dirty="0"/>
              <a:t>Seconded: James Yee</a:t>
            </a:r>
          </a:p>
          <a:p>
            <a:pPr>
              <a:lnSpc>
                <a:spcPct val="110000"/>
              </a:lnSpc>
              <a:spcBef>
                <a:spcPts val="0"/>
              </a:spcBef>
              <a:spcAft>
                <a:spcPts val="600"/>
              </a:spcAft>
              <a:buFont typeface="Arial" panose="020B0604020202020204" pitchFamily="34" charset="0"/>
              <a:buChar char="•"/>
            </a:pPr>
            <a:r>
              <a:rPr lang="en-US" sz="2000" kern="0" dirty="0"/>
              <a:t>Result: 39Y/0N/3A</a:t>
            </a:r>
          </a:p>
          <a:p>
            <a:pPr marL="0" lvl="1" indent="0">
              <a:lnSpc>
                <a:spcPct val="110000"/>
              </a:lnSpc>
              <a:spcBef>
                <a:spcPts val="0"/>
              </a:spcBef>
              <a:spcAft>
                <a:spcPts val="600"/>
              </a:spcAft>
            </a:pPr>
            <a:endParaRPr lang="en-US" sz="1800" kern="0" dirty="0"/>
          </a:p>
          <a:p>
            <a:pPr marL="0" lvl="1" indent="0">
              <a:lnSpc>
                <a:spcPct val="110000"/>
              </a:lnSpc>
              <a:spcBef>
                <a:spcPts val="0"/>
              </a:spcBef>
              <a:spcAft>
                <a:spcPts val="600"/>
              </a:spcAft>
            </a:pPr>
            <a:r>
              <a:rPr lang="en-US" sz="1800" kern="0" dirty="0"/>
              <a:t>Note: reference documents include 11-23/0260r0 and the numerous AMP TIG contributions on this topic.</a:t>
            </a:r>
          </a:p>
        </p:txBody>
      </p:sp>
      <p:sp>
        <p:nvSpPr>
          <p:cNvPr id="2" name="Footer Placeholder 1">
            <a:extLst>
              <a:ext uri="{FF2B5EF4-FFF2-40B4-BE49-F238E27FC236}">
                <a16:creationId xmlns:a16="http://schemas.microsoft.com/office/drawing/2014/main" id="{EB3E2D02-4ECC-B625-4244-246480594C8A}"/>
              </a:ext>
            </a:extLst>
          </p:cNvPr>
          <p:cNvSpPr>
            <a:spLocks noGrp="1"/>
          </p:cNvSpPr>
          <p:nvPr>
            <p:ph type="ftr" idx="14"/>
          </p:nvPr>
        </p:nvSpPr>
        <p:spPr/>
        <p:txBody>
          <a:bodyPr/>
          <a:lstStyle/>
          <a:p>
            <a:r>
              <a:rPr lang="en-GB"/>
              <a:t>Bo Sun, ZTE Corporation</a:t>
            </a:r>
            <a:endParaRPr lang="en-GB" dirty="0"/>
          </a:p>
        </p:txBody>
      </p:sp>
      <p:sp>
        <p:nvSpPr>
          <p:cNvPr id="3" name="Slide Number Placeholder 2">
            <a:extLst>
              <a:ext uri="{FF2B5EF4-FFF2-40B4-BE49-F238E27FC236}">
                <a16:creationId xmlns:a16="http://schemas.microsoft.com/office/drawing/2014/main" id="{73C362F7-9DA7-BC30-4475-919183C95B1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92901E24-D30B-4E3E-A97A-DC9AAD68DBA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086548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7211-1688-5345-E022-C696C3AF2646}"/>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F9B12385-D24A-D909-904F-127320AE51C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8688591-6ACA-8DB0-1071-0BBE2EC2B382}"/>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D3731E79-EFF6-78D2-0464-B14CA16CDD7B}"/>
              </a:ext>
            </a:extLst>
          </p:cNvPr>
          <p:cNvSpPr>
            <a:spLocks noGrp="1"/>
          </p:cNvSpPr>
          <p:nvPr>
            <p:ph type="sldNum" idx="12"/>
          </p:nvPr>
        </p:nvSpPr>
        <p:spPr/>
        <p:txBody>
          <a:bodyPr/>
          <a:lstStyle/>
          <a:p>
            <a:r>
              <a:rPr lang="en-GB"/>
              <a:t>Slide </a:t>
            </a:r>
            <a:fld id="{DE40C9FC-4879-4F20-9ECA-A574A90476B7}" type="slidenum">
              <a:rPr lang="en-GB" smtClean="0"/>
              <a:pPr/>
              <a:t>95</a:t>
            </a:fld>
            <a:endParaRPr lang="en-GB"/>
          </a:p>
        </p:txBody>
      </p:sp>
      <p:sp>
        <p:nvSpPr>
          <p:cNvPr id="9" name="Date Placeholder 8">
            <a:extLst>
              <a:ext uri="{FF2B5EF4-FFF2-40B4-BE49-F238E27FC236}">
                <a16:creationId xmlns:a16="http://schemas.microsoft.com/office/drawing/2014/main" id="{9079D2BC-6AC6-D2B7-F2C7-B708D7A0FE9E}"/>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1050322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Tree>
    <p:extLst>
      <p:ext uri="{BB962C8B-B14F-4D97-AF65-F5344CB8AC3E}">
        <p14:creationId xmlns:p14="http://schemas.microsoft.com/office/powerpoint/2010/main" val="41247591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March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FE8DEA5-C22C-9776-F78C-4B18513F9E2A}"/>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F60DEDBF-FA39-5DDC-CC00-E9D316E4BCB8}"/>
              </a:ext>
            </a:extLst>
          </p:cNvPr>
          <p:cNvSpPr>
            <a:spLocks noGrp="1"/>
          </p:cNvSpPr>
          <p:nvPr>
            <p:ph type="sldNum" idx="12"/>
          </p:nvPr>
        </p:nvSpPr>
        <p:spPr/>
        <p:txBody>
          <a:bodyPr/>
          <a:lstStyle/>
          <a:p>
            <a:r>
              <a:rPr lang="en-GB"/>
              <a:t>Slide </a:t>
            </a:r>
            <a:fld id="{DE40C9FC-4879-4F20-9ECA-A574A90476B7}" type="slidenum">
              <a:rPr lang="en-GB" smtClean="0"/>
              <a:pPr/>
              <a:t>97</a:t>
            </a:fld>
            <a:endParaRPr lang="en-GB"/>
          </a:p>
        </p:txBody>
      </p:sp>
      <p:sp>
        <p:nvSpPr>
          <p:cNvPr id="4" name="Date Placeholder 3">
            <a:extLst>
              <a:ext uri="{FF2B5EF4-FFF2-40B4-BE49-F238E27FC236}">
                <a16:creationId xmlns:a16="http://schemas.microsoft.com/office/drawing/2014/main" id="{48A0E46E-C973-D83D-2E85-370C43A4309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293487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comment resolution of amendment draft 0.4.</a:t>
            </a:r>
          </a:p>
          <a:p>
            <a:pPr lvl="1">
              <a:buFont typeface="Arial" panose="020B0604020202020204" pitchFamily="34" charset="0"/>
              <a:buChar char="•"/>
            </a:pPr>
            <a:r>
              <a:rPr lang="en-US" sz="2400" dirty="0"/>
              <a:t>Some open items: Mobility, filtering, Direct Peer to Peer, P-MP </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3C1B812F-B4F1-C9CE-FEDD-E90DC0B9121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1933FA5-700A-B90C-A628-8864EAB460D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0FEAFAA4-D84F-8A98-87D2-F1FAFB69BFD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702396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r>
              <a:rPr lang="en-US" sz="2400" dirty="0"/>
              <a:t>Multiple ad hoc created to generate agreement on specific topics: data rates (LDPC block length), sensing (waveforms, access mechanism) , MMR.</a:t>
            </a:r>
          </a:p>
          <a:p>
            <a:pPr lvl="1">
              <a:buFont typeface="Arial" panose="020B0604020202020204" pitchFamily="34" charset="0"/>
              <a:buChar char="•"/>
            </a:pPr>
            <a:r>
              <a:rPr lang="en-US" sz="2400" dirty="0"/>
              <a:t>Co-existence of NB-Assisted UWB remain a topic under discussion.</a:t>
            </a:r>
          </a:p>
          <a:p>
            <a:pPr lvl="1">
              <a:buFont typeface="Arial" panose="020B0604020202020204" pitchFamily="34" charset="0"/>
              <a:buChar char="•"/>
            </a:pPr>
            <a:r>
              <a:rPr lang="en-US" sz="2400" dirty="0"/>
              <a:t>Group is taking steps forward towards draft amendment text stage.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9495773-1F75-F534-1578-5BBE9CBF760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9198D54-EA2F-D865-0422-C2BD4701D03F}"/>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98F5F9F6-EE7A-1351-3F00-A584B8B198C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0054404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3267</TotalTime>
  <Words>13459</Words>
  <Application>Microsoft Office PowerPoint</Application>
  <PresentationFormat>Widescreen</PresentationFormat>
  <Paragraphs>2742</Paragraphs>
  <Slides>144</Slides>
  <Notes>94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144</vt:i4>
      </vt:variant>
    </vt:vector>
  </HeadingPairs>
  <TitlesOfParts>
    <vt:vector size="155" baseType="lpstr">
      <vt:lpstr>微软雅黑</vt:lpstr>
      <vt:lpstr>Arial</vt:lpstr>
      <vt:lpstr>Arial Black</vt:lpstr>
      <vt:lpstr>Calibri</vt:lpstr>
      <vt:lpstr>Helvetica</vt:lpstr>
      <vt:lpstr>Times</vt:lpstr>
      <vt:lpstr>Times New Roman</vt:lpstr>
      <vt:lpstr>Verdana</vt:lpstr>
      <vt:lpstr>Wingdings</vt:lpstr>
      <vt:lpstr>Office Theme</vt:lpstr>
      <vt:lpstr>Document</vt:lpstr>
      <vt:lpstr>802.11 WG March 2023 Session Report</vt:lpstr>
      <vt:lpstr>Attendance Data</vt:lpstr>
      <vt:lpstr>PowerPoint Presentation</vt:lpstr>
      <vt:lpstr>Attendees by affiliation (attended at least one meeting January to March</vt:lpstr>
      <vt:lpstr>Attendance by subgroup (January to March)</vt:lpstr>
      <vt:lpstr>Attendance by Affiliation (March plenary session)</vt:lpstr>
      <vt:lpstr>Attendance by breakout (March plenary session)</vt:lpstr>
      <vt:lpstr>Closing Reports</vt:lpstr>
      <vt:lpstr>Abstract</vt:lpstr>
      <vt:lpstr>802.11 WG Editor’s Meeting (March 2023)</vt:lpstr>
      <vt:lpstr>Abstract</vt:lpstr>
      <vt:lpstr>Agenda for 2023-03-14 meeting</vt:lpstr>
      <vt:lpstr>Volunteer Editor Contacts</vt:lpstr>
      <vt:lpstr>March 14 roundtable status report</vt:lpstr>
      <vt:lpstr>ANA changes January to March</vt:lpstr>
      <vt:lpstr>Editor Amendment Ordering</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 Administrative Items</vt:lpstr>
      <vt:lpstr>Coex SC – Technical discussions</vt:lpstr>
      <vt:lpstr>Coex SC – Technical discussions</vt:lpstr>
      <vt:lpstr>Coex SC – Technical discussions</vt:lpstr>
      <vt:lpstr>Topics for next meeting</vt:lpstr>
      <vt:lpstr>References for this week</vt:lpstr>
      <vt:lpstr>PAR review - Final Report to 802.11</vt:lpstr>
      <vt:lpstr>Motion to approve Report</vt:lpstr>
      <vt:lpstr>References:</vt:lpstr>
      <vt:lpstr>WNG SC Closing Report</vt:lpstr>
      <vt:lpstr>Abstract</vt:lpstr>
      <vt:lpstr>PowerPoint Presentation</vt:lpstr>
      <vt:lpstr>IEEE 802 JTC1 Standing Committee March 2023 (hybrid) closing report</vt:lpstr>
      <vt:lpstr>The IEEE 802 JTC1 SC reviewed the PSDO process status, including IPR issues holding up 802.11ax/ay/ba/az</vt:lpstr>
      <vt:lpstr>The IEEE 802 JTC1 SC will undertake its usual work at its hybrid meeting in Orlando in May 2023</vt:lpstr>
      <vt:lpstr>REVme Closing Report – March 2023</vt:lpstr>
      <vt:lpstr>Work Completed</vt:lpstr>
      <vt:lpstr>Plans for May</vt:lpstr>
      <vt:lpstr>REVme timeline</vt:lpstr>
      <vt:lpstr>D3.0 Recirculation Motion</vt:lpstr>
      <vt:lpstr>Light Communications Task Group (TGbb)  March 2023 Closing Report</vt:lpstr>
      <vt:lpstr>Abstract</vt:lpstr>
      <vt:lpstr>TGbb activities at the March 2023 meeting</vt:lpstr>
      <vt:lpstr>TGbb moving forward</vt:lpstr>
      <vt:lpstr>TGbc Closing Report</vt:lpstr>
      <vt:lpstr>Abstract</vt:lpstr>
      <vt:lpstr>Meeting Goals &amp; Accomplishments of the week</vt:lpstr>
      <vt:lpstr>P802.11bc D7.0 is available in the IEEE SA Standards Store</vt:lpstr>
      <vt:lpstr>IEEE Computer Society Webinar</vt:lpstr>
      <vt:lpstr>References for this week</vt:lpstr>
      <vt:lpstr>Historical References</vt:lpstr>
      <vt:lpstr>TGbe March Closing Report</vt:lpstr>
      <vt:lpstr>TGbe (Extremely High Throughput)</vt:lpstr>
      <vt:lpstr>Teleconference Plan</vt:lpstr>
      <vt:lpstr>TGbe Timeline And Status</vt:lpstr>
      <vt:lpstr>PowerPoint Presentation</vt:lpstr>
      <vt:lpstr>Abstract</vt:lpstr>
      <vt:lpstr>TGbf (WLAN Sensing)– March 2023</vt:lpstr>
      <vt:lpstr>TGbf Timeline (Updated)</vt:lpstr>
      <vt:lpstr>PowerPoint Presentation</vt:lpstr>
      <vt:lpstr>TGbh Closing Report </vt:lpstr>
      <vt:lpstr>Abstract</vt:lpstr>
      <vt:lpstr>Work Completed - 1</vt:lpstr>
      <vt:lpstr>Work Completed - 2</vt:lpstr>
      <vt:lpstr>Work Completed - 3</vt:lpstr>
      <vt:lpstr>Timeline</vt:lpstr>
      <vt:lpstr>Teleconference(s)</vt:lpstr>
      <vt:lpstr>TGbi Closing Report</vt:lpstr>
      <vt:lpstr>IEEE 802.11 TGbi</vt:lpstr>
      <vt:lpstr>Timeline</vt:lpstr>
      <vt:lpstr>IEEE 802.11 TGbi</vt:lpstr>
      <vt:lpstr>TGbk 320MHz Positioning March Meeting Closing Report</vt:lpstr>
      <vt:lpstr>Abstract</vt:lpstr>
      <vt:lpstr>March Meeting Progress and Targets Towards the May Meeting</vt:lpstr>
      <vt:lpstr>March Meeting Progress and Targets Towards the May Meeting</vt:lpstr>
      <vt:lpstr>TGbk Projected Timeline</vt:lpstr>
      <vt:lpstr>Scheduled TGbk telecons</vt:lpstr>
      <vt:lpstr>March 2023 UHR SG Closing Report</vt:lpstr>
      <vt:lpstr>Work Completed</vt:lpstr>
      <vt:lpstr>Plans for May</vt:lpstr>
      <vt:lpstr>March 2023 AIML TIG Closing Report</vt:lpstr>
      <vt:lpstr>Abstract</vt:lpstr>
      <vt:lpstr>Work Completed</vt:lpstr>
      <vt:lpstr>Work Completed</vt:lpstr>
      <vt:lpstr>Plans for May 2023</vt:lpstr>
      <vt:lpstr>IEEE 802.11 Jan 2023 Interim AMP TIG Closing Report</vt:lpstr>
      <vt:lpstr>AMP TIG’s Progress during this week</vt:lpstr>
      <vt:lpstr>AMP TIG Motion #1 – TR Approval</vt:lpstr>
      <vt:lpstr>AMP TIG Motion #2 – Formation of SG</vt:lpstr>
      <vt:lpstr>ITU AH (ITU Liaison)</vt:lpstr>
      <vt:lpstr>Internal Liaisons</vt:lpstr>
      <vt:lpstr>802.15 Liaison Report – March 2023</vt:lpstr>
      <vt:lpstr>802.15.16t Narrow Band Licensed Operation (NB-Lic)</vt:lpstr>
      <vt:lpstr>802.15.4ab Next Generation UWB</vt:lpstr>
      <vt:lpstr>802.15.4ab Next Generation UWB</vt:lpstr>
      <vt:lpstr>Privacy SG</vt:lpstr>
      <vt:lpstr>802.15.6ma - Enhanced Dependability Body Area Network (ED-BAN)</vt:lpstr>
      <vt:lpstr>PowerPoint Presentation</vt:lpstr>
      <vt:lpstr>802.18 Liaison Report – March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March 2023 802.19 Liaison Report</vt:lpstr>
      <vt:lpstr>802.19 Overview</vt:lpstr>
      <vt:lpstr>802.11bf CAD ballot</vt:lpstr>
      <vt:lpstr>The CSMA Gap Analysis Between IEEE 802.15.4 and Japanese Standard JJ-300.10 </vt:lpstr>
      <vt:lpstr>Current Surveys</vt:lpstr>
      <vt:lpstr>IEEE 802 Wireless Standards  Table of Frequency Ranges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116 March 25-31, 2023</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159</cp:revision>
  <cp:lastPrinted>1601-01-01T00:00:00Z</cp:lastPrinted>
  <dcterms:created xsi:type="dcterms:W3CDTF">2018-05-10T15:59:06Z</dcterms:created>
  <dcterms:modified xsi:type="dcterms:W3CDTF">2023-03-17T00:13:53Z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