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13" r:id="rId4"/>
    <p:sldId id="2549" r:id="rId5"/>
    <p:sldId id="2534" r:id="rId6"/>
    <p:sldId id="240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13"/>
            <p14:sldId id="2549"/>
            <p14:sldId id="2534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71F1E-7099-4297-B67B-6BD9A6FC1A48}" v="4" dt="2023-03-16T22:18:55.51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81" d="100"/>
          <a:sy n="81" d="100"/>
        </p:scale>
        <p:origin x="1123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March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73432" imgH="2549252" progId="Word.Document.8">
                  <p:embed/>
                </p:oleObj>
              </mc:Choice>
              <mc:Fallback>
                <p:oleObj name="Document" r:id="rId4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Plenary March 2023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775034"/>
          </a:xfrm>
        </p:spPr>
        <p:txBody>
          <a:bodyPr/>
          <a:lstStyle/>
          <a:p>
            <a:r>
              <a:rPr lang="en-US" dirty="0"/>
              <a:t>March Meeting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09112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SFD development.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technical submissions (frame format, measurement exchange sequence).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Draft text proposals for PHY and MAC on PPDU formats, negotiation and procedure sequence).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3037FA-DCCF-4501-86FC-77889B31AD16}"/>
              </a:ext>
            </a:extLst>
          </p:cNvPr>
          <p:cNvGrpSpPr/>
          <p:nvPr/>
        </p:nvGrpSpPr>
        <p:grpSpPr>
          <a:xfrm>
            <a:off x="2071678" y="5130490"/>
            <a:ext cx="5631921" cy="1201106"/>
            <a:chOff x="2845792" y="3241917"/>
            <a:chExt cx="5285898" cy="85583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7C7271-C823-4DBE-B1C8-4D7553782EB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845792" y="3241917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TGbk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941D8-B7BA-4857-97D9-3D39D684FBD9}"/>
                </a:ext>
              </a:extLst>
            </p:cNvPr>
            <p:cNvSpPr/>
            <p:nvPr/>
          </p:nvSpPr>
          <p:spPr bwMode="auto">
            <a:xfrm>
              <a:off x="4275000" y="3613737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 (SFD)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89AA7FF-8C2B-4816-8536-50AA731BE689}"/>
                </a:ext>
              </a:extLst>
            </p:cNvPr>
            <p:cNvCxnSpPr/>
            <p:nvPr/>
          </p:nvCxnSpPr>
          <p:spPr bwMode="auto">
            <a:xfrm>
              <a:off x="5787427" y="3916223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E44772-81B7-45E2-B1B5-D76D9293B30B}"/>
                </a:ext>
              </a:extLst>
            </p:cNvPr>
            <p:cNvSpPr/>
            <p:nvPr/>
          </p:nvSpPr>
          <p:spPr bwMode="auto">
            <a:xfrm>
              <a:off x="6619262" y="3613737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C6BF5A-FC77-4B30-AFB2-E1A35F56E7A5}"/>
              </a:ext>
            </a:extLst>
          </p:cNvPr>
          <p:cNvGrpSpPr>
            <a:grpSpLocks noChangeAspect="1"/>
          </p:cNvGrpSpPr>
          <p:nvPr/>
        </p:nvGrpSpPr>
        <p:grpSpPr>
          <a:xfrm>
            <a:off x="4364539" y="3931186"/>
            <a:ext cx="7560840" cy="839328"/>
            <a:chOff x="550425" y="4856471"/>
            <a:chExt cx="9938093" cy="110322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C45289-DE96-44AB-ABA5-D3957ECBAB80}"/>
                </a:ext>
              </a:extLst>
            </p:cNvPr>
            <p:cNvSpPr txBox="1"/>
            <p:nvPr/>
          </p:nvSpPr>
          <p:spPr>
            <a:xfrm>
              <a:off x="550425" y="4856471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TGaz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3714B9-50CC-43A1-B0C4-6FD9B1F1E329}"/>
                </a:ext>
              </a:extLst>
            </p:cNvPr>
            <p:cNvSpPr/>
            <p:nvPr/>
          </p:nvSpPr>
          <p:spPr bwMode="auto">
            <a:xfrm>
              <a:off x="1943302" y="5230423"/>
              <a:ext cx="1512428" cy="4825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E4193D-742B-410D-9D5B-2242164DD6C0}"/>
                </a:ext>
              </a:extLst>
            </p:cNvPr>
            <p:cNvSpPr/>
            <p:nvPr/>
          </p:nvSpPr>
          <p:spPr bwMode="auto">
            <a:xfrm>
              <a:off x="4287565" y="5229009"/>
              <a:ext cx="1512428" cy="48400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FDCB87F-492D-44E1-82E4-4F17DEE2E23A}"/>
                </a:ext>
              </a:extLst>
            </p:cNvPr>
            <p:cNvCxnSpPr/>
            <p:nvPr/>
          </p:nvCxnSpPr>
          <p:spPr bwMode="auto">
            <a:xfrm>
              <a:off x="3455730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8AF1EB-BEF7-4C50-A921-C00CE69F51E2}"/>
                </a:ext>
              </a:extLst>
            </p:cNvPr>
            <p:cNvSpPr/>
            <p:nvPr/>
          </p:nvSpPr>
          <p:spPr bwMode="auto">
            <a:xfrm>
              <a:off x="6631828" y="5230423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B2FB4BC-2144-4CD5-98CB-7964C9EB4408}"/>
                </a:ext>
              </a:extLst>
            </p:cNvPr>
            <p:cNvCxnSpPr/>
            <p:nvPr/>
          </p:nvCxnSpPr>
          <p:spPr bwMode="auto">
            <a:xfrm>
              <a:off x="5799992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3A26CC5-83EE-440B-9621-5AAA7692F991}"/>
                </a:ext>
              </a:extLst>
            </p:cNvPr>
            <p:cNvCxnSpPr/>
            <p:nvPr/>
          </p:nvCxnSpPr>
          <p:spPr bwMode="auto">
            <a:xfrm>
              <a:off x="8144255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6F90B0-F796-46CE-82CB-A1E88D4A3A07}"/>
                </a:ext>
              </a:extLst>
            </p:cNvPr>
            <p:cNvSpPr/>
            <p:nvPr/>
          </p:nvSpPr>
          <p:spPr bwMode="auto">
            <a:xfrm>
              <a:off x="8976090" y="5230423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646E523-F714-4F76-AE20-6205277389A5}"/>
                </a:ext>
              </a:extLst>
            </p:cNvPr>
            <p:cNvGrpSpPr/>
            <p:nvPr/>
          </p:nvGrpSpPr>
          <p:grpSpPr>
            <a:xfrm>
              <a:off x="1943301" y="5087304"/>
              <a:ext cx="1512428" cy="872393"/>
              <a:chOff x="2281259" y="5223255"/>
              <a:chExt cx="685272" cy="455796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EA66FF-CDE1-4637-A658-B7539BA72D6D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F39AD60-7299-4218-A7D9-6F7DA21880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D61770F-6627-4769-BB11-A1FA1C701901}"/>
                </a:ext>
              </a:extLst>
            </p:cNvPr>
            <p:cNvGrpSpPr/>
            <p:nvPr/>
          </p:nvGrpSpPr>
          <p:grpSpPr>
            <a:xfrm>
              <a:off x="4273148" y="5064576"/>
              <a:ext cx="1512428" cy="872393"/>
              <a:chOff x="2281259" y="5223255"/>
              <a:chExt cx="685272" cy="455796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EB889AA-D9F0-4B85-AB08-2DEA507CD0CB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FEB524A-EF46-4DCD-8DF8-35FF88BEB2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A1CD639-3822-47FF-83B8-75EEBEDEEE09}"/>
              </a:ext>
            </a:extLst>
          </p:cNvPr>
          <p:cNvSpPr/>
          <p:nvPr/>
        </p:nvSpPr>
        <p:spPr bwMode="auto">
          <a:xfrm rot="2901312">
            <a:off x="7712572" y="4717760"/>
            <a:ext cx="374723" cy="80666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45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1065213"/>
          </a:xfrm>
        </p:spPr>
        <p:txBody>
          <a:bodyPr/>
          <a:lstStyle/>
          <a:p>
            <a:r>
              <a:rPr lang="en-US" dirty="0"/>
              <a:t>March Meeting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May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Generate a </a:t>
            </a:r>
            <a:r>
              <a:rPr lang="en-US" dirty="0"/>
              <a:t>new revision</a:t>
            </a:r>
            <a:r>
              <a:rPr lang="en-US" b="0" dirty="0"/>
              <a:t> Spec Framework Document revision 0.2.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Adopted initial amendment draft text.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with SFD development.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3BADDBD-F03F-467D-8A7D-D0A3D5969437}"/>
              </a:ext>
            </a:extLst>
          </p:cNvPr>
          <p:cNvGrpSpPr/>
          <p:nvPr/>
        </p:nvGrpSpPr>
        <p:grpSpPr>
          <a:xfrm>
            <a:off x="1003037" y="1839498"/>
            <a:ext cx="10285410" cy="4193610"/>
            <a:chOff x="1601361" y="1830390"/>
            <a:chExt cx="10285410" cy="419361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3B9AD79-D169-4C89-92C3-465D345D8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1" y="1847536"/>
              <a:ext cx="10285409" cy="417646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E8758EF-F36A-4493-92E1-DE90E6AF6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2908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2024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98E9343-2DB8-4938-92FB-A74E282FB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7414" y="1847536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2024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237DEBF-55B0-4C52-84EC-C7F6CB01A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307" y="1847536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2023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3E41287-E3EE-4162-A890-1E4114D28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974" y="1847535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2023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011F2F9-DCB2-48C1-AF89-DF50775FF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2" y="1847535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2023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C771D58-A5FC-474F-BC48-60C85C52F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021" y="1847535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2023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CC20917-794C-4B0B-993E-750B1A565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5986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2024</a:t>
              </a:r>
            </a:p>
          </p:txBody>
        </p:sp>
        <p:sp>
          <p:nvSpPr>
            <p:cNvPr id="55" name="Line 15">
              <a:extLst>
                <a:ext uri="{FF2B5EF4-FFF2-40B4-BE49-F238E27FC236}">
                  <a16:creationId xmlns:a16="http://schemas.microsoft.com/office/drawing/2014/main" id="{401B3580-357D-4037-AE0B-83A842D21B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84484" y="188155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Line 14">
              <a:extLst>
                <a:ext uri="{FF2B5EF4-FFF2-40B4-BE49-F238E27FC236}">
                  <a16:creationId xmlns:a16="http://schemas.microsoft.com/office/drawing/2014/main" id="{7958BC91-F43E-4285-8129-3C620B0135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4029" y="1881550"/>
              <a:ext cx="7937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Line 10">
              <a:extLst>
                <a:ext uri="{FF2B5EF4-FFF2-40B4-BE49-F238E27FC236}">
                  <a16:creationId xmlns:a16="http://schemas.microsoft.com/office/drawing/2014/main" id="{D0B8F8E7-6CC2-4752-BB50-C8263BFB2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662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Line 11">
              <a:extLst>
                <a:ext uri="{FF2B5EF4-FFF2-40B4-BE49-F238E27FC236}">
                  <a16:creationId xmlns:a16="http://schemas.microsoft.com/office/drawing/2014/main" id="{CBA87470-339C-41F4-8F56-EDDEC8AA1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976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Line 15">
              <a:extLst>
                <a:ext uri="{FF2B5EF4-FFF2-40B4-BE49-F238E27FC236}">
                  <a16:creationId xmlns:a16="http://schemas.microsoft.com/office/drawing/2014/main" id="{5299787F-5E88-4E59-88C0-9DEC1F1689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2767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15">
              <a:extLst>
                <a:ext uri="{FF2B5EF4-FFF2-40B4-BE49-F238E27FC236}">
                  <a16:creationId xmlns:a16="http://schemas.microsoft.com/office/drawing/2014/main" id="{911A1E6C-F8E4-4F66-88A9-3E6FD2544A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20644" y="1847536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6D1EC15-E6F2-46E0-B902-BB2496D0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119" y="1837057"/>
              <a:ext cx="1304652" cy="389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2024</a:t>
              </a:r>
            </a:p>
          </p:txBody>
        </p:sp>
        <p:sp>
          <p:nvSpPr>
            <p:cNvPr id="62" name="Line 15">
              <a:extLst>
                <a:ext uri="{FF2B5EF4-FFF2-40B4-BE49-F238E27FC236}">
                  <a16:creationId xmlns:a16="http://schemas.microsoft.com/office/drawing/2014/main" id="{2364C4D7-F4B9-435E-8B52-CA6CC9880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16777" y="183039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3" name="Text Box 26">
            <a:extLst>
              <a:ext uri="{FF2B5EF4-FFF2-40B4-BE49-F238E27FC236}">
                <a16:creationId xmlns:a16="http://schemas.microsoft.com/office/drawing/2014/main" id="{6A8A4414-959F-4296-8E6B-8D5E5B8E215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3341" y="2523664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07BFA5E0-60EE-4E8F-88E3-0ADC53DD2F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1710" y="233318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C1014C8-4A7E-4FF2-8BF3-EB19E84A5F46}"/>
              </a:ext>
            </a:extLst>
          </p:cNvPr>
          <p:cNvSpPr/>
          <p:nvPr/>
        </p:nvSpPr>
        <p:spPr>
          <a:xfrm>
            <a:off x="1130066" y="2892649"/>
            <a:ext cx="1111020" cy="316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39000">
                <a:schemeClr val="accent1"/>
              </a:gs>
              <a:gs pos="5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D14FC54-4E46-480B-B0FA-97E9C9E2062E}"/>
              </a:ext>
            </a:extLst>
          </p:cNvPr>
          <p:cNvSpPr/>
          <p:nvPr/>
        </p:nvSpPr>
        <p:spPr>
          <a:xfrm>
            <a:off x="1899520" y="3667441"/>
            <a:ext cx="2662049" cy="3161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1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D1.0 amendment text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57D8F9B-AE15-4180-9BB3-45E4DBC872AA}"/>
              </a:ext>
            </a:extLst>
          </p:cNvPr>
          <p:cNvSpPr/>
          <p:nvPr/>
        </p:nvSpPr>
        <p:spPr>
          <a:xfrm>
            <a:off x="4561569" y="4249727"/>
            <a:ext cx="1880903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WG Ballot series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8EAC866-04DC-4B0A-8640-F25C882B9337}"/>
              </a:ext>
            </a:extLst>
          </p:cNvPr>
          <p:cNvSpPr/>
          <p:nvPr/>
        </p:nvSpPr>
        <p:spPr>
          <a:xfrm>
            <a:off x="6442473" y="4826425"/>
            <a:ext cx="1719500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SA Ballot series</a:t>
            </a:r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826B4A4D-393F-498D-9D87-4EC1E03BAEF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18317" y="2360234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0" name="Text Box 26">
            <a:extLst>
              <a:ext uri="{FF2B5EF4-FFF2-40B4-BE49-F238E27FC236}">
                <a16:creationId xmlns:a16="http://schemas.microsoft.com/office/drawing/2014/main" id="{B1E5607F-CF2F-4602-AB06-67D1F00A19A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99520" y="2542308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D65CF35A-9D39-4992-A7EB-5112FC1D05B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08122" y="2360234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2" name="Text Box 26">
            <a:extLst>
              <a:ext uri="{FF2B5EF4-FFF2-40B4-BE49-F238E27FC236}">
                <a16:creationId xmlns:a16="http://schemas.microsoft.com/office/drawing/2014/main" id="{4D380D21-4981-4BC0-ADE3-E9A1BA7849D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925559" y="2550713"/>
            <a:ext cx="128863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07/23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1A6D67C0-D43F-4492-A04D-CED99405C4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12290" y="237878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4" name="Text Box 26">
            <a:extLst>
              <a:ext uri="{FF2B5EF4-FFF2-40B4-BE49-F238E27FC236}">
                <a16:creationId xmlns:a16="http://schemas.microsoft.com/office/drawing/2014/main" id="{879B732F-FD1F-4B64-A2DD-A98A01F386A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929728" y="2569259"/>
            <a:ext cx="1140066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SA ballot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D869CA2-20C6-4D0A-9F08-D74201D762A9}"/>
              </a:ext>
            </a:extLst>
          </p:cNvPr>
          <p:cNvGrpSpPr/>
          <p:nvPr/>
        </p:nvGrpSpPr>
        <p:grpSpPr>
          <a:xfrm>
            <a:off x="7081852" y="3011494"/>
            <a:ext cx="998028" cy="570630"/>
            <a:chOff x="7680176" y="2434195"/>
            <a:chExt cx="998028" cy="570630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0DAF0B8-F0F6-4AA1-9E86-502C38DF47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38432" y="2434195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7" name="Text Box 26">
              <a:extLst>
                <a:ext uri="{FF2B5EF4-FFF2-40B4-BE49-F238E27FC236}">
                  <a16:creationId xmlns:a16="http://schemas.microsoft.com/office/drawing/2014/main" id="{70C819F2-F8FB-49BF-A033-891373AA3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80176" y="2614195"/>
              <a:ext cx="998028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11be SA ballot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completion</a:t>
              </a:r>
            </a:p>
          </p:txBody>
        </p:sp>
      </p:grp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69A2687-35F5-47A7-B08D-C6E2391D0F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23695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9" name="Text Box 26">
            <a:extLst>
              <a:ext uri="{FF2B5EF4-FFF2-40B4-BE49-F238E27FC236}">
                <a16:creationId xmlns:a16="http://schemas.microsoft.com/office/drawing/2014/main" id="{3E62FC4F-20BD-4C85-9CD4-5A714E7ACD6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379968" y="2609996"/>
            <a:ext cx="998028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SA ballot completion</a:t>
            </a: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D63298F5-4EE5-4368-9135-F87A3145319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434481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1" name="Text Box 26">
            <a:extLst>
              <a:ext uri="{FF2B5EF4-FFF2-40B4-BE49-F238E27FC236}">
                <a16:creationId xmlns:a16="http://schemas.microsoft.com/office/drawing/2014/main" id="{C2583E82-800C-4C7B-B7E2-3888EF2BEC8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87485" y="2611916"/>
            <a:ext cx="66760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EC 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7F52C4E-0431-4D02-A383-D8C45DDBB57A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4341" y="3222084"/>
            <a:ext cx="54864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itle 1">
            <a:extLst>
              <a:ext uri="{FF2B5EF4-FFF2-40B4-BE49-F238E27FC236}">
                <a16:creationId xmlns:a16="http://schemas.microsoft.com/office/drawing/2014/main" id="{6E6A263F-E98C-4431-945F-8E56FA9FD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</a:t>
            </a:r>
          </a:p>
        </p:txBody>
      </p:sp>
    </p:spTree>
    <p:extLst>
      <p:ext uri="{BB962C8B-B14F-4D97-AF65-F5344CB8AC3E}">
        <p14:creationId xmlns:p14="http://schemas.microsoft.com/office/powerpoint/2010/main" val="44207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Apr.  4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 	13:00-14:30 ET / </a:t>
            </a:r>
            <a:r>
              <a:rPr lang="en-US" altLang="en-US" kern="0" dirty="0"/>
              <a:t>10:00 – 11:30 PT*</a:t>
            </a:r>
            <a:r>
              <a:rPr lang="en-US" altLang="en-US" sz="2000" b="0" kern="0" baseline="30000" dirty="0"/>
              <a:t> </a:t>
            </a: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Apr. 18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 13:00-14:30 ET / </a:t>
            </a:r>
            <a:r>
              <a:rPr lang="en-US" altLang="en-US" kern="0" dirty="0"/>
              <a:t>10:00 – 11:30 PT*</a:t>
            </a:r>
            <a:endParaRPr lang="en-US" altLang="en-US" sz="1200" b="0" kern="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Apr. 25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 13:00-14:30 ET / </a:t>
            </a:r>
            <a:r>
              <a:rPr lang="en-US" altLang="en-US" kern="0" dirty="0"/>
              <a:t>10:00 – 11:30 PT*</a:t>
            </a:r>
            <a:r>
              <a:rPr lang="en-US" altLang="en-US" sz="1800" b="0" kern="0" baseline="30000" dirty="0"/>
              <a:t> </a:t>
            </a:r>
            <a:r>
              <a:rPr lang="en-US" altLang="en-US" sz="1400" b="0" kern="0" baseline="30000" dirty="0"/>
              <a:t>┼</a:t>
            </a: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22130</TotalTime>
  <Words>377</Words>
  <Application>Microsoft Office PowerPoint</Application>
  <PresentationFormat>Widescreen</PresentationFormat>
  <Paragraphs>81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Document</vt:lpstr>
      <vt:lpstr>TGbk 320MHz Positioning March Meeting Closing Report</vt:lpstr>
      <vt:lpstr>Abstract</vt:lpstr>
      <vt:lpstr>March Meeting Progress and Targets Towards the May Meeting</vt:lpstr>
      <vt:lpstr>March Meeting Progress and Targets Towards the May Meeting</vt:lpstr>
      <vt:lpstr>TGbk Projected Timeline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295</cp:revision>
  <cp:lastPrinted>1601-01-01T00:00:00Z</cp:lastPrinted>
  <dcterms:created xsi:type="dcterms:W3CDTF">2018-08-06T10:28:59Z</dcterms:created>
  <dcterms:modified xsi:type="dcterms:W3CDTF">2023-03-16T22:24:27Z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