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79" r:id="rId28"/>
    <p:sldId id="680" r:id="rId29"/>
    <p:sldId id="2528" r:id="rId30"/>
    <p:sldId id="2529" r:id="rId31"/>
    <p:sldId id="2530" r:id="rId32"/>
    <p:sldId id="2531" r:id="rId33"/>
    <p:sldId id="2532" r:id="rId34"/>
    <p:sldId id="2533" r:id="rId35"/>
    <p:sldId id="2534" r:id="rId36"/>
    <p:sldId id="2535" r:id="rId37"/>
    <p:sldId id="2536" r:id="rId38"/>
    <p:sldId id="2537" r:id="rId39"/>
    <p:sldId id="2538" r:id="rId40"/>
    <p:sldId id="2400" r:id="rId41"/>
    <p:sldId id="2513" r:id="rId42"/>
    <p:sldId id="2549" r:id="rId43"/>
    <p:sldId id="2550" r:id="rId44"/>
    <p:sldId id="2551" r:id="rId45"/>
    <p:sldId id="2527" r:id="rId46"/>
    <p:sldId id="2552" r:id="rId47"/>
    <p:sldId id="2553" r:id="rId48"/>
    <p:sldId id="2554" r:id="rId49"/>
    <p:sldId id="2555" r:id="rId50"/>
    <p:sldId id="2556" r:id="rId51"/>
    <p:sldId id="2557" r:id="rId52"/>
    <p:sldId id="2558" r:id="rId53"/>
    <p:sldId id="2559" r:id="rId54"/>
    <p:sldId id="2560" r:id="rId55"/>
    <p:sldId id="2561" r:id="rId56"/>
    <p:sldId id="2562" r:id="rId57"/>
    <p:sldId id="2563" r:id="rId58"/>
    <p:sldId id="315" r:id="rId59"/>
    <p:sldId id="312" r:id="rId60"/>
    <p:sldId id="318" r:id="rId61"/>
    <p:sldId id="472" r:id="rId62"/>
    <p:sldId id="473" r:id="rId63"/>
    <p:sldId id="474" r:id="rId64"/>
    <p:sldId id="480" r:id="rId65"/>
    <p:sldId id="259" r:id="rId66"/>
    <p:sldId id="260" r:id="rId67"/>
    <p:sldId id="261" r:id="rId68"/>
    <p:sldId id="2525" r:id="rId6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13th - March IEEE Plenary meeting" id="{DE843586-E506-4D30-A655-52B441F0114A}">
          <p14:sldIdLst>
            <p14:sldId id="690"/>
            <p14:sldId id="694"/>
            <p14:sldId id="679"/>
            <p14:sldId id="680"/>
          </p14:sldIdLst>
        </p14:section>
        <p14:section name="March 14th - March IEEE Plenary meeting" id="{D686ED55-D2EA-43E3-A87F-725BDBE41CF2}">
          <p14:sldIdLst>
            <p14:sldId id="2528"/>
            <p14:sldId id="2529"/>
            <p14:sldId id="2530"/>
            <p14:sldId id="2531"/>
          </p14:sldIdLst>
        </p14:section>
        <p14:section name="March 15th - March IEEE Plenary meeting" id="{5625779E-2F3C-4DEE-9BA5-814E8541E857}">
          <p14:sldIdLst>
            <p14:sldId id="2532"/>
            <p14:sldId id="2533"/>
            <p14:sldId id="2534"/>
            <p14:sldId id="2535"/>
          </p14:sldIdLst>
        </p14:section>
        <p14:section name="March 16th - March IEEE Plenary meeting" id="{8E838D38-B45C-442C-8603-25CE94919C41}">
          <p14:sldIdLst>
            <p14:sldId id="2536"/>
            <p14:sldId id="2537"/>
            <p14:sldId id="2538"/>
            <p14:sldId id="2400"/>
            <p14:sldId id="2513"/>
            <p14:sldId id="2549"/>
            <p14:sldId id="2550"/>
            <p14:sldId id="2551"/>
            <p14:sldId id="2527"/>
          </p14:sldIdLst>
        </p14:section>
        <p14:section name="April 4th - TGbk Telecon" id="{B12ABB62-0968-4A7A-B121-C09839938170}">
          <p14:sldIdLst>
            <p14:sldId id="2552"/>
            <p14:sldId id="2553"/>
            <p14:sldId id="2554"/>
            <p14:sldId id="2555"/>
          </p14:sldIdLst>
        </p14:section>
        <p14:section name="April 18th - TGbk Telecon" id="{97B3BCE7-BCA4-4DF2-9A26-28CC978E7BDF}">
          <p14:sldIdLst>
            <p14:sldId id="2556"/>
            <p14:sldId id="2557"/>
            <p14:sldId id="2558"/>
            <p14:sldId id="2559"/>
          </p14:sldIdLst>
        </p14:section>
        <p14:section name="April 25th - TGbk Telecon" id="{D0865BFF-8210-482A-9AE2-EC244C14EE6C}">
          <p14:sldIdLst>
            <p14:sldId id="2560"/>
            <p14:sldId id="2561"/>
            <p14:sldId id="2562"/>
            <p14:sldId id="2563"/>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14B3D8-57E0-4942-B7A4-E6CC067DDAA9}" v="4" dt="2023-04-24T20:22:01.71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4" autoAdjust="0"/>
    <p:restoredTop sz="96807" autoAdjust="0"/>
  </p:normalViewPr>
  <p:slideViewPr>
    <p:cSldViewPr>
      <p:cViewPr varScale="1">
        <p:scale>
          <a:sx n="131" d="100"/>
          <a:sy n="131" d="100"/>
        </p:scale>
        <p:origin x="150" y="2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0E14B3D8-57E0-4942-B7A4-E6CC067DDAA9}"/>
    <pc:docChg chg="undo custSel addSld modSld addSection modSection">
      <pc:chgData name="Segev, Jonathan" userId="7c67a1b0-8725-4553-8055-0888dbcaef94" providerId="ADAL" clId="{0E14B3D8-57E0-4942-B7A4-E6CC067DDAA9}" dt="2023-04-24T20:22:17.212" v="175" actId="14734"/>
      <pc:docMkLst>
        <pc:docMk/>
      </pc:docMkLst>
      <pc:sldChg chg="modSp mod">
        <pc:chgData name="Segev, Jonathan" userId="7c67a1b0-8725-4553-8055-0888dbcaef94" providerId="ADAL" clId="{0E14B3D8-57E0-4942-B7A4-E6CC067DDAA9}" dt="2023-04-24T20:10:28.231" v="7" actId="20577"/>
        <pc:sldMkLst>
          <pc:docMk/>
          <pc:sldMk cId="0" sldId="256"/>
        </pc:sldMkLst>
        <pc:spChg chg="mod">
          <ac:chgData name="Segev, Jonathan" userId="7c67a1b0-8725-4553-8055-0888dbcaef94" providerId="ADAL" clId="{0E14B3D8-57E0-4942-B7A4-E6CC067DDAA9}" dt="2023-04-24T20:10:28.231" v="7" actId="20577"/>
          <ac:spMkLst>
            <pc:docMk/>
            <pc:sldMk cId="0" sldId="256"/>
            <ac:spMk id="3074" creationId="{00000000-0000-0000-0000-000000000000}"/>
          </ac:spMkLst>
        </pc:spChg>
      </pc:sldChg>
      <pc:sldChg chg="modSp mod">
        <pc:chgData name="Segev, Jonathan" userId="7c67a1b0-8725-4553-8055-0888dbcaef94" providerId="ADAL" clId="{0E14B3D8-57E0-4942-B7A4-E6CC067DDAA9}" dt="2023-04-24T20:14:16.396" v="52" actId="20577"/>
        <pc:sldMkLst>
          <pc:docMk/>
          <pc:sldMk cId="1134579616" sldId="2557"/>
        </pc:sldMkLst>
        <pc:graphicFrameChg chg="mod modGraphic">
          <ac:chgData name="Segev, Jonathan" userId="7c67a1b0-8725-4553-8055-0888dbcaef94" providerId="ADAL" clId="{0E14B3D8-57E0-4942-B7A4-E6CC067DDAA9}" dt="2023-04-24T20:14:16.396" v="52" actId="20577"/>
          <ac:graphicFrameMkLst>
            <pc:docMk/>
            <pc:sldMk cId="1134579616" sldId="2557"/>
            <ac:graphicFrameMk id="7" creationId="{00000000-0000-0000-0000-000000000000}"/>
          </ac:graphicFrameMkLst>
        </pc:graphicFrameChg>
      </pc:sldChg>
      <pc:sldChg chg="modSp mod">
        <pc:chgData name="Segev, Jonathan" userId="7c67a1b0-8725-4553-8055-0888dbcaef94" providerId="ADAL" clId="{0E14B3D8-57E0-4942-B7A4-E6CC067DDAA9}" dt="2023-04-24T20:13:14.220" v="14" actId="20577"/>
        <pc:sldMkLst>
          <pc:docMk/>
          <pc:sldMk cId="1183031162" sldId="2559"/>
        </pc:sldMkLst>
        <pc:spChg chg="mod">
          <ac:chgData name="Segev, Jonathan" userId="7c67a1b0-8725-4553-8055-0888dbcaef94" providerId="ADAL" clId="{0E14B3D8-57E0-4942-B7A4-E6CC067DDAA9}" dt="2023-04-24T20:13:14.220" v="14" actId="20577"/>
          <ac:spMkLst>
            <pc:docMk/>
            <pc:sldMk cId="1183031162" sldId="2559"/>
            <ac:spMk id="3" creationId="{00000000-0000-0000-0000-000000000000}"/>
          </ac:spMkLst>
        </pc:spChg>
      </pc:sldChg>
      <pc:sldChg chg="add">
        <pc:chgData name="Segev, Jonathan" userId="7c67a1b0-8725-4553-8055-0888dbcaef94" providerId="ADAL" clId="{0E14B3D8-57E0-4942-B7A4-E6CC067DDAA9}" dt="2023-04-24T20:13:38.566" v="17"/>
        <pc:sldMkLst>
          <pc:docMk/>
          <pc:sldMk cId="2432352895" sldId="2560"/>
        </pc:sldMkLst>
      </pc:sldChg>
      <pc:sldChg chg="modSp add mod">
        <pc:chgData name="Segev, Jonathan" userId="7c67a1b0-8725-4553-8055-0888dbcaef94" providerId="ADAL" clId="{0E14B3D8-57E0-4942-B7A4-E6CC067DDAA9}" dt="2023-04-24T20:22:17.212" v="175" actId="14734"/>
        <pc:sldMkLst>
          <pc:docMk/>
          <pc:sldMk cId="1181884817" sldId="2561"/>
        </pc:sldMkLst>
        <pc:graphicFrameChg chg="mod modGraphic">
          <ac:chgData name="Segev, Jonathan" userId="7c67a1b0-8725-4553-8055-0888dbcaef94" providerId="ADAL" clId="{0E14B3D8-57E0-4942-B7A4-E6CC067DDAA9}" dt="2023-04-24T20:22:17.212" v="175" actId="14734"/>
          <ac:graphicFrameMkLst>
            <pc:docMk/>
            <pc:sldMk cId="1181884817" sldId="2561"/>
            <ac:graphicFrameMk id="7" creationId="{00000000-0000-0000-0000-000000000000}"/>
          </ac:graphicFrameMkLst>
        </pc:graphicFrameChg>
      </pc:sldChg>
      <pc:sldChg chg="add">
        <pc:chgData name="Segev, Jonathan" userId="7c67a1b0-8725-4553-8055-0888dbcaef94" providerId="ADAL" clId="{0E14B3D8-57E0-4942-B7A4-E6CC067DDAA9}" dt="2023-04-24T20:13:38.566" v="17"/>
        <pc:sldMkLst>
          <pc:docMk/>
          <pc:sldMk cId="3524642044" sldId="2562"/>
        </pc:sldMkLst>
      </pc:sldChg>
      <pc:sldChg chg="add">
        <pc:chgData name="Segev, Jonathan" userId="7c67a1b0-8725-4553-8055-0888dbcaef94" providerId="ADAL" clId="{0E14B3D8-57E0-4942-B7A4-E6CC067DDAA9}" dt="2023-04-24T20:13:38.566" v="17"/>
        <pc:sldMkLst>
          <pc:docMk/>
          <pc:sldMk cId="2414395101" sldId="256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695862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688139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73017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1429595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748493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802.11-23/193r6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AwPbAx"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2023-04-24</a:t>
            </a:r>
          </a:p>
        </p:txBody>
      </p:sp>
      <p:sp>
        <p:nvSpPr>
          <p:cNvPr id="6" name="Date Placeholder 3"/>
          <p:cNvSpPr>
            <a:spLocks noGrp="1"/>
          </p:cNvSpPr>
          <p:nvPr>
            <p:ph type="dt" idx="10"/>
          </p:nvPr>
        </p:nvSpPr>
        <p:spPr/>
        <p:txBody>
          <a:bodyPr/>
          <a:lstStyle/>
          <a:p>
            <a:r>
              <a:rPr lang="en-US"/>
              <a:t>April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March and </a:t>
            </a:r>
          </a:p>
          <a:p>
            <a:pPr algn="ctr">
              <a:lnSpc>
                <a:spcPct val="90000"/>
              </a:lnSpc>
              <a:buFontTx/>
              <a:buNone/>
            </a:pPr>
            <a:r>
              <a:rPr lang="en-US" altLang="en-US" sz="3600" dirty="0">
                <a:cs typeface="Times New Roman" panose="02020603050405020304" pitchFamily="18" charset="0"/>
              </a:rPr>
              <a:t>May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April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52600998"/>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7"/>
                  </a:ext>
                </a:extLst>
              </a:tr>
              <a:tr h="152392">
                <a:tc>
                  <a:txBody>
                    <a:bodyPr/>
                    <a:lstStyle/>
                    <a:p>
                      <a:r>
                        <a:rPr lang="en-US" sz="1400" dirty="0"/>
                        <a:t>11-23-382</a:t>
                      </a:r>
                    </a:p>
                  </a:txBody>
                  <a:tcPr marT="45712" marB="45712"/>
                </a:tc>
                <a:tc>
                  <a:txBody>
                    <a:bodyPr/>
                    <a:lstStyle/>
                    <a:p>
                      <a:r>
                        <a:rPr lang="en-US" sz="1400" dirty="0"/>
                        <a:t>Julia Feng</a:t>
                      </a:r>
                    </a:p>
                  </a:txBody>
                  <a:tcPr marT="45712" marB="45712"/>
                </a:tc>
                <a:tc>
                  <a:txBody>
                    <a:bodyPr/>
                    <a:lstStyle/>
                    <a:p>
                      <a:r>
                        <a:rPr lang="en-US" sz="1400" dirty="0"/>
                        <a:t>Comments on 11bk puncturing patterns</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11-23-130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Packet extension</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4101642387"/>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11-23-48</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Follow-up on 320MHz NTB/TB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11-23-393</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FTM extension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3246342602"/>
                  </a:ext>
                </a:extLst>
              </a:tr>
              <a:tr h="0">
                <a:tc>
                  <a:txBody>
                    <a:bodyPr/>
                    <a:lstStyle/>
                    <a:p>
                      <a:r>
                        <a:rPr lang="en-US" sz="1400" kern="1200" dirty="0">
                          <a:solidFill>
                            <a:schemeClr val="dk1"/>
                          </a:solidFill>
                          <a:latin typeface="+mn-lt"/>
                          <a:ea typeface="+mn-ea"/>
                          <a:cs typeface="+mn-cs"/>
                        </a:rPr>
                        <a:t>11-23-415</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EHT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13th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Previous meeting minutes approval – 3min.</a:t>
            </a:r>
          </a:p>
          <a:p>
            <a:pPr algn="just">
              <a:spcBef>
                <a:spcPct val="20000"/>
              </a:spcBef>
              <a:buFontTx/>
              <a:buChar char="•"/>
            </a:pPr>
            <a:r>
              <a:rPr lang="en-US" sz="1600" b="0" dirty="0"/>
              <a:t>Review Spec. Framework Document (15 min) – Roy Want </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6905757"/>
              </p:ext>
            </p:extLst>
          </p:nvPr>
        </p:nvGraphicFramePr>
        <p:xfrm>
          <a:off x="914401" y="1260086"/>
          <a:ext cx="10460566" cy="344406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11-23-382</a:t>
                      </a:r>
                    </a:p>
                  </a:txBody>
                  <a:tcPr marT="45712" marB="45712"/>
                </a:tc>
                <a:tc>
                  <a:txBody>
                    <a:bodyPr/>
                    <a:lstStyle/>
                    <a:p>
                      <a:r>
                        <a:rPr lang="en-US" sz="1400" dirty="0"/>
                        <a:t>Julia Feng</a:t>
                      </a:r>
                    </a:p>
                  </a:txBody>
                  <a:tcPr marT="45712" marB="45712"/>
                </a:tc>
                <a:tc>
                  <a:txBody>
                    <a:bodyPr/>
                    <a:lstStyle/>
                    <a:p>
                      <a:r>
                        <a:rPr lang="en-US" sz="1400" dirty="0"/>
                        <a:t>Comments on 11bk puncturing patterns</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9"/>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08368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2023 and teleconferences running between the March and May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8799668"/>
              </p:ext>
            </p:extLst>
          </p:nvPr>
        </p:nvGraphicFramePr>
        <p:xfrm>
          <a:off x="914401" y="1260086"/>
          <a:ext cx="10460566" cy="213350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11-23-130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Packet extension</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11-23-415</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EHT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dirty="0"/>
                        <a:t>50 min as time permits</a:t>
                      </a:r>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293480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18045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413718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(8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735750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69360781"/>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75642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1093886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8724674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March to May meeting interval – 5min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1439618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51542813"/>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April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39000">
                <a:schemeClr val="accent1"/>
              </a:gs>
              <a:gs pos="54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2662049"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1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561569" y="424972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308122" y="236023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3925559" y="2550713"/>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07/23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5486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42071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https://cvent.me/AwPbAx</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Apr.  4</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ET / </a:t>
            </a:r>
            <a:r>
              <a:rPr lang="en-US" altLang="en-US" kern="0" dirty="0"/>
              <a:t>10:00 – 11:30 PT*</a:t>
            </a:r>
            <a:r>
              <a:rPr lang="en-US" altLang="en-US" sz="2000" b="0" kern="0" baseline="30000" dirty="0"/>
              <a:t> </a:t>
            </a:r>
            <a:endParaRPr lang="en-US" altLang="en-US" kern="0" dirty="0"/>
          </a:p>
          <a:p>
            <a:pPr lvl="1">
              <a:buFont typeface="Arial" panose="020B0604020202020204" pitchFamily="34" charset="0"/>
              <a:buChar char="•"/>
            </a:pPr>
            <a:r>
              <a:rPr lang="en-US" altLang="en-US" kern="0" dirty="0"/>
              <a:t>Tue. </a:t>
            </a:r>
            <a:r>
              <a:rPr lang="en-US" altLang="en-US" b="0" kern="0" dirty="0"/>
              <a:t>Apr. 18</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Apr. 25</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March Meeting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009112"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Continued SFD development.</a:t>
            </a:r>
          </a:p>
          <a:p>
            <a:pPr lvl="1">
              <a:buFont typeface="Arial" panose="020B0604020202020204" pitchFamily="34" charset="0"/>
              <a:buChar char="•"/>
            </a:pPr>
            <a:r>
              <a:rPr lang="en-US" dirty="0"/>
              <a:t>Reviewed technical submissions (frame format, measurement exchange sequence). </a:t>
            </a:r>
          </a:p>
          <a:p>
            <a:pPr lvl="1">
              <a:buFont typeface="Arial" panose="020B0604020202020204" pitchFamily="34" charset="0"/>
              <a:buChar char="•"/>
            </a:pPr>
            <a:r>
              <a:rPr lang="en-US" dirty="0"/>
              <a:t>Reviewed Draft text proposals for PHY and MAC on PPDU formats, negotiation and procedure sequence).</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574507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March Meeting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Generate a </a:t>
            </a:r>
            <a:r>
              <a:rPr lang="en-US" dirty="0"/>
              <a:t>new revision</a:t>
            </a:r>
            <a:r>
              <a:rPr lang="en-US" b="0" dirty="0"/>
              <a:t> Spec Framework Document revision 0.2.</a:t>
            </a:r>
          </a:p>
          <a:p>
            <a:pPr lvl="1">
              <a:buFont typeface="Arial" panose="020B0604020202020204" pitchFamily="34" charset="0"/>
              <a:buChar char="•"/>
            </a:pPr>
            <a:r>
              <a:rPr lang="en-US" b="0" dirty="0"/>
              <a:t>Adopted initial amendment draft text.</a:t>
            </a:r>
          </a:p>
          <a:p>
            <a:pPr lvl="1">
              <a:buFont typeface="Arial" panose="020B0604020202020204" pitchFamily="34" charset="0"/>
              <a:buChar char="•"/>
            </a:pPr>
            <a:r>
              <a:rPr lang="en-US" b="0" dirty="0"/>
              <a:t>Continue with SFD development.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7572506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3105268"/>
              </p:ext>
            </p:extLst>
          </p:nvPr>
        </p:nvGraphicFramePr>
        <p:xfrm>
          <a:off x="983432" y="1728383"/>
          <a:ext cx="10585177" cy="1676320"/>
        </p:xfrm>
        <a:graphic>
          <a:graphicData uri="http://schemas.openxmlformats.org/drawingml/2006/table">
            <a:tbl>
              <a:tblPr firstRow="1" bandRow="1">
                <a:tableStyleId>{21E4AEA4-8DFA-4A89-87EB-49C32662AFE0}</a:tableStyleId>
              </a:tblPr>
              <a:tblGrid>
                <a:gridCol w="1402878">
                  <a:extLst>
                    <a:ext uri="{9D8B030D-6E8A-4147-A177-3AD203B41FA5}">
                      <a16:colId xmlns:a16="http://schemas.microsoft.com/office/drawing/2014/main" val="20000"/>
                    </a:ext>
                  </a:extLst>
                </a:gridCol>
                <a:gridCol w="2150809">
                  <a:extLst>
                    <a:ext uri="{9D8B030D-6E8A-4147-A177-3AD203B41FA5}">
                      <a16:colId xmlns:a16="http://schemas.microsoft.com/office/drawing/2014/main" val="20001"/>
                    </a:ext>
                  </a:extLst>
                </a:gridCol>
                <a:gridCol w="6042229">
                  <a:extLst>
                    <a:ext uri="{9D8B030D-6E8A-4147-A177-3AD203B41FA5}">
                      <a16:colId xmlns:a16="http://schemas.microsoft.com/office/drawing/2014/main" val="20002"/>
                    </a:ext>
                  </a:extLst>
                </a:gridCol>
                <a:gridCol w="98926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8829578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April 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26602365"/>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50min</a:t>
                      </a:r>
                    </a:p>
                  </a:txBody>
                  <a:tcPr marT="45712" marB="45712"/>
                </a:tc>
                <a:extLst>
                  <a:ext uri="{0D108BD9-81ED-4DB2-BD59-A6C34878D82A}">
                    <a16:rowId xmlns:a16="http://schemas.microsoft.com/office/drawing/2014/main" val="10002"/>
                  </a:ext>
                </a:extLst>
              </a:tr>
              <a:tr h="0">
                <a:tc>
                  <a:txBody>
                    <a:bodyPr/>
                    <a:lstStyle/>
                    <a:p>
                      <a:r>
                        <a:rPr lang="en-US" sz="1400" dirty="0"/>
                        <a:t>11-23-40</a:t>
                      </a:r>
                    </a:p>
                  </a:txBody>
                  <a:tcPr marT="45712" marB="45712"/>
                </a:tc>
                <a:tc>
                  <a:txBody>
                    <a:bodyPr/>
                    <a:lstStyle/>
                    <a:p>
                      <a:r>
                        <a:rPr lang="en-US" sz="1400" dirty="0"/>
                        <a:t>Steve Shellhammer</a:t>
                      </a:r>
                    </a:p>
                  </a:txBody>
                  <a:tcPr marT="45712" marB="45712"/>
                </a:tc>
                <a:tc>
                  <a:txBody>
                    <a:bodyPr/>
                    <a:lstStyle/>
                    <a:p>
                      <a:r>
                        <a:rPr lang="en-US" sz="1400" dirty="0"/>
                        <a:t>Proposal on 320 MHz Ranging NDP (USIG)</a:t>
                      </a:r>
                    </a:p>
                  </a:txBody>
                  <a:tcPr marT="45712" marB="45712"/>
                </a:tc>
                <a:tc>
                  <a:txBody>
                    <a:bodyPr/>
                    <a:lstStyle/>
                    <a:p>
                      <a:r>
                        <a:rPr lang="en-US" sz="1400" dirty="0"/>
                        <a:t>Technical SFD</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TGbk Telecon - April 18</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50201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18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43825336"/>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149151">
                  <a:extLst>
                    <a:ext uri="{9D8B030D-6E8A-4147-A177-3AD203B41FA5}">
                      <a16:colId xmlns:a16="http://schemas.microsoft.com/office/drawing/2014/main" val="20000"/>
                    </a:ext>
                  </a:extLst>
                </a:gridCol>
                <a:gridCol w="1500754">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11-23-248r2</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Spec Framework Document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SFD</a:t>
                      </a:r>
                    </a:p>
                  </a:txBody>
                  <a:tcPr marT="45712" marB="45712"/>
                </a:tc>
                <a:tc>
                  <a:txBody>
                    <a:bodyPr/>
                    <a:lstStyle/>
                    <a:p>
                      <a:r>
                        <a:rPr lang="en-US" sz="1400" dirty="0"/>
                        <a:t>50min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11-23-390r2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50min</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1345796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3131292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1830311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TGbk Telecon - April 18</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4323528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18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89162504"/>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149151">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4104456">
                  <a:extLst>
                    <a:ext uri="{9D8B030D-6E8A-4147-A177-3AD203B41FA5}">
                      <a16:colId xmlns:a16="http://schemas.microsoft.com/office/drawing/2014/main" val="20002"/>
                    </a:ext>
                  </a:extLst>
                </a:gridCol>
                <a:gridCol w="2088232">
                  <a:extLst>
                    <a:ext uri="{9D8B030D-6E8A-4147-A177-3AD203B41FA5}">
                      <a16:colId xmlns:a16="http://schemas.microsoft.com/office/drawing/2014/main" val="3219614300"/>
                    </a:ext>
                  </a:extLst>
                </a:gridCol>
                <a:gridCol w="139053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11-23-40</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Proposal on 320 MHz Ranging NDP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SFD</a:t>
                      </a:r>
                    </a:p>
                  </a:txBody>
                  <a:tcPr marT="45712" marB="45712"/>
                </a:tc>
                <a:tc>
                  <a:txBody>
                    <a:bodyPr/>
                    <a:lstStyle/>
                    <a:p>
                      <a:r>
                        <a:rPr lang="en-US" sz="1400" dirty="0"/>
                        <a:t>45min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45min</a:t>
                      </a:r>
                    </a:p>
                  </a:txBody>
                  <a:tcPr marT="45712" marB="45712"/>
                </a:tc>
                <a:extLst>
                  <a:ext uri="{0D108BD9-81ED-4DB2-BD59-A6C34878D82A}">
                    <a16:rowId xmlns:a16="http://schemas.microsoft.com/office/drawing/2014/main" val="10009"/>
                  </a:ext>
                </a:extLst>
              </a:tr>
              <a:tr h="0">
                <a:tc>
                  <a:txBody>
                    <a:bodyPr/>
                    <a:lstStyle/>
                    <a:p>
                      <a:r>
                        <a:rPr lang="en-US" sz="1400" dirty="0"/>
                        <a:t>11-23-698</a:t>
                      </a:r>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1818848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5246420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41439510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122626</TotalTime>
  <Words>5618</Words>
  <Application>Microsoft Office PowerPoint</Application>
  <PresentationFormat>Widescreen</PresentationFormat>
  <Paragraphs>894</Paragraphs>
  <Slides>68</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6" baseType="lpstr">
      <vt:lpstr>Arial</vt:lpstr>
      <vt:lpstr>Calibri</vt:lpstr>
      <vt:lpstr>Monotype Sorts</vt:lpstr>
      <vt:lpstr>Montserrat</vt:lpstr>
      <vt:lpstr>Times</vt:lpstr>
      <vt:lpstr>Times New Roman</vt:lpstr>
      <vt:lpstr>Office Theme</vt:lpstr>
      <vt:lpstr>Document</vt:lpstr>
      <vt:lpstr>TGbk Next Generation Positioning  Agenda for the March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802.11 Plenary Meeting Week Agenda</vt:lpstr>
      <vt:lpstr>Submission List for the week</vt:lpstr>
      <vt:lpstr>March IEEE Meeting –  March 13th</vt:lpstr>
      <vt:lpstr>Submission List for the March 13th meeting</vt:lpstr>
      <vt:lpstr>Review Submissions</vt:lpstr>
      <vt:lpstr>PowerPoint Presentation</vt:lpstr>
      <vt:lpstr>March IEEE Meeting –  March 14th</vt:lpstr>
      <vt:lpstr>Submission List for the March 14th meeting</vt:lpstr>
      <vt:lpstr>Review Submissions</vt:lpstr>
      <vt:lpstr>PowerPoint Presentation</vt:lpstr>
      <vt:lpstr>March IEEE Meeting –  March 15th</vt:lpstr>
      <vt:lpstr>Submission List for the March 15th meeting</vt:lpstr>
      <vt:lpstr>Review Submissions</vt:lpstr>
      <vt:lpstr>PowerPoint Presentation</vt:lpstr>
      <vt:lpstr>March IEEE Meeting –  March 16th</vt:lpstr>
      <vt:lpstr>Submission List for the March 16th meeting</vt:lpstr>
      <vt:lpstr>TGbk Projected Timeline</vt:lpstr>
      <vt:lpstr>Scheduled TGbk telecons</vt:lpstr>
      <vt:lpstr>March Meeting Progress and Targets Towards the May Meeting</vt:lpstr>
      <vt:lpstr>March Meeting Progress and Targets Towards the May Meeting</vt:lpstr>
      <vt:lpstr>Submission Pipeline</vt:lpstr>
      <vt:lpstr>AOB</vt:lpstr>
      <vt:lpstr>PowerPoint Presentation</vt:lpstr>
      <vt:lpstr>TGbk Telecon - April 4th </vt:lpstr>
      <vt:lpstr>Submission List for the April 4th meeting</vt:lpstr>
      <vt:lpstr>Review Submissions</vt:lpstr>
      <vt:lpstr>PowerPoint Presentation</vt:lpstr>
      <vt:lpstr>TGbk Telecon - April 18th </vt:lpstr>
      <vt:lpstr>Submission List for the April 18th meeting</vt:lpstr>
      <vt:lpstr>Review Submissions</vt:lpstr>
      <vt:lpstr>PowerPoint Presentation</vt:lpstr>
      <vt:lpstr>TGbk Telecon - April 18th </vt:lpstr>
      <vt:lpstr>Submission List for the April 18th meeting</vt:lpstr>
      <vt:lpstr>Review Submissions</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732</cp:revision>
  <cp:lastPrinted>1601-01-01T00:00:00Z</cp:lastPrinted>
  <dcterms:created xsi:type="dcterms:W3CDTF">2018-08-06T10:28:59Z</dcterms:created>
  <dcterms:modified xsi:type="dcterms:W3CDTF">2023-04-24T20:22:19Z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