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401" r:id="rId23"/>
    <p:sldId id="394" r:id="rId24"/>
    <p:sldId id="402" r:id="rId25"/>
    <p:sldId id="403" r:id="rId26"/>
    <p:sldId id="404" r:id="rId27"/>
    <p:sldId id="346" r:id="rId28"/>
    <p:sldId id="365" r:id="rId29"/>
    <p:sldId id="371" r:id="rId30"/>
    <p:sldId id="395" r:id="rId31"/>
    <p:sldId id="409" r:id="rId32"/>
    <p:sldId id="396" r:id="rId33"/>
    <p:sldId id="397" r:id="rId34"/>
    <p:sldId id="398" r:id="rId35"/>
    <p:sldId id="406" r:id="rId36"/>
    <p:sldId id="399" r:id="rId37"/>
    <p:sldId id="407" r:id="rId38"/>
    <p:sldId id="408" r:id="rId39"/>
    <p:sldId id="400" r:id="rId40"/>
    <p:sldId id="356" r:id="rId41"/>
    <p:sldId id="368" r:id="rId42"/>
    <p:sldId id="362" r:id="rId43"/>
    <p:sldId id="387" r:id="rId44"/>
    <p:sldId id="375" r:id="rId45"/>
    <p:sldId id="981"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B17367-4C8F-42E0-B8AE-E92AF332648B}" v="754" dt="2023-03-16T19:48:39.7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19:50:40.304" v="6486" actId="6549"/>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12:08:23.749" v="5962" actId="207"/>
        <pc:sldMkLst>
          <pc:docMk/>
          <pc:sldMk cId="3976818858" sldId="269"/>
        </pc:sldMkLst>
        <pc:graphicFrameChg chg="add mod modGraphic">
          <ac:chgData name="Alfred Asterjadhi" userId="39de57b9-85c0-4fd1-aaac-8ca2b6560ad0" providerId="ADAL" clId="{3CB17367-4C8F-42E0-B8AE-E92AF332648B}" dt="2023-03-16T12:08:23.749" v="5962"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19:41:52.724" v="6424" actId="20577"/>
        <pc:sldMkLst>
          <pc:docMk/>
          <pc:sldMk cId="3930036297" sldId="356"/>
        </pc:sldMkLst>
        <pc:spChg chg="mod">
          <ac:chgData name="Alfred Asterjadhi" userId="39de57b9-85c0-4fd1-aaac-8ca2b6560ad0" providerId="ADAL" clId="{3CB17367-4C8F-42E0-B8AE-E92AF332648B}" dt="2023-03-16T16:04:43.753" v="6292"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19:41:52.724" v="6424"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modSp mod">
        <pc:chgData name="Alfred Asterjadhi" userId="39de57b9-85c0-4fd1-aaac-8ca2b6560ad0" providerId="ADAL" clId="{3CB17367-4C8F-42E0-B8AE-E92AF332648B}" dt="2023-03-13T01:19:43.320" v="2253" actId="20577"/>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5T14:58:15.901" v="5509" actId="20577"/>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5T14:58:15.901" v="5509" actId="20577"/>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19:50:40.304" v="6486" actId="6549"/>
        <pc:sldMasterMkLst>
          <pc:docMk/>
          <pc:sldMasterMk cId="0" sldId="2147483648"/>
        </pc:sldMasterMkLst>
        <pc:spChg chg="mod">
          <ac:chgData name="Alfred Asterjadhi" userId="39de57b9-85c0-4fd1-aaac-8ca2b6560ad0" providerId="ADAL" clId="{3CB17367-4C8F-42E0-B8AE-E92AF332648B}" dt="2023-03-16T19:50:40.304" v="6486" actId="6549"/>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802.11-23/0191r12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407-00-00be-lb-271-cr-for-cids-on-ndpa-frame-format-part-1.docx" TargetMode="External"/><Relationship Id="rId3" Type="http://schemas.openxmlformats.org/officeDocument/2006/relationships/hyperlink" Target="https://mentor.ieee.org/802.11/dcn/23/11-23-0317-00-00be-cr-d30-miscs.docx" TargetMode="External"/><Relationship Id="rId7" Type="http://schemas.openxmlformats.org/officeDocument/2006/relationships/hyperlink" Target="https://mentor.ieee.org/802.11/dcn/23/11-23-0400-00-00be-lb271-cr-for-9-3-1-22-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05-00-00be-lb271-cr-for-35-5-1-part-1.docx" TargetMode="External"/><Relationship Id="rId5" Type="http://schemas.openxmlformats.org/officeDocument/2006/relationships/hyperlink" Target="https://mentor.ieee.org/802.11/dcn/23/11-23-0309-00-00be-lb271-cr-35-14-part-1.docx" TargetMode="External"/><Relationship Id="rId10" Type="http://schemas.openxmlformats.org/officeDocument/2006/relationships/hyperlink" Target="https://mentor.ieee.org/802.11/dcn/23/11-23-0367-00-00be-lb271-crs-on-9-4-1-71.docx" TargetMode="External"/><Relationship Id="rId4" Type="http://schemas.openxmlformats.org/officeDocument/2006/relationships/hyperlink" Target="https://mentor.ieee.org/802.11/dcn/23/11-23-0374-00-00be-lb271-cr-for-non-ht-320mhz-bw-indication.docx" TargetMode="External"/><Relationship Id="rId9" Type="http://schemas.openxmlformats.org/officeDocument/2006/relationships/hyperlink" Target="https://mentor.ieee.org/802.11/dcn/23/11-23-0365-00-00be-lb271-crs-on-9-4-1-70.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0-00be-lb271-comment-resolution-on-u-sig-part-2.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0-00be-lb271-cr-for-36-6.doc" TargetMode="External"/><Relationship Id="rId16" Type="http://schemas.openxmlformats.org/officeDocument/2006/relationships/hyperlink" Target="https://mentor.ieee.org/802.11/dcn/23/11-23-0331-00-00be-lb271-cr-for-section-36-3-17.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1-00be-lb271-crs-for-36-3-2.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359-00-00be-lb271-cr-on-36-3-12-10.docx" TargetMode="External"/><Relationship Id="rId13" Type="http://schemas.openxmlformats.org/officeDocument/2006/relationships/hyperlink" Target="https://mentor.ieee.org/802.11/dcn/23/11-23-0472-00-00be-lb271-cr-for-36-3-13-data-field.docx" TargetMode="External"/><Relationship Id="rId3" Type="http://schemas.openxmlformats.org/officeDocument/2006/relationships/hyperlink" Target="https://mentor.ieee.org/802.11/dcn/23/11-23-0347-00-00be-lb271-comment-resolution-for-cid-16635.docx" TargetMode="External"/><Relationship Id="rId7" Type="http://schemas.openxmlformats.org/officeDocument/2006/relationships/hyperlink" Target="https://mentor.ieee.org/802.11/dcn/23/11-23-0427-00-00be-11be-lb271-cr-for-clause-36-3-13-3-coding.docx" TargetMode="External"/><Relationship Id="rId12" Type="http://schemas.openxmlformats.org/officeDocument/2006/relationships/hyperlink" Target="https://mentor.ieee.org/802.11/dcn/23/11-23-0434-00-00be-lb271-cr-for-p802-11be-d3-0-section-36-3-12-11.doc"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22-00-00be-11be-lb271-cr-for-clause-36-3-11-mathematical-description-of-signals.docx" TargetMode="External"/><Relationship Id="rId11" Type="http://schemas.openxmlformats.org/officeDocument/2006/relationships/hyperlink" Target="https://mentor.ieee.org/802.11/dcn/23/11-23-0451-01-00be-lb271-comment-resolution-on-36-1-1-eht-phy-introduction-section-2.docx" TargetMode="External"/><Relationship Id="rId5" Type="http://schemas.openxmlformats.org/officeDocument/2006/relationships/hyperlink" Target="https://mentor.ieee.org/802.11/dcn/23/11-23-0396-01-00be-phy-comment-resolution-for-mu-mimo.docx" TargetMode="External"/><Relationship Id="rId10" Type="http://schemas.openxmlformats.org/officeDocument/2006/relationships/hyperlink" Target="https://mentor.ieee.org/802.11/dcn/23/11-23-0429-01-00be-lb271-comment-resolution-on-36-1-1-eht-phy-introduction-section.docx" TargetMode="External"/><Relationship Id="rId4" Type="http://schemas.openxmlformats.org/officeDocument/2006/relationships/hyperlink" Target="https://mentor.ieee.org/802.11/dcn/23/11-23-0369-00-00be-lb271-cr-for-36-3-16-transmit-requirements.docx" TargetMode="External"/><Relationship Id="rId9" Type="http://schemas.openxmlformats.org/officeDocument/2006/relationships/hyperlink" Target="https://mentor.ieee.org/802.11/dcn/23/11-23-0446-00-00be-lb271-comment-resolution-on-u-sig-part-3.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337-00-00be-lb271-cr-cl9-emlsr.docx" TargetMode="External"/><Relationship Id="rId13" Type="http://schemas.openxmlformats.org/officeDocument/2006/relationships/hyperlink" Target="https://mentor.ieee.org/802.11/dcn/23/11-23-0343-00-00be-crs-for-11be-d3-0-miscel-mac-cids.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51-00-00be-lb271-cr-editorials-for-clause-35-3-7-3.docx" TargetMode="External"/><Relationship Id="rId12" Type="http://schemas.openxmlformats.org/officeDocument/2006/relationships/hyperlink" Target="https://mentor.ieee.org/802.11/dcn/23/11-23-0348-00-00be-cr-for-35-3-16-1.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5-00-00be-cr-for-4-5-3-and-11-3.docx" TargetMode="External"/><Relationship Id="rId11" Type="http://schemas.openxmlformats.org/officeDocument/2006/relationships/hyperlink" Target="https://mentor.ieee.org/802.11/dcn/23/11-23-0354-00-00be-cr-for-some-clauses-in-9-4.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01-01-00be-lb271-cr-for-35-3-8-part-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296-00-00be-lb271-cids-assigned-to-abhi-part-1.docx" TargetMode="External"/><Relationship Id="rId14" Type="http://schemas.openxmlformats.org/officeDocument/2006/relationships/hyperlink" Target="https://mentor.ieee.org/802.11/dcn/23/11-23-0344-00-00be-crs-for-11be-d3-0-probe-request-mle-cids.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357-00-00be-lb271-cids-on-twt.docx" TargetMode="External"/><Relationship Id="rId3" Type="http://schemas.openxmlformats.org/officeDocument/2006/relationships/hyperlink" Target="https://mentor.ieee.org/802.11/dcn/23/11-23-0303-01-00be-lb271-cr-for-35-3-12-part-1.docx" TargetMode="External"/><Relationship Id="rId7" Type="http://schemas.openxmlformats.org/officeDocument/2006/relationships/hyperlink" Target="https://mentor.ieee.org/802.11/dcn/23/11-23-0308-00-00be-lb271-cr-35-4-2.docx" TargetMode="External"/><Relationship Id="rId12" Type="http://schemas.openxmlformats.org/officeDocument/2006/relationships/hyperlink" Target="https://mentor.ieee.org/802.11/dcn/23/11-23-0364-00-00be-lb271-cr-for-r-twt-part-1.docx" TargetMode="External"/><Relationship Id="rId2" Type="http://schemas.openxmlformats.org/officeDocument/2006/relationships/hyperlink" Target="https://mentor.ieee.org/802.11/dcn/23/11-23-0358-00-00be-lb271-cr-for-basic-multi-link-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77-00-00be-lb271-cr-for-some-cids-in-35-3-12-4.docx" TargetMode="External"/><Relationship Id="rId11" Type="http://schemas.openxmlformats.org/officeDocument/2006/relationships/hyperlink" Target="https://mentor.ieee.org/802.11/dcn/23/11-23-0362-00-00be-cr-for-lb271-cids-part1.docx" TargetMode="External"/><Relationship Id="rId5" Type="http://schemas.openxmlformats.org/officeDocument/2006/relationships/hyperlink" Target="https://mentor.ieee.org/802.11/dcn/23/11-23-0371-00-00be-lb271-cr-for-9-4-2-312-2-3-mld-capabilities-and-operation-subfield.docx" TargetMode="External"/><Relationship Id="rId10" Type="http://schemas.openxmlformats.org/officeDocument/2006/relationships/hyperlink" Target="https://mentor.ieee.org/802.11/dcn/23/11-23-0361-00-00be-lb271-cr-for-reconfiguration-ml-element-part-1.docx" TargetMode="External"/><Relationship Id="rId4" Type="http://schemas.openxmlformats.org/officeDocument/2006/relationships/hyperlink" Target="https://mentor.ieee.org/802.11/dcn/23/11-23-0372-00-00be-lb271-cr-for-txs-txop-retrun.docx" TargetMode="External"/><Relationship Id="rId9" Type="http://schemas.openxmlformats.org/officeDocument/2006/relationships/hyperlink" Target="https://mentor.ieee.org/802.11/dcn/23/11-23-0360-00-00be-lb271-cr-for-ml-reconfiguration-35-3-6-part-1.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387-00-00be-lb271-cr-for-subclause-35-3-12-6.docx" TargetMode="External"/><Relationship Id="rId3" Type="http://schemas.openxmlformats.org/officeDocument/2006/relationships/hyperlink" Target="https://mentor.ieee.org/802.11/dcn/23/11-23-0368-00-00be-lb271-cr-for-35-3-4-3.docx" TargetMode="External"/><Relationship Id="rId7" Type="http://schemas.openxmlformats.org/officeDocument/2006/relationships/hyperlink" Target="https://mentor.ieee.org/802.11/dcn/23/11-23-0386-00-00be-lb271-cr-for-cids-with-tag-e.docx" TargetMode="External"/><Relationship Id="rId2" Type="http://schemas.openxmlformats.org/officeDocument/2006/relationships/hyperlink" Target="https://mentor.ieee.org/802.11/dcn/23/11-23-0376-00-00be-lb271-cr-for-ul-mu-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85-00-00be-lb271-cr-for-subclause-3-2-and-10-8.docx" TargetMode="External"/><Relationship Id="rId11" Type="http://schemas.openxmlformats.org/officeDocument/2006/relationships/hyperlink" Target="https://mentor.ieee.org/802.11/dcn/23/11-23-0403-00-00be-lb271-cr-for-cids-in-35-3-4-1.docx" TargetMode="External"/><Relationship Id="rId5" Type="http://schemas.openxmlformats.org/officeDocument/2006/relationships/hyperlink" Target="https://mentor.ieee.org/802.11/dcn/23/11-23-0384-01-00be-lb271-cr-for-twt-info-frame.docx" TargetMode="External"/><Relationship Id="rId10" Type="http://schemas.openxmlformats.org/officeDocument/2006/relationships/hyperlink" Target="https://mentor.ieee.org/802.11/dcn/23/11-23-0404-00-00be-lb271-cr-for-cids-in-35-3-4-2.docx" TargetMode="External"/><Relationship Id="rId4" Type="http://schemas.openxmlformats.org/officeDocument/2006/relationships/hyperlink" Target="https://mentor.ieee.org/802.11/dcn/23/11-23-0340-00-00be-lb271-cr-cl35-emlsr.docx" TargetMode="External"/><Relationship Id="rId9" Type="http://schemas.openxmlformats.org/officeDocument/2006/relationships/hyperlink" Target="https://mentor.ieee.org/802.11/dcn/23/11-23-0394-00-00be-lb271-crs-for-r-twt-35-8-2-and-35-8-2-1.doc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353-00-00be-lb271-cr-for-p2p-and-rtwt.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0400-00-00be-lb271-cr-for-9-3-1-22-1.docx" TargetMode="External"/><Relationship Id="rId3" Type="http://schemas.openxmlformats.org/officeDocument/2006/relationships/hyperlink" Target="https://mentor.ieee.org/802.11/dcn/23/11-23-0316-00-00be-lb-271-cr-for-35-10-3.docx" TargetMode="External"/><Relationship Id="rId7" Type="http://schemas.openxmlformats.org/officeDocument/2006/relationships/hyperlink" Target="https://mentor.ieee.org/802.11/dcn/23/11-23-0374-00-00be-lb271-cr-for-non-ht-320mhz-bw-indication.docx" TargetMode="External"/><Relationship Id="rId2" Type="http://schemas.openxmlformats.org/officeDocument/2006/relationships/hyperlink" Target="https://mentor.ieee.org/802.11/dcn/23/11-23-0273-01-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7-00-00be-lb-271-cr-for-cids-on-ndpa-frame-format-part-1.docx" TargetMode="External"/><Relationship Id="rId5" Type="http://schemas.openxmlformats.org/officeDocument/2006/relationships/hyperlink" Target="https://mentor.ieee.org/802.11/dcn/23/11-23-0309-00-00be-lb271-cr-35-14-part-1.docx" TargetMode="External"/><Relationship Id="rId4" Type="http://schemas.openxmlformats.org/officeDocument/2006/relationships/hyperlink" Target="https://mentor.ieee.org/802.11/dcn/23/11-23-0317-00-00be-cr-d30-miscs.docx" TargetMode="External"/><Relationship Id="rId9" Type="http://schemas.openxmlformats.org/officeDocument/2006/relationships/hyperlink" Target="https://mentor.ieee.org/802.11/dcn/23/11-23-0305-00-00be-lb271-cr-for-35-5-1-part-1.docx"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3/11-23-0269-03-00be-jan-mar-tgbe-teleconference-agenda.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3/11-23-0301-01-00be-lb271-cr-for-35-3-8-part-1.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37-00-00be-lb271-cr-cl9-emlsr.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0-00be-cr-for-4-5-3-and-11-3.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48-00-00be-cr-for-35-3-16-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54-00-00be-cr-for-some-clauses-in-9-4.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2" Type="http://schemas.openxmlformats.org/officeDocument/2006/relationships/hyperlink" Target="https://mentor.ieee.org/802.11/dcn/23/11-23-0321-00-00be-lb271-cr-for-36-6.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5" Type="http://schemas.openxmlformats.org/officeDocument/2006/relationships/hyperlink" Target="https://mentor.ieee.org/802.11/dcn/23/11-23-0311-00-00be-lb-271-cr-for-36-3-18.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1-00be-lb271-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42-00-00be-tgbe-motions-list-part-4.pptx" TargetMode="External"/><Relationship Id="rId5" Type="http://schemas.openxmlformats.org/officeDocument/2006/relationships/hyperlink" Target="https://mentor.ieee.org/802.11/dcn/23/11-23-0337-00-00be-lb271-cr-cl9-emlsr.docx" TargetMode="External"/><Relationship Id="rId4" Type="http://schemas.openxmlformats.org/officeDocument/2006/relationships/hyperlink" Target="https://mentor.ieee.org/802.11/dcn/23/11-23-0367-00-00be-lb271-crs-on-9-4-1-71.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0344-00-00be-crs-for-11be-d3-0-probe-request-mle-cids.docx" TargetMode="External"/><Relationship Id="rId3" Type="http://schemas.openxmlformats.org/officeDocument/2006/relationships/hyperlink" Target="https://mentor.ieee.org/802.11/dcn/23/11-23-0335-00-00be-cr-for-4-5-3-and-11-3.docx" TargetMode="External"/><Relationship Id="rId7" Type="http://schemas.openxmlformats.org/officeDocument/2006/relationships/hyperlink" Target="https://mentor.ieee.org/802.11/dcn/23/11-23-0343-00-00be-crs-for-11be-d3-0-miscel-mac-cids.docx" TargetMode="External"/><Relationship Id="rId2" Type="http://schemas.openxmlformats.org/officeDocument/2006/relationships/hyperlink" Target="https://mentor.ieee.org/802.11/dcn/23/11-23-0323-00-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0-00be-cr-for-35-3-16-1.docx" TargetMode="External"/><Relationship Id="rId5" Type="http://schemas.openxmlformats.org/officeDocument/2006/relationships/hyperlink" Target="https://mentor.ieee.org/802.11/dcn/23/11-23-0354-00-00be-cr-for-some-clauses-in-9-4.docx" TargetMode="External"/><Relationship Id="rId10" Type="http://schemas.openxmlformats.org/officeDocument/2006/relationships/hyperlink" Target="https://mentor.ieee.org/802.11/dcn/23/11-23-0303-01-00be-lb271-cr-for-35-3-12-part-1.docx" TargetMode="External"/><Relationship Id="rId4" Type="http://schemas.openxmlformats.org/officeDocument/2006/relationships/hyperlink" Target="https://mentor.ieee.org/802.11/dcn/23/11-23-0301-01-00be-lb271-cr-for-35-3-8-part-1.docx" TargetMode="External"/><Relationship Id="rId9" Type="http://schemas.openxmlformats.org/officeDocument/2006/relationships/hyperlink" Target="https://mentor.ieee.org/802.11/dcn/23/11-23-0358-00-00be-lb271-cr-for-basic-multi-link-element-part-1.docx"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3/11-23-0359-00-00be-lb271-cr-on-36-3-12-10.docx" TargetMode="External"/><Relationship Id="rId3" Type="http://schemas.openxmlformats.org/officeDocument/2006/relationships/hyperlink" Target="https://mentor.ieee.org/802.11/dcn/23/11-23-0347-00-00be-lb271-comment-resolution-for-cid-16635.docx" TargetMode="External"/><Relationship Id="rId7" Type="http://schemas.openxmlformats.org/officeDocument/2006/relationships/hyperlink" Target="https://mentor.ieee.org/802.11/dcn/23/11-23-0427-00-00be-11be-lb271-cr-for-clause-36-3-13-3-coding.docx" TargetMode="External"/><Relationship Id="rId12" Type="http://schemas.openxmlformats.org/officeDocument/2006/relationships/hyperlink" Target="https://mentor.ieee.org/802.11/dcn/23/11-23-0434-00-00be-lb271-cr-for-p802-11be-d3-0-section-36-3-12-11.doc"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2-00-00be-11be-lb271-cr-for-clause-36-3-11-mathematical-description-of-signals.docx" TargetMode="External"/><Relationship Id="rId11" Type="http://schemas.openxmlformats.org/officeDocument/2006/relationships/hyperlink" Target="https://mentor.ieee.org/802.11/dcn/23/11-23-0451-01-00be-lb271-comment-resolution-on-36-1-1-eht-phy-introduction-section-2.docx" TargetMode="External"/><Relationship Id="rId5" Type="http://schemas.openxmlformats.org/officeDocument/2006/relationships/hyperlink" Target="https://mentor.ieee.org/802.11/dcn/23/11-23-0396-01-00be-phy-comment-resolution-for-mu-mimo.docx" TargetMode="External"/><Relationship Id="rId10" Type="http://schemas.openxmlformats.org/officeDocument/2006/relationships/hyperlink" Target="https://mentor.ieee.org/802.11/dcn/23/11-23-0429-01-00be-lb271-comment-resolution-on-36-1-1-eht-phy-introduction-section.docx" TargetMode="External"/><Relationship Id="rId4" Type="http://schemas.openxmlformats.org/officeDocument/2006/relationships/hyperlink" Target="https://mentor.ieee.org/802.11/dcn/23/11-23-0369-00-00be-lb271-cr-for-36-3-16-transmit-requirements.docx" TargetMode="External"/><Relationship Id="rId9" Type="http://schemas.openxmlformats.org/officeDocument/2006/relationships/hyperlink" Target="https://mentor.ieee.org/802.11/dcn/23/11-23-0446-00-00be-lb271-comment-resolution-on-u-sig-part-3.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0303-01-00be-lb271-cr-for-35-3-12-part-1.docx" TargetMode="External"/><Relationship Id="rId3" Type="http://schemas.openxmlformats.org/officeDocument/2006/relationships/hyperlink" Target="https://mentor.ieee.org/802.11/dcn/23/11-23-0358-00-00be-lb271-cr-for-basic-multi-link-element-part-1.docx" TargetMode="External"/><Relationship Id="rId7" Type="http://schemas.openxmlformats.org/officeDocument/2006/relationships/hyperlink" Target="https://mentor.ieee.org/802.11/dcn/23/11-23-0360-00-00be-lb271-cr-for-ml-reconfiguration-35-3-6-part-1.docx" TargetMode="External"/><Relationship Id="rId2" Type="http://schemas.openxmlformats.org/officeDocument/2006/relationships/hyperlink" Target="https://mentor.ieee.org/802.11/dcn/23/11-23-0351-00-00be-lb271-cr-editorials-for-clause-35-3-7-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7-00-00be-lb271-cr-for-some-cids-in-35-3-12-4.docx" TargetMode="External"/><Relationship Id="rId5" Type="http://schemas.openxmlformats.org/officeDocument/2006/relationships/hyperlink" Target="https://mentor.ieee.org/802.11/dcn/23/11-23-0371-00-00be-lb271-cr-for-9-4-2-312-2-3-mld-capabilities-and-operation-subfield.docx" TargetMode="External"/><Relationship Id="rId4" Type="http://schemas.openxmlformats.org/officeDocument/2006/relationships/hyperlink" Target="https://mentor.ieee.org/802.11/dcn/23/11-23-0372-00-00be-lb271-cr-for-txs-txop-retrun.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3/11-23-0296-00-00be-lb271-cids-assigned-to-abhi-part-1.docx" TargetMode="External"/><Relationship Id="rId7" Type="http://schemas.openxmlformats.org/officeDocument/2006/relationships/hyperlink" Target="https://mentor.ieee.org/802.11/dcn/23/11-23-0368-00-00be-lb271-cr-for-35-3-4-3.docx" TargetMode="External"/><Relationship Id="rId2" Type="http://schemas.openxmlformats.org/officeDocument/2006/relationships/hyperlink" Target="https://mentor.ieee.org/802.11/dcn/23/11-23-0303-01-00be-lb271-cr-for-35-3-1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6-00-00be-lb271-cr-for-ul-mu-operation.docx" TargetMode="External"/><Relationship Id="rId5" Type="http://schemas.openxmlformats.org/officeDocument/2006/relationships/hyperlink" Target="https://mentor.ieee.org/802.11/dcn/23/11-23-0364-00-00be-lb271-cr-for-r-twt-part-1.docx" TargetMode="External"/><Relationship Id="rId4" Type="http://schemas.openxmlformats.org/officeDocument/2006/relationships/hyperlink" Target="https://mentor.ieee.org/802.11/dcn/23/11-23-0361-00-00be-lb271-cr-for-reconfiguration-ml-element-part-1.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346-01-00be-lb271-comment-resolution-for-cid-15071.docx" TargetMode="External"/><Relationship Id="rId2" Type="http://schemas.openxmlformats.org/officeDocument/2006/relationships/hyperlink" Target="https://mentor.ieee.org/802.11/dcn/23/11-23-0429-01-00be-lb271-comment-resolution-on-36-1-1-eht-phy-introduction-se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72-00-00be-lb271-cr-for-36-3-13-data-field.docx" TargetMode="External"/><Relationship Id="rId5" Type="http://schemas.openxmlformats.org/officeDocument/2006/relationships/hyperlink" Target="https://mentor.ieee.org/802.11/dcn/23/11-23-0434-00-00be-lb271-cr-for-p802-11be-d3-0-section-36-3-12-11.doc" TargetMode="External"/><Relationship Id="rId4" Type="http://schemas.openxmlformats.org/officeDocument/2006/relationships/hyperlink" Target="https://mentor.ieee.org/802.11/dcn/23/11-23-0451-01-00be-lb271-comment-resolution-on-36-1-1-eht-phy-introduction-section-2.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0362-00-00be-cr-for-lb271-cids-part1.docx" TargetMode="External"/><Relationship Id="rId13" Type="http://schemas.openxmlformats.org/officeDocument/2006/relationships/hyperlink" Target="https://mentor.ieee.org/802.11/dcn/23/11-23-0385-00-00be-lb271-cr-for-subclause-3-2-and-10-8.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1-00-00be-lb271-cr-for-reconfiguration-ml-element-part-1.docx" TargetMode="External"/><Relationship Id="rId12" Type="http://schemas.openxmlformats.org/officeDocument/2006/relationships/hyperlink" Target="https://mentor.ieee.org/802.11/dcn/23/11-23-0384-01-00be-lb271-cr-for-twt-info-frame.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01-05-00be-lb271-cr-for-35-3-8-part-1.docx" TargetMode="External"/><Relationship Id="rId11" Type="http://schemas.openxmlformats.org/officeDocument/2006/relationships/hyperlink" Target="https://mentor.ieee.org/802.11/dcn/23/11-23-0368-00-00be-lb271-cr-for-35-3-4-3.docx" TargetMode="External"/><Relationship Id="rId5" Type="http://schemas.openxmlformats.org/officeDocument/2006/relationships/hyperlink" Target="https://mentor.ieee.org/802.11/dcn/23/11-23-0358-00-00be-lb271-cr-for-basic-multi-link-element-part-1.docx" TargetMode="External"/><Relationship Id="rId10" Type="http://schemas.openxmlformats.org/officeDocument/2006/relationships/hyperlink" Target="https://mentor.ieee.org/802.11/dcn/23/11-23-0376-00-00be-lb271-cr-for-ul-mu-operation.docx" TargetMode="External"/><Relationship Id="rId4" Type="http://schemas.openxmlformats.org/officeDocument/2006/relationships/hyperlink" Target="https://mentor.ieee.org/802.11/dcn/23/11-23-0337-03-00be-lb271-cr-cl9-emlsr.docx" TargetMode="External"/><Relationship Id="rId9" Type="http://schemas.openxmlformats.org/officeDocument/2006/relationships/hyperlink" Target="https://mentor.ieee.org/802.11/dcn/23/11-23-0364-00-00be-lb271-cr-for-r-twt-part-1.docx" TargetMode="External"/><Relationship Id="rId14" Type="http://schemas.openxmlformats.org/officeDocument/2006/relationships/hyperlink" Target="https://mentor.ieee.org/802.11/dcn/23/11-23-0386-00-00be-lb271-cr-for-cids-with-tag-e.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3/11-23-0384-01-00be-lb271-cr-for-twt-info-frame.docx" TargetMode="External"/><Relationship Id="rId3" Type="http://schemas.openxmlformats.org/officeDocument/2006/relationships/hyperlink" Target="https://mentor.ieee.org/802.11/dcn/23/11-23-0374-04-00be-lb271-cr-for-non-ht-320mhz-bw-indication.docx" TargetMode="External"/><Relationship Id="rId7" Type="http://schemas.openxmlformats.org/officeDocument/2006/relationships/hyperlink" Target="https://mentor.ieee.org/802.11/dcn/23/11-23-0368-00-00be-lb271-cr-for-35-3-4-3.docx" TargetMode="External"/><Relationship Id="rId2" Type="http://schemas.openxmlformats.org/officeDocument/2006/relationships/hyperlink" Target="https://mentor.ieee.org/802.11/dcn/23/11-23-0400-00-00be-lb271-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0-00be-lb271-cr-cl35-emlsr.docx" TargetMode="External"/><Relationship Id="rId5" Type="http://schemas.openxmlformats.org/officeDocument/2006/relationships/hyperlink" Target="https://mentor.ieee.org/802.11/dcn/23/11-23-0303-04-00be-lb271-cr-for-35-3-12-part-1.docx" TargetMode="External"/><Relationship Id="rId4" Type="http://schemas.openxmlformats.org/officeDocument/2006/relationships/hyperlink" Target="https://mentor.ieee.org/802.11/dcn/23/11-23-0301-05-00be-lb271-cr-for-35-3-8-part-1.docx" TargetMode="External"/><Relationship Id="rId9" Type="http://schemas.openxmlformats.org/officeDocument/2006/relationships/hyperlink" Target="https://mentor.ieee.org/802.11/dcn/23/11-23-0385-00-00be-lb271-cr-for-subclause-3-2-and-10-8.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394-00-00be-lb271-crs-for-r-twt-35-8-2-and-35-8-2-1.docx" TargetMode="External"/><Relationship Id="rId2" Type="http://schemas.openxmlformats.org/officeDocument/2006/relationships/hyperlink" Target="https://mentor.ieee.org/802.11/dcn/23/11-23-0386-00-00be-lb271-cr-for-cids-with-tag-e.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403-00-00be-lb271-cr-for-cids-in-35-3-4-1.docx" TargetMode="External"/><Relationship Id="rId4" Type="http://schemas.openxmlformats.org/officeDocument/2006/relationships/hyperlink" Target="https://mentor.ieee.org/802.11/dcn/23/11-23-0404-00-00be-lb271-cr-for-cids-in-35-3-4-2.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Jan.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January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Wednesday, AM2, MAC (10:30-12:30)</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MAC (08:00-10:00)</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PM2, Joint (16:00-18:00)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478905962"/>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rgbClr val="FF0000"/>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r>
                        <a:rPr lang="en-US" sz="1800" b="0" strike="noStrike" dirty="0">
                          <a:solidFill>
                            <a:srgbClr val="00B050"/>
                          </a:solidFill>
                        </a:rPr>
                        <a:t>TGbe </a:t>
                      </a:r>
                      <a:r>
                        <a:rPr lang="en-US" sz="1800" b="0" dirty="0">
                          <a:solidFill>
                            <a:srgbClr val="00B050"/>
                          </a:solidFill>
                        </a:rPr>
                        <a:t>Ad-Hoc</a:t>
                      </a:r>
                    </a:p>
                    <a:p>
                      <a:pPr algn="ctr"/>
                      <a:r>
                        <a:rPr lang="en-US" sz="1800" b="0" dirty="0">
                          <a:solidFill>
                            <a:srgbClr val="00B050"/>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rgbClr val="00B050"/>
                          </a:solidFill>
                        </a:rPr>
                        <a:t>TGbe Ad-Hoc</a:t>
                      </a:r>
                    </a:p>
                    <a:p>
                      <a:pPr algn="ctr"/>
                      <a:r>
                        <a:rPr lang="en-US" sz="1800" b="0" dirty="0">
                          <a:solidFill>
                            <a:srgbClr val="00B050"/>
                          </a:solidFill>
                        </a:rPr>
                        <a:t>[MAC/PHY]</a:t>
                      </a:r>
                    </a:p>
                  </a:txBody>
                  <a:tcPr/>
                </a:tc>
                <a:tc>
                  <a:txBody>
                    <a:bodyPr/>
                    <a:lstStyle/>
                    <a:p>
                      <a:pPr algn="ctr"/>
                      <a:r>
                        <a:rPr lang="en-US" sz="1800" b="0" dirty="0">
                          <a:solidFill>
                            <a:srgbClr val="00B050"/>
                          </a:solidFill>
                        </a:rPr>
                        <a:t>TGbe Ad-Hoc</a:t>
                      </a:r>
                    </a:p>
                    <a:p>
                      <a:pPr algn="ctr"/>
                      <a:r>
                        <a:rPr lang="en-US" sz="1800" b="0" dirty="0">
                          <a:solidFill>
                            <a:srgbClr val="00B050"/>
                          </a:solidFill>
                        </a:rPr>
                        <a:t>[MAC]</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rgbClr val="00B050"/>
                          </a:solidFill>
                        </a:rPr>
                        <a:t>TGbe</a:t>
                      </a:r>
                    </a:p>
                  </a:txBody>
                  <a:tcPr/>
                </a:tc>
                <a:tc>
                  <a:txBody>
                    <a:bodyPr/>
                    <a:lstStyle/>
                    <a:p>
                      <a:pPr algn="ctr"/>
                      <a:r>
                        <a:rPr lang="en-US" sz="1800" b="0" dirty="0">
                          <a:solidFill>
                            <a:srgbClr val="00B050"/>
                          </a:solidFill>
                        </a:rPr>
                        <a:t>TGbe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algn="ctr"/>
                      <a:r>
                        <a:rPr lang="en-US" sz="1800" b="0" dirty="0">
                          <a:solidFill>
                            <a:srgbClr val="00B050"/>
                          </a:solidFill>
                        </a:rPr>
                        <a:t>TGbe Ad-Hoc</a:t>
                      </a:r>
                    </a:p>
                    <a:p>
                      <a:pPr algn="ctr"/>
                      <a:r>
                        <a:rPr lang="en-US" sz="1800" b="0" dirty="0">
                          <a:solidFill>
                            <a:srgbClr val="00B050"/>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rgbClr val="00B050"/>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rgbClr val="00B050"/>
                          </a:solidFill>
                        </a:rPr>
                        <a:t>[MAC/PHY]</a:t>
                      </a:r>
                      <a:endParaRPr lang="en-US" sz="1800" b="0" kern="1200" noProof="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74720957"/>
              </p:ext>
            </p:extLst>
          </p:nvPr>
        </p:nvGraphicFramePr>
        <p:xfrm>
          <a:off x="851217" y="1582301"/>
          <a:ext cx="7736269" cy="444326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316r0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a:solidFill>
                            <a:srgbClr val="0070C0"/>
                          </a:solidFill>
                          <a:effectLst/>
                          <a:latin typeface="+mn-lt"/>
                          <a:ea typeface="+mn-ea"/>
                          <a:cs typeface="+mn-cs"/>
                        </a:rPr>
                        <a:t>TGbe LB 271:  CR for 35.10.3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a:solidFill>
                            <a:srgbClr val="0070C0"/>
                          </a:solidFill>
                          <a:effectLst/>
                          <a:latin typeface="+mn-lt"/>
                          <a:ea typeface="+mn-ea"/>
                          <a:cs typeface="+mn-cs"/>
                        </a:rPr>
                        <a:t>Rui Yang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2C-1GT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317r0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00B050"/>
                          </a:solidFill>
                          <a:effectLst/>
                          <a:latin typeface="+mn-lt"/>
                          <a:ea typeface="Times New Roman" panose="02020603050405020304" pitchFamily="18" charset="0"/>
                        </a:rPr>
                        <a:t>cr_d30_Miscs.</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rPr>
                        <a:t>Xiaogang Chen</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374r4</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non-HT 320MHz BW indication (15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15C-13GT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309r2</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35.14 part 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Liwen Chu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Approved-4C</a:t>
                      </a:r>
                    </a:p>
                    <a:p>
                      <a:pPr marL="0" marR="0" algn="ctr">
                        <a:spcBef>
                          <a:spcPts val="0"/>
                        </a:spcBef>
                        <a:spcAft>
                          <a:spcPts val="0"/>
                        </a:spcAft>
                      </a:pPr>
                      <a:r>
                        <a:rPr lang="en-US" sz="900" dirty="0">
                          <a:solidFill>
                            <a:srgbClr val="FF0000"/>
                          </a:solidFill>
                          <a:effectLst/>
                          <a:latin typeface="+mn-lt"/>
                          <a:ea typeface="Times New Roman" panose="02020603050405020304" pitchFamily="18" charset="0"/>
                        </a:rPr>
                        <a:t>Def 2C 03/13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6C-2GT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305r0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dirty="0">
                          <a:solidFill>
                            <a:srgbClr val="0070C0"/>
                          </a:solidFill>
                          <a:effectLst/>
                          <a:latin typeface="+mn-lt"/>
                          <a:ea typeface="Times New Roman" panose="02020603050405020304" pitchFamily="18" charset="0"/>
                        </a:rPr>
                        <a:t>LB271-CR for 35.5.1-part 1</a:t>
                      </a:r>
                    </a:p>
                  </a:txBody>
                  <a:tcPr anchor="b"/>
                </a:tc>
                <a:tc>
                  <a:txBody>
                    <a:bodyPr/>
                    <a:lstStyle/>
                    <a:p>
                      <a:pPr marL="0" marR="0" algn="ctr">
                        <a:spcBef>
                          <a:spcPts val="0"/>
                        </a:spcBef>
                        <a:spcAft>
                          <a:spcPts val="0"/>
                        </a:spcAft>
                      </a:pPr>
                      <a:r>
                        <a:rPr lang="en-US" sz="900">
                          <a:solidFill>
                            <a:srgbClr val="0070C0"/>
                          </a:solidFill>
                          <a:effectLst/>
                          <a:latin typeface="+mn-lt"/>
                          <a:ea typeface="Times New Roman" panose="02020603050405020304" pitchFamily="18" charset="0"/>
                        </a:rPr>
                        <a:t>Yanjun Sun</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2C-GT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400r2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LB271-CR for 9.3.1.22.1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a:solidFill>
                            <a:srgbClr val="7030A0"/>
                          </a:solidFill>
                          <a:effectLst/>
                          <a:latin typeface="+mn-lt"/>
                          <a:ea typeface="Times New Roman" panose="02020603050405020304" pitchFamily="18" charset="0"/>
                        </a:rPr>
                        <a:t>Yanjun Sun</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18C-9GT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407r1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 271 CR for CIDs on NDPA frame format - Part 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Mahmoud Kamel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Approved-13C</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13C-12GT</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365r0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CRs on 9.4.1.70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367r1</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LB271 CRs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FF0000"/>
                          </a:solidFill>
                          <a:effectLst/>
                          <a:latin typeface="+mn-lt"/>
                          <a:ea typeface="Times New Roman" panose="02020603050405020304" pitchFamily="18" charset="0"/>
                        </a:rPr>
                        <a:t>Def 2C 03/14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9</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81260135"/>
              </p:ext>
            </p:extLst>
          </p:nvPr>
        </p:nvGraphicFramePr>
        <p:xfrm>
          <a:off x="851217" y="1582301"/>
          <a:ext cx="7736269" cy="465706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US" sz="900" b="0" i="0" kern="1200" dirty="0">
                          <a:solidFill>
                            <a:srgbClr val="0070C0"/>
                          </a:solidFill>
                          <a:effectLst/>
                          <a:latin typeface="+mn-lt"/>
                          <a:ea typeface="+mn-ea"/>
                          <a:cs typeface="+mn-cs"/>
                          <a:hlinkClick r:id="rId2">
                            <a:extLst>
                              <a:ext uri="{A12FA001-AC4F-418D-AE19-62706E023703}">
                                <ahyp:hlinkClr xmlns:ahyp="http://schemas.microsoft.com/office/drawing/2018/hyperlinkcolor" val="tx"/>
                              </a:ext>
                            </a:extLst>
                          </a:hlinkClick>
                        </a:rPr>
                        <a:t>321r1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i="0" kern="1200" dirty="0">
                          <a:solidFill>
                            <a:srgbClr val="0070C0"/>
                          </a:solidFill>
                          <a:effectLst/>
                          <a:latin typeface="+mn-lt"/>
                          <a:ea typeface="+mn-ea"/>
                          <a:cs typeface="+mn-cs"/>
                        </a:rPr>
                        <a:t>LB271 CR for 36.6 (2 comments)</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algn="ctr"/>
                      <a:r>
                        <a:rPr lang="en-US" sz="900" dirty="0">
                          <a:solidFill>
                            <a:srgbClr val="0070C0"/>
                          </a:solidFill>
                          <a:effectLst/>
                          <a:latin typeface="+mn-lt"/>
                          <a:ea typeface="宋体" panose="02010600030101010101" pitchFamily="2" charset="-122"/>
                          <a:hlinkClick r:id="rId3">
                            <a:extLst>
                              <a:ext uri="{A12FA001-AC4F-418D-AE19-62706E023703}">
                                <ahyp:hlinkClr xmlns:ahyp="http://schemas.microsoft.com/office/drawing/2018/hyperlinkcolor" val="tx"/>
                              </a:ext>
                            </a:extLst>
                          </a:hlinkClick>
                        </a:rPr>
                        <a:t>319r1</a:t>
                      </a:r>
                      <a:endParaRPr lang="en-US" sz="900" dirty="0">
                        <a:solidFill>
                          <a:srgbClr val="0070C0"/>
                        </a:solidFill>
                        <a:effectLst/>
                        <a:latin typeface="+mn-lt"/>
                        <a:ea typeface="宋体" panose="02010600030101010101" pitchFamily="2" charset="-122"/>
                      </a:endParaRPr>
                    </a:p>
                  </a:txBody>
                  <a:tcPr marL="76200" marR="76200" marT="76200" marB="76200" anchor="ctr"/>
                </a:tc>
                <a:tc>
                  <a:txBody>
                    <a:bodyPr/>
                    <a:lstStyle/>
                    <a:p>
                      <a:pPr>
                        <a:lnSpc>
                          <a:spcPts val="900"/>
                        </a:lnSpc>
                      </a:pPr>
                      <a:r>
                        <a:rPr lang="en-US" sz="900" dirty="0">
                          <a:solidFill>
                            <a:srgbClr val="0070C0"/>
                          </a:solidFill>
                          <a:effectLst/>
                          <a:latin typeface="+mn-lt"/>
                          <a:ea typeface="宋体" panose="02010600030101010101" pitchFamily="2" charset="-122"/>
                        </a:rPr>
                        <a:t>LB271 CR for EHT-SIG Part 1 (16 comments)</a:t>
                      </a:r>
                    </a:p>
                  </a:txBody>
                  <a:tcPr marL="76200" marR="76200" marT="76200" marB="76200" anchor="ctr"/>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16</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algn="ctr"/>
                      <a:r>
                        <a:rPr lang="en-US" sz="900" dirty="0">
                          <a:solidFill>
                            <a:srgbClr val="0070C0"/>
                          </a:solidFill>
                          <a:effectLst/>
                          <a:latin typeface="+mn-lt"/>
                          <a:ea typeface="宋体" panose="02010600030101010101" pitchFamily="2" charset="-122"/>
                          <a:hlinkClick r:id="rId4">
                            <a:extLst>
                              <a:ext uri="{A12FA001-AC4F-418D-AE19-62706E023703}">
                                <ahyp:hlinkClr xmlns:ahyp="http://schemas.microsoft.com/office/drawing/2018/hyperlinkcolor" val="tx"/>
                              </a:ext>
                            </a:extLst>
                          </a:hlinkClick>
                        </a:rPr>
                        <a:t>318r0</a:t>
                      </a:r>
                      <a:endParaRPr lang="en-US" sz="900" dirty="0">
                        <a:solidFill>
                          <a:srgbClr val="0070C0"/>
                        </a:solidFill>
                        <a:effectLst/>
                        <a:latin typeface="+mn-lt"/>
                        <a:ea typeface="宋体" panose="02010600030101010101" pitchFamily="2" charset="-122"/>
                      </a:endParaRPr>
                    </a:p>
                  </a:txBody>
                  <a:tcPr marL="76200" marR="76200" marT="76200" marB="76200" anchor="ctr"/>
                </a:tc>
                <a:tc>
                  <a:txBody>
                    <a:bodyPr/>
                    <a:lstStyle/>
                    <a:p>
                      <a:pPr marL="0" marR="0">
                        <a:spcBef>
                          <a:spcPts val="0"/>
                        </a:spcBef>
                        <a:spcAft>
                          <a:spcPts val="0"/>
                        </a:spcAft>
                      </a:pPr>
                      <a:r>
                        <a:rPr lang="en-US" sz="900" b="0" i="0" kern="1200" dirty="0">
                          <a:solidFill>
                            <a:srgbClr val="0070C0"/>
                          </a:solidFill>
                          <a:effectLst/>
                          <a:latin typeface="+mn-lt"/>
                          <a:ea typeface="+mn-ea"/>
                          <a:cs typeface="+mn-cs"/>
                        </a:rPr>
                        <a:t>LB271 CR for CID 15000 (1 comment)</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rgbClr val="0070C0"/>
                          </a:solidFill>
                          <a:effectLst/>
                          <a:latin typeface="+mn-lt"/>
                          <a:ea typeface="+mn-ea"/>
                          <a:cs typeface="+mn-cs"/>
                        </a:rPr>
                        <a:t>Ross Jian Yu</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900" kern="1200" dirty="0">
                          <a:solidFill>
                            <a:srgbClr val="0070C0"/>
                          </a:solidFill>
                          <a:effectLst/>
                          <a:latin typeface="+mn-lt"/>
                          <a:ea typeface="+mn-ea"/>
                          <a:cs typeface="+mn-cs"/>
                          <a:hlinkClick r:id="rId5">
                            <a:extLst>
                              <a:ext uri="{A12FA001-AC4F-418D-AE19-62706E023703}">
                                <ahyp:hlinkClr xmlns:ahyp="http://schemas.microsoft.com/office/drawing/2018/hyperlinkcolor" val="tx"/>
                              </a:ext>
                            </a:extLst>
                          </a:hlinkClick>
                        </a:rPr>
                        <a:t>311r0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dirty="0">
                          <a:solidFill>
                            <a:srgbClr val="0070C0"/>
                          </a:solidFill>
                          <a:effectLst/>
                          <a:latin typeface="+mn-lt"/>
                          <a:ea typeface="+mn-ea"/>
                          <a:cs typeface="+mn-cs"/>
                        </a:rPr>
                        <a:t>TGbe LB 271:  CR for 36.3.18</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dirty="0">
                          <a:solidFill>
                            <a:srgbClr val="0070C0"/>
                          </a:solidFill>
                          <a:effectLst/>
                          <a:latin typeface="+mn-lt"/>
                          <a:ea typeface="+mn-ea"/>
                          <a:cs typeface="+mn-cs"/>
                        </a:rPr>
                        <a:t>Rui Yang </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320r0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 36.3.12.9 EHT-STF</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339r0</a:t>
                      </a:r>
                      <a:r>
                        <a:rPr lang="en-US" sz="900" dirty="0">
                          <a:solidFill>
                            <a:srgbClr val="0070C0"/>
                          </a:solidFill>
                          <a:effectLst/>
                          <a:latin typeface="+mn-lt"/>
                          <a:ea typeface="Times New Roman" panose="02020603050405020304" pitchFamily="18" charset="0"/>
                        </a:rPr>
                        <a:t> </a:t>
                      </a: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for36.3.12.5 L-SIG</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345r0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for 36.1.4 PPDU formats</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326r0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on subclause 36.3.6 Transmitter block diagram</a:t>
                      </a:r>
                    </a:p>
                  </a:txBody>
                  <a:tcPr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338r1</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Comment Resolution on U-SIG Part 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341r0</a:t>
                      </a:r>
                      <a:endParaRPr lang="en-US" sz="9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70C0"/>
                          </a:solidFill>
                          <a:effectLst/>
                          <a:latin typeface="+mn-lt"/>
                          <a:ea typeface="Times New Roman" panose="02020603050405020304" pitchFamily="18" charset="0"/>
                        </a:rPr>
                        <a:t>LB271 CR on subclause 36.3.12.2 Cyclic shift</a:t>
                      </a:r>
                    </a:p>
                  </a:txBody>
                  <a:tcPr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0070C0"/>
                          </a:solidFill>
                          <a:latin typeface="+mn-lt"/>
                          <a:ea typeface="+mn-ea"/>
                          <a:cs typeface="+mn-cs"/>
                          <a:hlinkClick r:id="rId12">
                            <a:extLst>
                              <a:ext uri="{A12FA001-AC4F-418D-AE19-62706E023703}">
                                <ahyp:hlinkClr xmlns:ahyp="http://schemas.microsoft.com/office/drawing/2018/hyperlinkcolor" val="tx"/>
                              </a:ext>
                            </a:extLst>
                          </a:hlinkClick>
                        </a:rPr>
                        <a:t>342r0</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fi-FI" sz="900" b="0" i="0" kern="1200" dirty="0">
                          <a:solidFill>
                            <a:srgbClr val="0070C0"/>
                          </a:solidFill>
                          <a:latin typeface="+mn-lt"/>
                          <a:ea typeface="+mn-ea"/>
                          <a:cs typeface="+mn-cs"/>
                        </a:rPr>
                        <a:t>  LB271 CR on subclause 36.4 EHT PLME</a:t>
                      </a:r>
                      <a:endParaRPr lang="en-US" sz="900" b="0" i="0" kern="1200" dirty="0">
                        <a:solidFill>
                          <a:srgbClr val="0070C0"/>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err="1">
                          <a:solidFill>
                            <a:srgbClr val="0070C0"/>
                          </a:solidFill>
                          <a:effectLst/>
                          <a:latin typeface="+mn-lt"/>
                          <a:ea typeface="Times New Roman" panose="02020603050405020304" pitchFamily="18" charset="0"/>
                        </a:rPr>
                        <a:t>Yapu</a:t>
                      </a:r>
                      <a:r>
                        <a:rPr lang="en-US" sz="900" dirty="0">
                          <a:solidFill>
                            <a:srgbClr val="0070C0"/>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0070C0"/>
                          </a:solidFill>
                          <a:latin typeface="+mn-lt"/>
                          <a:ea typeface="+mn-ea"/>
                          <a:cs typeface="+mn-cs"/>
                          <a:hlinkClick r:id="rId13">
                            <a:extLst>
                              <a:ext uri="{A12FA001-AC4F-418D-AE19-62706E023703}">
                                <ahyp:hlinkClr xmlns:ahyp="http://schemas.microsoft.com/office/drawing/2018/hyperlinkcolor" val="tx"/>
                              </a:ext>
                            </a:extLst>
                          </a:hlinkClick>
                        </a:rPr>
                        <a:t>349r1</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 LB271 Comment Resolution on U-SIG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dirty="0">
                          <a:solidFill>
                            <a:srgbClr val="0070C0"/>
                          </a:solidFill>
                          <a:effectLst/>
                          <a:latin typeface="+mn-lt"/>
                          <a:ea typeface="Times New Roman" panose="02020603050405020304" pitchFamily="18" charset="0"/>
                        </a:rPr>
                        <a:t>Alice Chen</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0070C0"/>
                          </a:solidFill>
                          <a:latin typeface="+mn-lt"/>
                          <a:ea typeface="+mn-ea"/>
                          <a:cs typeface="+mn-cs"/>
                          <a:hlinkClick r:id="rId14">
                            <a:extLst>
                              <a:ext uri="{A12FA001-AC4F-418D-AE19-62706E023703}">
                                <ahyp:hlinkClr xmlns:ahyp="http://schemas.microsoft.com/office/drawing/2018/hyperlinkcolor" val="tx"/>
                              </a:ext>
                            </a:extLst>
                          </a:hlinkClick>
                        </a:rPr>
                        <a:t>332r0</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 for CID 16359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rgbClr val="0070C0"/>
                        </a:solidFill>
                        <a:effectLst/>
                        <a:latin typeface="+mn-lt"/>
                        <a:ea typeface="+mn-ea"/>
                        <a:cs typeface="+mn-cs"/>
                      </a:endParaRPr>
                    </a:p>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Shimi Shilo</a:t>
                      </a:r>
                    </a:p>
                  </a:txBody>
                  <a:tcPr marL="0" marR="0" marT="0" marB="0"/>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0070C0"/>
                          </a:solidFill>
                          <a:effectLst/>
                          <a:latin typeface="+mn-lt"/>
                          <a:ea typeface="+mn-ea"/>
                          <a:cs typeface="+mn-cs"/>
                          <a:hlinkClick r:id="rId15">
                            <a:extLst>
                              <a:ext uri="{A12FA001-AC4F-418D-AE19-62706E023703}">
                                <ahyp:hlinkClr xmlns:ahyp="http://schemas.microsoft.com/office/drawing/2018/hyperlinkcolor" val="tx"/>
                              </a:ext>
                            </a:extLst>
                          </a:hlinkClick>
                        </a:rPr>
                        <a:t>333r2</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CRs for 36.3.2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Yan Xin</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0070C0"/>
                          </a:solidFill>
                          <a:latin typeface="+mn-lt"/>
                          <a:ea typeface="+mn-ea"/>
                          <a:cs typeface="+mn-cs"/>
                          <a:hlinkClick r:id="rId16">
                            <a:extLst>
                              <a:ext uri="{A12FA001-AC4F-418D-AE19-62706E023703}">
                                <ahyp:hlinkClr xmlns:ahyp="http://schemas.microsoft.com/office/drawing/2018/hyperlinkcolor" val="tx"/>
                              </a:ext>
                            </a:extLst>
                          </a:hlinkClick>
                        </a:rPr>
                        <a:t>331r1</a:t>
                      </a:r>
                      <a:endParaRPr lang="en-US" sz="900" b="0" i="0" kern="1200" dirty="0">
                        <a:solidFill>
                          <a:srgbClr val="0070C0"/>
                        </a:solidFill>
                        <a:latin typeface="+mn-lt"/>
                        <a:ea typeface="+mn-ea"/>
                        <a:cs typeface="+mn-cs"/>
                      </a:endParaRPr>
                    </a:p>
                  </a:txBody>
                  <a:tcPr marL="0" marR="9525" marT="9525" marB="0" anchor="b"/>
                </a:tc>
                <a:tc>
                  <a:txBody>
                    <a:bodyPr/>
                    <a:lstStyle/>
                    <a:p>
                      <a:pPr algn="l" fontAlgn="b"/>
                      <a:r>
                        <a:rPr lang="en-US" sz="900" b="0" i="0" kern="1200" dirty="0">
                          <a:solidFill>
                            <a:srgbClr val="0070C0"/>
                          </a:solidFill>
                          <a:latin typeface="+mn-lt"/>
                          <a:ea typeface="+mn-ea"/>
                          <a:cs typeface="+mn-cs"/>
                        </a:rPr>
                        <a:t>LB271 CR for Section 36.3.17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0070C0"/>
                          </a:solidFill>
                          <a:effectLst/>
                          <a:latin typeface="+mn-lt"/>
                          <a:ea typeface="+mn-ea"/>
                          <a:cs typeface="+mn-cs"/>
                        </a:rPr>
                        <a:t>Genadiy Tsodik</a:t>
                      </a:r>
                    </a:p>
                  </a:txBody>
                  <a:tcPr marL="9525" marR="9525" marT="9525" marB="0"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0070C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68684537"/>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346r2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Comment Resolution for CID 15071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347r0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Comment Resolution for CID 16635</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369r0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CR for 36.3.16 Transmit Requirements (3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396r1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PHY Comment Resolution for MU-MIMO</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Vamsi Amalladinne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422r0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 CR for Clause 36.3.11 Mathematical description of signals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7030A0"/>
                          </a:solidFill>
                          <a:effectLst/>
                          <a:latin typeface="+mn-lt"/>
                          <a:ea typeface="Times New Roman" panose="02020603050405020304" pitchFamily="18" charset="0"/>
                        </a:rPr>
                        <a:t>Yan Zhang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427r0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CR for clause 36.3.13.3 Coding</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Yan Zhang</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359r0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on 36.3.12.10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10</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446r0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Comment Resolution on U-SIG Part 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R4M-6C</a:t>
                      </a:r>
                    </a:p>
                    <a:p>
                      <a:pPr marL="0" marR="0" algn="ctr">
                        <a:spcBef>
                          <a:spcPts val="0"/>
                        </a:spcBef>
                        <a:spcAft>
                          <a:spcPts val="0"/>
                        </a:spcAft>
                      </a:pPr>
                      <a:r>
                        <a:rPr kumimoji="0" lang="en-US" sz="900" b="0" i="0" u="none" strike="noStrike" kern="1200" cap="none" spc="0" normalizeH="0" baseline="0" noProof="0" dirty="0">
                          <a:ln>
                            <a:noFill/>
                          </a:ln>
                          <a:solidFill>
                            <a:srgbClr val="FF0000"/>
                          </a:solidFill>
                          <a:effectLst/>
                          <a:uLnTx/>
                          <a:uFillTx/>
                          <a:latin typeface="+mn-lt"/>
                          <a:ea typeface="Times New Roman" panose="02020603050405020304" pitchFamily="18" charset="0"/>
                          <a:cs typeface="+mn-cs"/>
                        </a:rPr>
                        <a:t>Def 2C</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7030A0"/>
                          </a:solidFill>
                          <a:effectLst/>
                          <a:latin typeface="+mn-lt"/>
                          <a:ea typeface="+mn-ea"/>
                          <a:cs typeface="+mn-cs"/>
                          <a:hlinkClick r:id="rId10">
                            <a:extLst>
                              <a:ext uri="{A12FA001-AC4F-418D-AE19-62706E023703}">
                                <ahyp:hlinkClr xmlns:ahyp="http://schemas.microsoft.com/office/drawing/2018/hyperlinkcolor" val="tx"/>
                              </a:ext>
                            </a:extLst>
                          </a:hlinkClick>
                        </a:rPr>
                        <a:t>429r2</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LB271 comment resolution on 36.1.1 EHT PHY Introduction section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latin typeface="+mn-lt"/>
                          <a:ea typeface="+mn-ea"/>
                          <a:cs typeface="+mn-cs"/>
                        </a:rPr>
                        <a:t>Kanke Wu</a:t>
                      </a:r>
                    </a:p>
                  </a:txBody>
                  <a:tcPr marL="9525" marR="9525" marT="9525" marB="0"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451r2</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LB271 Comment Resolution on 36.1.1 EHT PHY Introduction section-2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latin typeface="+mn-lt"/>
                          <a:ea typeface="+mn-ea"/>
                          <a:cs typeface="+mn-cs"/>
                        </a:rPr>
                        <a:t>Kanke Wu</a:t>
                      </a:r>
                    </a:p>
                  </a:txBody>
                  <a:tcPr marL="9525" marR="9525" marT="9525" marB="0"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12</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434r1</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LB271 - CR for P802.11be D3.0 Section 36.3.12.11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rgbClr val="7030A0"/>
                          </a:solidFill>
                          <a:effectLst/>
                          <a:latin typeface="+mn-lt"/>
                          <a:ea typeface="+mn-ea"/>
                          <a:cs typeface="+mn-cs"/>
                        </a:rPr>
                        <a:t>Oded Redlich</a:t>
                      </a:r>
                    </a:p>
                  </a:txBody>
                  <a:tcPr marL="0" marR="0" marT="0" marB="0"/>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472r1</a:t>
                      </a:r>
                      <a:r>
                        <a:rPr lang="en-US" sz="900" b="0" i="0" kern="1200" dirty="0">
                          <a:solidFill>
                            <a:srgbClr val="7030A0"/>
                          </a:solidFill>
                          <a:latin typeface="+mn-lt"/>
                          <a:ea typeface="+mn-ea"/>
                          <a:cs typeface="+mn-cs"/>
                        </a:rPr>
                        <a:t> </a:t>
                      </a:r>
                    </a:p>
                  </a:txBody>
                  <a:tcPr marL="0" marR="9525" marT="9525" marB="0" anchor="b"/>
                </a:tc>
                <a:tc>
                  <a:txBody>
                    <a:bodyPr/>
                    <a:lstStyle/>
                    <a:p>
                      <a:pPr algn="l" fontAlgn="b"/>
                      <a:r>
                        <a:rPr lang="en-US" sz="900" b="0" i="0" kern="1200" dirty="0">
                          <a:solidFill>
                            <a:srgbClr val="7030A0"/>
                          </a:solidFill>
                          <a:latin typeface="+mn-lt"/>
                          <a:ea typeface="+mn-ea"/>
                          <a:cs typeface="+mn-cs"/>
                        </a:rPr>
                        <a:t>LB271 CR for 36.3.13 Data Field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effectLst/>
                          <a:latin typeface="+mn-lt"/>
                          <a:ea typeface="+mn-ea"/>
                          <a:cs typeface="+mn-cs"/>
                        </a:rPr>
                        <a:t>Mengshi Hu</a:t>
                      </a:r>
                    </a:p>
                  </a:txBody>
                  <a:tcPr marL="9525" marR="9525" marT="9525" marB="0"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R4M</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49094841"/>
              </p:ext>
            </p:extLst>
          </p:nvPr>
        </p:nvGraphicFramePr>
        <p:xfrm>
          <a:off x="851217" y="1582301"/>
          <a:ext cx="7736269" cy="477859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287r1</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13</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Approved</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7C-6GT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289r3</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editorial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Approved-51C</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51C-39GT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299r1</a:t>
                      </a:r>
                      <a:endParaRPr lang="en-US" sz="1000" dirty="0">
                        <a:solidFill>
                          <a:srgbClr val="0070C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70C0"/>
                          </a:solidFill>
                          <a:effectLst/>
                          <a:latin typeface="+mn-lt"/>
                          <a:ea typeface="Times New Roman" panose="02020603050405020304" pitchFamily="18" charset="0"/>
                        </a:rPr>
                        <a:t>CR for OM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0070C0"/>
                          </a:solidFill>
                          <a:effectLst/>
                          <a:latin typeface="+mn-lt"/>
                          <a:ea typeface="Times New Roman" panose="02020603050405020304" pitchFamily="18" charset="0"/>
                        </a:rPr>
                        <a:t>Approved-17C</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17C-9GT</a:t>
                      </a:r>
                    </a:p>
                  </a:txBody>
                  <a:tcPr anchor="b"/>
                </a:tc>
                <a:tc>
                  <a:txBody>
                    <a:bodyPr/>
                    <a:lstStyle/>
                    <a:p>
                      <a:pPr marL="0" marR="0" algn="ctr">
                        <a:spcBef>
                          <a:spcPts val="0"/>
                        </a:spcBef>
                        <a:spcAft>
                          <a:spcPts val="0"/>
                        </a:spcAft>
                      </a:pPr>
                      <a:r>
                        <a:rPr lang="en-US" sz="1000" dirty="0">
                          <a:solidFill>
                            <a:srgbClr val="0070C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323r3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35.3.5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R4M-23C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24C-13GT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329r0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General EPCS-Related CIDs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330r0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335r2</a:t>
                      </a:r>
                      <a:endParaRPr lang="en-US" sz="1000" b="0" i="0" kern="1200" dirty="0">
                        <a:solidFill>
                          <a:srgbClr val="7030A0"/>
                        </a:solidFill>
                        <a:latin typeface="+mn-lt"/>
                        <a:ea typeface="+mn-ea"/>
                        <a:cs typeface="+mn-cs"/>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 for 4.5.3 and 11.3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R4M-14C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15C-2GT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351r1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LB271 CR Editorials for Clause 35.3.7.3</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Arik Klein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R4M-14C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14C-14GT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337r4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LB271 CR Clause 9 EMLSR</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R4M-12C</a:t>
                      </a:r>
                    </a:p>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Def 2C 03/14</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14C-7GT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296r3</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LB271: CIDs assigned to Abhi - Part 1</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Abhishek Patil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R4M-84C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FF0000"/>
                          </a:solidFill>
                          <a:effectLst/>
                          <a:latin typeface="+mn-lt"/>
                          <a:ea typeface="Times New Roman" panose="02020603050405020304" pitchFamily="18" charset="0"/>
                        </a:rPr>
                        <a:t>Def 8C 03/14</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92C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301r4</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LB271-CR for 35.3.8-part 1</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Abhishek Patil</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R4M-30C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30C-17GT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354r1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 for Some clauses in 9.4</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Po-Kai Huang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rgbClr val="7030A0"/>
                          </a:solidFill>
                          <a:effectLst/>
                          <a:latin typeface="+mn-lt"/>
                          <a:ea typeface="Times New Roman" panose="02020603050405020304" pitchFamily="18" charset="0"/>
                        </a:rPr>
                        <a:t>R4M-10C</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16C-14GT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348r1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 for 35.3.16.1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Insun Jang</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2C-2GT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rgbClr val="7030A0"/>
                          </a:solidFill>
                          <a:latin typeface="+mn-lt"/>
                          <a:ea typeface="+mn-ea"/>
                          <a:cs typeface="+mn-cs"/>
                          <a:hlinkClick r:id="rId13">
                            <a:extLst>
                              <a:ext uri="{A12FA001-AC4F-418D-AE19-62706E023703}">
                                <ahyp:hlinkClr xmlns:ahyp="http://schemas.microsoft.com/office/drawing/2018/hyperlinkcolor" val="tx"/>
                              </a:ext>
                            </a:extLst>
                          </a:hlinkClick>
                        </a:rPr>
                        <a:t>343r1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CRs for 11be D3.0 </a:t>
                      </a:r>
                      <a:r>
                        <a:rPr lang="en-US" sz="1000" b="0" i="0" kern="1200" dirty="0" err="1">
                          <a:solidFill>
                            <a:srgbClr val="7030A0"/>
                          </a:solidFill>
                          <a:latin typeface="+mn-lt"/>
                          <a:ea typeface="+mn-ea"/>
                          <a:cs typeface="+mn-cs"/>
                        </a:rPr>
                        <a:t>miscel</a:t>
                      </a:r>
                      <a:r>
                        <a:rPr lang="en-US" sz="1000" b="0" i="0" kern="1200" dirty="0">
                          <a:solidFill>
                            <a:srgbClr val="7030A0"/>
                          </a:solidFill>
                          <a:latin typeface="+mn-lt"/>
                          <a:ea typeface="+mn-ea"/>
                          <a:cs typeface="+mn-cs"/>
                        </a:rPr>
                        <a:t> MAC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4C-1GT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1000" b="0" i="0" kern="1200" dirty="0">
                          <a:solidFill>
                            <a:srgbClr val="7030A0"/>
                          </a:solidFill>
                          <a:latin typeface="+mn-lt"/>
                          <a:ea typeface="+mn-ea"/>
                          <a:cs typeface="+mn-cs"/>
                          <a:hlinkClick r:id="rId14">
                            <a:extLst>
                              <a:ext uri="{A12FA001-AC4F-418D-AE19-62706E023703}">
                                <ahyp:hlinkClr xmlns:ahyp="http://schemas.microsoft.com/office/drawing/2018/hyperlinkcolor" val="tx"/>
                              </a:ext>
                            </a:extLst>
                          </a:hlinkClick>
                        </a:rPr>
                        <a:t>344r2</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  CRs for 11be D3.0 Probe Request MLE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3C-1GT</a:t>
                      </a: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36647413"/>
              </p:ext>
            </p:extLst>
          </p:nvPr>
        </p:nvGraphicFramePr>
        <p:xfrm>
          <a:off x="851217" y="1582301"/>
          <a:ext cx="7736269" cy="4511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358r2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Basic Multi-Link element - part 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R4M-25C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24C-22GT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303r3</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35.3.12-part 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R4M-24C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24C-19GT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a:solidFill>
                            <a:srgbClr val="FF0000"/>
                          </a:solidFill>
                          <a:effectLst/>
                          <a:latin typeface="+mn-lt"/>
                          <a:ea typeface="Times New Roman" panose="02020603050405020304" pitchFamily="18" charset="0"/>
                        </a:rPr>
                        <a:t>373r0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Two BQRs (7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372r1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TXS TXOP </a:t>
                      </a:r>
                      <a:r>
                        <a:rPr lang="en-US" sz="900" dirty="0" err="1">
                          <a:solidFill>
                            <a:srgbClr val="7030A0"/>
                          </a:solidFill>
                          <a:effectLst/>
                          <a:latin typeface="+mn-lt"/>
                          <a:ea typeface="Times New Roman" panose="02020603050405020304" pitchFamily="18" charset="0"/>
                        </a:rPr>
                        <a:t>retrun</a:t>
                      </a:r>
                      <a:r>
                        <a:rPr lang="en-US" sz="900" dirty="0">
                          <a:solidFill>
                            <a:srgbClr val="7030A0"/>
                          </a:solidFill>
                          <a:effectLst/>
                          <a:latin typeface="+mn-lt"/>
                          <a:ea typeface="Times New Roman" panose="02020603050405020304" pitchFamily="18" charset="0"/>
                        </a:rPr>
                        <a:t> (3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3C-2GT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371r1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9.4.2.312.2.3 MLD Capabilities and Operation subfield (8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8C-6GT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377r2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some CIDs in 35.3.12.4</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12C-1GT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310r0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35.3.18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7"/>
                        </a:rPr>
                        <a:t>308r0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35.4.2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6C-4GT</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357r0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dirty="0">
                          <a:solidFill>
                            <a:schemeClr val="tx1"/>
                          </a:solidFill>
                          <a:effectLst/>
                          <a:latin typeface="+mn-lt"/>
                          <a:ea typeface="Times New Roman" panose="02020603050405020304" pitchFamily="18" charset="0"/>
                        </a:rPr>
                        <a:t>LB271 CIDs on TWT</a:t>
                      </a:r>
                    </a:p>
                  </a:txBody>
                  <a:tcPr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360r2</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LB271 CR for ML Reconfiguration 35.3.6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kern="1200" dirty="0">
                          <a:solidFill>
                            <a:srgbClr val="7030A0"/>
                          </a:solidFill>
                          <a:effectLst/>
                          <a:latin typeface="+mn-lt"/>
                          <a:ea typeface="+mn-ea"/>
                          <a:cs typeface="+mn-cs"/>
                        </a:rPr>
                        <a:t>Binita Gupta</a:t>
                      </a:r>
                    </a:p>
                  </a:txBody>
                  <a:tcPr marL="9525" marR="9525" marT="9525" marB="0"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R4M-29C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31C-25GT</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361r3</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LB271 CR for Reconfiguration ML element - part 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kern="1200" dirty="0">
                          <a:solidFill>
                            <a:srgbClr val="7030A0"/>
                          </a:solidFill>
                          <a:effectLst/>
                          <a:latin typeface="+mn-lt"/>
                          <a:ea typeface="+mn-ea"/>
                          <a:cs typeface="+mn-cs"/>
                        </a:rPr>
                        <a:t>Binita Gupta</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7030A0"/>
                          </a:solidFill>
                          <a:effectLst/>
                          <a:latin typeface="+mn-lt"/>
                          <a:ea typeface="Times New Roman" panose="02020603050405020304" pitchFamily="18" charset="0"/>
                        </a:rPr>
                        <a:t>R4M-6C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FF0000"/>
                          </a:solidFill>
                          <a:effectLst/>
                          <a:latin typeface="+mn-lt"/>
                          <a:ea typeface="Times New Roman" panose="02020603050405020304" pitchFamily="18" charset="0"/>
                        </a:rPr>
                        <a:t>Def 12C 03/16</a:t>
                      </a:r>
                    </a:p>
                  </a:txBody>
                  <a:tcPr anchor="b"/>
                </a:tc>
                <a:tc>
                  <a:txBody>
                    <a:bodyPr/>
                    <a:lstStyle/>
                    <a:p>
                      <a:pPr marL="0" marR="0" algn="ctr">
                        <a:spcBef>
                          <a:spcPts val="0"/>
                        </a:spcBef>
                        <a:spcAft>
                          <a:spcPts val="0"/>
                        </a:spcAft>
                      </a:pPr>
                      <a:r>
                        <a:rPr lang="en-US" sz="900">
                          <a:solidFill>
                            <a:srgbClr val="7030A0"/>
                          </a:solidFill>
                          <a:effectLst/>
                          <a:latin typeface="+mn-lt"/>
                          <a:ea typeface="Times New Roman" panose="02020603050405020304" pitchFamily="18" charset="0"/>
                        </a:rPr>
                        <a:t>12C-8GT</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362r1</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CR for LB271 CIDs - Part1</a:t>
                      </a:r>
                    </a:p>
                  </a:txBody>
                  <a:tcPr marL="9525" marR="9525" marT="9525" marB="0" anchor="b"/>
                </a:tc>
                <a:tc>
                  <a:txBody>
                    <a:bodyPr/>
                    <a:lstStyle/>
                    <a:p>
                      <a:pPr marL="0" marR="0" algn="ctr">
                        <a:spcBef>
                          <a:spcPts val="0"/>
                        </a:spcBef>
                        <a:spcAft>
                          <a:spcPts val="0"/>
                        </a:spcAft>
                      </a:pPr>
                      <a:r>
                        <a:rPr lang="en-US" sz="900" kern="1200" dirty="0">
                          <a:solidFill>
                            <a:srgbClr val="7030A0"/>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R4M-7C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rPr>
                        <a:t>363r0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Part2</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rgbClr val="7030A0"/>
                          </a:solidFill>
                          <a:latin typeface="+mn-lt"/>
                          <a:ea typeface="+mn-ea"/>
                          <a:cs typeface="+mn-cs"/>
                          <a:hlinkClick r:id="rId12">
                            <a:extLst>
                              <a:ext uri="{A12FA001-AC4F-418D-AE19-62706E023703}">
                                <ahyp:hlinkClr xmlns:ahyp="http://schemas.microsoft.com/office/drawing/2018/hyperlinkcolor" val="tx"/>
                              </a:ext>
                            </a:extLst>
                          </a:hlinkClick>
                        </a:rPr>
                        <a:t>364r3</a:t>
                      </a:r>
                      <a:endParaRPr lang="en-US" sz="900" b="0" i="0" kern="1200" dirty="0">
                        <a:solidFill>
                          <a:srgbClr val="7030A0"/>
                        </a:solidFill>
                        <a:latin typeface="+mn-lt"/>
                        <a:ea typeface="+mn-ea"/>
                        <a:cs typeface="+mn-cs"/>
                      </a:endParaRPr>
                    </a:p>
                  </a:txBody>
                  <a:tcPr marL="0" marR="9525" marT="9525" marB="0" anchor="b"/>
                </a:tc>
                <a:tc>
                  <a:txBody>
                    <a:bodyPr/>
                    <a:lstStyle/>
                    <a:p>
                      <a:pPr algn="l" fontAlgn="b"/>
                      <a:r>
                        <a:rPr lang="en-US" sz="900" b="0" i="0" kern="1200" dirty="0">
                          <a:solidFill>
                            <a:srgbClr val="7030A0"/>
                          </a:solidFill>
                          <a:latin typeface="+mn-lt"/>
                          <a:ea typeface="+mn-ea"/>
                          <a:cs typeface="+mn-cs"/>
                        </a:rPr>
                        <a:t>  LB271 CR for R-TWT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rgbClr val="7030A0"/>
                          </a:solidFill>
                          <a:effectLst/>
                          <a:latin typeface="+mn-lt"/>
                          <a:ea typeface="+mn-ea"/>
                          <a:cs typeface="+mn-cs"/>
                        </a:rPr>
                        <a:t>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7030A0"/>
                          </a:solidFill>
                          <a:effectLst/>
                          <a:latin typeface="+mn-lt"/>
                          <a:ea typeface="Times New Roman" panose="02020603050405020304" pitchFamily="18" charset="0"/>
                        </a:rPr>
                        <a:t>R4M-32C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kern="1200" dirty="0">
                          <a:solidFill>
                            <a:srgbClr val="FF0000"/>
                          </a:solidFill>
                          <a:effectLst/>
                          <a:latin typeface="+mn-lt"/>
                          <a:ea typeface="Times New Roman" panose="02020603050405020304" pitchFamily="18" charset="0"/>
                          <a:cs typeface="+mn-cs"/>
                        </a:rPr>
                        <a:t>Def 1C 03/16</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33C</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607869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88639617"/>
              </p:ext>
            </p:extLst>
          </p:nvPr>
        </p:nvGraphicFramePr>
        <p:xfrm>
          <a:off x="851217" y="1582301"/>
          <a:ext cx="7736269" cy="441247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376r3</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err="1">
                          <a:solidFill>
                            <a:srgbClr val="7030A0"/>
                          </a:solidFill>
                          <a:effectLst/>
                          <a:latin typeface="+mn-lt"/>
                          <a:ea typeface="Times New Roman" panose="02020603050405020304" pitchFamily="18" charset="0"/>
                        </a:rPr>
                        <a:t>cr</a:t>
                      </a:r>
                      <a:r>
                        <a:rPr lang="en-US" sz="900" dirty="0">
                          <a:solidFill>
                            <a:srgbClr val="7030A0"/>
                          </a:solidFill>
                          <a:effectLst/>
                          <a:latin typeface="+mn-lt"/>
                          <a:ea typeface="Times New Roman" panose="02020603050405020304" pitchFamily="18" charset="0"/>
                        </a:rPr>
                        <a:t>-for-UL-MU-Operation (6 CIDs)</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R4M-6C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368r2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35.3.4.3</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R4M-3C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340r2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Clause 35 EMLSR</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Minyoung Park</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7030A0"/>
                          </a:solidFill>
                          <a:effectLst/>
                          <a:latin typeface="+mn-lt"/>
                          <a:ea typeface="Times New Roman" panose="02020603050405020304" pitchFamily="18" charset="0"/>
                        </a:rPr>
                        <a:t>R4M-8C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FF0000"/>
                          </a:solidFill>
                          <a:effectLst/>
                          <a:latin typeface="+mn-lt"/>
                          <a:ea typeface="Times New Roman" panose="02020603050405020304" pitchFamily="18" charset="0"/>
                        </a:rPr>
                        <a:t>Continue</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55</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300r0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CIDs assigned to Abhi - Part 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384r1</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B050"/>
                          </a:solidFill>
                          <a:effectLst/>
                          <a:latin typeface="+mn-lt"/>
                          <a:ea typeface="Times New Roman" panose="02020603050405020304" pitchFamily="18" charset="0"/>
                        </a:rPr>
                        <a:t>LB271 CR for TWT Info Frame</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03/16</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endParaRPr lang="en-US" sz="9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385r2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LB271 CR for Subclause 3.2 and 10.8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rgbClr val="7030A0"/>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R4M-9C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386r0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CIDs with tag 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40</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387r0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35.3.12.6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FF0000"/>
                          </a:solidFill>
                          <a:latin typeface="+mn-lt"/>
                          <a:ea typeface="+mn-ea"/>
                          <a:cs typeface="+mn-cs"/>
                        </a:rPr>
                        <a:t>383r0</a:t>
                      </a:r>
                    </a:p>
                  </a:txBody>
                  <a:tcPr marL="0" marR="9525" marT="9525" marB="0" anchor="b"/>
                </a:tc>
                <a:tc>
                  <a:txBody>
                    <a:bodyPr/>
                    <a:lstStyle/>
                    <a:p>
                      <a:pPr algn="l" fontAlgn="b"/>
                      <a:r>
                        <a:rPr lang="en-US" sz="900" b="0" i="0" kern="1200" dirty="0">
                          <a:solidFill>
                            <a:schemeClr val="tx1"/>
                          </a:solidFill>
                          <a:latin typeface="+mn-lt"/>
                          <a:ea typeface="+mn-ea"/>
                          <a:cs typeface="+mn-cs"/>
                        </a:rPr>
                        <a:t>  CR for CID 16417 on 35.8.5.1 TXOP and backoff procedures rules for R-TWT SPs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Liuming Lu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9"/>
                        </a:rPr>
                        <a:t>394r0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CRs for R-TWT 35.8.2 and 35.8.2.1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Chunyu Hu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19</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rPr>
                        <a:t>395r0</a:t>
                      </a:r>
                    </a:p>
                  </a:txBody>
                  <a:tcPr marL="0" marR="9525" marT="9525" marB="0" anchor="b"/>
                </a:tc>
                <a:tc>
                  <a:txBody>
                    <a:bodyPr/>
                    <a:lstStyle/>
                    <a:p>
                      <a:pPr algn="l" fontAlgn="b"/>
                      <a:r>
                        <a:rPr lang="en-US" sz="900" b="0" i="0" kern="1200" dirty="0">
                          <a:solidFill>
                            <a:schemeClr val="tx1"/>
                          </a:solidFill>
                          <a:latin typeface="+mn-lt"/>
                          <a:ea typeface="+mn-ea"/>
                          <a:cs typeface="+mn-cs"/>
                        </a:rPr>
                        <a:t>  CR for 35.3.19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Kaiying Lu</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398r0</a:t>
                      </a:r>
                    </a:p>
                  </a:txBody>
                  <a:tcPr marL="0" marR="9525" marT="9525" marB="0" anchor="b"/>
                </a:tc>
                <a:tc>
                  <a:txBody>
                    <a:bodyPr/>
                    <a:lstStyle/>
                    <a:p>
                      <a:pPr algn="l" fontAlgn="b"/>
                      <a:r>
                        <a:rPr lang="en-US" sz="900" b="0" i="0" kern="1200" dirty="0">
                          <a:solidFill>
                            <a:schemeClr val="tx1"/>
                          </a:solidFill>
                          <a:latin typeface="+mn-lt"/>
                          <a:ea typeface="+mn-ea"/>
                          <a:cs typeface="+mn-cs"/>
                        </a:rPr>
                        <a:t>  Proposed  resolutions to 11be LB271 a few CIDs on </a:t>
                      </a:r>
                      <a:r>
                        <a:rPr lang="en-US" sz="900" b="0" i="0" kern="1200" dirty="0" err="1">
                          <a:solidFill>
                            <a:schemeClr val="tx1"/>
                          </a:solidFill>
                          <a:latin typeface="+mn-lt"/>
                          <a:ea typeface="+mn-ea"/>
                          <a:cs typeface="+mn-cs"/>
                        </a:rPr>
                        <a:t>MediumSyncRecovery</a:t>
                      </a: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Qi Wang</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chemeClr val="tx1"/>
                          </a:solidFill>
                          <a:latin typeface="+mn-lt"/>
                          <a:ea typeface="+mn-ea"/>
                          <a:cs typeface="+mn-cs"/>
                          <a:hlinkClick r:id="rId10"/>
                        </a:rPr>
                        <a:t>404r0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17</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chemeClr val="tx1"/>
                          </a:solidFill>
                          <a:latin typeface="+mn-lt"/>
                          <a:ea typeface="+mn-ea"/>
                          <a:cs typeface="+mn-cs"/>
                          <a:hlinkClick r:id="rId11"/>
                        </a:rPr>
                        <a:t>403r0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11</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256258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36073781"/>
              </p:ext>
            </p:extLst>
          </p:nvPr>
        </p:nvGraphicFramePr>
        <p:xfrm>
          <a:off x="851217" y="1582301"/>
          <a:ext cx="7736269" cy="441247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2"/>
                        </a:rPr>
                        <a:t>353r0</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P2P and </a:t>
                      </a:r>
                      <a:r>
                        <a:rPr lang="en-US" sz="900" dirty="0" err="1">
                          <a:solidFill>
                            <a:schemeClr val="tx1"/>
                          </a:solidFill>
                          <a:effectLst/>
                          <a:latin typeface="+mn-lt"/>
                          <a:ea typeface="Times New Roman" panose="02020603050405020304" pitchFamily="18" charset="0"/>
                        </a:rPr>
                        <a:t>rTWT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	Pascal </a:t>
                      </a:r>
                      <a:r>
                        <a:rPr lang="en-US" sz="900" dirty="0" err="1">
                          <a:solidFill>
                            <a:schemeClr val="tx1"/>
                          </a:solidFill>
                          <a:effectLst/>
                          <a:latin typeface="+mn-lt"/>
                          <a:ea typeface="Times New Roman" panose="02020603050405020304" pitchFamily="18" charset="0"/>
                        </a:rPr>
                        <a:t>Viger</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829076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January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11-22/273r1</a:t>
            </a:r>
            <a:endParaRPr lang="en-US"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316r0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TGbe LB 271: CR for 35.10.3        				Rui Yang 		[</a:t>
            </a:r>
            <a:r>
              <a:rPr lang="en-US" sz="1200" i="0" u="none" strike="noStrike" kern="1200" dirty="0">
                <a:solidFill>
                  <a:srgbClr val="00B050"/>
                </a:solidFill>
                <a:effectLst/>
                <a:ea typeface="Times New Roman" panose="02020603050405020304" pitchFamily="18" charset="0"/>
              </a:rPr>
              <a:t>2C]</a:t>
            </a:r>
            <a:endParaRPr lang="en-US" sz="1200" dirty="0"/>
          </a:p>
          <a:p>
            <a:pPr lvl="1">
              <a:buFont typeface="Arial" panose="020B0604020202020204" pitchFamily="34" charset="0"/>
              <a:buChar char="•"/>
            </a:pPr>
            <a:r>
              <a:rPr lang="en-US" sz="1200"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317r0</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cr_d30_Miscs. 							Xiaogang Chen 	[5C]</a:t>
            </a:r>
            <a:endParaRPr lang="en-US" sz="1200" kern="1200" dirty="0">
              <a:solidFill>
                <a:schemeClr val="tx1"/>
              </a:solidFill>
              <a:ea typeface="Times New Roman" panose="02020603050405020304" pitchFamily="18" charset="0"/>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309r0</a:t>
            </a:r>
            <a:r>
              <a:rPr lang="en-US" sz="1200" i="0" u="none" strike="noStrike" kern="1200" dirty="0">
                <a:solidFill>
                  <a:srgbClr val="00B050"/>
                </a:solidFill>
                <a:effectLst/>
                <a:ea typeface="Times New Roman" panose="02020603050405020304" pitchFamily="18" charset="0"/>
              </a:rPr>
              <a:t> LB271 CR 35.14 part 1 						Liwen Chu 		[6C]</a:t>
            </a:r>
            <a:r>
              <a:rPr lang="en-US" sz="1200" kern="1200" dirty="0">
                <a:solidFill>
                  <a:srgbClr val="00B050"/>
                </a:solidFill>
                <a:ea typeface="Times New Roman" panose="02020603050405020304" pitchFamily="18" charset="0"/>
              </a:rPr>
              <a:t>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407r0</a:t>
            </a:r>
            <a:r>
              <a:rPr lang="en-US" sz="1200" i="0" u="none" strike="noStrike" kern="1200" dirty="0">
                <a:solidFill>
                  <a:srgbClr val="00B050"/>
                </a:solidFill>
                <a:effectLst/>
                <a:ea typeface="Times New Roman" panose="02020603050405020304" pitchFamily="18" charset="0"/>
              </a:rPr>
              <a:t> LB 271 CR for CIDs on NDPA frame format - Part 1</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Mahmoud Kamel</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374r0</a:t>
            </a:r>
            <a:r>
              <a:rPr lang="en-US" sz="1200" i="0" u="none" strike="noStrike" kern="1200" dirty="0">
                <a:solidFill>
                  <a:srgbClr val="00B050"/>
                </a:solidFill>
                <a:effectLst/>
                <a:ea typeface="Times New Roman" panose="02020603050405020304" pitchFamily="18" charset="0"/>
              </a:rPr>
              <a:t> LB271 CR for non-HT 320MHz BW indication (15 CIDs) 	Yunbo Li		[15C]</a:t>
            </a:r>
            <a:endParaRPr lang="en-US" sz="1200" i="0" u="none" strike="noStrike" kern="1200" dirty="0">
              <a:solidFill>
                <a:srgbClr val="FF0000"/>
              </a:solidFill>
              <a:effectLst/>
              <a:ea typeface="Times New Roman" panose="02020603050405020304" pitchFamily="18" charset="0"/>
              <a:hlinkClick r:id="rId8"/>
            </a:endParaRPr>
          </a:p>
          <a:p>
            <a:pPr lvl="1">
              <a:buFont typeface="Arial" panose="020B0604020202020204" pitchFamily="34" charset="0"/>
              <a:buChar char="•"/>
            </a:pPr>
            <a:r>
              <a:rPr lang="en-US" sz="1200" i="0"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305r0</a:t>
            </a:r>
            <a:r>
              <a:rPr lang="en-US" sz="1200" i="0" strike="noStrike" kern="1200" dirty="0">
                <a:solidFill>
                  <a:srgbClr val="00B050"/>
                </a:solidFill>
                <a:effectLst/>
                <a:ea typeface="Times New Roman" panose="02020603050405020304" pitchFamily="18" charset="0"/>
              </a:rPr>
              <a:t> LB271-CR for 35.5.1-part 1 					Yanjun Sun 		[2C] </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400r0</a:t>
            </a:r>
            <a:r>
              <a:rPr lang="en-US" sz="1200" dirty="0">
                <a:solidFill>
                  <a:schemeClr val="bg1">
                    <a:lumMod val="65000"/>
                  </a:schemeClr>
                </a:solidFill>
              </a:rPr>
              <a:t> </a:t>
            </a:r>
            <a:r>
              <a:rPr lang="en-US" sz="1200" i="0" u="none" strike="noStrike" kern="1200" dirty="0">
                <a:solidFill>
                  <a:schemeClr val="bg1">
                    <a:lumMod val="65000"/>
                  </a:schemeClr>
                </a:solidFill>
                <a:effectLst/>
                <a:ea typeface="Times New Roman" panose="02020603050405020304" pitchFamily="18" charset="0"/>
              </a:rPr>
              <a:t>LB271-CR for 9.3.1.22.1 					Yanjun Sun</a:t>
            </a:r>
            <a:r>
              <a:rPr lang="en-US" sz="1200" kern="1200" dirty="0">
                <a:solidFill>
                  <a:schemeClr val="bg1">
                    <a:lumMod val="65000"/>
                  </a:schemeClr>
                </a:solidFill>
                <a:ea typeface="Times New Roman" panose="02020603050405020304" pitchFamily="18" charset="0"/>
              </a:rPr>
              <a:t> 		[18C]</a:t>
            </a:r>
          </a:p>
          <a:p>
            <a:pPr>
              <a:buFont typeface="Arial" panose="020B0604020202020204" pitchFamily="34" charset="0"/>
              <a:buChar char="•"/>
            </a:pPr>
            <a:r>
              <a:rPr lang="en-GB" sz="1400" dirty="0" err="1"/>
              <a:t>AoB</a:t>
            </a:r>
            <a:r>
              <a:rPr lang="en-GB" sz="1400" dirty="0"/>
              <a:t>: none.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Jan. meeting, and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dirty="0"/>
              <a:t>Delivered IEEE802.11be D3.0, </a:t>
            </a:r>
          </a:p>
          <a:p>
            <a:pPr marL="800100" lvl="1">
              <a:buFont typeface="Arial" panose="020B0604020202020204" pitchFamily="34" charset="0"/>
              <a:buChar char="•"/>
            </a:pPr>
            <a:r>
              <a:rPr lang="en-US" sz="1800" dirty="0"/>
              <a:t>Draft is available in the members area and available for purchase</a:t>
            </a:r>
          </a:p>
          <a:p>
            <a:pPr>
              <a:buFont typeface="Arial" panose="020B0604020202020204" pitchFamily="34" charset="0"/>
              <a:buChar char="•"/>
            </a:pPr>
            <a:r>
              <a:rPr lang="en-US" dirty="0"/>
              <a:t>Completed a WG letter ballot (LB271) on TGbe D3.0 </a:t>
            </a:r>
          </a:p>
          <a:p>
            <a:pPr marL="800100" lvl="1">
              <a:buFont typeface="Arial" panose="020B0604020202020204" pitchFamily="34" charset="0"/>
              <a:buChar char="•"/>
            </a:pPr>
            <a:r>
              <a:rPr lang="en-US" sz="1800" dirty="0"/>
              <a:t>Passed with ~80% approval rate</a:t>
            </a:r>
          </a:p>
          <a:p>
            <a:pPr marL="800100" lvl="1">
              <a:buFont typeface="Arial" panose="020B0604020202020204" pitchFamily="34" charset="0"/>
              <a:buChar char="•"/>
            </a:pPr>
            <a:r>
              <a:rPr lang="en-US" sz="1800" dirty="0"/>
              <a:t>Received 3343 comments, of which 349 PHY, 2659 MAC and 335 Joint</a:t>
            </a:r>
          </a:p>
          <a:p>
            <a:pPr>
              <a:buFont typeface="Arial" panose="020B0604020202020204" pitchFamily="34" charset="0"/>
              <a:buChar char="•"/>
            </a:pPr>
            <a:r>
              <a:rPr lang="en-US" dirty="0"/>
              <a:t>Held 2 teleconferences between Jan. &amp; Mar. (</a:t>
            </a:r>
            <a:r>
              <a:rPr lang="en-US" dirty="0">
                <a:hlinkClick r:id="rId2"/>
              </a:rPr>
              <a:t>11-23/269</a:t>
            </a:r>
            <a:r>
              <a:rPr lang="en-US" dirty="0"/>
              <a:t>)</a:t>
            </a:r>
          </a:p>
          <a:p>
            <a:pPr marL="800100" lvl="1">
              <a:buFont typeface="Arial" panose="020B0604020202020204" pitchFamily="34" charset="0"/>
              <a:buChar char="•"/>
            </a:pPr>
            <a:r>
              <a:rPr lang="en-US" sz="1800" dirty="0"/>
              <a:t>1 Joint, and 1 MAC/PHY telcos, during which</a:t>
            </a:r>
          </a:p>
          <a:p>
            <a:pPr marL="800100" lvl="1">
              <a:buFont typeface="Arial" panose="020B0604020202020204" pitchFamily="34" charset="0"/>
              <a:buChar char="•"/>
            </a:pPr>
            <a:r>
              <a:rPr lang="en-US" sz="1800" dirty="0"/>
              <a:t>Completed comment assignments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287r0</a:t>
            </a:r>
            <a:r>
              <a:rPr lang="en-US" sz="1400" i="0" u="none" strike="noStrike" kern="1200" dirty="0">
                <a:solidFill>
                  <a:srgbClr val="00B050"/>
                </a:solidFill>
                <a:effectLst/>
                <a:ea typeface="Times New Roman" panose="02020603050405020304" pitchFamily="18" charset="0"/>
              </a:rPr>
              <a:t> CR for 13 							Po-Kai Huang 		[7C ]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289r0</a:t>
            </a:r>
            <a:r>
              <a:rPr lang="en-US" sz="1400" i="0" u="none" strike="noStrike" kern="1200" dirty="0">
                <a:solidFill>
                  <a:srgbClr val="00B050"/>
                </a:solidFill>
                <a:effectLst/>
                <a:ea typeface="Times New Roman" panose="02020603050405020304" pitchFamily="18" charset="0"/>
              </a:rPr>
              <a:t> CR for editorial CIDs 					Po-Kai Huang 		[50C]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299r0</a:t>
            </a:r>
            <a:r>
              <a:rPr lang="en-US" sz="1400" i="0" u="none" strike="noStrike" kern="1200" dirty="0">
                <a:solidFill>
                  <a:srgbClr val="00B050"/>
                </a:solidFill>
                <a:effectLst/>
                <a:ea typeface="Times New Roman" panose="02020603050405020304" pitchFamily="18" charset="0"/>
              </a:rPr>
              <a:t> CR for OM 							Po-Kai Huang 		[17C]</a:t>
            </a:r>
          </a:p>
          <a:p>
            <a:pPr lvl="1">
              <a:buFont typeface="Arial" panose="020B0604020202020204" pitchFamily="34" charset="0"/>
              <a:buChar char="•"/>
            </a:pPr>
            <a:r>
              <a:rPr lang="en-US" sz="1400" i="0" u="none" strike="noStrike" kern="1200" dirty="0">
                <a:solidFill>
                  <a:srgbClr val="FFC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323r0</a:t>
            </a:r>
            <a:r>
              <a:rPr lang="en-US" sz="1400" i="0" u="none" strike="noStrike" kern="1200" dirty="0">
                <a:solidFill>
                  <a:srgbClr val="FFC000"/>
                </a:solidFill>
                <a:effectLst/>
                <a:ea typeface="Times New Roman" panose="02020603050405020304" pitchFamily="18" charset="0"/>
              </a:rPr>
              <a:t> CR for 35.3.5 							Po-Kai Huang 		[24C]</a:t>
            </a:r>
            <a:endParaRPr lang="en-US" sz="1200" i="0" u="none" strike="noStrike" kern="1200" dirty="0">
              <a:solidFill>
                <a:schemeClr val="tx1"/>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335r0</a:t>
            </a:r>
            <a:r>
              <a:rPr lang="en-US" sz="1400" i="0" u="none" strike="noStrike" kern="1200" dirty="0">
                <a:solidFill>
                  <a:schemeClr val="bg1">
                    <a:lumMod val="65000"/>
                  </a:schemeClr>
                </a:solidFill>
                <a:effectLst/>
                <a:ea typeface="MS Gothic" panose="020B0609070205080204" pitchFamily="49" charset="-128"/>
              </a:rPr>
              <a:t> </a:t>
            </a:r>
            <a:r>
              <a:rPr lang="en-US" sz="1400" i="0" u="none" strike="noStrike" kern="1200" dirty="0">
                <a:solidFill>
                  <a:schemeClr val="bg1">
                    <a:lumMod val="65000"/>
                  </a:schemeClr>
                </a:solidFill>
                <a:effectLst/>
                <a:ea typeface="Times New Roman" panose="02020603050405020304" pitchFamily="18" charset="0"/>
              </a:rPr>
              <a:t>CR for 4.5.3 and 11.3 					Po-Kai Huang 		[15C]</a:t>
            </a:r>
            <a:endParaRPr lang="en-US" sz="1400" i="0" u="none" strike="noStrike" dirty="0">
              <a:solidFill>
                <a:schemeClr val="bg1">
                  <a:lumMod val="65000"/>
                </a:schemeClr>
              </a:solidFill>
              <a:effectLst/>
            </a:endParaRP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337r0</a:t>
            </a:r>
            <a:r>
              <a:rPr lang="en-US" sz="1400" i="0" u="none" strike="noStrike" kern="1200" dirty="0">
                <a:solidFill>
                  <a:schemeClr val="bg1">
                    <a:lumMod val="65000"/>
                  </a:schemeClr>
                </a:solidFill>
                <a:effectLst/>
                <a:ea typeface="Times New Roman" panose="02020603050405020304" pitchFamily="18" charset="0"/>
              </a:rPr>
              <a:t> LB271 CR Clause 9 EMLSR 				Minyoung Park</a:t>
            </a:r>
            <a:r>
              <a:rPr lang="en-US" sz="1400" kern="1200" dirty="0">
                <a:solidFill>
                  <a:schemeClr val="bg1">
                    <a:lumMod val="65000"/>
                  </a:schemeClr>
                </a:solidFill>
                <a:ea typeface="Times New Roman" panose="02020603050405020304" pitchFamily="18" charset="0"/>
              </a:rPr>
              <a:t> 		[</a:t>
            </a:r>
            <a:r>
              <a:rPr lang="en-US" sz="1400" i="0" u="none" strike="noStrike" kern="1200" dirty="0">
                <a:solidFill>
                  <a:schemeClr val="bg1">
                    <a:lumMod val="65000"/>
                  </a:schemeClr>
                </a:solidFill>
                <a:effectLst/>
                <a:ea typeface="Times New Roman" panose="02020603050405020304" pitchFamily="18" charset="0"/>
              </a:rPr>
              <a:t>14C]</a:t>
            </a:r>
            <a:endParaRPr lang="en-US" sz="1400" dirty="0">
              <a:solidFill>
                <a:schemeClr val="bg1">
                  <a:lumMod val="65000"/>
                </a:schemeClr>
              </a:solidFill>
            </a:endParaRP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301r1</a:t>
            </a:r>
            <a:r>
              <a:rPr lang="en-US" sz="1400" i="0" u="none" strike="noStrike" kern="1200" dirty="0">
                <a:solidFill>
                  <a:schemeClr val="bg1">
                    <a:lumMod val="65000"/>
                  </a:schemeClr>
                </a:solidFill>
                <a:effectLst/>
                <a:ea typeface="MS Gothic" panose="020B0609070205080204" pitchFamily="49" charset="-128"/>
              </a:rPr>
              <a:t> LB271-CR for 35.3.8-part 1 				</a:t>
            </a:r>
            <a:r>
              <a:rPr lang="en-US" sz="1400" i="0" u="none" strike="noStrike" kern="1200" dirty="0">
                <a:solidFill>
                  <a:schemeClr val="bg1">
                    <a:lumMod val="65000"/>
                  </a:schemeClr>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354r0</a:t>
            </a:r>
            <a:r>
              <a:rPr lang="en-US" sz="1400" i="0" u="none" strike="noStrike" kern="1200" dirty="0">
                <a:solidFill>
                  <a:schemeClr val="bg1">
                    <a:lumMod val="65000"/>
                  </a:schemeClr>
                </a:solidFill>
                <a:effectLst/>
                <a:ea typeface="MS Gothic" panose="020B0609070205080204" pitchFamily="49" charset="-128"/>
              </a:rPr>
              <a:t> CR for Some clauses in 9.4 				</a:t>
            </a:r>
            <a:r>
              <a:rPr lang="en-US" sz="1400" i="0" u="none" strike="noStrike" kern="1200" dirty="0">
                <a:solidFill>
                  <a:schemeClr val="bg1">
                    <a:lumMod val="65000"/>
                  </a:schemeClr>
                </a:solidFill>
                <a:effectLst/>
                <a:ea typeface="Times New Roman" panose="02020603050405020304" pitchFamily="18" charset="0"/>
              </a:rPr>
              <a:t>Po-Kai Huang 		[16C]</a:t>
            </a:r>
            <a:endParaRPr lang="en-US" sz="1400" dirty="0">
              <a:solidFill>
                <a:schemeClr val="bg1">
                  <a:lumMod val="65000"/>
                </a:schemeClr>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348r0</a:t>
            </a:r>
            <a:r>
              <a:rPr lang="en-US" sz="1400" b="0" i="0" u="none" strike="noStrike" kern="1200" dirty="0">
                <a:solidFill>
                  <a:schemeClr val="bg1">
                    <a:lumMod val="65000"/>
                  </a:schemeClr>
                </a:solidFill>
                <a:effectLst/>
                <a:ea typeface="MS Gothic" panose="020B0609070205080204" pitchFamily="49" charset="-128"/>
              </a:rPr>
              <a:t> CR for 35.3.16.1 						Insun Jang 			[</a:t>
            </a:r>
            <a:r>
              <a:rPr lang="en-US" sz="1400" b="0" i="0" u="none" strike="noStrike" kern="1200" dirty="0">
                <a:solidFill>
                  <a:schemeClr val="bg1">
                    <a:lumMod val="65000"/>
                  </a:schemeClr>
                </a:solidFill>
                <a:effectLst/>
                <a:ea typeface="Times New Roman" panose="02020603050405020304" pitchFamily="18" charset="0"/>
              </a:rPr>
              <a:t>2C]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https://cvent.me/AwPbAx</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Agenda–AM2-part 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321r0</a:t>
            </a:r>
            <a:r>
              <a:rPr lang="en-US" sz="1400" i="0" u="none" strike="noStrike" kern="1200" dirty="0">
                <a:solidFill>
                  <a:srgbClr val="00B050"/>
                </a:solidFill>
                <a:effectLst/>
                <a:ea typeface="MS Gothic" panose="020B0609070205080204" pitchFamily="49" charset="-128"/>
              </a:rPr>
              <a:t> LB271 CR for 36.6 (2 comments)</a:t>
            </a:r>
            <a:r>
              <a:rPr lang="en-US" sz="1400" dirty="0">
                <a:solidFill>
                  <a:srgbClr val="00B050"/>
                </a:solidFill>
              </a:rPr>
              <a:t> 					</a:t>
            </a:r>
            <a:r>
              <a:rPr lang="en-US" sz="1400" i="0" u="none" strike="noStrike" kern="1200" dirty="0">
                <a:solidFill>
                  <a:srgbClr val="00B050"/>
                </a:solidFill>
                <a:effectLst/>
                <a:ea typeface="MS Gothic" panose="020B0609070205080204" pitchFamily="49" charset="-128"/>
              </a:rPr>
              <a:t>Ross Jian Yu</a:t>
            </a:r>
            <a:r>
              <a:rPr lang="en-US" sz="1400" kern="1200" dirty="0">
                <a:solidFill>
                  <a:srgbClr val="00B050"/>
                </a:solidFill>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2 ]</a:t>
            </a:r>
          </a:p>
          <a:p>
            <a:pPr lvl="1">
              <a:buFont typeface="Arial" panose="020B0604020202020204" pitchFamily="34" charset="0"/>
              <a:buChar char="•"/>
            </a:pPr>
            <a:r>
              <a:rPr lang="en-US" sz="1400" b="0" i="0" u="none" strike="noStrike" kern="1200" dirty="0">
                <a:solidFill>
                  <a:srgbClr val="00B050"/>
                </a:solidFill>
                <a:effectLst/>
                <a:ea typeface="宋体" panose="02010600030101010101" pitchFamily="2" charset="-122"/>
                <a:hlinkClick r:id="rId3">
                  <a:extLst>
                    <a:ext uri="{A12FA001-AC4F-418D-AE19-62706E023703}">
                      <ahyp:hlinkClr xmlns:ahyp="http://schemas.microsoft.com/office/drawing/2018/hyperlinkcolor" val="tx"/>
                    </a:ext>
                  </a:extLst>
                </a:hlinkClick>
              </a:rPr>
              <a:t>319r0</a:t>
            </a:r>
            <a:r>
              <a:rPr lang="en-US" sz="1400" b="0" i="0" u="none" strike="noStrike" kern="1200" dirty="0">
                <a:solidFill>
                  <a:srgbClr val="00B050"/>
                </a:solidFill>
                <a:effectLst/>
                <a:ea typeface="宋体" panose="02010600030101010101" pitchFamily="2" charset="-122"/>
              </a:rPr>
              <a:t> LB271 CR for EHT-SIG Part 1 (16 comments) 			</a:t>
            </a:r>
            <a:r>
              <a:rPr lang="en-US" sz="1400" b="0" i="0" u="none" strike="noStrike" kern="1200" dirty="0">
                <a:solidFill>
                  <a:srgbClr val="00B050"/>
                </a:solidFill>
                <a:effectLst/>
                <a:ea typeface="MS Gothic" panose="020B0609070205080204" pitchFamily="49" charset="-128"/>
              </a:rPr>
              <a:t>Ross Jian Yu</a:t>
            </a:r>
            <a:r>
              <a:rPr lang="en-US" sz="1400" kern="1200" dirty="0">
                <a:solidFill>
                  <a:srgbClr val="00B050"/>
                </a:solidFill>
                <a:ea typeface="MS Gothic" panose="020B0609070205080204" pitchFamily="49" charset="-128"/>
              </a:rPr>
              <a:t> 	[</a:t>
            </a:r>
            <a:r>
              <a:rPr lang="en-US" sz="1400" b="0" i="0" u="none" strike="noStrike" kern="1200" dirty="0">
                <a:solidFill>
                  <a:srgbClr val="00B050"/>
                </a:solidFill>
                <a:effectLst/>
                <a:ea typeface="Times New Roman" panose="02020603050405020304" pitchFamily="18" charset="0"/>
              </a:rPr>
              <a:t>16] </a:t>
            </a:r>
          </a:p>
          <a:p>
            <a:pPr lvl="1">
              <a:buFont typeface="Arial" panose="020B0604020202020204" pitchFamily="34" charset="0"/>
              <a:buChar char="•"/>
            </a:pPr>
            <a:r>
              <a:rPr lang="en-US" sz="1400" b="0" i="0" u="none" strike="noStrike" kern="1200" dirty="0">
                <a:solidFill>
                  <a:srgbClr val="00B050"/>
                </a:solidFill>
                <a:effectLst/>
                <a:ea typeface="宋体" panose="02010600030101010101" pitchFamily="2" charset="-122"/>
                <a:hlinkClick r:id="rId4">
                  <a:extLst>
                    <a:ext uri="{A12FA001-AC4F-418D-AE19-62706E023703}">
                      <ahyp:hlinkClr xmlns:ahyp="http://schemas.microsoft.com/office/drawing/2018/hyperlinkcolor" val="tx"/>
                    </a:ext>
                  </a:extLst>
                </a:hlinkClick>
              </a:rPr>
              <a:t>318r0</a:t>
            </a:r>
            <a:r>
              <a:rPr lang="en-US" sz="1400" b="0" i="0" u="none" strike="noStrike" kern="1200" dirty="0">
                <a:solidFill>
                  <a:srgbClr val="00B050"/>
                </a:solidFill>
                <a:effectLst/>
                <a:ea typeface="宋体" panose="02010600030101010101" pitchFamily="2" charset="-122"/>
              </a:rPr>
              <a:t> </a:t>
            </a:r>
            <a:r>
              <a:rPr lang="en-US" sz="1400" b="0" i="0" u="none" strike="noStrike" kern="1200" dirty="0">
                <a:solidFill>
                  <a:srgbClr val="00B050"/>
                </a:solidFill>
                <a:effectLst/>
                <a:ea typeface="MS Gothic" panose="020B0609070205080204" pitchFamily="49" charset="-128"/>
              </a:rPr>
              <a:t>LB271 CR for CID 15000 (1 comment) 				Ross Jian Yu 	[</a:t>
            </a:r>
            <a:r>
              <a:rPr lang="en-US" sz="1400" b="0" i="0" u="none" strike="noStrike" kern="1200" dirty="0">
                <a:solidFill>
                  <a:srgbClr val="00B050"/>
                </a:solidFill>
                <a:effectLst/>
                <a:ea typeface="Times New Roman" panose="02020603050405020304" pitchFamily="18" charset="0"/>
              </a:rPr>
              <a:t>1 ]</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311r0</a:t>
            </a:r>
            <a:r>
              <a:rPr lang="en-US" sz="1400" b="0" i="0" u="none" strike="noStrike" kern="1200" dirty="0">
                <a:solidFill>
                  <a:srgbClr val="00B050"/>
                </a:solidFill>
                <a:effectLst/>
                <a:ea typeface="MS Gothic" panose="020B0609070205080204" pitchFamily="49" charset="-128"/>
              </a:rPr>
              <a:t> TGbe LB 271:  CR for 36.3.18 						Rui Yang 		[</a:t>
            </a:r>
            <a:r>
              <a:rPr lang="en-US" sz="1400" b="0" i="0" u="none" strike="noStrike" kern="1200" dirty="0">
                <a:solidFill>
                  <a:srgbClr val="00B050"/>
                </a:solidFill>
                <a:effectLst/>
                <a:ea typeface="Times New Roman" panose="02020603050405020304" pitchFamily="18" charset="0"/>
              </a:rPr>
              <a:t>3 ]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320r0</a:t>
            </a:r>
            <a:r>
              <a:rPr lang="en-US" sz="1400" b="0" i="0" u="none" strike="noStrike" kern="1200" dirty="0">
                <a:solidFill>
                  <a:srgbClr val="00B050"/>
                </a:solidFill>
                <a:effectLst/>
                <a:ea typeface="Times New Roman" panose="02020603050405020304" pitchFamily="18" charset="0"/>
              </a:rPr>
              <a:t> LB271 CR for 36.3.12.9 EHT-STF 					Eunsung Park 	[2 ]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339r0</a:t>
            </a:r>
            <a:r>
              <a:rPr lang="en-US" sz="1400" b="0" i="0" u="none" strike="noStrike" kern="1200" dirty="0">
                <a:solidFill>
                  <a:srgbClr val="00B050"/>
                </a:solidFill>
                <a:effectLst/>
                <a:ea typeface="Times New Roman" panose="02020603050405020304" pitchFamily="18" charset="0"/>
              </a:rPr>
              <a:t> LB271 CR for36.3.12.5 L-SIG 						Dongguk Lim 	[1 ]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345r0</a:t>
            </a:r>
            <a:r>
              <a:rPr lang="en-US" sz="1400" b="0" i="0" u="none" strike="noStrike" kern="1200" dirty="0">
                <a:solidFill>
                  <a:srgbClr val="00B050"/>
                </a:solidFill>
                <a:effectLst/>
                <a:ea typeface="Times New Roman" panose="02020603050405020304" pitchFamily="18" charset="0"/>
              </a:rPr>
              <a:t> LB271 CR for 36.1.4 PPDU formats 					Dongguk Lim 	[1 ]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326r0</a:t>
            </a:r>
            <a:r>
              <a:rPr lang="en-US" sz="1400" b="0" i="0" u="none" strike="noStrike" kern="1200" dirty="0">
                <a:solidFill>
                  <a:srgbClr val="00B050"/>
                </a:solidFill>
                <a:effectLst/>
                <a:ea typeface="Times New Roman" panose="02020603050405020304" pitchFamily="18" charset="0"/>
              </a:rPr>
              <a:t> LB271 CR on subclause 36.3.6 Transmitter block diagram 	</a:t>
            </a:r>
            <a:r>
              <a:rPr lang="en-US" sz="1400" b="0" i="0" u="none" strike="noStrike" kern="1200" dirty="0" err="1">
                <a:solidFill>
                  <a:srgbClr val="00B050"/>
                </a:solidFill>
                <a:effectLst/>
                <a:ea typeface="Times New Roman" panose="02020603050405020304" pitchFamily="18" charset="0"/>
              </a:rPr>
              <a:t>Yapu</a:t>
            </a:r>
            <a:r>
              <a:rPr lang="en-US" sz="1400" b="0" i="0" u="none" strike="noStrike" kern="1200" dirty="0">
                <a:solidFill>
                  <a:srgbClr val="00B050"/>
                </a:solidFill>
                <a:effectLst/>
                <a:ea typeface="Times New Roman" panose="02020603050405020304" pitchFamily="18" charset="0"/>
              </a:rPr>
              <a:t> Li 		[4 ]</a:t>
            </a:r>
          </a:p>
          <a:p>
            <a:pPr lvl="1">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338r0</a:t>
            </a:r>
            <a:r>
              <a:rPr lang="en-US" sz="1400" b="0" i="0" u="none" strike="noStrike" kern="1200" dirty="0">
                <a:solidFill>
                  <a:srgbClr val="00B050"/>
                </a:solidFill>
                <a:effectLst/>
                <a:ea typeface="Times New Roman" panose="02020603050405020304" pitchFamily="18" charset="0"/>
              </a:rPr>
              <a:t> LB271 Comment Resolution on U-SIG Part 1 			Alice Chen 		[5 ]</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861507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Agenda–AM2-part 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t>Submissions-</a:t>
            </a:r>
            <a:r>
              <a:rPr lang="en-GB" sz="1600" dirty="0" err="1"/>
              <a:t>Cont</a:t>
            </a:r>
            <a:r>
              <a:rPr lang="en-GB" sz="1600" dirty="0"/>
              <a:t>:</a:t>
            </a:r>
          </a:p>
          <a:p>
            <a:pPr lvl="1">
              <a:buFont typeface="Arial" panose="020B0604020202020204" pitchFamily="34" charset="0"/>
              <a:buChar char="•"/>
            </a:pPr>
            <a:r>
              <a:rPr lang="en-US" sz="1400" kern="1200" dirty="0">
                <a:solidFill>
                  <a:srgbClr val="00B050"/>
                </a:solidFill>
              </a:rPr>
              <a:t>341r0 LB271 CR on subclause 36.3.12.2 Cyclic shift 		</a:t>
            </a:r>
            <a:r>
              <a:rPr lang="en-US" sz="1400" kern="1200" dirty="0" err="1">
                <a:solidFill>
                  <a:srgbClr val="00B050"/>
                </a:solidFill>
              </a:rPr>
              <a:t>Yapu</a:t>
            </a:r>
            <a:r>
              <a:rPr lang="en-US" sz="1400" kern="1200" dirty="0">
                <a:solidFill>
                  <a:srgbClr val="00B050"/>
                </a:solidFill>
              </a:rPr>
              <a:t> Li</a:t>
            </a:r>
          </a:p>
          <a:p>
            <a:pPr lvl="1">
              <a:buFont typeface="Arial" panose="020B0604020202020204" pitchFamily="34" charset="0"/>
              <a:buChar char="•"/>
            </a:pPr>
            <a:r>
              <a:rPr lang="en-US" sz="1400" kern="1200" dirty="0">
                <a:solidFill>
                  <a:srgbClr val="00B050"/>
                </a:solidFill>
              </a:rPr>
              <a:t>342r0 </a:t>
            </a:r>
            <a:r>
              <a:rPr lang="fi-FI" sz="1400" kern="1200" dirty="0">
                <a:solidFill>
                  <a:srgbClr val="00B050"/>
                </a:solidFill>
              </a:rPr>
              <a:t>LB271 CR on subclause 36.4 EHT PLME			Yapu Li</a:t>
            </a:r>
            <a:endParaRPr lang="en-US" sz="1400" kern="1200" dirty="0">
              <a:solidFill>
                <a:srgbClr val="00B050"/>
              </a:solidFill>
            </a:endParaRPr>
          </a:p>
          <a:p>
            <a:pPr lvl="1">
              <a:buFont typeface="Arial" panose="020B0604020202020204" pitchFamily="34" charset="0"/>
              <a:buChar char="•"/>
            </a:pPr>
            <a:r>
              <a:rPr lang="en-US" sz="1400" kern="1200" dirty="0">
                <a:solidFill>
                  <a:srgbClr val="00B050"/>
                </a:solidFill>
              </a:rPr>
              <a:t>349r1 LB271 Comment Resolution on U-SIG Part 2			Alice Chen</a:t>
            </a:r>
          </a:p>
          <a:p>
            <a:pPr lvl="1">
              <a:buFont typeface="Arial" panose="020B0604020202020204" pitchFamily="34" charset="0"/>
              <a:buChar char="•"/>
            </a:pPr>
            <a:r>
              <a:rPr lang="en-US" sz="1400" kern="1200" dirty="0">
                <a:solidFill>
                  <a:srgbClr val="00B050"/>
                </a:solidFill>
              </a:rPr>
              <a:t>332r0 LB271 CR for CID 16359						Shimi Shilo</a:t>
            </a:r>
          </a:p>
          <a:p>
            <a:pPr lvl="1">
              <a:buFont typeface="Arial" panose="020B0604020202020204" pitchFamily="34" charset="0"/>
              <a:buChar char="•"/>
            </a:pPr>
            <a:r>
              <a:rPr lang="en-US" sz="1400" kern="1200" dirty="0">
                <a:solidFill>
                  <a:srgbClr val="00B050"/>
                </a:solidFill>
              </a:rPr>
              <a:t>333r2 LB271 CRs for 36.3.2 						Yan Xin </a:t>
            </a:r>
          </a:p>
          <a:p>
            <a:pPr lvl="1">
              <a:buFont typeface="Arial" panose="020B0604020202020204" pitchFamily="34" charset="0"/>
              <a:buChar char="•"/>
            </a:pPr>
            <a:r>
              <a:rPr lang="en-US" sz="1400" kern="1200" dirty="0">
                <a:solidFill>
                  <a:srgbClr val="00B050"/>
                </a:solidFill>
              </a:rPr>
              <a:t>331r1 LB271 CR for Section 36.3.17					Genadiy Tsodik</a:t>
            </a:r>
            <a:endParaRPr lang="en-GB" sz="105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1279076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r>
              <a:rPr lang="en-GB" sz="1600" dirty="0" err="1"/>
              <a:t>Phy</a:t>
            </a:r>
            <a:r>
              <a:rPr lang="en-GB" sz="1600" dirty="0"/>
              <a:t> ad-hoc : call for submissions.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400r1</a:t>
            </a:r>
            <a:r>
              <a:rPr lang="en-US" sz="1400" dirty="0">
                <a:solidFill>
                  <a:srgbClr val="00B050"/>
                </a:solidFill>
              </a:rPr>
              <a:t> LB271-CR for 9.3.1.22.1 					Yanjun Sun 		[18C]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365r0</a:t>
            </a:r>
            <a:r>
              <a:rPr lang="en-US" sz="1400" i="0" u="none" strike="noStrike" kern="1200" dirty="0">
                <a:solidFill>
                  <a:srgbClr val="00B050"/>
                </a:solidFill>
                <a:effectLst/>
                <a:ea typeface="Times New Roman" panose="02020603050405020304" pitchFamily="18" charset="0"/>
              </a:rPr>
              <a:t> LB271 CRs on 9.4.1.70 					Jinyoung Chun 	[6C]</a:t>
            </a:r>
            <a:endParaRPr lang="en-US" sz="1400" dirty="0">
              <a:solidFill>
                <a:srgbClr val="00B050"/>
              </a:solidFill>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367r0</a:t>
            </a:r>
            <a:r>
              <a:rPr lang="en-US" sz="1400" i="0" u="none" strike="noStrike" kern="1200" dirty="0">
                <a:solidFill>
                  <a:srgbClr val="00B050"/>
                </a:solidFill>
                <a:effectLst/>
                <a:ea typeface="MS Gothic" panose="020B0609070205080204" pitchFamily="49" charset="-128"/>
              </a:rPr>
              <a:t> LB271 CRs on 9.4.1.71 					Jinyoung Chun 	[</a:t>
            </a:r>
            <a:r>
              <a:rPr lang="en-US" sz="1400" i="0" u="none" strike="noStrike" kern="1200" dirty="0">
                <a:solidFill>
                  <a:srgbClr val="00B050"/>
                </a:solidFill>
                <a:effectLst/>
                <a:ea typeface="Times New Roman" panose="02020603050405020304" pitchFamily="18" charset="0"/>
              </a:rPr>
              <a:t>9C]</a:t>
            </a:r>
            <a:endParaRPr lang="en-US" sz="1400" i="0" u="none" strike="noStrike" dirty="0">
              <a:solidFill>
                <a:srgbClr val="00B050"/>
              </a:solidFill>
              <a:effectLst/>
            </a:endParaRP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337r0</a:t>
            </a:r>
            <a:r>
              <a:rPr lang="en-US" sz="1400" i="0" u="none" strike="noStrike" kern="1200" dirty="0">
                <a:solidFill>
                  <a:srgbClr val="00B050"/>
                </a:solidFill>
                <a:effectLst/>
                <a:ea typeface="Times New Roman" panose="02020603050405020304" pitchFamily="18" charset="0"/>
              </a:rPr>
              <a:t> LB271 CR Clause 9 EMLSR 				Minyoung Park</a:t>
            </a:r>
            <a:r>
              <a:rPr lang="en-US" sz="1400" kern="1200" dirty="0">
                <a:solidFill>
                  <a:srgbClr val="00B050"/>
                </a:solidFill>
                <a:ea typeface="Times New Roman" panose="02020603050405020304" pitchFamily="18" charset="0"/>
              </a:rPr>
              <a:t> 	[</a:t>
            </a:r>
            <a:r>
              <a:rPr lang="en-US" sz="1400" i="0" u="none" strike="noStrike" kern="1200" dirty="0">
                <a:solidFill>
                  <a:srgbClr val="00B050"/>
                </a:solidFill>
                <a:effectLst/>
                <a:ea typeface="Times New Roman" panose="02020603050405020304" pitchFamily="18" charset="0"/>
              </a:rPr>
              <a:t>14C]</a:t>
            </a:r>
            <a:endParaRPr lang="en-US" sz="1400" dirty="0">
              <a:solidFill>
                <a:srgbClr val="00B050"/>
              </a:solidFill>
            </a:endParaRPr>
          </a:p>
          <a:p>
            <a:pPr>
              <a:buFont typeface="Arial" panose="020B0604020202020204" pitchFamily="34" charset="0"/>
              <a:buChar char="•"/>
            </a:pPr>
            <a:r>
              <a:rPr lang="en-US" altLang="en-US" sz="1600" dirty="0">
                <a:solidFill>
                  <a:schemeClr val="tx1"/>
                </a:solidFill>
              </a:rPr>
              <a:t>Motions (including approving minutes): </a:t>
            </a:r>
            <a:r>
              <a:rPr lang="en-US" altLang="en-US" sz="1600" dirty="0">
                <a:solidFill>
                  <a:schemeClr val="tx1"/>
                </a:solidFill>
                <a:hlinkClick r:id="rId6"/>
              </a:rPr>
              <a:t>11-23/442r0</a:t>
            </a:r>
            <a:endParaRPr lang="en-GB" sz="1600" dirty="0">
              <a:solidFill>
                <a:srgbClr val="00B050"/>
              </a:solidFill>
            </a:endParaRPr>
          </a:p>
          <a:p>
            <a:pPr lvl="0">
              <a:buFont typeface="Arial" panose="020B0604020202020204" pitchFamily="34" charset="0"/>
              <a:buChar char="•"/>
            </a:pPr>
            <a:r>
              <a:rPr lang="en-GB" sz="1600" dirty="0"/>
              <a:t>Submissions: No time.</a:t>
            </a:r>
          </a:p>
          <a:p>
            <a:pPr lvl="0">
              <a:buFont typeface="Arial" panose="020B0604020202020204" pitchFamily="34" charset="0"/>
              <a:buChar char="•"/>
            </a:pPr>
            <a:r>
              <a:rPr lang="en-GB" sz="1600" dirty="0" err="1"/>
              <a:t>AoB</a:t>
            </a:r>
            <a:r>
              <a:rPr lang="en-GB" sz="1600" dirty="0"/>
              <a:t>: None.</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05000"/>
            <a:ext cx="7770813" cy="45704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323r0</a:t>
            </a:r>
            <a:r>
              <a:rPr lang="en-US" sz="1400" i="0" u="none" strike="noStrike" kern="1200" dirty="0">
                <a:solidFill>
                  <a:srgbClr val="00B050"/>
                </a:solidFill>
                <a:effectLst/>
                <a:ea typeface="Times New Roman" panose="02020603050405020304" pitchFamily="18" charset="0"/>
              </a:rPr>
              <a:t> CR for 35.3.5 							Po-Kai Huang 		[24C]</a:t>
            </a:r>
            <a:endParaRPr lang="en-US" sz="120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335r0</a:t>
            </a:r>
            <a:r>
              <a:rPr lang="en-US" sz="1400" i="0" u="none" strike="noStrike" kern="1200" dirty="0">
                <a:solidFill>
                  <a:srgbClr val="00B050"/>
                </a:solidFill>
                <a:effectLst/>
                <a:ea typeface="MS Gothic" panose="020B0609070205080204" pitchFamily="49" charset="-128"/>
              </a:rPr>
              <a:t> </a:t>
            </a:r>
            <a:r>
              <a:rPr lang="en-US" sz="1400" i="0" u="none" strike="noStrike" kern="1200" dirty="0">
                <a:solidFill>
                  <a:srgbClr val="00B050"/>
                </a:solidFill>
                <a:effectLst/>
                <a:ea typeface="Times New Roman" panose="02020603050405020304" pitchFamily="18" charset="0"/>
              </a:rPr>
              <a:t>CR for 4.5.3 and 11.3 					Po-Kai Huang 		[15C]</a:t>
            </a:r>
            <a:endParaRPr lang="en-US" sz="1400" i="0" u="none" strike="noStrike" dirty="0">
              <a:solidFill>
                <a:srgbClr val="00B050"/>
              </a:solidFill>
              <a:effectLst/>
            </a:endParaRP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301r1</a:t>
            </a:r>
            <a:r>
              <a:rPr lang="en-US" sz="1400" i="0" u="none" strike="noStrike" kern="1200" dirty="0">
                <a:solidFill>
                  <a:srgbClr val="00B050"/>
                </a:solidFill>
                <a:effectLst/>
                <a:ea typeface="MS Gothic" panose="020B0609070205080204" pitchFamily="49" charset="-128"/>
              </a:rPr>
              <a:t> LB271-CR for 35.3.8-part 1 				</a:t>
            </a:r>
            <a:r>
              <a:rPr lang="en-US" sz="1400" i="0" u="none" strike="noStrike" kern="1200" dirty="0">
                <a:solidFill>
                  <a:srgbClr val="00B050"/>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354r0</a:t>
            </a:r>
            <a:r>
              <a:rPr lang="en-US" sz="1400" i="0" u="none" strike="noStrike" kern="1200" dirty="0">
                <a:solidFill>
                  <a:srgbClr val="00B050"/>
                </a:solidFill>
                <a:effectLst/>
                <a:ea typeface="MS Gothic" panose="020B0609070205080204" pitchFamily="49" charset="-128"/>
              </a:rPr>
              <a:t> CR for Some clauses in 9.4 				</a:t>
            </a:r>
            <a:r>
              <a:rPr lang="en-US" sz="1400" i="0" u="none" strike="noStrike" kern="1200" dirty="0">
                <a:solidFill>
                  <a:srgbClr val="00B050"/>
                </a:solidFill>
                <a:effectLst/>
                <a:ea typeface="Times New Roman" panose="02020603050405020304" pitchFamily="18" charset="0"/>
              </a:rPr>
              <a:t>Po-Kai Huang 		[16C]</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348r0</a:t>
            </a:r>
            <a:r>
              <a:rPr lang="en-US" sz="1400" b="0" i="0" u="none" strike="noStrike" kern="1200" dirty="0">
                <a:solidFill>
                  <a:srgbClr val="00B050"/>
                </a:solidFill>
                <a:effectLst/>
                <a:ea typeface="MS Gothic" panose="020B0609070205080204" pitchFamily="49" charset="-128"/>
              </a:rPr>
              <a:t> CR for 35.3.16.1 						Insun Jang 			[</a:t>
            </a:r>
            <a:r>
              <a:rPr lang="en-US" sz="1400" b="0" i="0" u="none" strike="noStrike" kern="1200" dirty="0">
                <a:solidFill>
                  <a:srgbClr val="00B050"/>
                </a:solidFill>
                <a:effectLst/>
                <a:ea typeface="Times New Roman" panose="02020603050405020304" pitchFamily="18" charset="0"/>
              </a:rPr>
              <a:t>2C] </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343r0</a:t>
            </a:r>
            <a:r>
              <a:rPr lang="en-US" sz="1400" b="0" i="0" u="none" strike="noStrike" kern="1200" dirty="0">
                <a:solidFill>
                  <a:srgbClr val="00B050"/>
                </a:solidFill>
                <a:effectLst/>
                <a:ea typeface="MS Gothic" panose="020B0609070205080204" pitchFamily="49" charset="-128"/>
              </a:rPr>
              <a:t> CRs for 11be D3.0 </a:t>
            </a:r>
            <a:r>
              <a:rPr lang="en-US" sz="1400" b="0" i="0" u="none" strike="noStrike" kern="1200" dirty="0" err="1">
                <a:solidFill>
                  <a:srgbClr val="00B050"/>
                </a:solidFill>
                <a:effectLst/>
                <a:ea typeface="MS Gothic" panose="020B0609070205080204" pitchFamily="49" charset="-128"/>
              </a:rPr>
              <a:t>miscel</a:t>
            </a:r>
            <a:r>
              <a:rPr lang="en-US" sz="1400" b="0" i="0" u="none" strike="noStrike" kern="1200" dirty="0">
                <a:solidFill>
                  <a:srgbClr val="00B050"/>
                </a:solidFill>
                <a:effectLst/>
                <a:ea typeface="MS Gothic" panose="020B0609070205080204" pitchFamily="49" charset="-128"/>
              </a:rPr>
              <a:t> MAC CIDs 			Rojan Chitrakar 		[</a:t>
            </a:r>
            <a:r>
              <a:rPr lang="en-US" sz="1400" i="0" u="none" strike="noStrike" kern="1200" dirty="0">
                <a:solidFill>
                  <a:srgbClr val="00B05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344r0</a:t>
            </a:r>
            <a:r>
              <a:rPr lang="en-US" sz="1400" b="0" i="0" u="none" strike="noStrike" kern="1200" dirty="0">
                <a:solidFill>
                  <a:srgbClr val="00B050"/>
                </a:solidFill>
                <a:effectLst/>
                <a:ea typeface="MS Gothic" panose="020B0609070205080204" pitchFamily="49" charset="-128"/>
              </a:rPr>
              <a:t> CRs for 11be D3.0 Probe Request MLE CIDs 	Rojan Chitrakar 		[</a:t>
            </a:r>
            <a:r>
              <a:rPr lang="en-US" sz="1400" b="0" i="0" u="none" strike="noStrike" kern="1200" dirty="0">
                <a:solidFill>
                  <a:srgbClr val="00B050"/>
                </a:solidFill>
                <a:effectLst/>
                <a:ea typeface="Times New Roman" panose="02020603050405020304" pitchFamily="18" charset="0"/>
              </a:rPr>
              <a:t>3C]</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358r0</a:t>
            </a:r>
            <a:r>
              <a:rPr lang="en-US" sz="1400" i="0" u="none" strike="noStrike" kern="1200" dirty="0">
                <a:solidFill>
                  <a:schemeClr val="bg1">
                    <a:lumMod val="65000"/>
                  </a:schemeClr>
                </a:solidFill>
                <a:effectLst/>
                <a:ea typeface="Times New Roman" panose="02020603050405020304" pitchFamily="18" charset="0"/>
              </a:rPr>
              <a:t> LB271: CR for Basic Multi-Link element - part 1 	Gaurang Naik 		[24C] </a:t>
            </a:r>
          </a:p>
          <a:p>
            <a:pPr lvl="1">
              <a:buFont typeface="Arial" panose="020B0604020202020204" pitchFamily="34" charset="0"/>
              <a:buChar char="•"/>
            </a:pPr>
            <a:r>
              <a:rPr lang="en-US" sz="1400" b="0" i="0" u="none" strike="noStrike" kern="1200" dirty="0">
                <a:solidFill>
                  <a:schemeClr val="bg1">
                    <a:lumMod val="6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303r0</a:t>
            </a:r>
            <a:r>
              <a:rPr lang="en-US" sz="1400" b="0" i="0" u="none" strike="noStrike" kern="1200" dirty="0">
                <a:solidFill>
                  <a:schemeClr val="bg1">
                    <a:lumMod val="65000"/>
                  </a:schemeClr>
                </a:solidFill>
                <a:effectLst/>
                <a:ea typeface="Times New Roman" panose="02020603050405020304" pitchFamily="18" charset="0"/>
              </a:rPr>
              <a:t> LB271- CR for 35.3.12-part 1 				Abhishek Patil 		[24C]</a:t>
            </a:r>
            <a:endParaRPr lang="en-GB" sz="14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499826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 </a:t>
            </a:r>
          </a:p>
          <a:p>
            <a:pPr lvl="1">
              <a:buFont typeface="Arial" panose="020B0604020202020204" pitchFamily="34" charset="0"/>
              <a:buChar char="•"/>
            </a:pPr>
            <a:r>
              <a:rPr lang="en-US" sz="1200" i="0" u="none" strike="noStrike" kern="1200" dirty="0">
                <a:solidFill>
                  <a:srgbClr val="FFC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346r1</a:t>
            </a:r>
            <a:r>
              <a:rPr lang="en-US" sz="1200" i="0" u="none" strike="noStrike" kern="1200" dirty="0">
                <a:solidFill>
                  <a:srgbClr val="FFC000"/>
                </a:solidFill>
                <a:effectLst/>
                <a:ea typeface="Times New Roman" panose="02020603050405020304" pitchFamily="18" charset="0"/>
              </a:rPr>
              <a:t> LB271 Comment Resolution for CID 15071 					Insik Jung 		[1 ]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347r0</a:t>
            </a:r>
            <a:r>
              <a:rPr lang="en-US" sz="1200" i="0" u="none" strike="noStrike" kern="1200" dirty="0">
                <a:solidFill>
                  <a:srgbClr val="00B050"/>
                </a:solidFill>
                <a:effectLst/>
                <a:ea typeface="Times New Roman" panose="02020603050405020304" pitchFamily="18" charset="0"/>
              </a:rPr>
              <a:t> LB271 Comment Resolution for CID 16635 					Insik Jung 		[1 ]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369r0</a:t>
            </a:r>
            <a:r>
              <a:rPr lang="en-US" sz="1200" i="0" u="none" strike="noStrike" kern="1200" dirty="0">
                <a:solidFill>
                  <a:srgbClr val="00B050"/>
                </a:solidFill>
                <a:effectLst/>
                <a:ea typeface="Times New Roman" panose="02020603050405020304" pitchFamily="18" charset="0"/>
              </a:rPr>
              <a:t> CR for 36.3.16 Transmit Requirements (3 CIDs) 				Mengshi Hu 		[3 ]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396r0</a:t>
            </a:r>
            <a:r>
              <a:rPr lang="en-US" sz="1200" i="0" u="none" strike="noStrike" kern="1200" dirty="0">
                <a:solidFill>
                  <a:srgbClr val="00B050"/>
                </a:solidFill>
                <a:effectLst/>
                <a:ea typeface="Times New Roman" panose="02020603050405020304" pitchFamily="18" charset="0"/>
              </a:rPr>
              <a:t> PHY Comment Resolution for MU-MIMO 					Vamsi Amalladinne 	[4 ]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422r0</a:t>
            </a:r>
            <a:r>
              <a:rPr lang="en-US" sz="1200" i="0" u="none" strike="noStrike" kern="1200" dirty="0">
                <a:solidFill>
                  <a:srgbClr val="00B050"/>
                </a:solidFill>
                <a:effectLst/>
                <a:ea typeface="Times New Roman" panose="02020603050405020304" pitchFamily="18" charset="0"/>
              </a:rPr>
              <a:t> CR for Clause 36.3.11 Mathematical description of signals 			Yan Zhang 		[8 ]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427r0</a:t>
            </a:r>
            <a:r>
              <a:rPr lang="en-US" sz="1200" i="0" u="none" strike="noStrike" kern="1200" dirty="0">
                <a:solidFill>
                  <a:srgbClr val="00B050"/>
                </a:solidFill>
                <a:effectLst/>
                <a:ea typeface="Times New Roman" panose="02020603050405020304" pitchFamily="18" charset="0"/>
              </a:rPr>
              <a:t> CR for clause 36.3.13.3 Coding 							Yan Zhang 		[2 ]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359r0</a:t>
            </a:r>
            <a:r>
              <a:rPr lang="en-US" sz="1200" i="0" u="none" strike="noStrike" kern="1200" dirty="0">
                <a:solidFill>
                  <a:srgbClr val="00B050"/>
                </a:solidFill>
                <a:effectLst/>
                <a:ea typeface="Times New Roman" panose="02020603050405020304" pitchFamily="18" charset="0"/>
              </a:rPr>
              <a:t> LB271 CR on 36.3.12.10 							Jinyoung Chun 	[10]</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446r0</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LB271 Comment Resolution on U-SIG Part 3 					</a:t>
            </a:r>
            <a:r>
              <a:rPr lang="en-US" sz="1200" b="0" i="0" u="none" strike="noStrike" kern="1200" dirty="0">
                <a:solidFill>
                  <a:srgbClr val="00B050"/>
                </a:solidFill>
                <a:effectLst/>
                <a:ea typeface="Times New Roman" panose="02020603050405020304" pitchFamily="18" charset="0"/>
              </a:rPr>
              <a:t>Alice Chen 		[8 ]</a:t>
            </a:r>
          </a:p>
          <a:p>
            <a:pPr lvl="1">
              <a:buFont typeface="Arial" panose="020B0604020202020204" pitchFamily="34" charset="0"/>
              <a:buChar char="•"/>
            </a:pPr>
            <a:r>
              <a:rPr lang="en-US" sz="1200" b="0" i="0" u="none" strike="noStrike" kern="1200" dirty="0">
                <a:solidFill>
                  <a:srgbClr val="FFC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429r1</a:t>
            </a:r>
            <a:r>
              <a:rPr lang="en-US" sz="1200" b="0" i="0" u="none" strike="noStrike" kern="1200" dirty="0">
                <a:solidFill>
                  <a:srgbClr val="FFC000"/>
                </a:solidFill>
                <a:effectLst/>
                <a:ea typeface="MS Gothic" panose="020B0609070205080204" pitchFamily="49" charset="-128"/>
              </a:rPr>
              <a:t> LB271 comment resolution on 36.1.1 EHT PHY Introduction section 	Kanke Wu 		[</a:t>
            </a:r>
            <a:r>
              <a:rPr lang="en-US" sz="1200" b="0" i="0" u="none" strike="noStrike" kern="1200" dirty="0">
                <a:solidFill>
                  <a:srgbClr val="FFC000"/>
                </a:solidFill>
                <a:effectLst/>
                <a:ea typeface="Times New Roman" panose="02020603050405020304" pitchFamily="18" charset="0"/>
              </a:rPr>
              <a:t>33]</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451r1</a:t>
            </a:r>
            <a:r>
              <a:rPr lang="en-US" sz="1200" b="0" i="0" u="none" strike="noStrike" kern="1200" dirty="0">
                <a:solidFill>
                  <a:schemeClr val="bg1">
                    <a:lumMod val="65000"/>
                  </a:schemeClr>
                </a:solidFill>
                <a:effectLst/>
                <a:ea typeface="MS Gothic" panose="020B0609070205080204" pitchFamily="49" charset="-128"/>
              </a:rPr>
              <a:t> LB271 Comment Resolution on 36.1.1 EHT PHY Introduction section-2 	Kanke Wu 		[</a:t>
            </a:r>
            <a:r>
              <a:rPr lang="en-US" sz="1200" b="0" i="0" u="none" strike="noStrike" kern="1200" dirty="0">
                <a:solidFill>
                  <a:schemeClr val="bg1">
                    <a:lumMod val="65000"/>
                  </a:schemeClr>
                </a:solidFill>
                <a:effectLst/>
                <a:ea typeface="Times New Roman" panose="02020603050405020304" pitchFamily="18" charset="0"/>
              </a:rPr>
              <a:t>12]</a:t>
            </a:r>
          </a:p>
          <a:p>
            <a:pPr lvl="1">
              <a:buFont typeface="Arial" panose="020B0604020202020204" pitchFamily="34" charset="0"/>
              <a:buChar char="•"/>
            </a:pPr>
            <a:r>
              <a:rPr lang="en-US" sz="1200" b="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434r0</a:t>
            </a:r>
            <a:r>
              <a:rPr lang="en-US" sz="1200" b="0" u="none" strike="noStrike" kern="1200" dirty="0">
                <a:solidFill>
                  <a:schemeClr val="bg1">
                    <a:lumMod val="65000"/>
                  </a:schemeClr>
                </a:solidFill>
                <a:effectLst/>
                <a:ea typeface="MS Gothic" panose="020B0609070205080204" pitchFamily="49" charset="-128"/>
              </a:rPr>
              <a:t> </a:t>
            </a:r>
            <a:r>
              <a:rPr lang="en-US" sz="1200" b="0" i="0" u="none" strike="noStrike" kern="1200" dirty="0">
                <a:solidFill>
                  <a:schemeClr val="bg1">
                    <a:lumMod val="65000"/>
                  </a:schemeClr>
                </a:solidFill>
                <a:effectLst/>
                <a:ea typeface="MS Gothic" panose="020B0609070205080204" pitchFamily="49" charset="-128"/>
              </a:rPr>
              <a:t>LB271 - CR for P802.11be D3.0 Section 36.3.12.11 				Oded Redlich 		[</a:t>
            </a:r>
            <a:r>
              <a:rPr lang="en-US" sz="1200" b="0" i="0" u="none" strike="noStrike" kern="1200" dirty="0">
                <a:solidFill>
                  <a:schemeClr val="bg1">
                    <a:lumMod val="65000"/>
                  </a:schemeClr>
                </a:solidFill>
                <a:effectLst/>
                <a:ea typeface="Times New Roman" panose="02020603050405020304" pitchFamily="18" charset="0"/>
              </a:rPr>
              <a:t>5 ]</a:t>
            </a:r>
            <a:endParaRPr lang="en-US" sz="1200" b="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 Alfred Asterjadhi, Qualcomm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29944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b="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351r0</a:t>
            </a:r>
            <a:r>
              <a:rPr lang="en-US" sz="1200" b="0" i="0" u="none" strike="noStrike" kern="1200" dirty="0">
                <a:solidFill>
                  <a:srgbClr val="00B050"/>
                </a:solidFill>
                <a:effectLst/>
                <a:ea typeface="Times New Roman" panose="02020603050405020304" pitchFamily="18" charset="0"/>
              </a:rPr>
              <a:t> LB271 CR Editorials for Clause 35.3.7.3 				Arik Klein 		[14C]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358r0</a:t>
            </a:r>
            <a:r>
              <a:rPr lang="en-US" sz="1200" i="0" u="none" strike="noStrike" kern="1200" dirty="0">
                <a:solidFill>
                  <a:srgbClr val="00B050"/>
                </a:solidFill>
                <a:effectLst/>
                <a:ea typeface="Times New Roman" panose="02020603050405020304" pitchFamily="18" charset="0"/>
              </a:rPr>
              <a:t> LB271: CR for Basic Multi-Link element - part 1 			Gaurang Naik 		[24C]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372r0</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LB271 CR for TXS TXOP </a:t>
            </a:r>
            <a:r>
              <a:rPr lang="en-US" sz="1200" i="0" u="none" strike="noStrike" kern="1200" dirty="0" err="1">
                <a:solidFill>
                  <a:srgbClr val="00B050"/>
                </a:solidFill>
                <a:effectLst/>
                <a:ea typeface="Times New Roman" panose="02020603050405020304" pitchFamily="18" charset="0"/>
              </a:rPr>
              <a:t>retrun</a:t>
            </a:r>
            <a:r>
              <a:rPr lang="en-US" sz="1200" i="0" u="none" strike="noStrike" kern="1200" dirty="0">
                <a:solidFill>
                  <a:srgbClr val="00B050"/>
                </a:solidFill>
                <a:effectLst/>
                <a:ea typeface="Times New Roman" panose="02020603050405020304" pitchFamily="18" charset="0"/>
              </a:rPr>
              <a:t> (3 CIDs)</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Yunbo Li</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3C]</a:t>
            </a:r>
            <a:endParaRPr lang="en-US" sz="1200"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371r0</a:t>
            </a:r>
            <a:r>
              <a:rPr lang="en-US" sz="1200" i="0" u="none" strike="noStrike" kern="1200" dirty="0">
                <a:solidFill>
                  <a:srgbClr val="00B050"/>
                </a:solidFill>
                <a:effectLst/>
                <a:ea typeface="Times New Roman" panose="02020603050405020304" pitchFamily="18" charset="0"/>
              </a:rPr>
              <a:t> LB271 CR for 9.4.2.312.2.3 MLD Cap. and Op. subfield (8 CIDs) 	Yunbo Li</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8C]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377r0</a:t>
            </a:r>
            <a:r>
              <a:rPr lang="en-US" sz="1200" i="0" u="none" strike="noStrike" kern="1200" dirty="0">
                <a:solidFill>
                  <a:srgbClr val="00B050"/>
                </a:solidFill>
                <a:effectLst/>
                <a:ea typeface="Times New Roman" panose="02020603050405020304" pitchFamily="18" charset="0"/>
              </a:rPr>
              <a:t> LB271 CR for some CIDs in 35.3.12.4 					Laurent Cariou 	[12C]</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360r0</a:t>
            </a:r>
            <a:r>
              <a:rPr lang="en-US" sz="1200" i="0" u="none" strike="noStrike" kern="1200" dirty="0">
                <a:solidFill>
                  <a:srgbClr val="00B050"/>
                </a:solidFill>
                <a:effectLst/>
                <a:ea typeface="MS Gothic" panose="020B0609070205080204" pitchFamily="49" charset="-128"/>
              </a:rPr>
              <a:t> LB271 CR for ML Reconfiguration 35.3.6 part 1 			Binita Gupta 		[</a:t>
            </a:r>
            <a:r>
              <a:rPr lang="en-US" sz="1200" i="0" u="none" strike="noStrike" kern="1200" dirty="0">
                <a:solidFill>
                  <a:srgbClr val="00B050"/>
                </a:solidFill>
                <a:effectLst/>
                <a:ea typeface="Times New Roman" panose="02020603050405020304" pitchFamily="18" charset="0"/>
              </a:rPr>
              <a:t>31C] </a:t>
            </a:r>
          </a:p>
          <a:p>
            <a:pPr lvl="1">
              <a:buFont typeface="Arial" panose="020B0604020202020204" pitchFamily="34" charset="0"/>
              <a:buChar char="•"/>
            </a:pPr>
            <a:r>
              <a:rPr lang="en-US" sz="1200" b="0" i="0" u="none" strike="noStrike" kern="1200" dirty="0">
                <a:solidFill>
                  <a:srgbClr val="FFC00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303r0</a:t>
            </a:r>
            <a:r>
              <a:rPr lang="en-US" sz="1200" b="0" i="0" u="none" strike="noStrike" kern="1200" dirty="0">
                <a:solidFill>
                  <a:srgbClr val="FFC000"/>
                </a:solidFill>
                <a:effectLst/>
                <a:ea typeface="Times New Roman" panose="02020603050405020304" pitchFamily="18" charset="0"/>
              </a:rPr>
              <a:t> LB271- CR for 35.3.12-part 1 						Abhishek Patil	[24C]</a:t>
            </a:r>
            <a:endParaRPr lang="en-US" sz="1200" i="0" u="none" strike="noStrike" dirty="0">
              <a:solidFill>
                <a:srgbClr val="FFC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4519518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303r0</a:t>
            </a:r>
            <a:r>
              <a:rPr lang="en-US" sz="1200" b="0" i="0" u="none" strike="noStrike" kern="1200" dirty="0">
                <a:solidFill>
                  <a:srgbClr val="00B050"/>
                </a:solidFill>
                <a:effectLst/>
                <a:ea typeface="Times New Roman" panose="02020603050405020304" pitchFamily="18" charset="0"/>
              </a:rPr>
              <a:t> LB271- CR for 35.3.12-part 1 					Abhishek Patil	[24C]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296r0</a:t>
            </a:r>
            <a:r>
              <a:rPr lang="en-US" sz="1200" b="0" i="0" u="none" strike="noStrike" kern="1200" dirty="0">
                <a:solidFill>
                  <a:srgbClr val="00B050"/>
                </a:solidFill>
                <a:effectLst/>
                <a:ea typeface="MS Gothic" panose="020B0609070205080204" pitchFamily="49" charset="-128"/>
              </a:rPr>
              <a:t> LB271: CIDs assigned to Abhi - Part 1 				</a:t>
            </a:r>
            <a:r>
              <a:rPr lang="en-US" sz="1200" b="0" i="0" u="none" strike="noStrike" kern="1200" dirty="0">
                <a:solidFill>
                  <a:srgbClr val="00B050"/>
                </a:solidFill>
                <a:effectLst/>
                <a:ea typeface="Times New Roman" panose="02020603050405020304" pitchFamily="18" charset="0"/>
              </a:rPr>
              <a:t>Abhishek Patil	[92C]</a:t>
            </a:r>
          </a:p>
          <a:p>
            <a:pPr lvl="1">
              <a:buFont typeface="Arial" panose="020B0604020202020204" pitchFamily="34" charset="0"/>
              <a:buChar char="•"/>
            </a:pPr>
            <a:r>
              <a:rPr lang="en-US" sz="120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361r0</a:t>
            </a:r>
            <a:r>
              <a:rPr lang="en-US" sz="1200" i="0" u="none" strike="noStrike" kern="1200" dirty="0">
                <a:solidFill>
                  <a:schemeClr val="bg1">
                    <a:lumMod val="65000"/>
                  </a:schemeClr>
                </a:solidFill>
                <a:effectLst/>
                <a:ea typeface="MS Gothic" panose="020B0609070205080204" pitchFamily="49" charset="-128"/>
              </a:rPr>
              <a:t> LB271 CR for Reconfiguration ML element - part 1 		Binita Gupta 		[</a:t>
            </a:r>
            <a:r>
              <a:rPr lang="en-US" sz="1200" i="0" u="none" strike="noStrike" kern="1200" dirty="0">
                <a:solidFill>
                  <a:schemeClr val="bg1">
                    <a:lumMod val="65000"/>
                  </a:schemeClr>
                </a:solidFill>
                <a:effectLst/>
                <a:ea typeface="Times New Roman" panose="02020603050405020304" pitchFamily="18" charset="0"/>
              </a:rPr>
              <a:t>12C]</a:t>
            </a:r>
          </a:p>
          <a:p>
            <a:pPr lvl="1">
              <a:buFont typeface="Arial" panose="020B0604020202020204" pitchFamily="34" charset="0"/>
              <a:buChar char="•"/>
            </a:pPr>
            <a:r>
              <a:rPr lang="en-US" sz="120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364r0</a:t>
            </a:r>
            <a:r>
              <a:rPr lang="en-US" sz="1200" i="0" u="none" strike="noStrike" kern="1200" dirty="0">
                <a:solidFill>
                  <a:schemeClr val="bg1">
                    <a:lumMod val="65000"/>
                  </a:schemeClr>
                </a:solidFill>
                <a:effectLst/>
                <a:ea typeface="MS Gothic" panose="020B0609070205080204" pitchFamily="49" charset="-128"/>
              </a:rPr>
              <a:t> LB271 CR for R-TWT - part 1 					Kumail Haider 	[</a:t>
            </a:r>
            <a:r>
              <a:rPr lang="en-US" sz="1200" i="0" u="none" strike="noStrike" kern="1200" dirty="0">
                <a:solidFill>
                  <a:schemeClr val="bg1">
                    <a:lumMod val="65000"/>
                  </a:schemeClr>
                </a:solidFill>
                <a:effectLst/>
                <a:ea typeface="Times New Roman" panose="02020603050405020304" pitchFamily="18" charset="0"/>
              </a:rPr>
              <a:t>33C]</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376r0</a:t>
            </a:r>
            <a:r>
              <a:rPr lang="en-US" sz="1200" i="0" u="none" strike="noStrike" kern="1200" dirty="0">
                <a:solidFill>
                  <a:schemeClr val="bg1">
                    <a:lumMod val="65000"/>
                  </a:schemeClr>
                </a:solidFill>
                <a:effectLst/>
                <a:ea typeface="Times New Roman" panose="02020603050405020304" pitchFamily="18" charset="0"/>
              </a:rPr>
              <a:t> </a:t>
            </a:r>
            <a:r>
              <a:rPr lang="en-US" sz="1200" i="0" u="none" strike="noStrike" kern="1200" dirty="0" err="1">
                <a:solidFill>
                  <a:schemeClr val="bg1">
                    <a:lumMod val="65000"/>
                  </a:schemeClr>
                </a:solidFill>
                <a:effectLst/>
                <a:ea typeface="Times New Roman" panose="02020603050405020304" pitchFamily="18" charset="0"/>
              </a:rPr>
              <a:t>cr</a:t>
            </a:r>
            <a:r>
              <a:rPr lang="en-US" sz="1200" i="0" u="none" strike="noStrike" kern="1200" dirty="0">
                <a:solidFill>
                  <a:schemeClr val="bg1">
                    <a:lumMod val="65000"/>
                  </a:schemeClr>
                </a:solidFill>
                <a:effectLst/>
                <a:ea typeface="Times New Roman" panose="02020603050405020304" pitchFamily="18" charset="0"/>
              </a:rPr>
              <a:t>-for-UL-MU-Operation (6 CIDs)</a:t>
            </a:r>
            <a:r>
              <a:rPr lang="en-US" sz="1200" dirty="0">
                <a:solidFill>
                  <a:schemeClr val="bg1">
                    <a:lumMod val="65000"/>
                  </a:schemeClr>
                </a:solidFill>
              </a:rPr>
              <a:t> 				</a:t>
            </a:r>
            <a:r>
              <a:rPr lang="en-US" sz="1200" i="0" u="none" strike="noStrike" kern="1200" dirty="0">
                <a:solidFill>
                  <a:schemeClr val="bg1">
                    <a:lumMod val="65000"/>
                  </a:schemeClr>
                </a:solidFill>
                <a:effectLst/>
                <a:ea typeface="Times New Roman" panose="02020603050405020304" pitchFamily="18" charset="0"/>
              </a:rPr>
              <a:t>Jason Y. Guo</a:t>
            </a:r>
            <a:r>
              <a:rPr lang="en-US" sz="1200" kern="1200" dirty="0">
                <a:solidFill>
                  <a:schemeClr val="bg1">
                    <a:lumMod val="65000"/>
                  </a:schemeClr>
                </a:solidFill>
                <a:ea typeface="Times New Roman" panose="02020603050405020304" pitchFamily="18" charset="0"/>
              </a:rPr>
              <a:t>		[</a:t>
            </a:r>
            <a:r>
              <a:rPr lang="en-US" sz="1200" i="0" u="none" strike="noStrike" kern="1200" dirty="0">
                <a:solidFill>
                  <a:schemeClr val="bg1">
                    <a:lumMod val="65000"/>
                  </a:schemeClr>
                </a:solidFill>
                <a:effectLst/>
                <a:ea typeface="Times New Roman" panose="02020603050405020304" pitchFamily="18" charset="0"/>
              </a:rPr>
              <a:t>6C]</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368r0</a:t>
            </a:r>
            <a:r>
              <a:rPr lang="en-US" sz="1200" i="0" u="none" strike="noStrike" kern="1200" dirty="0">
                <a:solidFill>
                  <a:schemeClr val="bg1">
                    <a:lumMod val="65000"/>
                  </a:schemeClr>
                </a:solidFill>
                <a:effectLst/>
                <a:ea typeface="Times New Roman" panose="02020603050405020304" pitchFamily="18" charset="0"/>
              </a:rPr>
              <a:t> LB271: CR for 35.3.4.3 						Gaurang Naik</a:t>
            </a:r>
            <a:r>
              <a:rPr lang="en-US" sz="1200" dirty="0">
                <a:solidFill>
                  <a:schemeClr val="bg1">
                    <a:lumMod val="65000"/>
                  </a:schemeClr>
                </a:solidFill>
              </a:rPr>
              <a:t>		[</a:t>
            </a:r>
            <a:r>
              <a:rPr lang="en-US" sz="1200" i="0" u="none" strike="noStrike" kern="1200" dirty="0">
                <a:solidFill>
                  <a:schemeClr val="bg1">
                    <a:lumMod val="65000"/>
                  </a:schemeClr>
                </a:solidFill>
                <a:effectLst/>
                <a:ea typeface="Times New Roman" panose="02020603050405020304" pitchFamily="18" charset="0"/>
              </a:rPr>
              <a:t>4C]</a:t>
            </a:r>
            <a:endParaRPr lang="en-GB" sz="11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269450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429r1</a:t>
            </a:r>
            <a:r>
              <a:rPr lang="en-US" sz="1200" b="0" i="0" u="none" strike="noStrike" kern="1200" dirty="0">
                <a:solidFill>
                  <a:srgbClr val="00B050"/>
                </a:solidFill>
                <a:effectLst/>
                <a:ea typeface="MS Gothic" panose="020B0609070205080204" pitchFamily="49" charset="-128"/>
              </a:rPr>
              <a:t> LB271 comment resolution on 36.1.1 EHT PHY Introduction section 	Kanke Wu 		[</a:t>
            </a:r>
            <a:r>
              <a:rPr lang="en-US" sz="1200" b="0" i="0" u="none" strike="noStrike" kern="1200" dirty="0">
                <a:solidFill>
                  <a:srgbClr val="00B050"/>
                </a:solidFill>
                <a:effectLst/>
                <a:ea typeface="Times New Roman" panose="02020603050405020304" pitchFamily="18" charset="0"/>
              </a:rPr>
              <a:t>33]</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346r1</a:t>
            </a:r>
            <a:r>
              <a:rPr lang="en-US" sz="1200" i="0" u="none" strike="noStrike" kern="1200" dirty="0">
                <a:solidFill>
                  <a:srgbClr val="00B050"/>
                </a:solidFill>
                <a:effectLst/>
                <a:ea typeface="Times New Roman" panose="02020603050405020304" pitchFamily="18" charset="0"/>
              </a:rPr>
              <a:t> LB271 Comment Resolution for CID 15071 					Insik Jung 		[1 ]</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451r1</a:t>
            </a:r>
            <a:r>
              <a:rPr lang="en-US" sz="1200" b="0" i="0" u="none" strike="noStrike" kern="1200" dirty="0">
                <a:solidFill>
                  <a:srgbClr val="00B050"/>
                </a:solidFill>
                <a:effectLst/>
                <a:ea typeface="MS Gothic" panose="020B0609070205080204" pitchFamily="49" charset="-128"/>
              </a:rPr>
              <a:t> LB271 Comment Resolution on 36.1.1 EHT PHY Introduction section-2 	Kanke Wu 		[</a:t>
            </a:r>
            <a:r>
              <a:rPr lang="en-US" sz="1200" b="0" i="0" u="none" strike="noStrike" kern="1200" dirty="0">
                <a:solidFill>
                  <a:srgbClr val="00B050"/>
                </a:solidFill>
                <a:effectLst/>
                <a:ea typeface="Times New Roman" panose="02020603050405020304" pitchFamily="18" charset="0"/>
              </a:rPr>
              <a:t>12]</a:t>
            </a:r>
          </a:p>
          <a:p>
            <a:pPr lvl="1">
              <a:buFont typeface="Arial" panose="020B0604020202020204" pitchFamily="34" charset="0"/>
              <a:buChar char="•"/>
            </a:pPr>
            <a:r>
              <a:rPr lang="en-US" sz="1200" b="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434r0</a:t>
            </a:r>
            <a:r>
              <a:rPr lang="en-US" sz="1200" b="0" u="none" strike="noStrike" kern="1200" dirty="0">
                <a:solidFill>
                  <a:srgbClr val="00B050"/>
                </a:solidFill>
                <a:effectLst/>
                <a:ea typeface="MS Gothic" panose="020B0609070205080204" pitchFamily="49" charset="-128"/>
              </a:rPr>
              <a:t> </a:t>
            </a:r>
            <a:r>
              <a:rPr lang="en-US" sz="1200" b="0" i="0" u="none" strike="noStrike" kern="1200" dirty="0">
                <a:solidFill>
                  <a:srgbClr val="00B050"/>
                </a:solidFill>
                <a:effectLst/>
                <a:ea typeface="MS Gothic" panose="020B0609070205080204" pitchFamily="49" charset="-128"/>
              </a:rPr>
              <a:t>LB271 - CR for P802.11be D3.0 Section 36.3.12.11 				Oded Redlich 		[</a:t>
            </a:r>
            <a:r>
              <a:rPr lang="en-US" sz="1200" b="0" i="0" u="none" strike="noStrike" kern="1200" dirty="0">
                <a:solidFill>
                  <a:srgbClr val="00B050"/>
                </a:solidFill>
                <a:effectLst/>
                <a:ea typeface="Times New Roman" panose="02020603050405020304" pitchFamily="18" charset="0"/>
              </a:rPr>
              <a:t>5]</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472r0</a:t>
            </a:r>
            <a:r>
              <a:rPr lang="en-US" sz="1200" i="0" u="none" strike="noStrike" kern="1200" dirty="0">
                <a:solidFill>
                  <a:srgbClr val="00B050"/>
                </a:solidFill>
                <a:effectLst/>
                <a:ea typeface="MS Gothic" panose="020B0609070205080204" pitchFamily="49" charset="-128"/>
              </a:rPr>
              <a:t> LB271 CR for 36.3.13 Data Field 						Mengshi Hu 		[</a:t>
            </a:r>
            <a:r>
              <a:rPr lang="en-US" sz="1200" i="0" u="none" strike="noStrike" kern="1200" dirty="0">
                <a:solidFill>
                  <a:srgbClr val="00B050"/>
                </a:solidFill>
                <a:effectLst/>
                <a:ea typeface="Times New Roman" panose="02020603050405020304" pitchFamily="18" charset="0"/>
              </a:rPr>
              <a:t>5]</a:t>
            </a:r>
            <a:endParaRPr lang="en-GB" sz="1200" dirty="0">
              <a:solidFill>
                <a:srgbClr val="00B050"/>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63532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kern="1200" dirty="0">
                <a:solidFill>
                  <a:srgbClr val="00B050"/>
                </a:solidFill>
                <a:hlinkClick r:id="rId2">
                  <a:extLst>
                    <a:ext uri="{A12FA001-AC4F-418D-AE19-62706E023703}">
                      <ahyp:hlinkClr xmlns:ahyp="http://schemas.microsoft.com/office/drawing/2018/hyperlinkcolor" val="tx"/>
                    </a:ext>
                  </a:extLst>
                </a:hlinkClick>
              </a:rPr>
              <a:t>299r1</a:t>
            </a:r>
            <a:r>
              <a:rPr lang="en-US" sz="1200" kern="1200" dirty="0">
                <a:solidFill>
                  <a:srgbClr val="00B050"/>
                </a:solidFill>
              </a:rPr>
              <a:t> CR for OM 								Po-Kai Huang		[SP 5C]</a:t>
            </a:r>
          </a:p>
          <a:p>
            <a:pPr lvl="1">
              <a:buFont typeface="Arial" panose="020B0604020202020204" pitchFamily="34" charset="0"/>
              <a:buChar char="•"/>
            </a:pPr>
            <a:r>
              <a:rPr lang="en-US" sz="1200" kern="1200" dirty="0">
                <a:solidFill>
                  <a:srgbClr val="00B050"/>
                </a:solidFill>
                <a:hlinkClick r:id="rId3">
                  <a:extLst>
                    <a:ext uri="{A12FA001-AC4F-418D-AE19-62706E023703}">
                      <ahyp:hlinkClr xmlns:ahyp="http://schemas.microsoft.com/office/drawing/2018/hyperlinkcolor" val="tx"/>
                    </a:ext>
                  </a:extLst>
                </a:hlinkClick>
              </a:rPr>
              <a:t>289r3</a:t>
            </a:r>
            <a:r>
              <a:rPr lang="en-US" sz="1200" kern="1200" dirty="0">
                <a:solidFill>
                  <a:srgbClr val="00B050"/>
                </a:solidFill>
              </a:rPr>
              <a:t> CR for editorial CIDs 							Po-Kai Huang		[SP 3C]</a:t>
            </a:r>
          </a:p>
          <a:p>
            <a:pPr lvl="1">
              <a:buFont typeface="Arial" panose="020B0604020202020204" pitchFamily="34" charset="0"/>
              <a:buChar char="•"/>
            </a:pPr>
            <a:r>
              <a:rPr lang="en-US" sz="1200" kern="1200" dirty="0">
                <a:solidFill>
                  <a:srgbClr val="00B050"/>
                </a:solidFill>
                <a:hlinkClick r:id="rId4">
                  <a:extLst>
                    <a:ext uri="{A12FA001-AC4F-418D-AE19-62706E023703}">
                      <ahyp:hlinkClr xmlns:ahyp="http://schemas.microsoft.com/office/drawing/2018/hyperlinkcolor" val="tx"/>
                    </a:ext>
                  </a:extLst>
                </a:hlinkClick>
              </a:rPr>
              <a:t>337r3</a:t>
            </a:r>
            <a:r>
              <a:rPr lang="en-US" sz="1200" kern="1200" dirty="0">
                <a:solidFill>
                  <a:srgbClr val="00B050"/>
                </a:solidFill>
              </a:rPr>
              <a:t> LB271 CR CL9 EMLSR							Minyoung Park	[SP 3C]</a:t>
            </a:r>
            <a:endParaRPr lang="en-US" sz="1200" kern="1200" dirty="0">
              <a:solidFill>
                <a:srgbClr val="00B050"/>
              </a:solidFill>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200" kern="1200" dirty="0">
                <a:solidFill>
                  <a:schemeClr val="bg1">
                    <a:lumMod val="65000"/>
                  </a:schemeClr>
                </a:solidFill>
                <a:hlinkClick r:id="rId6">
                  <a:extLst>
                    <a:ext uri="{A12FA001-AC4F-418D-AE19-62706E023703}">
                      <ahyp:hlinkClr xmlns:ahyp="http://schemas.microsoft.com/office/drawing/2018/hyperlinkcolor" val="tx"/>
                    </a:ext>
                  </a:extLst>
                </a:hlinkClick>
              </a:rPr>
              <a:t>301r5</a:t>
            </a:r>
            <a:r>
              <a:rPr lang="en-US" sz="1200" kern="1200" dirty="0">
                <a:solidFill>
                  <a:schemeClr val="bg1">
                    <a:lumMod val="65000"/>
                  </a:schemeClr>
                </a:solidFill>
              </a:rPr>
              <a:t> LB271-CR for 35.3.8-part 1						Abhishek Patil	[SP 3C]</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361r0</a:t>
            </a:r>
            <a:r>
              <a:rPr lang="en-US" sz="1200" i="0" u="none" strike="noStrike" kern="1200" dirty="0">
                <a:solidFill>
                  <a:srgbClr val="00B050"/>
                </a:solidFill>
                <a:effectLst/>
                <a:ea typeface="MS Gothic" panose="020B0609070205080204" pitchFamily="49" charset="-128"/>
              </a:rPr>
              <a:t> LB271 CR for Reconfiguration ML element - part 1 			Binita Gupta 		[</a:t>
            </a:r>
            <a:r>
              <a:rPr lang="en-US" sz="1200" i="0" u="none" strike="noStrike" kern="1200" dirty="0">
                <a:solidFill>
                  <a:srgbClr val="00B050"/>
                </a:solidFill>
                <a:effectLst/>
                <a:ea typeface="Times New Roman" panose="02020603050405020304" pitchFamily="18" charset="0"/>
              </a:rPr>
              <a:t>12C]</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362r0</a:t>
            </a:r>
            <a:r>
              <a:rPr lang="en-US" sz="1200" i="0" u="none" strike="noStrike" kern="1200" dirty="0">
                <a:solidFill>
                  <a:srgbClr val="00B050"/>
                </a:solidFill>
                <a:effectLst/>
                <a:ea typeface="MS Gothic" panose="020B0609070205080204" pitchFamily="49" charset="-128"/>
              </a:rPr>
              <a:t> CR for LB271 CIDs - Part1 						</a:t>
            </a:r>
            <a:r>
              <a:rPr lang="en-US" sz="1200" i="0" u="none" strike="noStrike" kern="1200" dirty="0">
                <a:solidFill>
                  <a:srgbClr val="00B050"/>
                </a:solidFill>
                <a:effectLst/>
                <a:ea typeface="Times New Roman" panose="02020603050405020304" pitchFamily="18" charset="0"/>
              </a:rPr>
              <a:t>Rubayet Shafin	[7C]</a:t>
            </a:r>
            <a:endParaRPr lang="en-US" sz="1200" i="0" u="none" strike="noStrike" dirty="0">
              <a:solidFill>
                <a:srgbClr val="00B050"/>
              </a:solidFill>
              <a:effectLst/>
            </a:endParaRP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364r0</a:t>
            </a:r>
            <a:r>
              <a:rPr lang="en-US" sz="1200" i="0" u="none" strike="noStrike" kern="1200" dirty="0">
                <a:solidFill>
                  <a:srgbClr val="00B050"/>
                </a:solidFill>
                <a:effectLst/>
                <a:ea typeface="MS Gothic" panose="020B0609070205080204" pitchFamily="49" charset="-128"/>
              </a:rPr>
              <a:t> LB271 CR for R-TWT - part 1 						Kumail Haider 	[</a:t>
            </a:r>
            <a:r>
              <a:rPr lang="en-US" sz="1200" i="0" u="none" strike="noStrike" kern="1200" dirty="0">
                <a:solidFill>
                  <a:srgbClr val="00B050"/>
                </a:solidFill>
                <a:effectLst/>
                <a:ea typeface="Times New Roman" panose="02020603050405020304" pitchFamily="18" charset="0"/>
              </a:rPr>
              <a:t>33C]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376r0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err="1">
                <a:solidFill>
                  <a:srgbClr val="00B050"/>
                </a:solidFill>
                <a:effectLst/>
                <a:ea typeface="Times New Roman" panose="02020603050405020304" pitchFamily="18" charset="0"/>
              </a:rPr>
              <a:t>cr</a:t>
            </a:r>
            <a:r>
              <a:rPr lang="en-US" sz="1200" i="0" u="none" strike="noStrike" kern="1200" dirty="0">
                <a:solidFill>
                  <a:srgbClr val="00B050"/>
                </a:solidFill>
                <a:effectLst/>
                <a:ea typeface="Times New Roman" panose="02020603050405020304" pitchFamily="18" charset="0"/>
              </a:rPr>
              <a:t>-for-UL-MU-Operation (6 CIDs)</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Jason Y. Guo</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6C]</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368r0</a:t>
            </a:r>
            <a:r>
              <a:rPr lang="en-US" sz="1200" i="0" u="none" strike="noStrike" kern="1200" dirty="0">
                <a:solidFill>
                  <a:schemeClr val="bg1">
                    <a:lumMod val="65000"/>
                  </a:schemeClr>
                </a:solidFill>
                <a:effectLst/>
                <a:ea typeface="Times New Roman" panose="02020603050405020304" pitchFamily="18" charset="0"/>
              </a:rPr>
              <a:t> LB271: CR for 35.3.4.3 							Gaurang Naik</a:t>
            </a:r>
            <a:r>
              <a:rPr lang="en-US" sz="1200" dirty="0">
                <a:solidFill>
                  <a:schemeClr val="bg1">
                    <a:lumMod val="65000"/>
                  </a:schemeClr>
                </a:solidFill>
              </a:rPr>
              <a:t>		[</a:t>
            </a:r>
            <a:r>
              <a:rPr lang="en-US" sz="1200" i="0" u="none" strike="noStrike" kern="1200" dirty="0">
                <a:solidFill>
                  <a:schemeClr val="bg1">
                    <a:lumMod val="65000"/>
                  </a:schemeClr>
                </a:solidFill>
                <a:effectLst/>
                <a:ea typeface="Times New Roman" panose="02020603050405020304" pitchFamily="18" charset="0"/>
              </a:rPr>
              <a:t>4C]</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12">
                  <a:extLst>
                    <a:ext uri="{A12FA001-AC4F-418D-AE19-62706E023703}">
                      <ahyp:hlinkClr xmlns:ahyp="http://schemas.microsoft.com/office/drawing/2018/hyperlinkcolor" val="tx"/>
                    </a:ext>
                  </a:extLst>
                </a:hlinkClick>
              </a:rPr>
              <a:t>384r1</a:t>
            </a:r>
            <a:r>
              <a:rPr lang="en-US" sz="1200" i="0" u="none" strike="noStrike" kern="1200" dirty="0">
                <a:solidFill>
                  <a:schemeClr val="bg1">
                    <a:lumMod val="65000"/>
                  </a:schemeClr>
                </a:solidFill>
                <a:effectLst/>
                <a:ea typeface="Times New Roman" panose="02020603050405020304" pitchFamily="18" charset="0"/>
              </a:rPr>
              <a:t> LB271 CR for TWT Info Frame 						Ming Gan 		[4C]</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13">
                  <a:extLst>
                    <a:ext uri="{A12FA001-AC4F-418D-AE19-62706E023703}">
                      <ahyp:hlinkClr xmlns:ahyp="http://schemas.microsoft.com/office/drawing/2018/hyperlinkcolor" val="tx"/>
                    </a:ext>
                  </a:extLst>
                </a:hlinkClick>
              </a:rPr>
              <a:t>385r0</a:t>
            </a:r>
            <a:r>
              <a:rPr lang="en-US" sz="1200" i="0" u="none" strike="noStrike" kern="1200" dirty="0">
                <a:solidFill>
                  <a:schemeClr val="bg1">
                    <a:lumMod val="65000"/>
                  </a:schemeClr>
                </a:solidFill>
                <a:effectLst/>
                <a:ea typeface="Times New Roman" panose="02020603050405020304" pitchFamily="18" charset="0"/>
              </a:rPr>
              <a:t> LB271 CR for Subclause 3.2 and 10.8 					Ming Gan 		[8C]</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14">
                  <a:extLst>
                    <a:ext uri="{A12FA001-AC4F-418D-AE19-62706E023703}">
                      <ahyp:hlinkClr xmlns:ahyp="http://schemas.microsoft.com/office/drawing/2018/hyperlinkcolor" val="tx"/>
                    </a:ext>
                  </a:extLst>
                </a:hlinkClick>
              </a:rPr>
              <a:t>386r0</a:t>
            </a:r>
            <a:r>
              <a:rPr lang="en-US" sz="1200" i="0" u="none" strike="noStrike" kern="1200" dirty="0">
                <a:solidFill>
                  <a:schemeClr val="bg1">
                    <a:lumMod val="65000"/>
                  </a:schemeClr>
                </a:solidFill>
                <a:effectLst/>
                <a:ea typeface="Times New Roman" panose="02020603050405020304" pitchFamily="18" charset="0"/>
              </a:rPr>
              <a:t> LB271 CR for CIDs with tag E 						Ming Gan 		[40C]</a:t>
            </a:r>
            <a:endParaRPr lang="en-GB" sz="12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654605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marL="800100" lvl="1" indent="-342900">
              <a:buFont typeface="Arial" panose="020B0604020202020204" pitchFamily="34" charset="0"/>
              <a:buChar char="•"/>
            </a:pPr>
            <a:r>
              <a:rPr lang="en-US" sz="1400" kern="1200" dirty="0">
                <a:solidFill>
                  <a:srgbClr val="00B050"/>
                </a:solidFill>
                <a:ea typeface="Times New Roman" panose="02020603050405020304" pitchFamily="18" charset="0"/>
              </a:rPr>
              <a:t>317r0 										Xiaogang Chen	[SP XC]</a:t>
            </a:r>
            <a:endPar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endParaRPr>
          </a:p>
          <a:p>
            <a:pPr marL="800100" lvl="1" indent="-342900">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374r4</a:t>
            </a:r>
            <a:r>
              <a:rPr lang="en-US" sz="1400" i="0" u="none" strike="noStrike" kern="1200" dirty="0">
                <a:solidFill>
                  <a:srgbClr val="00B050"/>
                </a:solidFill>
                <a:effectLst/>
                <a:ea typeface="Times New Roman" panose="02020603050405020304" pitchFamily="18" charset="0"/>
              </a:rPr>
              <a:t> LB271 CR for non-HT 320MHz BW indication	 	Yunbo Li		[SP 15C]</a:t>
            </a:r>
          </a:p>
          <a:p>
            <a:pPr marL="800100" lvl="1" indent="-342900">
              <a:buFont typeface="Arial" panose="020B0604020202020204" pitchFamily="34" charset="0"/>
              <a:buChar char="•"/>
            </a:pPr>
            <a:r>
              <a:rPr lang="en-US" sz="1400" kern="1200" dirty="0">
                <a:solidFill>
                  <a:srgbClr val="00B050"/>
                </a:solidFill>
                <a:hlinkClick r:id="rId4">
                  <a:extLst>
                    <a:ext uri="{A12FA001-AC4F-418D-AE19-62706E023703}">
                      <ahyp:hlinkClr xmlns:ahyp="http://schemas.microsoft.com/office/drawing/2018/hyperlinkcolor" val="tx"/>
                    </a:ext>
                  </a:extLst>
                </a:hlinkClick>
              </a:rPr>
              <a:t>301r5</a:t>
            </a:r>
            <a:r>
              <a:rPr lang="en-US" sz="1400" kern="1200" dirty="0">
                <a:solidFill>
                  <a:srgbClr val="00B050"/>
                </a:solidFill>
              </a:rPr>
              <a:t> LB271-CR for 35.3.8-part 1					Abhishek Patil	[SP 3C]</a:t>
            </a:r>
          </a:p>
          <a:p>
            <a:pPr marL="800100" lvl="1" indent="-342900">
              <a:buFont typeface="Arial" panose="020B0604020202020204" pitchFamily="34" charset="0"/>
              <a:buChar char="•"/>
            </a:pPr>
            <a:r>
              <a:rPr lang="en-US" sz="1400" kern="1200" dirty="0">
                <a:solidFill>
                  <a:srgbClr val="00B050"/>
                </a:solidFill>
                <a:hlinkClick r:id="rId5">
                  <a:extLst>
                    <a:ext uri="{A12FA001-AC4F-418D-AE19-62706E023703}">
                      <ahyp:hlinkClr xmlns:ahyp="http://schemas.microsoft.com/office/drawing/2018/hyperlinkcolor" val="tx"/>
                    </a:ext>
                  </a:extLst>
                </a:hlinkClick>
              </a:rPr>
              <a:t>303r5</a:t>
            </a:r>
            <a:r>
              <a:rPr lang="en-US" sz="1400" kern="1200" dirty="0">
                <a:solidFill>
                  <a:srgbClr val="00B050"/>
                </a:solidFill>
              </a:rPr>
              <a:t> LB271-CR for 35.3.12-part 1					Abhishek Patil	[SP 1C]</a:t>
            </a:r>
          </a:p>
          <a:p>
            <a:pPr marL="800100" lvl="1" indent="-342900">
              <a:buFont typeface="Arial" panose="020B0604020202020204" pitchFamily="34" charset="0"/>
              <a:buChar char="•"/>
            </a:pPr>
            <a:r>
              <a:rPr lang="en-US" sz="1400" kern="1200" dirty="0">
                <a:solidFill>
                  <a:srgbClr val="00B050"/>
                </a:solidFill>
              </a:rPr>
              <a:t>296r4										Abhishek Patil	[SP 4C]</a:t>
            </a:r>
          </a:p>
          <a:p>
            <a:pPr marL="800100" lvl="1" indent="-342900">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340r0</a:t>
            </a:r>
            <a:r>
              <a:rPr lang="en-US" sz="1400" i="0" u="none" strike="noStrike" kern="1200" dirty="0">
                <a:solidFill>
                  <a:srgbClr val="00B050"/>
                </a:solidFill>
                <a:effectLst/>
                <a:ea typeface="Times New Roman" panose="02020603050405020304" pitchFamily="18" charset="0"/>
              </a:rPr>
              <a:t> LB271 CR Clause 35 EMLSR					Minyoung Park 	[55C]</a:t>
            </a:r>
            <a:endParaRPr lang="en-US" sz="1400" i="0" u="none" strike="noStrike" dirty="0">
              <a:solidFill>
                <a:srgbClr val="00B050"/>
              </a:solidFill>
              <a:effectLst/>
            </a:endParaRP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368r0</a:t>
            </a:r>
            <a:r>
              <a:rPr lang="en-US" sz="1400" i="0" u="none" strike="noStrike" kern="1200" dirty="0">
                <a:solidFill>
                  <a:srgbClr val="00B050"/>
                </a:solidFill>
                <a:effectLst/>
                <a:ea typeface="Times New Roman" panose="02020603050405020304" pitchFamily="18" charset="0"/>
              </a:rPr>
              <a:t> LB271: CR for 35.3.4.3 						Gaurang Naik</a:t>
            </a:r>
            <a:r>
              <a:rPr lang="en-US" sz="1400" dirty="0">
                <a:solidFill>
                  <a:srgbClr val="00B050"/>
                </a:solidFill>
              </a:rPr>
              <a:t>	[</a:t>
            </a:r>
            <a:r>
              <a:rPr lang="en-US" sz="1400" i="0" u="none" strike="noStrike" kern="1200" dirty="0">
                <a:solidFill>
                  <a:srgbClr val="00B050"/>
                </a:solidFill>
                <a:effectLst/>
                <a:ea typeface="Times New Roman" panose="02020603050405020304" pitchFamily="18" charset="0"/>
              </a:rPr>
              <a:t>4C]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384r1</a:t>
            </a:r>
            <a:r>
              <a:rPr lang="en-US" sz="1400" i="0" u="none" strike="noStrike" kern="1200" dirty="0">
                <a:solidFill>
                  <a:srgbClr val="00B050"/>
                </a:solidFill>
                <a:effectLst/>
                <a:ea typeface="Times New Roman" panose="02020603050405020304" pitchFamily="18" charset="0"/>
              </a:rPr>
              <a:t> LB271 CR for TWT Info Frame 					Ming Gan 		[4C]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385r0</a:t>
            </a:r>
            <a:r>
              <a:rPr lang="en-US" sz="1400" i="0" u="none" strike="noStrike" kern="1200" dirty="0">
                <a:solidFill>
                  <a:srgbClr val="00B050"/>
                </a:solidFill>
                <a:effectLst/>
                <a:ea typeface="Times New Roman" panose="02020603050405020304" pitchFamily="18" charset="0"/>
              </a:rPr>
              <a:t> LB271 CR for Subclause 3.2 and 10.8 				Ming Gan 		[8C]</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t>TGbe Editor’s Report:</a:t>
            </a:r>
          </a:p>
          <a:p>
            <a:pPr lvl="0">
              <a:buFont typeface="Arial" panose="020B0604020202020204" pitchFamily="34" charset="0"/>
              <a:buChar char="•"/>
            </a:pPr>
            <a:r>
              <a:rPr lang="en-GB" sz="1400" dirty="0"/>
              <a:t>CR Status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2"/>
              </a:rPr>
              <a:t>386r0</a:t>
            </a:r>
            <a:r>
              <a:rPr lang="en-US" sz="1200" i="0" u="none" strike="noStrike" kern="1200" dirty="0">
                <a:solidFill>
                  <a:srgbClr val="FF0000"/>
                </a:solidFill>
                <a:effectLst/>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LB271 CR for CIDs with tag E 				Ming Gan 		[40C]</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3"/>
              </a:rPr>
              <a:t>394r0</a:t>
            </a:r>
            <a:r>
              <a:rPr lang="en-US" sz="1200" b="0" i="0" u="none" strike="noStrike" kern="1200" dirty="0">
                <a:solidFill>
                  <a:srgbClr val="FF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 LB271 CRs for R-TWT 35.8.2 and 35.8.2.1 		Chunyu Hu		[19C]</a:t>
            </a:r>
            <a:endParaRPr lang="en-US" sz="1200" b="0" i="0" u="none" strike="noStrike" dirty="0">
              <a:effectLst/>
            </a:endParaRPr>
          </a:p>
          <a:p>
            <a:pPr lvl="1">
              <a:buFont typeface="Arial" panose="020B0604020202020204" pitchFamily="34" charset="0"/>
              <a:buChar char="•"/>
            </a:pPr>
            <a:r>
              <a:rPr lang="en-US" sz="1200" i="0" u="none" strike="noStrike" kern="1200" dirty="0">
                <a:solidFill>
                  <a:srgbClr val="000000"/>
                </a:solidFill>
                <a:effectLst/>
                <a:ea typeface="MS Gothic" panose="020B0609070205080204" pitchFamily="49" charset="-128"/>
                <a:hlinkClick r:id="rId4"/>
              </a:rPr>
              <a:t>404r0</a:t>
            </a:r>
            <a:r>
              <a:rPr lang="en-US" sz="1200" i="0" u="none" strike="noStrike" kern="1200" dirty="0">
                <a:solidFill>
                  <a:srgbClr val="000000"/>
                </a:solidFill>
                <a:effectLst/>
                <a:ea typeface="MS Gothic" panose="020B0609070205080204" pitchFamily="49" charset="-128"/>
              </a:rPr>
              <a:t> LB271 CR for CIDs in 35.3.4.2 				Laurent Cariou 	[</a:t>
            </a:r>
            <a:r>
              <a:rPr lang="en-US" sz="1200" i="0" u="none" strike="noStrike" kern="1200" dirty="0">
                <a:solidFill>
                  <a:srgbClr val="000000"/>
                </a:solidFill>
                <a:effectLst/>
                <a:ea typeface="Times New Roman" panose="02020603050405020304" pitchFamily="18" charset="0"/>
              </a:rPr>
              <a:t>17C]</a:t>
            </a:r>
          </a:p>
          <a:p>
            <a:pPr lvl="1">
              <a:buFont typeface="Arial" panose="020B0604020202020204" pitchFamily="34" charset="0"/>
              <a:buChar char="•"/>
            </a:pPr>
            <a:r>
              <a:rPr lang="en-US" sz="1200" i="0" u="none" strike="noStrike" kern="1200" dirty="0">
                <a:solidFill>
                  <a:srgbClr val="000000"/>
                </a:solidFill>
                <a:effectLst/>
                <a:ea typeface="MS Gothic" panose="020B0609070205080204" pitchFamily="49" charset="-128"/>
                <a:hlinkClick r:id="rId5"/>
              </a:rPr>
              <a:t>403r0</a:t>
            </a:r>
            <a:r>
              <a:rPr lang="en-US" sz="1200" i="0" u="none" strike="noStrike" kern="1200" dirty="0">
                <a:solidFill>
                  <a:srgbClr val="000000"/>
                </a:solidFill>
                <a:effectLst/>
                <a:ea typeface="MS Gothic" panose="020B0609070205080204" pitchFamily="49" charset="-128"/>
              </a:rPr>
              <a:t> LB271 CR for CIDs in 35.3.4.1 				Laurent Cariou 	[</a:t>
            </a:r>
            <a:r>
              <a:rPr lang="en-US" sz="1200" i="0" u="none" strike="noStrike" kern="1200" dirty="0">
                <a:solidFill>
                  <a:srgbClr val="000000"/>
                </a:solidFill>
                <a:effectLst/>
                <a:ea typeface="Times New Roman" panose="02020603050405020304" pitchFamily="18" charset="0"/>
              </a:rPr>
              <a:t>11C]</a:t>
            </a:r>
            <a:endParaRPr lang="en-US" sz="1200" dirty="0"/>
          </a:p>
          <a:p>
            <a:pPr>
              <a:buFont typeface="Arial" panose="020B0604020202020204" pitchFamily="34" charset="0"/>
              <a:buChar char="•"/>
            </a:pPr>
            <a:r>
              <a:rPr lang="en-US" sz="1400" dirty="0"/>
              <a:t>Motions:</a:t>
            </a:r>
          </a:p>
          <a:p>
            <a:pPr lvl="0">
              <a:buFont typeface="Arial" panose="020B0604020202020204" pitchFamily="34" charset="0"/>
              <a:buChar char="•"/>
            </a:pPr>
            <a:r>
              <a:rPr lang="en-US" sz="1400" dirty="0"/>
              <a:t>Goals for May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Mar 20-24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a:t>
            </a:r>
            <a:r>
              <a:rPr lang="en-US" sz="1400" b="1" dirty="0">
                <a:solidFill>
                  <a:schemeClr val="tx1"/>
                </a:solidFill>
                <a:effectLst/>
                <a:latin typeface="Times New Roman" panose="02020603050405020304" pitchFamily="18" charset="0"/>
                <a:ea typeface="Times New Roman" panose="02020603050405020304" pitchFamily="18" charset="0"/>
              </a:rPr>
              <a:t> 27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Mar</a:t>
            </a:r>
            <a:r>
              <a:rPr lang="en-US" sz="1400" b="1" dirty="0">
                <a:solidFill>
                  <a:schemeClr val="tx1"/>
                </a:solidFill>
                <a:effectLst/>
                <a:latin typeface="Times New Roman" panose="02020603050405020304" pitchFamily="18" charset="0"/>
                <a:ea typeface="Times New Roman" panose="02020603050405020304" pitchFamily="18" charset="0"/>
              </a:rPr>
              <a:t> 29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05				(Wednesday)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06 			(Thursday) 		– MAC			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10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12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Apr</a:t>
            </a:r>
            <a:r>
              <a:rPr lang="en-US" sz="1400" b="1" dirty="0">
                <a:solidFill>
                  <a:schemeClr val="tx1"/>
                </a:solidFill>
                <a:effectLst/>
                <a:latin typeface="Times New Roman" panose="02020603050405020304" pitchFamily="18" charset="0"/>
                <a:ea typeface="Times New Roman" panose="02020603050405020304" pitchFamily="18" charset="0"/>
              </a:rPr>
              <a:t> 19				(Wednesday) 		– Joint*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20 			(Thursday) 		– MAC 			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24				(Monday)			–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US" sz="1400" b="1" dirty="0">
                <a:solidFill>
                  <a:schemeClr val="tx1"/>
                </a:solidFill>
                <a:latin typeface="Times New Roman" panose="02020603050405020304" pitchFamily="18" charset="0"/>
              </a:rPr>
              <a:t>		19:00-21:00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Apr 26				(Wednesday) 		– </a:t>
            </a:r>
            <a:r>
              <a:rPr lang="en-US" sz="1400" dirty="0">
                <a:solidFill>
                  <a:schemeClr val="tx1"/>
                </a:solidFill>
                <a:latin typeface="Times New Roman" panose="02020603050405020304" pitchFamily="18" charset="0"/>
              </a:rPr>
              <a:t>MAC </a:t>
            </a:r>
            <a:r>
              <a:rPr lang="en-US" sz="1400" b="1" dirty="0">
                <a:solidFill>
                  <a:schemeClr val="tx1"/>
                </a:solidFill>
                <a:latin typeface="Times New Roman" panose="02020603050405020304" pitchFamily="18" charset="0"/>
              </a:rPr>
              <a: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May 3				(Wednesday) 		– Joint* 	 </a:t>
            </a:r>
            <a:r>
              <a:rPr lang="en-GB" sz="1400" b="1" dirty="0">
                <a:solidFill>
                  <a:schemeClr val="tx1"/>
                </a:solidFill>
                <a:latin typeface="Times New Roman" panose="02020603050405020304" pitchFamily="18" charset="0"/>
              </a:rPr>
              <a:t>		</a:t>
            </a:r>
            <a:r>
              <a:rPr lang="en-US" sz="1400" b="1" dirty="0">
                <a:solidFill>
                  <a:schemeClr val="tx1"/>
                </a:solidFill>
                <a:latin typeface="Times New Roman" panose="02020603050405020304" pitchFamily="18" charset="0"/>
              </a:rPr>
              <a:t>10:00-12:00 ET</a:t>
            </a:r>
          </a:p>
          <a:p>
            <a:pPr marL="342900" indent="-342900" eaLnBrk="1" hangingPunct="1">
              <a:spcBef>
                <a:spcPts val="0"/>
              </a:spcBef>
              <a:spcAft>
                <a:spcPts val="1200"/>
              </a:spcAft>
              <a:buFont typeface="Times New Roman" panose="02020603050405020304" pitchFamily="18" charset="0"/>
              <a:buChar char="-"/>
            </a:pPr>
            <a:r>
              <a:rPr lang="en-US" sz="1400" b="1" dirty="0">
                <a:solidFill>
                  <a:schemeClr val="tx1"/>
                </a:solidFill>
                <a:latin typeface="Times New Roman" panose="02020603050405020304" pitchFamily="18" charset="0"/>
              </a:rPr>
              <a:t>May 4 				(Thursday) 		– MAC 			10:00-12:00 ET</a:t>
            </a: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2400" dirty="0"/>
              <a:t>Plan is to hold a (mixed mode) MAC Ad-hoc in San Jose, California between </a:t>
            </a:r>
          </a:p>
          <a:p>
            <a:pPr lvl="1">
              <a:buFont typeface="Arial" panose="020B0604020202020204" pitchFamily="34" charset="0"/>
              <a:buChar char="•"/>
            </a:pPr>
            <a:r>
              <a:rPr lang="en-US" dirty="0">
                <a:solidFill>
                  <a:srgbClr val="FF0000"/>
                </a:solidFill>
              </a:rPr>
              <a:t>10-12 (Wed-Fri) May 2023 or 19-21 (Wed-Fri) April 2023</a:t>
            </a:r>
          </a:p>
          <a:p>
            <a:pPr>
              <a:buFont typeface="Arial" panose="020B0604020202020204" pitchFamily="34" charset="0"/>
              <a:buChar char="•"/>
            </a:pPr>
            <a:r>
              <a:rPr lang="en-US" dirty="0"/>
              <a:t>Plan to hold a (mixed mode) MAC Ad-hoc in </a:t>
            </a:r>
            <a:r>
              <a:rPr lang="en-US" dirty="0">
                <a:solidFill>
                  <a:srgbClr val="FF0000"/>
                </a:solidFill>
              </a:rPr>
              <a:t>TBD</a:t>
            </a:r>
            <a:r>
              <a:rPr lang="en-US" dirty="0"/>
              <a:t>, Europe between 6 to 8 (</a:t>
            </a:r>
            <a:r>
              <a:rPr lang="en-US" dirty="0" err="1"/>
              <a:t>Thur</a:t>
            </a:r>
            <a:r>
              <a:rPr lang="en-US" dirty="0"/>
              <a:t>-Sat) July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a:t>
            </a:r>
            <a:r>
              <a:rPr lang="en-US" altLang="en-US" sz="1400" strike="sngStrike" dirty="0">
                <a:solidFill>
                  <a:srgbClr val="FF0000"/>
                </a:solidFill>
              </a:rPr>
              <a:t>May</a:t>
            </a:r>
            <a:r>
              <a:rPr lang="en-US" altLang="en-US" sz="1400" u="sng" dirty="0">
                <a:solidFill>
                  <a:srgbClr val="FF0000"/>
                </a:solidFill>
              </a:rPr>
              <a:t> July </a:t>
            </a:r>
            <a:r>
              <a:rPr lang="en-US" altLang="en-US" sz="1400" dirty="0"/>
              <a:t>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145356</TotalTime>
  <Words>6478</Words>
  <Application>Microsoft Office PowerPoint</Application>
  <PresentationFormat>On-screen Show (4:3)</PresentationFormat>
  <Paragraphs>1153</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March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Monday Joint Agenda-PM1</vt:lpstr>
      <vt:lpstr>Summary from Jan. meeting, and conf calls</vt:lpstr>
      <vt:lpstr>Tuesday MAC Agenda–AM2</vt:lpstr>
      <vt:lpstr>Tuesday PHY Agenda–AM2-part 1</vt:lpstr>
      <vt:lpstr>Tuesday PHY Agenda–AM2-part 2</vt:lpstr>
      <vt:lpstr>Tuesday Joint Agenda-PM1</vt:lpstr>
      <vt:lpstr>Tuesday MAC Agenda–PM2</vt:lpstr>
      <vt:lpstr>Tuesday PHY Agenda–PM2</vt:lpstr>
      <vt:lpstr>Wednesday MAC Agenda–AM2</vt:lpstr>
      <vt:lpstr>Wednesday MAC Agenda–PM2</vt:lpstr>
      <vt:lpstr>Wednesday PHY Agenda–PM2</vt:lpstr>
      <vt:lpstr>Thursday MAC Agenda–AM1</vt:lpstr>
      <vt:lpstr>Thursday Joint Agenda-PM1</vt:lpstr>
      <vt:lpstr>Thursday Joint Agenda-PM2</vt:lpstr>
      <vt:lpstr>LB271 CR Status</vt:lpstr>
      <vt:lpstr>Goals for May 2023</vt:lpstr>
      <vt:lpstr>Teleconference Plan</vt:lpstr>
      <vt:lpstr>Ad-Hoc Plan</vt:lpstr>
      <vt:lpstr>TGbe Timeline Update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2023-03-16T19:50:42Z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