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83" r:id="rId5"/>
    <p:sldId id="262" r:id="rId6"/>
    <p:sldId id="265" r:id="rId7"/>
    <p:sldId id="293" r:id="rId8"/>
    <p:sldId id="2368" r:id="rId9"/>
    <p:sldId id="2371" r:id="rId10"/>
    <p:sldId id="2375" r:id="rId11"/>
    <p:sldId id="2374" r:id="rId12"/>
    <p:sldId id="2376" r:id="rId13"/>
    <p:sldId id="270" r:id="rId14"/>
    <p:sldId id="278" r:id="rId15"/>
    <p:sldId id="273" r:id="rId16"/>
    <p:sldId id="2373" r:id="rId17"/>
    <p:sldId id="276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C13C8-BAE2-406B-8A07-51279F869292}" v="12" dt="2023-01-17T14:02:02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>
      <p:cViewPr varScale="1">
        <p:scale>
          <a:sx n="98" d="100"/>
          <a:sy n="98" d="100"/>
        </p:scale>
        <p:origin x="2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gmai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carol@ansley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rrybims@me.com" TargetMode="External"/><Relationship Id="rId11" Type="http://schemas.openxmlformats.org/officeDocument/2006/relationships/hyperlink" Target="mailto:RoyWant@google.com" TargetMode="External"/><Relationship Id="rId5" Type="http://schemas.openxmlformats.org/officeDocument/2006/relationships/hyperlink" Target="mailto:volker.jungnickel@hhi.fraunhofer.de" TargetMode="External"/><Relationship Id="rId10" Type="http://schemas.openxmlformats.org/officeDocument/2006/relationships/hyperlink" Target="mailto:po-kai.huang@intel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laudiodasilva@meta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5-0000-ana-database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rjstacey\OneDrive%20-%20Intel%20Corporation\Documents\802.11\ANA\TGbe" TargetMode="External"/><Relationship Id="rId13" Type="http://schemas.openxmlformats.org/officeDocument/2006/relationships/hyperlink" Target="file:///C:\Users\rjstacey\OneDrive%20-%20Intel%20Corporation\Documents\802.11\ANA\CipherSuiteSelectors" TargetMode="External"/><Relationship Id="rId3" Type="http://schemas.openxmlformats.org/officeDocument/2006/relationships/hyperlink" Target="file:///C:\Users\rjstacey\OneDrive%20-%20Intel%20Corporation\Documents\802.11\ANA\TGbf" TargetMode="External"/><Relationship Id="rId7" Type="http://schemas.openxmlformats.org/officeDocument/2006/relationships/hyperlink" Target="file:///C:\Users\rjstacey\OneDrive%20-%20Intel%20Corporation\Documents\802.11\ANA\dot11smt" TargetMode="External"/><Relationship Id="rId12" Type="http://schemas.openxmlformats.org/officeDocument/2006/relationships/hyperlink" Target="file:///C:\Users\rjstacey\OneDrive%20-%20Intel%20Corporation\Documents\802.11\ANA\RSNCapabilities" TargetMode="External"/><Relationship Id="rId2" Type="http://schemas.openxmlformats.org/officeDocument/2006/relationships/hyperlink" Target="ExtendedCapabilities" TargetMode="External"/><Relationship Id="rId16" Type="http://schemas.openxmlformats.org/officeDocument/2006/relationships/hyperlink" Target="file:///C:\Users\rjstacey\OneDrive%20-%20Intel%20Corporation\Documents\802.11\ANA\AN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C:\Users\rjstacey\OneDrive%20-%20Intel%20Corporation\Documents\802.11\ANA\PublicActionFrames" TargetMode="External"/><Relationship Id="rId11" Type="http://schemas.openxmlformats.org/officeDocument/2006/relationships/hyperlink" Target="file:///C:\Users\rjstacey\OneDrive%20-%20Intel%20Corporation\Documents\802.11\ANA\ElementIDs" TargetMode="External"/><Relationship Id="rId5" Type="http://schemas.openxmlformats.org/officeDocument/2006/relationships/hyperlink" Target="file:///C:\Users\rjstacey\OneDrive%20-%20Intel%20Corporation\Documents\802.11\ANA\Categories" TargetMode="External"/><Relationship Id="rId15" Type="http://schemas.openxmlformats.org/officeDocument/2006/relationships/hyperlink" Target="file:///C:\Users\rjstacey\OneDrive%20-%20Intel%20Corporation\Documents\802.11\ANA\dot11Groups" TargetMode="External"/><Relationship Id="rId10" Type="http://schemas.openxmlformats.org/officeDocument/2006/relationships/hyperlink" Target="file:///C:\Users\rjstacey\OneDrive%20-%20Intel%20Corporation\Documents\802.11\ANA\TGme" TargetMode="External"/><Relationship Id="rId4" Type="http://schemas.openxmlformats.org/officeDocument/2006/relationships/hyperlink" Target="file:///C:\Users\rjstacey\OneDrive%20-%20Intel%20Corporation\Documents\802.11\ANA\Element%20ID%20Extension%201" TargetMode="External"/><Relationship Id="rId9" Type="http://schemas.openxmlformats.org/officeDocument/2006/relationships/hyperlink" Target="file:///C:\Users\rjstacey\OneDrive%20-%20Intel%20Corporation\Documents\802.11\ANA\StatusCodes" TargetMode="External"/><Relationship Id="rId14" Type="http://schemas.openxmlformats.org/officeDocument/2006/relationships/hyperlink" Target="file:///C:\Users\rjstacey\OneDrive%20-%20Intel%20Corporation\Documents\802.11\ANA\ExtendedCapabilitie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(March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guide: https://mentor.ieee.org/802.11/dcn/23/11-23-0090-00-0000-discussion-on-the-use-of-that-and-which.pptx</a:t>
            </a:r>
          </a:p>
          <a:p>
            <a:r>
              <a:rPr lang="en-US" dirty="0"/>
              <a:t>There was some discussion on whether “that” identifies normative and “which” identifies informative. This is a not the case.</a:t>
            </a:r>
          </a:p>
          <a:p>
            <a:endParaRPr lang="en-US" dirty="0"/>
          </a:p>
          <a:p>
            <a:r>
              <a:rPr lang="en-US" dirty="0"/>
              <a:t>The group discussed this and the thinking is to include the text from the IEEE SA style guide and then add some examples.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75B9-7E62-4330-9050-44BA261B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field and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89A1-66C4-46BC-BA8A-F5E25617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Emily brought up the use of field or subfield as a topic with Extended Capabilities field as an example</a:t>
            </a:r>
          </a:p>
          <a:p>
            <a:r>
              <a:rPr lang="en-US" dirty="0"/>
              <a:t>Some of the bits in this field are referred to as “fields” while others are referred to as “subfields”</a:t>
            </a:r>
          </a:p>
          <a:p>
            <a:r>
              <a:rPr lang="en-US" dirty="0"/>
              <a:t>We decided that</a:t>
            </a:r>
          </a:p>
          <a:p>
            <a:r>
              <a:rPr lang="en-US" dirty="0"/>
              <a:t>Within a particular context, the term used should be consistent. In this case, since the majority use “field” the uses of “subfield” should be changed to “field”</a:t>
            </a:r>
          </a:p>
          <a:p>
            <a:r>
              <a:rPr lang="en-US" dirty="0"/>
              <a:t>In future, we should not use “subfield”</a:t>
            </a:r>
          </a:p>
          <a:p>
            <a:r>
              <a:rPr lang="en-US" dirty="0"/>
              <a:t>We will discuss style guide updates by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063E-9DD4-4E09-920F-5BF675C4CD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C71F-0BFA-4531-996D-0B761B780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038A86-4CE7-41BB-B57A-B4977D4E74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9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March 2023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 2023.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955406"/>
              </p:ext>
            </p:extLst>
          </p:nvPr>
        </p:nvGraphicFramePr>
        <p:xfrm>
          <a:off x="914401" y="2057400"/>
          <a:ext cx="10470067" cy="5437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453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42609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218521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121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5803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999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243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631573"/>
              </p:ext>
            </p:extLst>
          </p:nvPr>
        </p:nvGraphicFramePr>
        <p:xfrm>
          <a:off x="737392" y="1521960"/>
          <a:ext cx="10464003" cy="41930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54040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742168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499934070"/>
                    </a:ext>
                  </a:extLst>
                </a:gridCol>
                <a:gridCol w="1353418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59663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22975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97405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Carol Ansley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Roy Want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14-Mar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737392" y="943429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Mar 2023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1828800" y="88187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2023-03-14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Update on various topics:</a:t>
            </a:r>
          </a:p>
          <a:p>
            <a:r>
              <a:rPr lang="en-US" dirty="0"/>
              <a:t>	Clause 6 rewrite, searchable definitions, that/which in style guide, field vs subfield</a:t>
            </a:r>
          </a:p>
          <a:p>
            <a:r>
              <a:rPr lang="en-US" dirty="0"/>
              <a:t>Planned ANA management of Table 9-210 - Optional </a:t>
            </a:r>
            <a:r>
              <a:rPr lang="en-US" dirty="0" err="1"/>
              <a:t>Subelements</a:t>
            </a:r>
            <a:r>
              <a:rPr lang="en-US" dirty="0"/>
              <a:t> in Neighbor Report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Bims </a:t>
            </a:r>
            <a:r>
              <a:rPr lang="en-US" sz="1600" dirty="0">
                <a:hlinkClick r:id="rId6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8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TGbk</a:t>
            </a:r>
            <a:r>
              <a:rPr lang="en-US" sz="1600" b="1" dirty="0"/>
              <a:t> – Roy Want </a:t>
            </a:r>
            <a:r>
              <a:rPr lang="en-US" sz="1600" dirty="0">
                <a:hlinkClick r:id="rId11"/>
              </a:rPr>
              <a:t>RoyWant@google.com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8"/>
              </a:rPr>
              <a:t>edward.ks.au@</a:t>
            </a:r>
            <a:r>
              <a:rPr lang="en-US" sz="1600" u="sng" dirty="0">
                <a:hlinkClick r:id="rId8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March 14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11az – </a:t>
            </a:r>
            <a:r>
              <a:rPr lang="en-GB" sz="1600" b="0" dirty="0"/>
              <a:t>Published!</a:t>
            </a:r>
          </a:p>
          <a:p>
            <a:r>
              <a:rPr lang="en-GB" sz="1600" dirty="0"/>
              <a:t>11bc –</a:t>
            </a:r>
            <a:r>
              <a:rPr lang="en-GB" sz="1600" b="0" dirty="0"/>
              <a:t> In SA ballot recirc, ends today. Hoping for no comments.</a:t>
            </a:r>
          </a:p>
          <a:p>
            <a:r>
              <a:rPr lang="en-GB" sz="1600" dirty="0"/>
              <a:t>11bd – </a:t>
            </a:r>
            <a:r>
              <a:rPr lang="en-GB" sz="1600" b="0" dirty="0"/>
              <a:t>Published!</a:t>
            </a:r>
          </a:p>
          <a:p>
            <a:r>
              <a:rPr lang="en-GB" sz="1600" dirty="0"/>
              <a:t>11bb –</a:t>
            </a:r>
            <a:r>
              <a:rPr lang="en-GB" sz="1600" b="0" dirty="0"/>
              <a:t> In SA ballot recirc, ends tomorrow. Hoping for no comments.</a:t>
            </a:r>
          </a:p>
          <a:p>
            <a:r>
              <a:rPr lang="en-GB" sz="1600" dirty="0"/>
              <a:t>11be – </a:t>
            </a:r>
            <a:r>
              <a:rPr lang="en-GB" sz="1600" b="0" dirty="0"/>
              <a:t>D3.0 at 999 pages recently out of WG ballot at around 80% approval. 3300 comments, around 1800 MBS. 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 </a:t>
            </a:r>
            <a:r>
              <a:rPr lang="en-GB" sz="1600" b="0" dirty="0"/>
              <a:t>D1.0 initial ballot passed with 77% approval. 1300 comments.</a:t>
            </a:r>
            <a:endParaRPr lang="en-US" sz="1600" b="0" dirty="0"/>
          </a:p>
          <a:p>
            <a:r>
              <a:rPr lang="en-GB" sz="1600" dirty="0"/>
              <a:t>11bh – </a:t>
            </a:r>
            <a:r>
              <a:rPr lang="en-GB" sz="1600" b="0" dirty="0"/>
              <a:t>Goal is to have D1.0 and initial WG ballot out of March. Do we add more material?</a:t>
            </a:r>
          </a:p>
          <a:p>
            <a:r>
              <a:rPr lang="en-GB" sz="1600" dirty="0"/>
              <a:t>11bi – </a:t>
            </a:r>
            <a:r>
              <a:rPr lang="en-GB" sz="1600" b="0" dirty="0"/>
              <a:t>Continue discussion on spec text related to requirements. Unlikely to meet timeline for March D1.0.</a:t>
            </a:r>
          </a:p>
          <a:p>
            <a:r>
              <a:rPr lang="en-GB" sz="1600" dirty="0"/>
              <a:t>11bk</a:t>
            </a:r>
            <a:r>
              <a:rPr lang="en-GB" sz="1600" b="0" dirty="0"/>
              <a:t> – Put out a first version of the SFD.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</a:t>
            </a:r>
            <a:r>
              <a:rPr lang="en-GB" sz="1600" b="0" dirty="0"/>
              <a:t>D2.2 ready, but not released. Depending on progress, may recirc out of March meeting with D3.0. 11az and 11bd will only roll in during SA ballot.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endParaRPr lang="en-US" sz="1800" dirty="0"/>
          </a:p>
          <a:p>
            <a:r>
              <a:rPr lang="en-US" sz="1800" dirty="0"/>
              <a:t>   A new revision of the ANA database posted January 17, 2023</a:t>
            </a:r>
          </a:p>
          <a:p>
            <a:r>
              <a:rPr lang="en-US" sz="1800" dirty="0">
                <a:hlinkClick r:id="rId2"/>
              </a:rPr>
              <a:t>https://mentor.ieee.org/802.11/dcn/11/11-11-0270-65-0000-ana-database.xls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changes January to March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5171609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January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hlinkClick r:id="rId2"/>
            <a:extLst>
              <a:ext uri="{FF2B5EF4-FFF2-40B4-BE49-F238E27FC236}">
                <a16:creationId xmlns:a16="http://schemas.microsoft.com/office/drawing/2014/main" id="{A874877D-75BE-CDCC-F3F3-2D8B7475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06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A96B70-E5B5-1ACF-881D-DE33923B0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618553"/>
              </p:ext>
            </p:extLst>
          </p:nvPr>
        </p:nvGraphicFramePr>
        <p:xfrm>
          <a:off x="914401" y="1830390"/>
          <a:ext cx="10439399" cy="4513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183">
                  <a:extLst>
                    <a:ext uri="{9D8B030D-6E8A-4147-A177-3AD203B41FA5}">
                      <a16:colId xmlns:a16="http://schemas.microsoft.com/office/drawing/2014/main" val="1840146888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2386903155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111354588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2635559728"/>
                    </a:ext>
                  </a:extLst>
                </a:gridCol>
                <a:gridCol w="539160">
                  <a:extLst>
                    <a:ext uri="{9D8B030D-6E8A-4147-A177-3AD203B41FA5}">
                      <a16:colId xmlns:a16="http://schemas.microsoft.com/office/drawing/2014/main" val="741627590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1258090274"/>
                    </a:ext>
                  </a:extLst>
                </a:gridCol>
                <a:gridCol w="875159">
                  <a:extLst>
                    <a:ext uri="{9D8B030D-6E8A-4147-A177-3AD203B41FA5}">
                      <a16:colId xmlns:a16="http://schemas.microsoft.com/office/drawing/2014/main" val="634602466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134885970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1647154562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4137023092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2830227705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1996409219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4219937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1851889200"/>
                    </a:ext>
                  </a:extLst>
                </a:gridCol>
              </a:tblGrid>
              <a:tr h="141058"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TransactionID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Type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Status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User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Group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 dirty="0">
                          <a:effectLst/>
                        </a:rPr>
                        <a:t>Resource</a:t>
                      </a:r>
                      <a:endParaRPr lang="en-US" sz="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Ref Doc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Ref Subclause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Ref Location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Name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Req Value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Description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Allocated Value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Requested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683594823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117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36371050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118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909476405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18961851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119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658377940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Capabilities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923685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Beam Descriptor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60193746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Short Capabilities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767894510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Measurement Setup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123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552979256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Image Range Axis LUT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124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877026501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Image Doppler Axis LUT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125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990135555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Report Control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126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21909846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Report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127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28968827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BRP Sensing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668876264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Passive Sensing Beacon Information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473508483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Beacon Sector Descriptor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7153218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Instance Duration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039927903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SBP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95822053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5" action="ppaction://hlinkfile"/>
                        </a:rPr>
                        <a:t>Categories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9.4.1.11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Protected Sensing Frame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5" action="ppaction://hlinkfile"/>
                        </a:rPr>
                        <a:t>38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092069256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Request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936499932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Response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02285307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Report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53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622964817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Termination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54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80120202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Query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55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88647420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Request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56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526827521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Response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57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623303342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Termination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70889930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Report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14239438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7" action="ppaction://hlinkfile"/>
                        </a:rPr>
                        <a:t>dot11smt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dot11SENSStationConfigTable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7" action="ppaction://hlinkfile"/>
                        </a:rPr>
                        <a:t>49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488295274"/>
                  </a:ext>
                </a:extLst>
              </a:tr>
              <a:tr h="282116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StatusCodes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DENIED_LINK_ON_WHICH_THE_(RE)ASSOCIATION FRAME_IS_ TRANSMITTED_NOT_ACCEPTED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Link not accepted because the link on which the (Re)Association Request frame is transmitted is not accepted.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139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457946128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StatusCodes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EPCS_DENIED_VERIFICATION_FAILURE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EPCS priority access is temporarily denied because the receiving AP MLD is unable to verify that the non-AP MLD is authorized for an unspecified reason.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140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308480578"/>
                  </a:ext>
                </a:extLst>
              </a:tr>
              <a:tr h="282116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StatusCodes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DENIED_OPERATION_PARAMETER_UPDATE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Operation parameter update denied because the requested operation parameters or capabilities are not acceptable.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141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4602749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MLO Link Information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133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5926709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AID Bitmap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134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304560361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Bandwidth Indication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135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35309169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1" action="ppaction://hlinkfile"/>
                        </a:rPr>
                        <a:t>ElementIDs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Challenge Text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6348022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2" action="ppaction://hlinkfile"/>
                        </a:rPr>
                        <a:t>RSNCapabilities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9.4.2.24.4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Figure 9-289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969143225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3" action="ppaction://hlinkfile"/>
                        </a:rPr>
                        <a:t>CipherSuiteSelectors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9.4.2.24.2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9-149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11575716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3" action="ppaction://hlinkfile"/>
                        </a:rPr>
                        <a:t>CipherSuiteSelectors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9.4.2.24.2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9-149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04888306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S-PSMP Capability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16490947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Service Interval Granularity b0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41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86279600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Service Interval Granularity b1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42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51006292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Service Interval Granularity b2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43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0910179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dot11Groups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dot11CountersGroup6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130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53811112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dot11Groups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dot11MACbase6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131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53368080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dot11Groups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dot11SMTRMConfig4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132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5064317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Received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Robert Stacey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6" action="ppaction://hlinkfile"/>
                        </a:rPr>
                        <a:t>ANA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 dirty="0">
                          <a:effectLst/>
                        </a:rPr>
                        <a:t>2023-03-12</a:t>
                      </a:r>
                      <a:endParaRPr lang="en-US" sz="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835987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11az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Similarly,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Youhan Kim provided an update: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discussion within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group, the direction we are going with 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the full acronym AFTER the colon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Make incremental changes only.  E.g. do not delete existing ‘partial’ acronyms within the ‘name’ of the term</a:t>
            </a:r>
            <a:r>
              <a:rPr lang="en-US" dirty="0"/>
              <a:t>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access point (AP) reachability: </a:t>
            </a:r>
            <a:r>
              <a:rPr lang="en-US" sz="1800" b="0" i="0" u="sng" dirty="0">
                <a:solidFill>
                  <a:srgbClr val="FF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[AP reachability]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An AP is reachable by a station (STA) if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preauthentication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 messages can be exchanged between the STA and the target AP via the distribution system (DS)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 that we are not deleting “(AP)” in the ‘name’ of the term (the point #2.a above) even though it seems it should be removed per some of the feedback from the publication editors.  This is to avoid having too many changes lumped into this particular effort.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Already rolled into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REVme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13251</TotalTime>
  <Words>2963</Words>
  <Application>Microsoft Office PowerPoint</Application>
  <PresentationFormat>Widescreen</PresentationFormat>
  <Paragraphs>866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TimesNewRoman</vt:lpstr>
      <vt:lpstr>Office Theme</vt:lpstr>
      <vt:lpstr>Custom Design</vt:lpstr>
      <vt:lpstr>Document</vt:lpstr>
      <vt:lpstr>802.11 WG Editor’s Meeting (March 2023)</vt:lpstr>
      <vt:lpstr>Abstract</vt:lpstr>
      <vt:lpstr>Agenda for 2023-03-14 meeting</vt:lpstr>
      <vt:lpstr>Volunteer Editor Contacts</vt:lpstr>
      <vt:lpstr>March 14 roundtable status report</vt:lpstr>
      <vt:lpstr>WG Style Guide, 11be and REVme practice</vt:lpstr>
      <vt:lpstr>ANA changes January to March</vt:lpstr>
      <vt:lpstr>Clause 6 Re-Write</vt:lpstr>
      <vt:lpstr>Searchable definitions</vt:lpstr>
      <vt:lpstr>That/which in style guide</vt:lpstr>
      <vt:lpstr>Use of field and subfield</vt:lpstr>
      <vt:lpstr>802.11 Style Guide</vt:lpstr>
      <vt:lpstr>MIB Style, Visio and Frame Practices</vt:lpstr>
      <vt:lpstr>Editor Amendment Ordering</vt:lpstr>
      <vt:lpstr>Draft Development Snapshot</vt:lpstr>
      <vt:lpstr>Publication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450</cp:revision>
  <cp:lastPrinted>1601-01-01T00:00:00Z</cp:lastPrinted>
  <dcterms:created xsi:type="dcterms:W3CDTF">2018-01-07T18:30:13Z</dcterms:created>
  <dcterms:modified xsi:type="dcterms:W3CDTF">2023-03-14T19:13:36Z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