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9"/>
  </p:notesMasterIdLst>
  <p:handoutMasterIdLst>
    <p:handoutMasterId r:id="rId20"/>
  </p:handoutMasterIdLst>
  <p:sldIdLst>
    <p:sldId id="256" r:id="rId3"/>
    <p:sldId id="257" r:id="rId4"/>
    <p:sldId id="283" r:id="rId5"/>
    <p:sldId id="262" r:id="rId6"/>
    <p:sldId id="265" r:id="rId7"/>
    <p:sldId id="293" r:id="rId8"/>
    <p:sldId id="2368" r:id="rId9"/>
    <p:sldId id="2371" r:id="rId10"/>
    <p:sldId id="2375" r:id="rId11"/>
    <p:sldId id="2374" r:id="rId12"/>
    <p:sldId id="2376" r:id="rId13"/>
    <p:sldId id="270" r:id="rId14"/>
    <p:sldId id="278" r:id="rId15"/>
    <p:sldId id="273" r:id="rId16"/>
    <p:sldId id="2373" r:id="rId17"/>
    <p:sldId id="276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4C13C8-BAE2-406B-8A07-51279F869292}" v="12" dt="2023-01-17T14:02:02.8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64" autoAdjust="0"/>
    <p:restoredTop sz="94660"/>
  </p:normalViewPr>
  <p:slideViewPr>
    <p:cSldViewPr>
      <p:cViewPr varScale="1">
        <p:scale>
          <a:sx n="98" d="100"/>
          <a:sy n="98" d="100"/>
        </p:scale>
        <p:origin x="250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90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61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8085D-4B80-4537-B496-F59E6E6248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37DA92-35FD-44F0-AC93-094057B9FA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004B7-0261-40C9-BC21-A76F6637D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160B1-3363-4115-AD62-4E718295D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4D7C9-CAEB-4022-8475-82E104F65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87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37937-2442-4545-9538-0A31CAF21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E5B31-8D87-462D-A646-65BA90EDB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B9E8A-CA88-4234-BB4E-56FAA7706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81F0D-9FD3-47D5-B2AA-8B8D798B2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BA934-68A1-4367-87EE-E6830B6A5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66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EE629-7D94-417F-941E-ED4FE1313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8DD55-51D2-4231-8846-C23FC90AF8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B04C0-CD8C-4F84-BAE8-60A18626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2EC47-BA99-4BB2-B9C0-AB2FB2833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80ACF-E5F0-4619-B22E-AADA7240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30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F6E55-E2CC-4E00-BDCF-7FA0C215B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995D9-DA74-449E-BCFE-01906C9E4F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208F47-9D9C-437A-BEDB-F2D34F9CE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7CD51F-C820-4E3A-A3B6-79007369A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DC7476-CE53-4B15-9126-B8F7D72C5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B95E08-DBD4-43F1-888A-36D63D3F9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0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35EE3-7473-4D9A-9D79-F67DFD0DE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124506-C87D-4B75-BB27-7660BF83D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C22566-38C2-4F6D-B40E-6A48D373CC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69B279-E3EB-4F54-95F9-C56F7F3B4F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84B459-98F2-41B7-96AD-9F507F612C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71F3CE-2282-4BBE-A346-BADDA48EC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0DCD6D-D4FA-47C3-862D-7E32F5761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C44F71-92DC-4E03-9A70-C369BA2FB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21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53C74-B631-459F-912E-F9CAB8E26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EFBD0D-5560-4970-9756-FED79FD04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164DB7-501E-4D93-90F6-4CC9A1A77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068654-B452-43FF-8153-1061C547E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1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22745D-B157-4A04-94DC-031DE5A5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ABABC-4FD0-49A2-B9AF-636CF6B3A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864335-5D0A-412C-9A46-0330B09B4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6474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44E05-DA9E-4626-82A4-F772835FF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1DAB3-08E0-49A1-862C-679ED6F29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36F3F6-307A-4BD1-9447-D833DC0A2C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8B550D-1464-4F9E-9CDB-E3E44444D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CCCF00-2185-4DDA-ACF6-7327C4D2B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7AAE1-FE67-442B-B9BF-75090A1E8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90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A238D-72FA-416F-977B-F3FD7C7DE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85DE52-2BB4-4AE7-A485-687AFA899B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A2D222-19B1-4C33-B545-1FA37A8D1E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E38B0B-A801-45FB-9DA6-5BFDFE6C8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CA717-57BE-43D2-A6F1-826E0D7C8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70F1D7-B6A9-47C0-8CB9-367C255AB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937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AD105-B8DF-4E14-A70D-1826AF6B9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0BCCC2-2688-4D51-9EB4-A378B78B9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69002-E37C-4B5D-8BD5-22851F8CB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98806-B304-4063-8044-11FA19310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176CA-0253-4256-869E-A344A3448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43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B285FF-E807-4FFF-B633-75ED2A6D1C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4D7B93-C1A5-46FF-80A5-AB63AD5A7F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90DE9-A914-4AD0-B53D-C7F9AB764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73440-84FB-4A71-94C1-061AB8EA9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9BB3F-441F-451E-B0E9-FC5C9F6B8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5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802.11-23/0190r1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E5A64F-FE4A-4FE0-9BCF-B2F3F3D21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61BEE6-C878-4F63-AC32-07377E462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14BC5-59D7-4C84-8872-9DC2F16ED8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March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7EBA5-9CE0-43BC-AEBF-643192C4C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FFD25-2035-4CBB-8714-2657D63A3C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73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myproject/Public/mytools/draft/styleman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edward.ks.au@gmail.com" TargetMode="External"/><Relationship Id="rId3" Type="http://schemas.openxmlformats.org/officeDocument/2006/relationships/hyperlink" Target="mailto:robert.stacey@intel.com" TargetMode="External"/><Relationship Id="rId7" Type="http://schemas.openxmlformats.org/officeDocument/2006/relationships/hyperlink" Target="mailto:carol@ansley.com" TargetMode="External"/><Relationship Id="rId12" Type="http://schemas.openxmlformats.org/officeDocument/2006/relationships/hyperlink" Target="mailto:emily.h.qi@inte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harrybims@me.com" TargetMode="External"/><Relationship Id="rId11" Type="http://schemas.openxmlformats.org/officeDocument/2006/relationships/hyperlink" Target="mailto:RoyWant@google.com" TargetMode="External"/><Relationship Id="rId5" Type="http://schemas.openxmlformats.org/officeDocument/2006/relationships/hyperlink" Target="mailto:volker.jungnickel@hhi.fraunhofer.de" TargetMode="External"/><Relationship Id="rId10" Type="http://schemas.openxmlformats.org/officeDocument/2006/relationships/hyperlink" Target="mailto:po-kai.huang@intel.com" TargetMode="External"/><Relationship Id="rId4" Type="http://schemas.openxmlformats.org/officeDocument/2006/relationships/hyperlink" Target="mailto:petere@ieee.org" TargetMode="External"/><Relationship Id="rId9" Type="http://schemas.openxmlformats.org/officeDocument/2006/relationships/hyperlink" Target="mailto:claudiodasilva@meta.co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0270-65-0000-ana-database.xl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file:///C:\Users\rjstacey\OneDrive%20-%20Intel%20Corporation\Documents\802.11\ANA\TGbe" TargetMode="External"/><Relationship Id="rId13" Type="http://schemas.openxmlformats.org/officeDocument/2006/relationships/hyperlink" Target="file:///C:\Users\rjstacey\OneDrive%20-%20Intel%20Corporation\Documents\802.11\ANA\CipherSuiteSelectors" TargetMode="External"/><Relationship Id="rId3" Type="http://schemas.openxmlformats.org/officeDocument/2006/relationships/hyperlink" Target="file:///C:\Users\rjstacey\OneDrive%20-%20Intel%20Corporation\Documents\802.11\ANA\TGbf" TargetMode="External"/><Relationship Id="rId7" Type="http://schemas.openxmlformats.org/officeDocument/2006/relationships/hyperlink" Target="file:///C:\Users\rjstacey\OneDrive%20-%20Intel%20Corporation\Documents\802.11\ANA\dot11smt" TargetMode="External"/><Relationship Id="rId12" Type="http://schemas.openxmlformats.org/officeDocument/2006/relationships/hyperlink" Target="file:///C:\Users\rjstacey\OneDrive%20-%20Intel%20Corporation\Documents\802.11\ANA\RSNCapabilities" TargetMode="External"/><Relationship Id="rId2" Type="http://schemas.openxmlformats.org/officeDocument/2006/relationships/hyperlink" Target="ExtendedCapabilities" TargetMode="External"/><Relationship Id="rId16" Type="http://schemas.openxmlformats.org/officeDocument/2006/relationships/hyperlink" Target="file:///C:\Users\rjstacey\OneDrive%20-%20Intel%20Corporation\Documents\802.11\ANA\ANA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file:///C:\Users\rjstacey\OneDrive%20-%20Intel%20Corporation\Documents\802.11\ANA\PublicActionFrames" TargetMode="External"/><Relationship Id="rId11" Type="http://schemas.openxmlformats.org/officeDocument/2006/relationships/hyperlink" Target="file:///C:\Users\rjstacey\OneDrive%20-%20Intel%20Corporation\Documents\802.11\ANA\ElementIDs" TargetMode="External"/><Relationship Id="rId5" Type="http://schemas.openxmlformats.org/officeDocument/2006/relationships/hyperlink" Target="file:///C:\Users\rjstacey\OneDrive%20-%20Intel%20Corporation\Documents\802.11\ANA\Categories" TargetMode="External"/><Relationship Id="rId15" Type="http://schemas.openxmlformats.org/officeDocument/2006/relationships/hyperlink" Target="file:///C:\Users\rjstacey\OneDrive%20-%20Intel%20Corporation\Documents\802.11\ANA\dot11Groups" TargetMode="External"/><Relationship Id="rId10" Type="http://schemas.openxmlformats.org/officeDocument/2006/relationships/hyperlink" Target="file:///C:\Users\rjstacey\OneDrive%20-%20Intel%20Corporation\Documents\802.11\ANA\TGme" TargetMode="External"/><Relationship Id="rId4" Type="http://schemas.openxmlformats.org/officeDocument/2006/relationships/hyperlink" Target="file:///C:\Users\rjstacey\OneDrive%20-%20Intel%20Corporation\Documents\802.11\ANA\Element%20ID%20Extension%201" TargetMode="External"/><Relationship Id="rId9" Type="http://schemas.openxmlformats.org/officeDocument/2006/relationships/hyperlink" Target="file:///C:\Users\rjstacey\OneDrive%20-%20Intel%20Corporation\Documents\802.11\ANA\StatusCodes" TargetMode="External"/><Relationship Id="rId14" Type="http://schemas.openxmlformats.org/officeDocument/2006/relationships/hyperlink" Target="file:///C:\Users\rjstacey\OneDrive%20-%20Intel%20Corporation\Documents\802.11\ANA\ExtendedCapabilities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(March 2023)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794483"/>
              </p:ext>
            </p:extLst>
          </p:nvPr>
        </p:nvGraphicFramePr>
        <p:xfrm>
          <a:off x="993775" y="2436813"/>
          <a:ext cx="101234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6686" progId="Word.Document.8">
                  <p:embed/>
                </p:oleObj>
              </mc:Choice>
              <mc:Fallback>
                <p:oleObj name="Document" r:id="rId3" imgW="10439485" imgH="254668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6813"/>
                        <a:ext cx="10123488" cy="2460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08FF7-54FB-491C-8A6C-FA1BF033C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That/which in style guide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88D55-B5BC-4C12-8989-B68FA4A94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Joseph Levy brought up an issue with clause 2.8.1 (Which/that) in the style guide: https://mentor.ieee.org/802.11/dcn/23/11-23-0090-00-0000-discussion-on-the-use-of-that-and-which.pptx</a:t>
            </a:r>
          </a:p>
          <a:p>
            <a:r>
              <a:rPr lang="en-US" dirty="0"/>
              <a:t>There was some discussion on whether “that” identifies normative and “which” identifies informative. This is a not the case.</a:t>
            </a:r>
          </a:p>
          <a:p>
            <a:endParaRPr lang="en-US" dirty="0"/>
          </a:p>
          <a:p>
            <a:r>
              <a:rPr lang="en-US" dirty="0"/>
              <a:t>The group discussed this and the thinking is to include the text from the IEEE SA style guide and then add some examples.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D8D7AB-2207-43B3-974C-99CA074C32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AC321-03BE-4CCC-BF03-7C688EB2EE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85A455-C96A-486D-81DC-9AD1573299C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159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475B9-7E62-4330-9050-44BA261B0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field and subfield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C89A1-66C4-46BC-BA8A-F5E256179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Emily brought up the use of field or subfield as a topic with Extended Capabilities field as an example</a:t>
            </a:r>
          </a:p>
          <a:p>
            <a:r>
              <a:rPr lang="en-US" dirty="0"/>
              <a:t>Some of the bits in this field are referred to as “fields” while others are referred to as “subfields”</a:t>
            </a:r>
          </a:p>
          <a:p>
            <a:r>
              <a:rPr lang="en-US" dirty="0"/>
              <a:t>We decided that</a:t>
            </a:r>
          </a:p>
          <a:p>
            <a:r>
              <a:rPr lang="en-US" dirty="0"/>
              <a:t>Within a particular context, the term used should be consistent. In this case, since the majority use “field” the uses of “subfield” should be changed to “field”</a:t>
            </a:r>
          </a:p>
          <a:p>
            <a:r>
              <a:rPr lang="en-US" dirty="0"/>
              <a:t>In future, we should not use “subfield”</a:t>
            </a:r>
          </a:p>
          <a:p>
            <a:r>
              <a:rPr lang="en-US" dirty="0"/>
              <a:t>We will discuss style guide updates by email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0E063E-9DD4-4E09-920F-5BF675C4CD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DDC71F-0BFA-4531-996D-0B761B780AA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4038A86-4CE7-41BB-B57A-B4977D4E74E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7996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Style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76796" y="1600200"/>
            <a:ext cx="10361084" cy="4875214"/>
          </a:xfrm>
          <a:ln/>
        </p:spPr>
        <p:txBody>
          <a:bodyPr/>
          <a:lstStyle/>
          <a:p>
            <a:r>
              <a:rPr lang="en-GB" dirty="0"/>
              <a:t>See 11-09-1034</a:t>
            </a:r>
            <a:r>
              <a:rPr lang="en-GB" dirty="0">
                <a:solidFill>
                  <a:schemeClr val="tx1"/>
                </a:solidFill>
              </a:rPr>
              <a:t>-</a:t>
            </a:r>
            <a:r>
              <a:rPr lang="en-GB" dirty="0">
                <a:solidFill>
                  <a:srgbClr val="FF0000"/>
                </a:solidFill>
              </a:rPr>
              <a:t>20</a:t>
            </a:r>
            <a:r>
              <a:rPr lang="en-GB" dirty="0">
                <a:solidFill>
                  <a:schemeClr val="tx1"/>
                </a:solidFill>
              </a:rPr>
              <a:t>-</a:t>
            </a:r>
            <a:r>
              <a:rPr lang="en-GB" dirty="0"/>
              <a:t>0000-802-11-editorial-style-guide.docx   </a:t>
            </a:r>
          </a:p>
          <a:p>
            <a:r>
              <a:rPr lang="en-US" dirty="0"/>
              <a:t>We update 802.11 Style Guide based on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>
                <a:solidFill>
                  <a:srgbClr val="FF0000"/>
                </a:solidFill>
              </a:rPr>
              <a:t>2021</a:t>
            </a:r>
            <a:r>
              <a:rPr lang="en-US" dirty="0"/>
              <a:t> IEEE Standards Style Manual </a:t>
            </a:r>
            <a:r>
              <a:rPr lang="en-US" b="0" dirty="0"/>
              <a:t>when creating or updating drafts. Policy (inclusive terms), key words and pronouns (e.g., he, she) were revised. [</a:t>
            </a:r>
            <a:r>
              <a:rPr lang="en-US" sz="1800" b="0" dirty="0"/>
              <a:t>the male or female pronoun alone or the variation he/she/they should not be used.]</a:t>
            </a:r>
            <a:r>
              <a:rPr lang="en-US" b="0" dirty="0"/>
              <a:t>	</a:t>
            </a:r>
          </a:p>
          <a:p>
            <a:r>
              <a:rPr lang="en-US" b="0" dirty="0"/>
              <a:t> 	</a:t>
            </a: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https://mentor.ieee.org/myproject/Public/mytools/draft/styleman.pdf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802.11 Style Guide evolves with our practice</a:t>
            </a:r>
          </a:p>
          <a:p>
            <a:r>
              <a:rPr lang="en-US" b="0" dirty="0"/>
              <a:t>We may revisit numbering of MAC addresses and their form of expression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MIB Style</a:t>
            </a:r>
            <a:r>
              <a:rPr lang="en-GB" dirty="0"/>
              <a:t>, Visio and Frame Practices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19599"/>
          </a:xfrm>
          <a:ln/>
        </p:spPr>
        <p:txBody>
          <a:bodyPr/>
          <a:lstStyle/>
          <a:p>
            <a:r>
              <a:rPr lang="en-GB" sz="1600" dirty="0"/>
              <a:t>11-15/355r13 MIB </a:t>
            </a:r>
            <a:r>
              <a:rPr lang="en-GB" sz="1600" dirty="0" err="1"/>
              <a:t>TruthValue</a:t>
            </a:r>
            <a:r>
              <a:rPr lang="en-GB" sz="1600" dirty="0"/>
              <a:t> usage patterns</a:t>
            </a:r>
          </a:p>
          <a:p>
            <a:r>
              <a:rPr lang="en-GB" sz="1600" dirty="0"/>
              <a:t>MIB Style: We use a single style with appropriately set tabs,  and use leading</a:t>
            </a:r>
            <a:r>
              <a:rPr lang="en-US" sz="1600" dirty="0"/>
              <a:t> </a:t>
            </a:r>
            <a:r>
              <a:rPr lang="en-GB" sz="1600" dirty="0"/>
              <a:t>Tabs to distinguish the syntax and description parts. (Adrian Stephens Feb 9, 2010)</a:t>
            </a:r>
            <a:endParaRPr lang="en-US" sz="1600" dirty="0"/>
          </a:p>
          <a:p>
            <a:r>
              <a:rPr lang="en-GB" sz="1600" dirty="0">
                <a:solidFill>
                  <a:schemeClr val="tx1"/>
                </a:solidFill>
              </a:rPr>
              <a:t>Two ways to format a figure &amp; its caption in frame:</a:t>
            </a:r>
            <a:endParaRPr lang="en-US" sz="1600" dirty="0">
              <a:solidFill>
                <a:schemeClr val="tx1"/>
              </a:solidFill>
            </a:endParaRPr>
          </a:p>
          <a:p>
            <a:pPr lvl="1"/>
            <a:r>
              <a:rPr lang="en-GB" sz="1100" dirty="0">
                <a:solidFill>
                  <a:schemeClr val="tx1"/>
                </a:solidFill>
              </a:rPr>
              <a:t>Insert a table.  Insert anchored frame inside table cell to hold graphics.  Use table caption as figure caption.</a:t>
            </a:r>
            <a:endParaRPr lang="en-US" sz="1100" dirty="0">
              <a:solidFill>
                <a:schemeClr val="tx1"/>
              </a:solidFill>
            </a:endParaRPr>
          </a:p>
          <a:p>
            <a:pPr lvl="1"/>
            <a:r>
              <a:rPr lang="en-GB" sz="1100" dirty="0">
                <a:solidFill>
                  <a:schemeClr val="tx1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100" dirty="0">
              <a:solidFill>
                <a:schemeClr val="tx1"/>
              </a:solidFill>
            </a:endParaRPr>
          </a:p>
          <a:p>
            <a:r>
              <a:rPr lang="en-GB" sz="1400" dirty="0">
                <a:solidFill>
                  <a:srgbClr val="FF0000"/>
                </a:solidFill>
              </a:rPr>
              <a:t>Do not reference other clauses in Visio figures</a:t>
            </a:r>
            <a:r>
              <a:rPr lang="en-US" sz="1400" dirty="0"/>
              <a:t>, it is very hard to maintain the references</a:t>
            </a:r>
            <a:r>
              <a:rPr lang="en-GB" sz="1600" dirty="0"/>
              <a:t> in figures</a:t>
            </a:r>
          </a:p>
          <a:p>
            <a:r>
              <a:rPr lang="en-GB" sz="1600" dirty="0">
                <a:solidFill>
                  <a:srgbClr val="FF0000"/>
                </a:solidFill>
              </a:rPr>
              <a:t>	Comment resolvers on Visio figures will be asked to provide the revised figures</a:t>
            </a:r>
          </a:p>
          <a:p>
            <a:r>
              <a:rPr lang="en-GB" sz="1600" dirty="0"/>
              <a:t>Keep embedded figures using Visio as long as possible (not in Word)</a:t>
            </a:r>
            <a:endParaRPr lang="en-US" sz="1600" dirty="0"/>
          </a:p>
          <a:p>
            <a:pPr lvl="1"/>
            <a:r>
              <a:rPr lang="en-GB" sz="1400" dirty="0"/>
              <a:t>Near the end of sponsor ballot, </a:t>
            </a:r>
            <a:r>
              <a:rPr lang="en-GB" sz="1400" dirty="0">
                <a:solidFill>
                  <a:schemeClr val="tx1"/>
                </a:solidFill>
              </a:rPr>
              <a:t>turn these all into .emf </a:t>
            </a:r>
            <a:r>
              <a:rPr lang="en-GB" sz="1400" dirty="0"/>
              <a:t>(windows meta file) format files (you can do this from </a:t>
            </a:r>
            <a:r>
              <a:rPr lang="en-GB" sz="1400" dirty="0" err="1"/>
              <a:t>visio</a:t>
            </a:r>
            <a:r>
              <a:rPr lang="en-GB" sz="1400" dirty="0"/>
              <a:t> using “save as”).  </a:t>
            </a:r>
          </a:p>
          <a:p>
            <a:pPr lvl="1"/>
            <a:r>
              <a:rPr lang="en-GB" sz="1400" dirty="0">
                <a:solidFill>
                  <a:srgbClr val="FF0000"/>
                </a:solidFill>
              </a:rPr>
              <a:t>Keep </a:t>
            </a:r>
            <a:r>
              <a:rPr lang="en-GB" sz="1400" dirty="0"/>
              <a:t>separate files for the .</a:t>
            </a:r>
            <a:r>
              <a:rPr lang="en-GB" sz="1400" dirty="0" err="1"/>
              <a:t>vsd</a:t>
            </a:r>
            <a:r>
              <a:rPr lang="en-GB" sz="1400" dirty="0"/>
              <a:t> source and the .emf file that is linked to from frame. There is high likelihood we should use .emf</a:t>
            </a:r>
          </a:p>
          <a:p>
            <a:pPr lvl="1"/>
            <a:r>
              <a:rPr lang="en-US" sz="1400" dirty="0"/>
              <a:t>Use the figure number or a short version of the figure title (shown in your final draft) for the name of  the Visio and emf file. </a:t>
            </a:r>
          </a:p>
          <a:p>
            <a:pPr lvl="1"/>
            <a:r>
              <a:rPr lang="en-US" sz="1400" dirty="0"/>
              <a:t>One figure, one Visio file. Don’t store multiple figures in one Visio file.</a:t>
            </a:r>
            <a:endParaRPr lang="en-GB" sz="1400" dirty="0"/>
          </a:p>
          <a:p>
            <a:r>
              <a:rPr lang="en-GB" sz="1400" dirty="0"/>
              <a:t>Frame format figures are tables</a:t>
            </a:r>
          </a:p>
          <a:p>
            <a:r>
              <a:rPr lang="en-GB" sz="1400" dirty="0"/>
              <a:t>The MathML editor for equations may be applicable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>
                <a:solidFill>
                  <a:srgbClr val="FF0000"/>
                </a:solidFill>
              </a:rPr>
              <a:t>March 2023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We will revisit the running order in</a:t>
            </a:r>
            <a:r>
              <a:rPr lang="en-US" sz="1800" dirty="0">
                <a:solidFill>
                  <a:srgbClr val="FF0000"/>
                </a:solidFill>
              </a:rPr>
              <a:t> May 2023. </a:t>
            </a:r>
            <a:r>
              <a:rPr lang="en-US" sz="1800" dirty="0">
                <a:solidFill>
                  <a:schemeClr val="tx1"/>
                </a:solidFill>
              </a:rPr>
              <a:t>Changes are usually based on MDR suitability.</a:t>
            </a:r>
          </a:p>
          <a:p>
            <a:pPr>
              <a:buFont typeface="Times New Roman" pitchFamily="16" charset="0"/>
              <a:buChar char="•"/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955406"/>
              </p:ext>
            </p:extLst>
          </p:nvPr>
        </p:nvGraphicFramePr>
        <p:xfrm>
          <a:off x="914401" y="2057400"/>
          <a:ext cx="10470067" cy="5437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5453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4426093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3218521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4724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6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TGbc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121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2023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410084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7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TGbb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2022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2524201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802.11-2024 Amendment 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802.11-2024 Amendment 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802.11-2024 Amendment 3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5803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999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TGbf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243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TGbh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34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 2024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2024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 2024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2023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3177727"/>
                  </a:ext>
                </a:extLst>
              </a:tr>
              <a:tr h="6778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905179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416159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494330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753" y="580101"/>
            <a:ext cx="10361084" cy="1065213"/>
          </a:xfrm>
        </p:spPr>
        <p:txBody>
          <a:bodyPr/>
          <a:lstStyle/>
          <a:p>
            <a:r>
              <a:rPr lang="en-US" dirty="0"/>
              <a:t>Draft Development Snapshot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8631573"/>
              </p:ext>
            </p:extLst>
          </p:nvPr>
        </p:nvGraphicFramePr>
        <p:xfrm>
          <a:off x="737392" y="1521960"/>
          <a:ext cx="10464003" cy="419304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54040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742168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119763689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3327754882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1499934070"/>
                    </a:ext>
                  </a:extLst>
                </a:gridCol>
                <a:gridCol w="1353418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596630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1822975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197405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35427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 or Draft Baseline Document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Source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MDR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Editor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Snapshot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Date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455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Published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az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bc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bb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bf 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bh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bc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 2020 release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Carol Ansley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14-Mar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Volker Jungnickel, Harry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Bims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14-Mar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FrameMaker 2020 release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Emily Qi, Edward Au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14-Mar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9157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FrameMaker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(old)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Edward Au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14-Mar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FrameMaker 2020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Claudio da Silva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14-Mar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dirty="0" err="1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bh</a:t>
                      </a:r>
                      <a:endParaRPr lang="en-US" sz="1400" b="0" u="none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4.0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4.0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3.0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0.2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Carol Ansley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14-Mar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  <a:tr h="20525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  <a:latin typeface="+mn-lt"/>
                          <a:cs typeface="Arial" panose="020B0604020202020204" pitchFamily="34" charset="0"/>
                        </a:rPr>
                        <a:t>bk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FF0000"/>
                          </a:solidFill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Word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Roy Want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14-Mar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918916"/>
                  </a:ext>
                </a:extLst>
              </a:tr>
              <a:tr h="20525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103073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737392" y="943429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Arial" charset="0"/>
              </a:rPr>
              <a:t>Mar 2023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1828800" y="881874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1998207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Publication process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sz="2000" dirty="0"/>
              <a:t>Publication editor creates a marked up PDF with editorial changes highlighted</a:t>
            </a:r>
          </a:p>
          <a:p>
            <a:r>
              <a:rPr lang="en-US" sz="2000" dirty="0"/>
              <a:t>802.11 technical editor forms a review committee, usual the task group editor and one other person associated with 802.11 editing</a:t>
            </a:r>
          </a:p>
          <a:p>
            <a:r>
              <a:rPr lang="en-US" sz="2000" dirty="0"/>
              <a:t>Each member of the committee should review each change proposed by the publication editor</a:t>
            </a:r>
          </a:p>
          <a:p>
            <a:r>
              <a:rPr lang="en-US" sz="2000" dirty="0"/>
              <a:t>Pay particular attention to</a:t>
            </a:r>
          </a:p>
          <a:p>
            <a:pPr lvl="1"/>
            <a:r>
              <a:rPr lang="en-US" sz="1800" dirty="0"/>
              <a:t>Reconstructed sentences</a:t>
            </a:r>
          </a:p>
          <a:p>
            <a:pPr lvl="1"/>
            <a:r>
              <a:rPr lang="en-US" sz="1800" dirty="0"/>
              <a:t>Tables with number changes</a:t>
            </a:r>
          </a:p>
          <a:p>
            <a:pPr lvl="1"/>
            <a:r>
              <a:rPr lang="en-US" sz="1800" dirty="0"/>
              <a:t>ANA assignments</a:t>
            </a:r>
          </a:p>
          <a:p>
            <a:r>
              <a:rPr lang="en-US" sz="2000" dirty="0"/>
              <a:t>The review process is complete when all publication changes have been reviewed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13065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buFontTx/>
              <a:buNone/>
            </a:pPr>
            <a:r>
              <a:rPr lang="en-US" b="0" dirty="0"/>
              <a:t>This document contains agenda/minutes/actions/status as prepared/recorded at the IEEE 802.11 Editors’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2023-03-14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Brief status report</a:t>
            </a:r>
          </a:p>
          <a:p>
            <a:r>
              <a:rPr lang="en-US" dirty="0"/>
              <a:t>Draft Numbering</a:t>
            </a:r>
          </a:p>
          <a:p>
            <a:r>
              <a:rPr lang="en-US" dirty="0"/>
              <a:t>Update on various topics:</a:t>
            </a:r>
          </a:p>
          <a:p>
            <a:r>
              <a:rPr lang="en-US" dirty="0"/>
              <a:t>	Clause 6 rewrite, searchable definitions, that/which in style guide, field vs subfield</a:t>
            </a:r>
          </a:p>
          <a:p>
            <a:r>
              <a:rPr lang="en-US" dirty="0"/>
              <a:t>Planned ANA management of Table 9-210 - Optional </a:t>
            </a:r>
            <a:r>
              <a:rPr lang="en-US" dirty="0" err="1"/>
              <a:t>Subelements</a:t>
            </a:r>
            <a:r>
              <a:rPr lang="en-US" dirty="0"/>
              <a:t> in Neighbor Report</a:t>
            </a:r>
          </a:p>
          <a:p>
            <a:r>
              <a:rPr lang="en-US" dirty="0"/>
              <a:t>WG Style Guide for 802.11 draft </a:t>
            </a:r>
            <a:r>
              <a:rPr lang="en-US" dirty="0">
                <a:solidFill>
                  <a:schemeClr val="tx1"/>
                </a:solidFill>
              </a:rPr>
              <a:t>09/1034r20</a:t>
            </a:r>
          </a:p>
          <a:p>
            <a:r>
              <a:rPr lang="en-US" dirty="0"/>
              <a:t>Draft and Amendment alignments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876800"/>
          </a:xfrm>
          <a:noFill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b="1" dirty="0"/>
              <a:t>WG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3"/>
              </a:rPr>
              <a:t>robert.stacey@intel.com</a:t>
            </a:r>
            <a:r>
              <a:rPr lang="en-US" sz="1600" dirty="0"/>
              <a:t>, </a:t>
            </a:r>
            <a:r>
              <a:rPr lang="en-US" sz="1600" b="1" dirty="0"/>
              <a:t>Peter Ecclesine –</a:t>
            </a:r>
            <a:r>
              <a:rPr lang="en-US" sz="1600" dirty="0"/>
              <a:t> </a:t>
            </a:r>
            <a:r>
              <a:rPr lang="en-US" sz="1600" dirty="0">
                <a:hlinkClick r:id="rId4"/>
              </a:rPr>
              <a:t>petere@ieee.org</a:t>
            </a:r>
            <a:r>
              <a:rPr lang="en-US" sz="1600" dirty="0"/>
              <a:t> </a:t>
            </a:r>
            <a:endParaRPr lang="en-US" sz="1600" b="1" dirty="0"/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TGbb</a:t>
            </a:r>
            <a:r>
              <a:rPr lang="en-US" sz="1600" b="1" dirty="0"/>
              <a:t> – Volker Jungnickel </a:t>
            </a:r>
            <a:r>
              <a:rPr lang="en-US" sz="1600" dirty="0"/>
              <a:t>– </a:t>
            </a:r>
            <a:r>
              <a:rPr lang="en-US" sz="1600" dirty="0">
                <a:hlinkClick r:id="rId5"/>
              </a:rPr>
              <a:t>volker.jungnickel@hhi.fraunhofer.de</a:t>
            </a:r>
            <a:r>
              <a:rPr lang="en-US" sz="1600" dirty="0"/>
              <a:t> , </a:t>
            </a:r>
            <a:r>
              <a:rPr lang="en-US" sz="1600" b="1" dirty="0"/>
              <a:t>Harry Bims </a:t>
            </a:r>
            <a:r>
              <a:rPr lang="en-US" sz="1600" dirty="0">
                <a:hlinkClick r:id="rId6"/>
              </a:rPr>
              <a:t>harrybims@me.com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TGbc</a:t>
            </a:r>
            <a:r>
              <a:rPr lang="en-US" sz="1600" b="1" dirty="0"/>
              <a:t> – Carol Ansley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carol@ansley.com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TGbe</a:t>
            </a:r>
            <a:r>
              <a:rPr lang="en-US" sz="1600" b="1" dirty="0"/>
              <a:t> – Edward Au </a:t>
            </a:r>
            <a:r>
              <a:rPr lang="en-US" sz="1600" dirty="0"/>
              <a:t>– </a:t>
            </a:r>
            <a:r>
              <a:rPr lang="en-US" sz="1600" u="sng" dirty="0">
                <a:hlinkClick r:id="rId8"/>
              </a:rPr>
              <a:t>edward.ks.au@gmail.com</a:t>
            </a:r>
            <a:r>
              <a:rPr lang="en-US" sz="1600" u="sng" dirty="0"/>
              <a:t> 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TGbf</a:t>
            </a:r>
            <a:r>
              <a:rPr lang="en-US" sz="1600" b="1" dirty="0"/>
              <a:t> – Claudio da Silva </a:t>
            </a:r>
            <a:r>
              <a:rPr lang="en-US" sz="1600" dirty="0"/>
              <a:t>– </a:t>
            </a:r>
            <a:r>
              <a:rPr lang="en-US" sz="1600" dirty="0">
                <a:hlinkClick r:id="rId9"/>
              </a:rPr>
              <a:t>claudiodasilva@meta.com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TGbh</a:t>
            </a:r>
            <a:r>
              <a:rPr lang="en-US" sz="1600" b="1" dirty="0"/>
              <a:t> – Carol Ansley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carol@ansley.com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TGbi</a:t>
            </a:r>
            <a:r>
              <a:rPr lang="en-US" sz="1600" b="1" dirty="0"/>
              <a:t> – Po-kai Huang </a:t>
            </a:r>
            <a:r>
              <a:rPr lang="en-US" sz="1600" dirty="0"/>
              <a:t>– </a:t>
            </a:r>
            <a:r>
              <a:rPr lang="en-US" sz="1600" dirty="0">
                <a:hlinkClick r:id="rId10"/>
              </a:rPr>
              <a:t>po-kai.huang@intel.com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TGbk</a:t>
            </a:r>
            <a:r>
              <a:rPr lang="en-US" sz="1600" b="1" dirty="0"/>
              <a:t> – Roy Want </a:t>
            </a:r>
            <a:r>
              <a:rPr lang="en-US" sz="1600" dirty="0">
                <a:hlinkClick r:id="rId11"/>
              </a:rPr>
              <a:t>RoyWant@google.com</a:t>
            </a:r>
            <a:endParaRPr lang="en-US" sz="1600" dirty="0"/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REVme</a:t>
            </a:r>
            <a:r>
              <a:rPr lang="en-US" sz="1600" b="1" dirty="0"/>
              <a:t> – Emily Qi </a:t>
            </a:r>
            <a:r>
              <a:rPr lang="en-US" sz="1600" dirty="0"/>
              <a:t>– </a:t>
            </a:r>
            <a:r>
              <a:rPr lang="en-US" sz="1600" b="0" dirty="0">
                <a:hlinkClick r:id="rId12"/>
              </a:rPr>
              <a:t>emily.h.qi@intel.com</a:t>
            </a:r>
            <a:r>
              <a:rPr lang="en-US" sz="1600" dirty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8"/>
              </a:rPr>
              <a:t>edward.ks.au@</a:t>
            </a:r>
            <a:r>
              <a:rPr lang="en-US" sz="1600" u="sng" dirty="0">
                <a:hlinkClick r:id="rId8"/>
              </a:rPr>
              <a:t>gmail.com</a:t>
            </a:r>
            <a:r>
              <a:rPr lang="en-US" sz="1600" u="sng" dirty="0"/>
              <a:t> </a:t>
            </a:r>
            <a:r>
              <a:rPr lang="en-US" sz="1600" dirty="0"/>
              <a:t> </a:t>
            </a:r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685800"/>
            <a:ext cx="10361084" cy="1065213"/>
          </a:xfrm>
        </p:spPr>
        <p:txBody>
          <a:bodyPr/>
          <a:lstStyle/>
          <a:p>
            <a:r>
              <a:rPr lang="en-GB" dirty="0"/>
              <a:t>March 14 roundtable status report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600200"/>
            <a:ext cx="10361084" cy="4800600"/>
          </a:xfrm>
          <a:ln/>
        </p:spPr>
        <p:txBody>
          <a:bodyPr/>
          <a:lstStyle/>
          <a:p>
            <a:r>
              <a:rPr lang="en-GB" sz="1600" dirty="0"/>
              <a:t>11az – </a:t>
            </a:r>
            <a:r>
              <a:rPr lang="en-GB" sz="1600" b="0" dirty="0"/>
              <a:t>Published!</a:t>
            </a:r>
          </a:p>
          <a:p>
            <a:r>
              <a:rPr lang="en-GB" sz="1600" dirty="0"/>
              <a:t>11bc –</a:t>
            </a:r>
            <a:r>
              <a:rPr lang="en-GB" sz="1600" b="0" dirty="0"/>
              <a:t> In SA ballot recirc, ends today. Hoping for no comments.</a:t>
            </a:r>
          </a:p>
          <a:p>
            <a:r>
              <a:rPr lang="en-GB" sz="1600" dirty="0"/>
              <a:t>11bd – </a:t>
            </a:r>
            <a:r>
              <a:rPr lang="en-GB" sz="1600" b="0" dirty="0"/>
              <a:t>Published!</a:t>
            </a:r>
          </a:p>
          <a:p>
            <a:r>
              <a:rPr lang="en-GB" sz="1600" dirty="0"/>
              <a:t>11bb –</a:t>
            </a:r>
            <a:r>
              <a:rPr lang="en-GB" sz="1600" b="0" dirty="0"/>
              <a:t> In SA ballot recirc, ends tomorrow. Hoping for no comments.</a:t>
            </a:r>
          </a:p>
          <a:p>
            <a:r>
              <a:rPr lang="en-GB" sz="1600" dirty="0"/>
              <a:t>11be – </a:t>
            </a:r>
            <a:r>
              <a:rPr lang="en-GB" sz="1600" b="0" dirty="0"/>
              <a:t>D3.0 at 999 pages recently out of WG ballot at around 80% approval. 3300 comments, around 1800 MBS. </a:t>
            </a:r>
            <a:endParaRPr lang="en-US" sz="1600" b="0" dirty="0"/>
          </a:p>
          <a:p>
            <a:r>
              <a:rPr lang="en-US" sz="1600" dirty="0"/>
              <a:t>11bf </a:t>
            </a:r>
            <a:r>
              <a:rPr lang="en-GB" sz="1600" dirty="0"/>
              <a:t>– </a:t>
            </a:r>
            <a:r>
              <a:rPr lang="en-GB" sz="1600" b="0" dirty="0"/>
              <a:t>D1.0 initial ballot passed with 77% approval. 1300 comments.</a:t>
            </a:r>
            <a:endParaRPr lang="en-US" sz="1600" b="0" dirty="0"/>
          </a:p>
          <a:p>
            <a:r>
              <a:rPr lang="en-GB" sz="1600" dirty="0"/>
              <a:t>11bh – </a:t>
            </a:r>
            <a:r>
              <a:rPr lang="en-GB" sz="1600" b="0" dirty="0"/>
              <a:t>Goal is to have D1.0 and initial WG ballot out of March. Do we add more material?</a:t>
            </a:r>
          </a:p>
          <a:p>
            <a:r>
              <a:rPr lang="en-GB" sz="1600" dirty="0"/>
              <a:t>11bi – </a:t>
            </a:r>
            <a:r>
              <a:rPr lang="en-GB" sz="1600" b="0" dirty="0"/>
              <a:t>Continue discussion on spec text related to requirements. Unlikely to meet timeline for March D1.0.</a:t>
            </a:r>
          </a:p>
          <a:p>
            <a:r>
              <a:rPr lang="en-GB" sz="1600" dirty="0"/>
              <a:t>11bk</a:t>
            </a:r>
            <a:r>
              <a:rPr lang="en-GB" sz="1600" b="0" dirty="0"/>
              <a:t> – Put out a first version of the SFD.</a:t>
            </a:r>
          </a:p>
          <a:p>
            <a:r>
              <a:rPr lang="en-GB" sz="1600" dirty="0" err="1"/>
              <a:t>REVme</a:t>
            </a:r>
            <a:r>
              <a:rPr lang="en-GB" sz="1600" dirty="0"/>
              <a:t> – </a:t>
            </a:r>
            <a:r>
              <a:rPr lang="en-GB" sz="1600" b="0" dirty="0"/>
              <a:t>D2.2 ready, but not released. Depending on progress, may recirc out of March meeting with D3.0. 11az and 11bd will only roll in during SA ballot.</a:t>
            </a:r>
          </a:p>
          <a:p>
            <a:endParaRPr lang="en-GB" sz="1400" dirty="0"/>
          </a:p>
          <a:p>
            <a:endParaRPr lang="en-US" sz="1400" dirty="0"/>
          </a:p>
          <a:p>
            <a:r>
              <a:rPr lang="en-GB" sz="2000" dirty="0"/>
              <a:t>  </a:t>
            </a:r>
          </a:p>
          <a:p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890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9B42F-568D-4A28-A05F-BF78B047A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Style Guide, 11be and </a:t>
            </a:r>
            <a:r>
              <a:rPr lang="en-US" dirty="0" err="1"/>
              <a:t>REVme</a:t>
            </a:r>
            <a:r>
              <a:rPr lang="en-US" dirty="0"/>
              <a:t>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181F9-FE4E-4B5B-A2BC-D06A05873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Topics – ANA assignments. </a:t>
            </a:r>
            <a:r>
              <a:rPr lang="en-US" sz="1800" dirty="0">
                <a:solidFill>
                  <a:schemeClr val="tx1"/>
                </a:solidFill>
                <a:ea typeface="Times New Roman" panose="02020603050405020304" pitchFamily="18" charset="0"/>
              </a:rPr>
              <a:t>In October 2021, we detected a duplicated assignment.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a typeface="Times New Roman" panose="02020603050405020304" pitchFamily="18" charset="0"/>
              </a:rPr>
              <a:t>   Always include the latest ANA assignments in Editors meeting on an ANA slide. </a:t>
            </a:r>
            <a:endParaRPr lang="en-US" sz="18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r>
              <a:rPr lang="en-US" dirty="0"/>
              <a:t>  </a:t>
            </a:r>
            <a:r>
              <a:rPr lang="en-US" sz="1800" dirty="0"/>
              <a:t>Request every meeting there is an Editor’s review of latest ANA assignments.</a:t>
            </a:r>
          </a:p>
          <a:p>
            <a:endParaRPr lang="en-US" sz="1800" dirty="0"/>
          </a:p>
          <a:p>
            <a:r>
              <a:rPr lang="en-US" sz="1800" dirty="0"/>
              <a:t>   A new revision of the ANA database posted January 17, 2023</a:t>
            </a:r>
          </a:p>
          <a:p>
            <a:r>
              <a:rPr lang="en-US" sz="1800" dirty="0">
                <a:hlinkClick r:id="rId2"/>
              </a:rPr>
              <a:t>https://mentor.ieee.org/802.11/dcn/11/11-11-0270-65-0000-ana-database.xls</a:t>
            </a:r>
            <a:r>
              <a:rPr lang="en-US" sz="1800" dirty="0"/>
              <a:t>  </a:t>
            </a:r>
          </a:p>
          <a:p>
            <a:endParaRPr lang="en-US" sz="1800" dirty="0"/>
          </a:p>
          <a:p>
            <a:r>
              <a:rPr lang="en-US" sz="1800" dirty="0"/>
              <a:t>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6D4923-0F53-4009-81E1-26DA9805D9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E844F-B623-4838-848F-8BB61EF800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5D7199-F3CB-464E-B4CD-604E8BD879A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0369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5FAE9-1E36-467B-9DC7-4B8F70B1E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 changes January to March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4D09A5-B4C2-46EA-81A4-9AE6AF56065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F3DC97-7371-4023-8A53-BA93D8D4D36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ABB8DC-F299-4CEE-B12B-479510F510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4171984E-1895-4221-904F-B876997E2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176" y="1565887"/>
            <a:ext cx="5171609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Here are the ANA assignments, releases, etc. since the January 2023 session: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>
            <a:hlinkClick r:id="rId2"/>
            <a:extLst>
              <a:ext uri="{FF2B5EF4-FFF2-40B4-BE49-F238E27FC236}">
                <a16:creationId xmlns:a16="http://schemas.microsoft.com/office/drawing/2014/main" id="{A874877D-75BE-CDCC-F3F3-2D8B7475D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3067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3A96B70-E5B5-1ACF-881D-DE33923B0D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618553"/>
              </p:ext>
            </p:extLst>
          </p:nvPr>
        </p:nvGraphicFramePr>
        <p:xfrm>
          <a:off x="914401" y="1830390"/>
          <a:ext cx="10439399" cy="45138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4183">
                  <a:extLst>
                    <a:ext uri="{9D8B030D-6E8A-4147-A177-3AD203B41FA5}">
                      <a16:colId xmlns:a16="http://schemas.microsoft.com/office/drawing/2014/main" val="1840146888"/>
                    </a:ext>
                  </a:extLst>
                </a:gridCol>
                <a:gridCol w="453208">
                  <a:extLst>
                    <a:ext uri="{9D8B030D-6E8A-4147-A177-3AD203B41FA5}">
                      <a16:colId xmlns:a16="http://schemas.microsoft.com/office/drawing/2014/main" val="2386903155"/>
                    </a:ext>
                  </a:extLst>
                </a:gridCol>
                <a:gridCol w="453208">
                  <a:extLst>
                    <a:ext uri="{9D8B030D-6E8A-4147-A177-3AD203B41FA5}">
                      <a16:colId xmlns:a16="http://schemas.microsoft.com/office/drawing/2014/main" val="111354588"/>
                    </a:ext>
                  </a:extLst>
                </a:gridCol>
                <a:gridCol w="664183">
                  <a:extLst>
                    <a:ext uri="{9D8B030D-6E8A-4147-A177-3AD203B41FA5}">
                      <a16:colId xmlns:a16="http://schemas.microsoft.com/office/drawing/2014/main" val="2635559728"/>
                    </a:ext>
                  </a:extLst>
                </a:gridCol>
                <a:gridCol w="539160">
                  <a:extLst>
                    <a:ext uri="{9D8B030D-6E8A-4147-A177-3AD203B41FA5}">
                      <a16:colId xmlns:a16="http://schemas.microsoft.com/office/drawing/2014/main" val="741627590"/>
                    </a:ext>
                  </a:extLst>
                </a:gridCol>
                <a:gridCol w="1297111">
                  <a:extLst>
                    <a:ext uri="{9D8B030D-6E8A-4147-A177-3AD203B41FA5}">
                      <a16:colId xmlns:a16="http://schemas.microsoft.com/office/drawing/2014/main" val="1258090274"/>
                    </a:ext>
                  </a:extLst>
                </a:gridCol>
                <a:gridCol w="875159">
                  <a:extLst>
                    <a:ext uri="{9D8B030D-6E8A-4147-A177-3AD203B41FA5}">
                      <a16:colId xmlns:a16="http://schemas.microsoft.com/office/drawing/2014/main" val="634602466"/>
                    </a:ext>
                  </a:extLst>
                </a:gridCol>
                <a:gridCol w="664183">
                  <a:extLst>
                    <a:ext uri="{9D8B030D-6E8A-4147-A177-3AD203B41FA5}">
                      <a16:colId xmlns:a16="http://schemas.microsoft.com/office/drawing/2014/main" val="134885970"/>
                    </a:ext>
                  </a:extLst>
                </a:gridCol>
                <a:gridCol w="664183">
                  <a:extLst>
                    <a:ext uri="{9D8B030D-6E8A-4147-A177-3AD203B41FA5}">
                      <a16:colId xmlns:a16="http://schemas.microsoft.com/office/drawing/2014/main" val="1647154562"/>
                    </a:ext>
                  </a:extLst>
                </a:gridCol>
                <a:gridCol w="1297111">
                  <a:extLst>
                    <a:ext uri="{9D8B030D-6E8A-4147-A177-3AD203B41FA5}">
                      <a16:colId xmlns:a16="http://schemas.microsoft.com/office/drawing/2014/main" val="4137023092"/>
                    </a:ext>
                  </a:extLst>
                </a:gridCol>
                <a:gridCol w="453208">
                  <a:extLst>
                    <a:ext uri="{9D8B030D-6E8A-4147-A177-3AD203B41FA5}">
                      <a16:colId xmlns:a16="http://schemas.microsoft.com/office/drawing/2014/main" val="2830227705"/>
                    </a:ext>
                  </a:extLst>
                </a:gridCol>
                <a:gridCol w="1297111">
                  <a:extLst>
                    <a:ext uri="{9D8B030D-6E8A-4147-A177-3AD203B41FA5}">
                      <a16:colId xmlns:a16="http://schemas.microsoft.com/office/drawing/2014/main" val="1996409219"/>
                    </a:ext>
                  </a:extLst>
                </a:gridCol>
                <a:gridCol w="453208">
                  <a:extLst>
                    <a:ext uri="{9D8B030D-6E8A-4147-A177-3AD203B41FA5}">
                      <a16:colId xmlns:a16="http://schemas.microsoft.com/office/drawing/2014/main" val="4219937"/>
                    </a:ext>
                  </a:extLst>
                </a:gridCol>
                <a:gridCol w="664183">
                  <a:extLst>
                    <a:ext uri="{9D8B030D-6E8A-4147-A177-3AD203B41FA5}">
                      <a16:colId xmlns:a16="http://schemas.microsoft.com/office/drawing/2014/main" val="1851889200"/>
                    </a:ext>
                  </a:extLst>
                </a:gridCol>
              </a:tblGrid>
              <a:tr h="141058"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TransactionID</a:t>
                      </a:r>
                      <a:endParaRPr lang="en-US" sz="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Type</a:t>
                      </a:r>
                      <a:endParaRPr lang="en-US" sz="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Status</a:t>
                      </a:r>
                      <a:endParaRPr lang="en-US" sz="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User</a:t>
                      </a:r>
                      <a:endParaRPr lang="en-US" sz="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Group</a:t>
                      </a:r>
                      <a:endParaRPr lang="en-US" sz="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 dirty="0">
                          <a:effectLst/>
                        </a:rPr>
                        <a:t>Resource</a:t>
                      </a:r>
                      <a:endParaRPr lang="en-US" sz="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Ref Doc</a:t>
                      </a:r>
                      <a:endParaRPr lang="en-US" sz="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Ref Subclause</a:t>
                      </a:r>
                      <a:endParaRPr lang="en-US" sz="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Ref Location</a:t>
                      </a:r>
                      <a:endParaRPr lang="en-US" sz="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Name</a:t>
                      </a:r>
                      <a:endParaRPr lang="en-US" sz="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Req Value</a:t>
                      </a:r>
                      <a:endParaRPr lang="en-US" sz="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Description</a:t>
                      </a:r>
                      <a:endParaRPr lang="en-US" sz="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Allocated Value</a:t>
                      </a:r>
                      <a:endParaRPr lang="en-US" sz="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Requested</a:t>
                      </a:r>
                      <a:endParaRPr lang="en-US" sz="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1683594823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1362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Element ID Extension 1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9-92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Sensing Measurement Parameters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117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2363710507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1363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Element ID Extension 1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9-92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Sensing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118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2909476405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1364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Element ID Extension 1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9-92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SBP Parameters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4189618517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1365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Element ID Extension 1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9-92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SBP Parameters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119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3658377940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1366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Element ID Extension 1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9-92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DMG Sensing Capabilities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120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349236858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1367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Element ID Extension 1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9-92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DMG Sensing Beam Descriptor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121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2601937466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1368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Element ID Extension 1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9-92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DMG Sensing Short Capabilities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122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1767894510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1369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Element ID Extension 1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9-92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DMG Sensing Measurement Setup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123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552979256"/>
                  </a:ext>
                </a:extLst>
              </a:tr>
              <a:tr h="141058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1370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Element ID Extension 1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9-92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DMG Sensing Image Range Axis LUT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124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3877026501"/>
                  </a:ext>
                </a:extLst>
              </a:tr>
              <a:tr h="141058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1371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Element ID Extension 1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9-92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DMG Sensing Image Doppler Axis LUT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125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1990135555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1372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Element ID Extension 1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9-92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DMG Sensing Report Control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126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3219098469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1373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Element ID Extension 1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9-92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DMG Sensing Report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127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2289688278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1374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Element ID Extension 1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9-92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BRP Sensing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128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3668876264"/>
                  </a:ext>
                </a:extLst>
              </a:tr>
              <a:tr h="141058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1375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Element ID Extension 1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9-92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DMG Passive Sensing Beacon Information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129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1473508483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1376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Element ID Extension 1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9-92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DMG Beacon Sector Descriptor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130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3471532186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1377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Element ID Extension 1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9-92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DMG Sensing Instance Duration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131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1039927903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1378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Element ID Extension 1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9-92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DMG SBP Parameters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132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958220534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1379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5" action="ppaction://hlinkfile"/>
                        </a:rPr>
                        <a:t>Categories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9.4.1.11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9-51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Protected Sensing Frame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5" action="ppaction://hlinkfile"/>
                        </a:rPr>
                        <a:t>38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1092069256"/>
                  </a:ext>
                </a:extLst>
              </a:tr>
              <a:tr h="141058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1380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6" action="ppaction://hlinkfile"/>
                        </a:rPr>
                        <a:t>PublicActionFrames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9.6.7.1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9-364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Sensing Measurement Setup Request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6" action="ppaction://hlinkfile"/>
                        </a:rPr>
                        <a:t>51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1936499932"/>
                  </a:ext>
                </a:extLst>
              </a:tr>
              <a:tr h="141058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1381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6" action="ppaction://hlinkfile"/>
                        </a:rPr>
                        <a:t>PublicActionFrames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9.6.7.1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9-364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Sensing Measurement Setup Response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6" action="ppaction://hlinkfile"/>
                        </a:rPr>
                        <a:t>52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4022853076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1382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6" action="ppaction://hlinkfile"/>
                        </a:rPr>
                        <a:t>PublicActionFrames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9.6.7.1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9-364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Sensing Measurement Report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6" action="ppaction://hlinkfile"/>
                        </a:rPr>
                        <a:t>53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3622964817"/>
                  </a:ext>
                </a:extLst>
              </a:tr>
              <a:tr h="141058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1383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6" action="ppaction://hlinkfile"/>
                        </a:rPr>
                        <a:t>PublicActionFrames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9.6.7.1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9-364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Sensing Measurement Setup Termination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6" action="ppaction://hlinkfile"/>
                        </a:rPr>
                        <a:t>54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3480120202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1384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6" action="ppaction://hlinkfile"/>
                        </a:rPr>
                        <a:t>PublicActionFrames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9.6.7.1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9-364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Sensing Measurement Setup Query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6" action="ppaction://hlinkfile"/>
                        </a:rPr>
                        <a:t>55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1886474207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1385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6" action="ppaction://hlinkfile"/>
                        </a:rPr>
                        <a:t>PublicActionFrames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9.6.7.1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9-364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SBP Request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6" action="ppaction://hlinkfile"/>
                        </a:rPr>
                        <a:t>56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526827521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1386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6" action="ppaction://hlinkfile"/>
                        </a:rPr>
                        <a:t>PublicActionFrames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9.6.7.1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9-364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SBP Response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6" action="ppaction://hlinkfile"/>
                        </a:rPr>
                        <a:t>57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623303342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1387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6" action="ppaction://hlinkfile"/>
                        </a:rPr>
                        <a:t>PublicActionFrames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9.6.7.1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9-364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SBP Termination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6" action="ppaction://hlinkfile"/>
                        </a:rPr>
                        <a:t>58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708899309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1388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6" action="ppaction://hlinkfile"/>
                        </a:rPr>
                        <a:t>PublicActionFrames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9.6.7.1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9-364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SBP Report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6" action="ppaction://hlinkfile"/>
                        </a:rPr>
                        <a:t>59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1142394387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1389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7" action="ppaction://hlinkfile"/>
                        </a:rPr>
                        <a:t>dot11smt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C.3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dot11SENSStationConfigTable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7" action="ppaction://hlinkfile"/>
                        </a:rPr>
                        <a:t>49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1488295274"/>
                  </a:ext>
                </a:extLst>
              </a:tr>
              <a:tr h="282116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1390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Edward Au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8" action="ppaction://hlinkfile"/>
                        </a:rPr>
                        <a:t>TGbe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9" action="ppaction://hlinkfile"/>
                        </a:rPr>
                        <a:t>StatusCodes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9.4.1.9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9-50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DENIED_LINK_ON_WHICH_THE_(RE)ASSOCIATION FRAME_IS_ TRANSMITTED_NOT_ACCEPTED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Link not accepted because the link on which the (Re)Association Request frame is transmitted is not accepted.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9" action="ppaction://hlinkfile"/>
                        </a:rPr>
                        <a:t>139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2023-01-26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1457946128"/>
                  </a:ext>
                </a:extLst>
              </a:tr>
              <a:tr h="352645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1391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Edward Au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8" action="ppaction://hlinkfile"/>
                        </a:rPr>
                        <a:t>TGbe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9" action="ppaction://hlinkfile"/>
                        </a:rPr>
                        <a:t>StatusCodes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9.4.1.9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9-50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EPCS_DENIED_VERIFICATION_FAILURE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EPCS priority access is temporarily denied because the receiving AP MLD is unable to verify that the non-AP MLD is authorized for an unspecified reason.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9" action="ppaction://hlinkfile"/>
                        </a:rPr>
                        <a:t>140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2023-01-26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2308480578"/>
                  </a:ext>
                </a:extLst>
              </a:tr>
              <a:tr h="282116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1392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Edward Au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8" action="ppaction://hlinkfile"/>
                        </a:rPr>
                        <a:t>TGbe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9" action="ppaction://hlinkfile"/>
                        </a:rPr>
                        <a:t>StatusCodes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9.4.1.9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9-50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DENIED_OPERATION_PARAMETER_UPDATE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Operation parameter update denied because the requested operation parameters or capabilities are not acceptable.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9" action="ppaction://hlinkfile"/>
                        </a:rPr>
                        <a:t>141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2023-01-26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3446027497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1393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Edward Au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8" action="ppaction://hlinkfile"/>
                        </a:rPr>
                        <a:t>TGbe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Element ID Extension 1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9-92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MLO Link Information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133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2023-01-26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3459267094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1394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Edward Au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8" action="ppaction://hlinkfile"/>
                        </a:rPr>
                        <a:t>TGbe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Element ID Extension 1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9-92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AID Bitmap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134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2023-01-26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2304560361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1395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Edward Au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8" action="ppaction://hlinkfile"/>
                        </a:rPr>
                        <a:t>TGbe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Element ID Extension 1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9-92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Bandwidth Indication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135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2023-01-26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1353091697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1396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Release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Pending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Emily Qi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10" action="ppaction://hlinkfile"/>
                        </a:rPr>
                        <a:t>TGme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11" action="ppaction://hlinkfile"/>
                        </a:rPr>
                        <a:t>ElementIDs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9-92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Challenge Text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16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2023-03-12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3463480228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1397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Release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Pending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Emily Qi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10" action="ppaction://hlinkfile"/>
                        </a:rPr>
                        <a:t>TGme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12" action="ppaction://hlinkfile"/>
                        </a:rPr>
                        <a:t>RSNCapabilities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9.4.2.24.4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Figure 9-289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2023-03-12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3969143225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1398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Release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Pending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Emily Qi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10" action="ppaction://hlinkfile"/>
                        </a:rPr>
                        <a:t>TGme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13" action="ppaction://hlinkfile"/>
                        </a:rPr>
                        <a:t>CipherSuiteSelectors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9.4.2.24.2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9-149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2023-03-12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1115757169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1399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Release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Pending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Emily Qi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10" action="ppaction://hlinkfile"/>
                        </a:rPr>
                        <a:t>TGme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13" action="ppaction://hlinkfile"/>
                        </a:rPr>
                        <a:t>CipherSuiteSelectors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9.4.2.24.2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9-149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2023-03-12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2048883069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1400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Release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Pending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Emily Qi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10" action="ppaction://hlinkfile"/>
                        </a:rPr>
                        <a:t>TGme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14" action="ppaction://hlinkfile"/>
                        </a:rPr>
                        <a:t>ExtendedCapabilities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9.4.2.26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9-153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S-PSMP Capability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6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2023-03-12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4164909474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1401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Release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Pending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Emily Qi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10" action="ppaction://hlinkfile"/>
                        </a:rPr>
                        <a:t>TGme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14" action="ppaction://hlinkfile"/>
                        </a:rPr>
                        <a:t>ExtendedCapabilities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9.4.2.26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9-153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Service Interval Granularity b0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41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2023-03-12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2862796008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1402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Release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Pending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Emily Qi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10" action="ppaction://hlinkfile"/>
                        </a:rPr>
                        <a:t>TGme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14" action="ppaction://hlinkfile"/>
                        </a:rPr>
                        <a:t>ExtendedCapabilities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9.4.2.26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9-153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Service Interval Granularity b1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42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2023-03-12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3510062926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1403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Release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Pending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Emily Qi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10" action="ppaction://hlinkfile"/>
                        </a:rPr>
                        <a:t>TGme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14" action="ppaction://hlinkfile"/>
                        </a:rPr>
                        <a:t>ExtendedCapabilities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9.4.2.26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9-153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Service Interval Granularity b2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43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2023-03-12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409101796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1404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Pending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Emily Qi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10" action="ppaction://hlinkfile"/>
                        </a:rPr>
                        <a:t>TGme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15" action="ppaction://hlinkfile"/>
                        </a:rPr>
                        <a:t>dot11Groups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C.3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dot11CountersGroup6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15" action="ppaction://hlinkfile"/>
                        </a:rPr>
                        <a:t>130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2023-03-12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1538111127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1405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Pending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Emily Qi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10" action="ppaction://hlinkfile"/>
                        </a:rPr>
                        <a:t>TGme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15" action="ppaction://hlinkfile"/>
                        </a:rPr>
                        <a:t>dot11Groups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C.3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dot11MACbase6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15" action="ppaction://hlinkfile"/>
                        </a:rPr>
                        <a:t>131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2023-03-12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453368080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1406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Pending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Emily Qi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10" action="ppaction://hlinkfile"/>
                        </a:rPr>
                        <a:t>TGme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15" action="ppaction://hlinkfile"/>
                        </a:rPr>
                        <a:t>dot11Groups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C.3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dot11SMTRMConfig4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15" action="ppaction://hlinkfile"/>
                        </a:rPr>
                        <a:t>132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2023-03-12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50643174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1407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Received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Robert Stacey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16" action="ppaction://hlinkfile"/>
                        </a:rPr>
                        <a:t>ANA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14" action="ppaction://hlinkfile"/>
                        </a:rPr>
                        <a:t>ExtendedCapabilities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9.4.2.26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9-153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 dirty="0">
                          <a:effectLst/>
                        </a:rPr>
                        <a:t>2023-03-12</a:t>
                      </a:r>
                      <a:endParaRPr lang="en-US" sz="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3835987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555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12B5B-4630-A352-6190-9E294E05D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Clause 6 Re-Write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8E904-6966-31F1-4EB7-8CADBFD4B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Changes have been included in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REVme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D2.0.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11az and 11bd have 802.11-2020 as their baseline and are not affected.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REVme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will need to update these to conform to the new Clause 6 style when these are rolled in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Emily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/Edward will setup a tiger team to do this.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11be has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REVme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as baseline and will need to conform when it bumps up to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REVme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/D2.0 as baseline.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Similarly, for 11bf, but should probably wait until 11be has done its update.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11bf/D1.0 will keep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REVme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/D1.3 as baseline and postpone updates until after initial WG ballot.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11A741-8084-115E-007C-C1DCECC20B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FFB7A-4DD2-59A3-ED7C-59344C61B5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64C913C-4BA1-C311-A2BE-DD612B92C6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3669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E0574-B2D5-447E-9895-E858A6BF8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Searchable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CBB3F-CDC2-45D7-9ECD-8E1AFA715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494214"/>
          </a:xfrm>
        </p:spPr>
        <p:txBody>
          <a:bodyPr/>
          <a:lstStyle/>
          <a:p>
            <a:r>
              <a:rPr lang="en-US" dirty="0"/>
              <a:t>Youhan Kim provided an update:</a:t>
            </a:r>
          </a:p>
          <a:p>
            <a:endParaRPr lang="en-US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After discussion within the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TGme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group, the direction we are going with is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Add the full acronym AFTER the colon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Make incremental changes only.  E.g. do not delete existing ‘partial’ acronyms within the ‘name’ of the term</a:t>
            </a:r>
            <a:r>
              <a:rPr lang="en-US" dirty="0"/>
              <a:t>.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 example,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</a:pPr>
            <a:r>
              <a:rPr lang="en-US" sz="1800" b="1" i="0" dirty="0">
                <a:solidFill>
                  <a:srgbClr val="000000"/>
                </a:solidFill>
                <a:effectLst/>
                <a:latin typeface="TimesNewRoman"/>
                <a:ea typeface="Calibri" panose="020F0502020204030204" pitchFamily="34" charset="0"/>
                <a:cs typeface="Calibri" panose="020F0502020204030204" pitchFamily="34" charset="0"/>
              </a:rPr>
              <a:t>access point (AP) reachability: </a:t>
            </a:r>
            <a:r>
              <a:rPr lang="en-US" sz="1800" b="0" i="0" u="sng" dirty="0">
                <a:solidFill>
                  <a:srgbClr val="FF0000"/>
                </a:solidFill>
                <a:effectLst/>
                <a:latin typeface="TimesNewRoman"/>
                <a:ea typeface="Calibri" panose="020F0502020204030204" pitchFamily="34" charset="0"/>
                <a:cs typeface="Calibri" panose="020F0502020204030204" pitchFamily="34" charset="0"/>
              </a:rPr>
              <a:t>[AP reachability]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NewRoman"/>
                <a:ea typeface="Calibri" panose="020F0502020204030204" pitchFamily="34" charset="0"/>
                <a:cs typeface="Calibri" panose="020F0502020204030204" pitchFamily="34" charset="0"/>
              </a:rPr>
              <a:t>An AP is reachable by a station (STA) if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NewRoman"/>
                <a:ea typeface="Calibri" panose="020F0502020204030204" pitchFamily="34" charset="0"/>
                <a:cs typeface="Calibri" panose="020F0502020204030204" pitchFamily="34" charset="0"/>
              </a:rPr>
              <a:t>preauthentication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NewRoman"/>
                <a:ea typeface="Calibri" panose="020F0502020204030204" pitchFamily="34" charset="0"/>
                <a:cs typeface="Calibri" panose="020F0502020204030204" pitchFamily="34" charset="0"/>
              </a:rPr>
              <a:t> messages can be exchanged between the STA and the target AP via the distribution system (DS)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</a:pPr>
            <a:endParaRPr lang="en-US" sz="1800" b="0" i="0" dirty="0">
              <a:solidFill>
                <a:srgbClr val="000000"/>
              </a:solidFill>
              <a:effectLst/>
              <a:latin typeface="TimesNewRoman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Note that we are not deleting “(AP)” in the ‘name’ of the term (the point #2.a above) even though it seems it should be removed per some of the feedback from the publication editors.  This is to avoid having too many changes lumped into this particular effort.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Already rolled into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REVme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405436-A468-4048-8901-A23B6575C9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77575-62F1-4514-9363-495AF0AB21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F4E633-C4FA-4770-9ED2-0DB5E4687F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033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13251</TotalTime>
  <Words>2963</Words>
  <Application>Microsoft Office PowerPoint</Application>
  <PresentationFormat>Widescreen</PresentationFormat>
  <Paragraphs>866</Paragraphs>
  <Slides>16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TimesNewRoman</vt:lpstr>
      <vt:lpstr>Office Theme</vt:lpstr>
      <vt:lpstr>Custom Design</vt:lpstr>
      <vt:lpstr>Document</vt:lpstr>
      <vt:lpstr>802.11 WG Editor’s Meeting (March 2023)</vt:lpstr>
      <vt:lpstr>Abstract</vt:lpstr>
      <vt:lpstr>Agenda for 2023-03-14 meeting</vt:lpstr>
      <vt:lpstr>Volunteer Editor Contacts</vt:lpstr>
      <vt:lpstr>March 14 roundtable status report</vt:lpstr>
      <vt:lpstr>WG Style Guide, 11be and REVme practice</vt:lpstr>
      <vt:lpstr>ANA changes January to March</vt:lpstr>
      <vt:lpstr>Clause 6 Re-Write</vt:lpstr>
      <vt:lpstr>Searchable definitions</vt:lpstr>
      <vt:lpstr>That/which in style guide</vt:lpstr>
      <vt:lpstr>Use of field and subfield</vt:lpstr>
      <vt:lpstr>802.11 Style Guide</vt:lpstr>
      <vt:lpstr>MIB Style, Visio and Frame Practices</vt:lpstr>
      <vt:lpstr>Editor Amendment Ordering</vt:lpstr>
      <vt:lpstr>Draft Development Snapshot</vt:lpstr>
      <vt:lpstr>Publication process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Stacey, Robert</cp:lastModifiedBy>
  <cp:revision>450</cp:revision>
  <cp:lastPrinted>1601-01-01T00:00:00Z</cp:lastPrinted>
  <dcterms:created xsi:type="dcterms:W3CDTF">2018-01-07T18:30:13Z</dcterms:created>
  <dcterms:modified xsi:type="dcterms:W3CDTF">2023-03-14T19:13:36Z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aac88202-5e9b-4871-89ab-389b8f17b9bc</vt:lpwstr>
  </property>
  <property fmtid="{D5CDD505-2E9C-101B-9397-08002B2CF9AE}" pid="3" name="CTP_TimeStamp">
    <vt:lpwstr>2020-01-17 00:36:12Z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