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530" r:id="rId3"/>
    <p:sldId id="580" r:id="rId4"/>
    <p:sldId id="618" r:id="rId5"/>
    <p:sldId id="1031" r:id="rId6"/>
    <p:sldId id="615" r:id="rId7"/>
    <p:sldId id="1039" r:id="rId8"/>
    <p:sldId id="542" r:id="rId9"/>
    <p:sldId id="543" r:id="rId10"/>
    <p:sldId id="671" r:id="rId11"/>
    <p:sldId id="683" r:id="rId12"/>
    <p:sldId id="646" r:id="rId13"/>
    <p:sldId id="1032" r:id="rId14"/>
    <p:sldId id="1033" r:id="rId15"/>
    <p:sldId id="630" r:id="rId16"/>
    <p:sldId id="640" r:id="rId17"/>
    <p:sldId id="649" r:id="rId18"/>
    <p:sldId id="1034" r:id="rId19"/>
    <p:sldId id="679" r:id="rId20"/>
    <p:sldId id="678" r:id="rId21"/>
    <p:sldId id="1038" r:id="rId22"/>
    <p:sldId id="633" r:id="rId23"/>
    <p:sldId id="669" r:id="rId24"/>
    <p:sldId id="1035" r:id="rId25"/>
    <p:sldId id="634" r:id="rId26"/>
    <p:sldId id="1036" r:id="rId27"/>
    <p:sldId id="1037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1" d="100"/>
          <a:sy n="91" d="100"/>
        </p:scale>
        <p:origin x="108" y="3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17584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802.11-23/0188r6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802.11-23/0188r6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19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802.11-23/0188r6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0-0uhr-uhr-proposed-par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5-0uhr-uhr-draft-proposed-csd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1-02-0uhr-imw-sg-formation-motion-text.ppt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P802.11REVme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LB270 on P802.11REVme D2.0 as contained in documents </a:t>
            </a:r>
            <a:r>
              <a:rPr lang="pt-BR" sz="2000" dirty="0">
                <a:solidFill>
                  <a:schemeClr val="tx1"/>
                </a:solidFill>
              </a:rPr>
              <a:t>11-22/0065r15, 11-22/1976r6, 11-22/1971r10, 11-22/2016r7, 11-21/0793r36, 11-21/0727r22 and 11-22/2020r5,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25 day Working Group Recirculation Ballot asking the question “Should P802.11REVme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2nd: Joseph Levy, Result: 21/0/5]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</a:t>
            </a:r>
            <a:r>
              <a:rPr lang="en-GB" dirty="0"/>
              <a:t>bb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11-23/0405r1 as the report to the IEEE 802 Executive Committee (EC) on the requirements for unconditional approval to forward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172, No: 1, Abstain: 48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Marc </a:t>
            </a:r>
            <a:r>
              <a:rPr lang="en-US" sz="2000" dirty="0" err="1"/>
              <a:t>Emmelmann</a:t>
            </a:r>
            <a:r>
              <a:rPr lang="en-US" sz="2000" dirty="0"/>
              <a:t> 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58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P802.11bb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contained in </a:t>
            </a:r>
            <a:r>
              <a:rPr lang="en-GB" altLang="en-US" sz="2000" dirty="0">
                <a:hlinkClick r:id="rId2"/>
              </a:rPr>
              <a:t>https://mentor.ieee.org/802-ec/dcn/18/ec-18-0080-00-ACSD-802-11bb.docx</a:t>
            </a:r>
            <a:endParaRPr lang="en-GB" alt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5, Abstain: 50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Tuncer </a:t>
            </a:r>
            <a:r>
              <a:rPr lang="en-US" sz="2000" dirty="0" err="1"/>
              <a:t>Baykas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Volker </a:t>
            </a:r>
            <a:r>
              <a:rPr lang="en-GB" sz="2000" dirty="0" err="1"/>
              <a:t>Jungnickel</a:t>
            </a:r>
            <a:r>
              <a:rPr lang="en-GB" sz="2000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P802.11bc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11-23-0423r1 as the report to the IEEE 802 Executive Committee (EC) on the requirements for unconditional approval to forward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Hiroshi Mano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149, No: 3, Abstain: 37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Hitoshi Morioka,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P802.11bc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Hitoshi Morioka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2, Abstain: 40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838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(mixed mode) ad-hoc meeting on 10 to 12 May 2023, in San Jose, CA, for the purpose of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Alfred </a:t>
            </a:r>
            <a:r>
              <a:rPr lang="en-US" sz="2000" dirty="0" err="1"/>
              <a:t>Asterjadhi</a:t>
            </a:r>
            <a:r>
              <a:rPr lang="en-US" sz="2000" dirty="0"/>
              <a:t> on behalf of </a:t>
            </a:r>
            <a:r>
              <a:rPr lang="en-US" sz="2000" dirty="0" err="1"/>
              <a:t>TGbe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133, No: 18, Abstain: 72 (Motion passes)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Kumail Haider , 2nd:Rubayet </a:t>
            </a:r>
            <a:r>
              <a:rPr lang="en-US" sz="2000" dirty="0" err="1"/>
              <a:t>Shafin</a:t>
            </a:r>
            <a:r>
              <a:rPr lang="en-US" sz="2000" dirty="0"/>
              <a:t>, Result: unanimous consent]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P802.11bf D1.0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Approve P802.11bf D1.0 to be available for purchase from the IEEE Store.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r>
              <a:rPr lang="en-US" sz="2000" dirty="0"/>
              <a:t>, Second: Claudio da Silva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105, No: 39, Abstain: 61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pt-BR" sz="2000" dirty="0"/>
              <a:t>Alecsander Eitan, 2nd: Claudio da Silva</a:t>
            </a:r>
            <a:r>
              <a:rPr lang="en-US" sz="2000" dirty="0"/>
              <a:t>, Result: 13/9/9]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https://mentor.ieee.org/802.11/dcn/23/11-23-0480-00-0uhr-uhr-proposed-par.pdf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Ross Jian Yu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211, No: 25, Abstain: 12 (Motion passes)</a:t>
            </a:r>
          </a:p>
          <a:p>
            <a:r>
              <a:rPr lang="en-US" sz="2000" dirty="0"/>
              <a:t>[UHR SG: Moved: Sean Coffey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Steve Palm</a:t>
            </a:r>
            <a:r>
              <a:rPr lang="en-GB" sz="2000" b="1" dirty="0"/>
              <a:t>, </a:t>
            </a:r>
            <a:r>
              <a:rPr lang="en-US" sz="2000" dirty="0"/>
              <a:t>Result: 243/13/16]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https://mentor.ieee.org/802.11/dcn/23/11-23-0079-05-0uhr-uhr-draft-proposed-csd.docx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208, No: 7, Abstain: 17 (Motion passes)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</a:t>
            </a:r>
            <a:r>
              <a:rPr lang="en-GB" sz="2000" b="1" dirty="0"/>
              <a:t>, </a:t>
            </a:r>
            <a:r>
              <a:rPr lang="en-US" sz="2000" dirty="0"/>
              <a:t>Result: 250/4/13]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UHR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approve the </a:t>
            </a:r>
            <a:r>
              <a:rPr lang="en-US" sz="2000" dirty="0">
                <a:solidFill>
                  <a:schemeClr val="tx1"/>
                </a:solidFill>
              </a:rPr>
              <a:t>2nd rechartering &amp; 6 month extension of the IEEE </a:t>
            </a:r>
            <a:r>
              <a:rPr lang="en-US" sz="2000" dirty="0"/>
              <a:t>802.11 UHR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Laurent </a:t>
            </a:r>
            <a:r>
              <a:rPr lang="en-US" sz="2000" dirty="0" err="1"/>
              <a:t>Cariou</a:t>
            </a:r>
            <a:r>
              <a:rPr lang="en-US" sz="2000" dirty="0"/>
              <a:t>, Seconded: Stephen Palm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232, No: 0, Abstain: 8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b="0" dirty="0"/>
              <a:t>This document is a composite of all motions that are brought to the March 2023 802.11 WG plenary meeting.</a:t>
            </a:r>
          </a:p>
          <a:p>
            <a:endParaRPr lang="en-US" sz="2000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r>
              <a:rPr lang="en-US" sz="2000" b="0" dirty="0"/>
              <a:t>R1 Results from opening plenary</a:t>
            </a:r>
          </a:p>
          <a:p>
            <a:r>
              <a:rPr lang="en-US" sz="2000" b="0" dirty="0"/>
              <a:t>R2 Draft motions for closing plenary and EC meetings</a:t>
            </a:r>
          </a:p>
          <a:p>
            <a:r>
              <a:rPr lang="en-US" sz="2000" b="0" dirty="0"/>
              <a:t>R3 Results form closing plenary and Draft EC motions</a:t>
            </a:r>
          </a:p>
          <a:p>
            <a:r>
              <a:rPr lang="en-US" sz="2000" b="0" dirty="0"/>
              <a:t>R4 Corrections to EC motions</a:t>
            </a:r>
          </a:p>
          <a:p>
            <a:r>
              <a:rPr lang="en-US" sz="2000" b="0" dirty="0"/>
              <a:t>R5 Results from EC motions</a:t>
            </a:r>
          </a:p>
          <a:p>
            <a:r>
              <a:rPr lang="en-US" sz="2000" b="0" dirty="0"/>
              <a:t>R6 Verification of closing plenary motions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AMP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Ambient Power (AMP) Study Group with the intent of creating a PAR and CSD. </a:t>
            </a: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</a:p>
          <a:p>
            <a:endParaRPr lang="en-US" sz="2000" dirty="0"/>
          </a:p>
          <a:p>
            <a:r>
              <a:rPr lang="en-US" sz="2000" dirty="0"/>
              <a:t>Moved by Bo Sun on behalf of AMP TIG, Second: </a:t>
            </a:r>
            <a:r>
              <a:rPr lang="en-US" sz="2000" dirty="0" err="1"/>
              <a:t>Weijie</a:t>
            </a:r>
            <a:r>
              <a:rPr lang="en-US" sz="2000" dirty="0"/>
              <a:t> Xu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164, No: 16, Abstain: 48  (Motion passes)</a:t>
            </a:r>
          </a:p>
          <a:p>
            <a:r>
              <a:rPr lang="en-US" sz="2000" dirty="0"/>
              <a:t>[AMP TIG: Moved: Joerg Robert, 2nd: James Yee, Result: 39/0/3]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WG11 IMW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Integrated </a:t>
            </a:r>
            <a:r>
              <a:rPr lang="en-US" sz="2000" dirty="0" err="1"/>
              <a:t>mmWave</a:t>
            </a:r>
            <a:r>
              <a:rPr lang="en-US" sz="2000" dirty="0"/>
              <a:t> (IMW) Study Group to develop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r>
              <a:rPr lang="en-US" sz="2000" dirty="0"/>
              <a:t>Reference document:</a:t>
            </a:r>
          </a:p>
          <a:p>
            <a:r>
              <a:rPr lang="en-US" sz="2000" dirty="0">
                <a:hlinkClick r:id="rId2"/>
              </a:rPr>
              <a:t>https://mentor.ieee.org/802.11/dcn/23/11-23-0481-02-0uhr-imw-sg-formation-motion-text.pptx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Rolf de </a:t>
            </a:r>
            <a:r>
              <a:rPr lang="en-US" sz="2000" dirty="0" err="1"/>
              <a:t>Vegt</a:t>
            </a:r>
            <a:r>
              <a:rPr lang="en-US" sz="2000" dirty="0"/>
              <a:t>, Seconded: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197, No: 18, Abstain: 27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4585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5.011: </a:t>
            </a:r>
            <a:r>
              <a:rPr lang="en-GB" dirty="0"/>
              <a:t>P802.11bb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P802.11bb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https://mentor.ieee.org/802-ec/dcn/18/ec-18-0080-00-ACSD-802-11bb.docx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P802.11bb had 100% approval at the end of the last SA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11-23/0405r1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172, No: 1, Abstain: 48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141, No: 5, Abstain: 50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5.012: </a:t>
            </a:r>
            <a:r>
              <a:rPr lang="en-GB" dirty="0"/>
              <a:t>P802.11bc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P802.11bc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P802.11bc had 100% approval at the end of the last SA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11-23/0423r1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149, No: 3, Abstain: 37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140, No: 2, Abstain: 40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2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6.041: IEEE 802.11 Second rechartering of the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2nd rechartering &amp; 6 month extension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WG11 result: Yes: 232, No: 0, Abstain: 8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6.042: IEEE 802.11 AMP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Ambient Power (AMP) Study Group to consider development of a Project Authorization Request (PAR) and Criteria for Standards Development (CSD).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164, No: 16, </a:t>
            </a:r>
            <a:r>
              <a:rPr lang="es-ES" sz="2000" dirty="0" err="1"/>
              <a:t>Abstain</a:t>
            </a:r>
            <a:r>
              <a:rPr lang="es-ES" sz="2000" dirty="0"/>
              <a:t>: 47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0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6.043: IEEE 802.11 IMW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Integrated </a:t>
            </a:r>
            <a:r>
              <a:rPr lang="en-US" sz="2000" dirty="0" err="1">
                <a:solidFill>
                  <a:schemeClr val="tx1"/>
                </a:solidFill>
              </a:rPr>
              <a:t>mmWave</a:t>
            </a:r>
            <a:r>
              <a:rPr lang="en-US" sz="2000" dirty="0">
                <a:solidFill>
                  <a:schemeClr val="tx1"/>
                </a:solidFill>
              </a:rPr>
              <a:t> (IMW) Study Group to consider development of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197, No: 18, </a:t>
            </a:r>
            <a:r>
              <a:rPr lang="es-ES" sz="2000" dirty="0" err="1"/>
              <a:t>Abstain</a:t>
            </a:r>
            <a:r>
              <a:rPr lang="es-ES" sz="2000" dirty="0"/>
              <a:t>: 27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</a:p>
          <a:p>
            <a:r>
              <a:rPr lang="en-US" dirty="0"/>
              <a:t>N</a:t>
            </a:r>
            <a:r>
              <a:rPr lang="en-US"/>
              <a:t>:  145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14</a:t>
            </a:r>
            <a:r>
              <a:rPr lang="en-US" baseline="30000" dirty="0"/>
              <a:t>th</a:t>
            </a:r>
            <a:r>
              <a:rPr lang="en-US" dirty="0"/>
              <a:t> 10:30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Coex</a:t>
            </a:r>
            <a:r>
              <a:rPr lang="en-US" dirty="0"/>
              <a:t> SC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Marc </a:t>
            </a:r>
            <a:r>
              <a:rPr lang="en-US" dirty="0" err="1"/>
              <a:t>Emmelmann</a:t>
            </a:r>
            <a:r>
              <a:rPr lang="en-US" dirty="0"/>
              <a:t> as the IEEE 802.11 Coexistence Standing Committee (SC) chair.</a:t>
            </a:r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, Seconded: Guido </a:t>
            </a:r>
            <a:r>
              <a:rPr lang="en-US" dirty="0" err="1"/>
              <a:t>Hiertz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- 34</a:t>
            </a:r>
          </a:p>
          <a:p>
            <a:pPr lvl="2"/>
            <a:r>
              <a:rPr lang="en-US" sz="2000" b="1" dirty="0"/>
              <a:t>No – 27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72</a:t>
            </a:r>
          </a:p>
          <a:p>
            <a:pPr lvl="2"/>
            <a:r>
              <a:rPr lang="en-US" sz="2000" b="1" dirty="0"/>
              <a:t>No – 5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</a:t>
            </a:r>
            <a:r>
              <a:rPr lang="en-US" b="1" dirty="0"/>
              <a:t>70</a:t>
            </a:r>
            <a:endParaRPr lang="en-US" sz="2000" b="1" dirty="0"/>
          </a:p>
          <a:p>
            <a:pPr lvl="2"/>
            <a:r>
              <a:rPr lang="en-US" sz="2000" b="1" dirty="0"/>
              <a:t>No - 1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– Orlando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May Interim Session were held at the Hilton Orlando Buena Vista, Orlando, FL as an in-person only session, would you attend?</a:t>
            </a:r>
          </a:p>
          <a:p>
            <a:pPr lvl="2"/>
            <a:r>
              <a:rPr lang="en-US" sz="2000" b="1" dirty="0"/>
              <a:t>Yes - 90</a:t>
            </a:r>
          </a:p>
          <a:p>
            <a:pPr lvl="2"/>
            <a:r>
              <a:rPr lang="en-US" sz="2000" b="1" dirty="0"/>
              <a:t>No – 109</a:t>
            </a:r>
          </a:p>
          <a:p>
            <a:pPr lvl="2"/>
            <a:r>
              <a:rPr lang="en-US" sz="2000" b="1" dirty="0"/>
              <a:t>Abstain – 19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May Interim Session were held in at the Hilton Orlando Buena Vista, Orlando, FL as a mixed-mode session, will you attend:</a:t>
            </a:r>
          </a:p>
          <a:p>
            <a:pPr lvl="2"/>
            <a:r>
              <a:rPr lang="en-US" sz="2000" b="1" dirty="0"/>
              <a:t>Attend In-person - 87</a:t>
            </a:r>
          </a:p>
          <a:p>
            <a:pPr lvl="2"/>
            <a:r>
              <a:rPr lang="en-US" sz="2000" b="1" dirty="0"/>
              <a:t>Attend Virtually (remotely) - 125</a:t>
            </a:r>
          </a:p>
          <a:p>
            <a:pPr lvl="2"/>
            <a:r>
              <a:rPr lang="en-US" sz="2000" b="1" dirty="0"/>
              <a:t>Will not attend interim - 9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12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112</a:t>
            </a:r>
          </a:p>
          <a:p>
            <a:pPr lvl="2"/>
            <a:r>
              <a:rPr lang="en-US" sz="2000" b="1" dirty="0"/>
              <a:t>No – 98</a:t>
            </a:r>
          </a:p>
          <a:p>
            <a:pPr lvl="2"/>
            <a:r>
              <a:rPr lang="en-US" sz="2000" b="1" dirty="0"/>
              <a:t>Abstain –  16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- 97</a:t>
            </a:r>
          </a:p>
          <a:p>
            <a:pPr lvl="2"/>
            <a:r>
              <a:rPr lang="en-US" sz="2000" b="1" dirty="0"/>
              <a:t>Attend Virtually (remotely) - 108</a:t>
            </a:r>
          </a:p>
          <a:p>
            <a:pPr lvl="2"/>
            <a:r>
              <a:rPr lang="en-US" sz="2000" b="1" dirty="0"/>
              <a:t>Will not attend plenary - 7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March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2360</Words>
  <Application>Microsoft Office PowerPoint</Application>
  <PresentationFormat>Widescreen</PresentationFormat>
  <Paragraphs>372</Paragraphs>
  <Slides>27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Office Theme</vt:lpstr>
      <vt:lpstr>Document</vt:lpstr>
      <vt:lpstr>802.11 March 2023 WG Motions</vt:lpstr>
      <vt:lpstr>Abstract</vt:lpstr>
      <vt:lpstr>MONDAY (March 13)</vt:lpstr>
      <vt:lpstr>Straw Poll: New Attendees</vt:lpstr>
      <vt:lpstr>Motion 1: Coex SC Chair</vt:lpstr>
      <vt:lpstr>FRIDAY (March 17) </vt:lpstr>
      <vt:lpstr>Straw Poll: March Plenary</vt:lpstr>
      <vt:lpstr>Straw Poll: May – Orlando Interim</vt:lpstr>
      <vt:lpstr>Straw Poll:  July – Berlin Plenary</vt:lpstr>
      <vt:lpstr>Motion 2: P802.11REVme re-circulation letter ballot</vt:lpstr>
      <vt:lpstr>Motion 3: P802.11bb unconditional forward to RevCom</vt:lpstr>
      <vt:lpstr>Motion 4: P802.11bb CSD confirmation</vt:lpstr>
      <vt:lpstr>Motion 5: P802.11bc unconditional forward to RevCom</vt:lpstr>
      <vt:lpstr>Motion 6: P802.11bc CSD confirmation</vt:lpstr>
      <vt:lpstr>Motion 7: P802.11be Ad-Hoc</vt:lpstr>
      <vt:lpstr>Motion 8: P802.11bf D1.0 for sale</vt:lpstr>
      <vt:lpstr>Motion 9: P802.11bn PAR approval</vt:lpstr>
      <vt:lpstr>Motion 10: P802.11bn CSD approval</vt:lpstr>
      <vt:lpstr>Motion 11: UHR SG extension</vt:lpstr>
      <vt:lpstr>Motion 12: AMP SG formation</vt:lpstr>
      <vt:lpstr>Motion 13: WG11 IMW SG formation</vt:lpstr>
      <vt:lpstr>EC Motions </vt:lpstr>
      <vt:lpstr>5.011: P802.11bb unconditional approval to RevCom</vt:lpstr>
      <vt:lpstr>5.012: P802.11bc unconditional approval to RevCom</vt:lpstr>
      <vt:lpstr>6.041: IEEE 802.11 Second rechartering of the Ultra High Reliability (UHR) Study Group</vt:lpstr>
      <vt:lpstr>6.042: IEEE 802.11 AMP Study Group formation</vt:lpstr>
      <vt:lpstr>6.043: IEEE 802.11 IMW Study Group formation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1518</cp:revision>
  <cp:lastPrinted>1601-01-01T00:00:00Z</cp:lastPrinted>
  <dcterms:created xsi:type="dcterms:W3CDTF">2018-05-10T16:45:22Z</dcterms:created>
  <dcterms:modified xsi:type="dcterms:W3CDTF">2023-03-20T14:33:20Z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