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2375" r:id="rId26"/>
    <p:sldId id="356" r:id="rId27"/>
    <p:sldId id="515" r:id="rId28"/>
    <p:sldId id="516" r:id="rId29"/>
    <p:sldId id="2376" r:id="rId30"/>
    <p:sldId id="2377"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480-00-0uhr-uhr-proposed-par.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079-05-0uhr-uhr-draft-proposed-csd.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066800"/>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b="0" dirty="0">
                <a:solidFill>
                  <a:schemeClr val="tx1"/>
                </a:solidFill>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0473r0	Discussions on CSI Feedback Reduction in UHR, Zinan Lin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200" b="0" dirty="0" err="1">
                <a:solidFill>
                  <a:schemeClr val="tx1"/>
                </a:solidFill>
                <a:effectLst/>
                <a:latin typeface="Times New Roman" panose="02020603050405020304" pitchFamily="18" charset="0"/>
                <a:ea typeface="Times New Roman" panose="02020603050405020304" pitchFamily="18" charset="0"/>
              </a:rPr>
              <a:t>mmWave</a:t>
            </a:r>
            <a:r>
              <a:rPr lang="en-GB" sz="1200" b="0" dirty="0">
                <a:solidFill>
                  <a:schemeClr val="tx1"/>
                </a:solidFill>
                <a:effectLst/>
                <a:latin typeface="Times New Roman" panose="02020603050405020304" pitchFamily="18" charset="0"/>
                <a:ea typeface="Times New Roman" panose="02020603050405020304" pitchFamily="18" charset="0"/>
              </a:rPr>
              <a:t>, </a:t>
            </a:r>
            <a:r>
              <a:rPr lang="en-GB" sz="1200" b="0" dirty="0" err="1">
                <a:solidFill>
                  <a:schemeClr val="tx1"/>
                </a:solidFill>
                <a:effectLst/>
                <a:latin typeface="Times New Roman" panose="02020603050405020304" pitchFamily="18" charset="0"/>
                <a:ea typeface="Times New Roman" panose="02020603050405020304" pitchFamily="18" charset="0"/>
              </a:rPr>
              <a:t>Mengshi</a:t>
            </a:r>
            <a:r>
              <a:rPr lang="en-GB" sz="1200" b="0" dirty="0">
                <a:solidFill>
                  <a:schemeClr val="tx1"/>
                </a:solidFill>
                <a:effectLst/>
                <a:latin typeface="Times New Roman" panose="02020603050405020304" pitchFamily="18" charset="0"/>
                <a:ea typeface="Times New Roman" panose="02020603050405020304" pitchFamily="18" charset="0"/>
              </a:rPr>
              <a:t> Hu (Huawei)</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200" b="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Peshal Nayak</a:t>
            </a:r>
          </a:p>
          <a:p>
            <a:r>
              <a:rPr lang="en-US" sz="1800" dirty="0"/>
              <a:t>Discussion: </a:t>
            </a:r>
          </a:p>
          <a:p>
            <a:pPr marL="0" indent="0"/>
            <a:r>
              <a:rPr lang="en-US" sz="1800" dirty="0"/>
              <a:t>Result: Accepted with unanimous </a:t>
            </a:r>
            <a:r>
              <a:rPr lang="en-US" sz="1800" dirty="0" err="1"/>
              <a:t>concent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End of submissions on </a:t>
            </a:r>
            <a:r>
              <a:rPr lang="en-US" altLang="en-US" sz="1800" dirty="0" err="1"/>
              <a:t>mmWave</a:t>
            </a:r>
            <a:r>
              <a:rPr lang="en-US" altLang="en-US" sz="1800" dirty="0"/>
              <a:t> before motion (15 mins)</a:t>
            </a:r>
          </a:p>
          <a:p>
            <a:pPr lvl="1">
              <a:buFont typeface="Arial" panose="020B0604020202020204" pitchFamily="34" charset="0"/>
              <a:buChar char="•"/>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 and discussion</a:t>
            </a:r>
          </a:p>
          <a:p>
            <a:pPr lvl="0">
              <a:buFont typeface="Arial" panose="020B0604020202020204" pitchFamily="34" charset="0"/>
              <a:buChar char="•"/>
            </a:pPr>
            <a:r>
              <a:rPr lang="en-GB" sz="1800" dirty="0"/>
              <a:t>PAR/CSD discussion if needed</a:t>
            </a:r>
          </a:p>
          <a:p>
            <a:pPr lvl="1">
              <a:buFont typeface="Arial" panose="020B0604020202020204" pitchFamily="34" charset="0"/>
              <a:buChar char="•"/>
            </a:pPr>
            <a:r>
              <a:rPr lang="en-US" sz="1400" b="0"/>
              <a:t>221r0	Hybrid LC and RF in UHR, Volker Jungnickel</a:t>
            </a:r>
          </a:p>
          <a:p>
            <a:pPr lvl="0">
              <a:buFont typeface="Arial" panose="020B0604020202020204" pitchFamily="34" charset="0"/>
              <a:buChar char="•"/>
            </a:pPr>
            <a:r>
              <a:rPr lang="en-GB" sz="1800"/>
              <a:t>Submissions</a:t>
            </a:r>
            <a:endParaRPr lang="en-GB" sz="1800" dirty="0"/>
          </a:p>
          <a:p>
            <a:pPr lvl="1">
              <a:buFont typeface="Arial" panose="020B0604020202020204" pitchFamily="34" charset="0"/>
              <a:buChar char="•"/>
            </a:pPr>
            <a:r>
              <a:rPr lang="en-GB" sz="1400" dirty="0"/>
              <a:t>1910r1	Seamless Roaming for UHR, Duncan</a:t>
            </a:r>
          </a:p>
          <a:p>
            <a:pPr lvl="1">
              <a:buFont typeface="Arial" panose="020B0604020202020204" pitchFamily="34" charset="0"/>
              <a:buChar char="•"/>
            </a:pPr>
            <a:r>
              <a:rPr lang="en-GB" sz="1400" dirty="0"/>
              <a:t>0046r0	Multi-AP Coordination for Low Latency Traffic Delivery: Usage Scenarios, Liuming</a:t>
            </a:r>
          </a:p>
          <a:p>
            <a:pPr lvl="1">
              <a:buFont typeface="Arial" panose="020B0604020202020204" pitchFamily="34" charset="0"/>
              <a:buChar char="•"/>
            </a:pPr>
            <a:r>
              <a:rPr lang="en-GB" sz="1400" dirty="0"/>
              <a:t>0058r0	UHR SG Spatial Reuse in Coordinated M-AP for UHR, Rui Yang (</a:t>
            </a:r>
            <a:r>
              <a:rPr lang="en-GB" sz="1400" dirty="0" err="1"/>
              <a:t>InterDigital</a:t>
            </a: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a:xfrm>
            <a:off x="685800" y="2057400"/>
            <a:ext cx="7770813" cy="4037013"/>
          </a:xfrm>
        </p:spPr>
        <p:txBody>
          <a:bodyPr/>
          <a:lstStyle/>
          <a:p>
            <a:pPr marL="0" indent="0"/>
            <a:r>
              <a:rPr lang="en-US" sz="2000" b="1" dirty="0">
                <a:solidFill>
                  <a:srgbClr val="000000"/>
                </a:solidFill>
                <a:effectLst/>
                <a:latin typeface="Times New Roman" panose="02020603050405020304" pitchFamily="18" charset="0"/>
                <a:ea typeface="Times New Roman" panose="02020603050405020304" pitchFamily="18" charset="0"/>
              </a:rPr>
              <a:t>Move to include carrier frequency operation between 42.5 and 71 GHz in section 5.2b of the UHR PAR document?</a:t>
            </a:r>
            <a:endParaRPr lang="en-US" sz="2000" dirty="0">
              <a:effectLst/>
              <a:latin typeface="Calibri" panose="020F0502020204030204" pitchFamily="34" charset="0"/>
              <a:ea typeface="Calibri" panose="020F0502020204030204" pitchFamily="34" charset="0"/>
            </a:endParaRPr>
          </a:p>
          <a:p>
            <a:pPr>
              <a:buFont typeface="Arial" panose="020B0604020202020204" pitchFamily="34" charset="0"/>
              <a:buChar char="•"/>
            </a:pPr>
            <a:endParaRPr lang="en-US" sz="2000" dirty="0"/>
          </a:p>
          <a:p>
            <a:pPr>
              <a:buFont typeface="Arial" panose="020B0604020202020204" pitchFamily="34" charset="0"/>
              <a:buChar char="•"/>
            </a:pPr>
            <a:endParaRPr lang="en-US" sz="1600" dirty="0"/>
          </a:p>
          <a:p>
            <a:pPr lvl="1">
              <a:buFont typeface="Arial" panose="020B0604020202020204" pitchFamily="34" charset="0"/>
              <a:buChar char="•"/>
            </a:pPr>
            <a:endParaRPr lang="en-US" sz="1800" dirty="0"/>
          </a:p>
          <a:p>
            <a:pPr marL="0" indent="0"/>
            <a:r>
              <a:rPr lang="en-US" sz="1800" dirty="0"/>
              <a:t>Move: 	Micky Mehta				Second:	Srinivas Kandala</a:t>
            </a:r>
          </a:p>
          <a:p>
            <a:pPr marL="0" indent="0"/>
            <a:r>
              <a:rPr lang="en-US" sz="1800" dirty="0"/>
              <a:t>Discussion: </a:t>
            </a:r>
          </a:p>
          <a:p>
            <a:pPr marL="0" indent="0"/>
            <a:r>
              <a:rPr lang="en-US" sz="1800" dirty="0"/>
              <a:t>Result:</a:t>
            </a:r>
          </a:p>
          <a:p>
            <a:pPr marL="0" indent="0"/>
            <a:r>
              <a:rPr lang="en-US" sz="1800" dirty="0">
                <a:highlight>
                  <a:srgbClr val="00FF00"/>
                </a:highlight>
              </a:rPr>
              <a:t>168Y/172N/29A</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15-A2D1-CF96-658C-A8CA84E3E6D9}"/>
              </a:ext>
            </a:extLst>
          </p:cNvPr>
          <p:cNvSpPr>
            <a:spLocks noGrp="1"/>
          </p:cNvSpPr>
          <p:nvPr>
            <p:ph type="title"/>
          </p:nvPr>
        </p:nvSpPr>
        <p:spPr/>
        <p:txBody>
          <a:bodyPr/>
          <a:lstStyle/>
          <a:p>
            <a:r>
              <a:rPr lang="en-US" dirty="0"/>
              <a:t>Discussion on </a:t>
            </a:r>
            <a:r>
              <a:rPr lang="en-US" dirty="0" err="1"/>
              <a:t>mmWave</a:t>
            </a:r>
            <a:endParaRPr lang="en-US" dirty="0"/>
          </a:p>
        </p:txBody>
      </p:sp>
      <p:sp>
        <p:nvSpPr>
          <p:cNvPr id="3" name="Content Placeholder 2">
            <a:extLst>
              <a:ext uri="{FF2B5EF4-FFF2-40B4-BE49-F238E27FC236}">
                <a16:creationId xmlns:a16="http://schemas.microsoft.com/office/drawing/2014/main" id="{102115C5-5032-785F-9D7C-E0898547DB83}"/>
              </a:ext>
            </a:extLst>
          </p:cNvPr>
          <p:cNvSpPr>
            <a:spLocks noGrp="1"/>
          </p:cNvSpPr>
          <p:nvPr>
            <p:ph idx="1"/>
          </p:nvPr>
        </p:nvSpPr>
        <p:spPr/>
        <p:txBody>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Straw poll</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Do you support the creation of a Study Group that will be tasked with the creation of a PAR and CSD for a standards project to specify carrier frequency operation between 42.5 and 71 GHz that leverages the MAC/PHY specifications in the existing Sub 7 GHz bands and the future UHR amendment to be developed?</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226Y 95N 43A</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
        <p:nvSpPr>
          <p:cNvPr id="4" name="Slide Number Placeholder 3">
            <a:extLst>
              <a:ext uri="{FF2B5EF4-FFF2-40B4-BE49-F238E27FC236}">
                <a16:creationId xmlns:a16="http://schemas.microsoft.com/office/drawing/2014/main" id="{3093BED2-2C00-9237-01B9-8353AC503E8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BB38A3-DA9C-3156-8897-6374675486C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5B0D1D4-305E-EEBF-C084-9FC814A905E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7866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PAR/CSD motions</a:t>
            </a:r>
          </a:p>
          <a:p>
            <a:pPr>
              <a:buFont typeface="Arial" panose="020B0604020202020204" pitchFamily="34" charset="0"/>
              <a:buChar char="•"/>
            </a:pPr>
            <a:r>
              <a:rPr lang="en-GB" sz="1600" dirty="0"/>
              <a:t>Announcements</a:t>
            </a:r>
          </a:p>
          <a:p>
            <a:pPr lvl="1">
              <a:buFont typeface="Arial" panose="020B0604020202020204" pitchFamily="34" charset="0"/>
              <a:buChar char="•"/>
            </a:pPr>
            <a:r>
              <a:rPr lang="en-GB" sz="1200" dirty="0"/>
              <a:t>481r0</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1910r1	Seamless Roaming for UHR, Duncan	(Q/A: 5 mins)</a:t>
            </a:r>
          </a:p>
          <a:p>
            <a:pPr lvl="1">
              <a:buFont typeface="Arial" panose="020B0604020202020204" pitchFamily="34" charset="0"/>
              <a:buChar char="•"/>
            </a:pPr>
            <a:r>
              <a:rPr lang="en-GB" sz="1200" dirty="0"/>
              <a:t>0046r0	Multi-AP Coordination for Low Latency Traffic Delivery: Usage Scenarios, Liuming</a:t>
            </a:r>
          </a:p>
          <a:p>
            <a:pPr lvl="1">
              <a:buFont typeface="Arial" panose="020B0604020202020204" pitchFamily="34" charset="0"/>
              <a:buChar char="•"/>
            </a:pPr>
            <a:r>
              <a:rPr lang="en-GB" sz="1200" dirty="0"/>
              <a:t>0058r0	UHR SG Spatial Reuse in Coordinated M-AP for UHR, Rui Yang (</a:t>
            </a:r>
            <a:r>
              <a:rPr lang="en-GB" sz="1200" dirty="0" err="1"/>
              <a:t>InterDigital</a:t>
            </a:r>
            <a:r>
              <a:rPr lang="en-GB" sz="1200" dirty="0"/>
              <a:t>)</a:t>
            </a:r>
          </a:p>
          <a:p>
            <a:pPr lvl="1">
              <a:buFont typeface="Arial" panose="020B0604020202020204" pitchFamily="34" charset="0"/>
              <a:buChar char="•"/>
            </a:pPr>
            <a:r>
              <a:rPr lang="en-GB" sz="1200" dirty="0"/>
              <a:t>0011r0	On the enhanced link adaptation, Xiaogang Chen</a:t>
            </a:r>
          </a:p>
          <a:p>
            <a:pPr lvl="0">
              <a:buFont typeface="Arial" panose="020B0604020202020204" pitchFamily="34" charset="0"/>
              <a:buChar char="•"/>
            </a:pPr>
            <a:r>
              <a:rPr lang="en-US" sz="1600" dirty="0"/>
              <a:t>Goals for May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in11-23/0480r0 &lt;</a:t>
            </a:r>
            <a:r>
              <a:rPr lang="en-GB" sz="2000" dirty="0">
                <a:hlinkClick r:id="rId2"/>
              </a:rPr>
              <a:t>https://mentor.ieee.org/802.11/dcn/23/11-23-0480-00-0uhr-uhr-proposed-par.pdf</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Laurent Cariou on behalf of </a:t>
            </a:r>
            <a:r>
              <a:rPr lang="en-CA" sz="2000" dirty="0"/>
              <a:t>UHR SG</a:t>
            </a:r>
          </a:p>
          <a:p>
            <a:pPr marL="0" lvl="0" indent="0">
              <a:buNone/>
            </a:pPr>
            <a:endParaRPr lang="en-CA" sz="2000" dirty="0"/>
          </a:p>
          <a:p>
            <a:pPr marL="0" lvl="0" indent="0">
              <a:buNone/>
            </a:pPr>
            <a:r>
              <a:rPr lang="en-GB" sz="1600" dirty="0"/>
              <a:t>UHR SG vote: Moved: Sean Coffey, Seconded: Steve Palm, Result: 243y-13n-16a</a:t>
            </a:r>
            <a:endParaRPr lang="en-CA" sz="16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March 2023</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bwMode="auto">
          <a:xfrm>
            <a:off x="7192593" y="6475413"/>
            <a:ext cx="13513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dirty="0"/>
              <a:t>Laurent Cariou, Intel</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27</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11-23/0079r5 &lt;</a:t>
            </a:r>
            <a:r>
              <a:rPr lang="en-GB" sz="2000" dirty="0">
                <a:hlinkClick r:id="rId2"/>
              </a:rPr>
              <a:t>https://mentor.ieee.org/802.11/dcn/23/11-23-0079-05-0uhr-uhr-draft-proposed-csd.docx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Laurent Cariou on behalf of </a:t>
            </a:r>
            <a:r>
              <a:rPr lang="en-CA" sz="2000" dirty="0"/>
              <a:t>UHR SG</a:t>
            </a:r>
          </a:p>
          <a:p>
            <a:pPr marL="0" lvl="0" indent="0">
              <a:buNone/>
            </a:pPr>
            <a:endParaRPr lang="en-GB" sz="2000" dirty="0"/>
          </a:p>
          <a:p>
            <a:pPr marL="0" lvl="0" indent="0">
              <a:buNone/>
            </a:pPr>
            <a:r>
              <a:rPr lang="en-GB" sz="1600" dirty="0"/>
              <a:t>UHR SG vote: Moved: Ross Jian Yu, Seconded: Akira Kishida, Result: 250y-4n-13a</a:t>
            </a:r>
            <a:endParaRPr lang="en-US" sz="16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March 2023</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bwMode="auto">
          <a:xfrm>
            <a:off x="7243889" y="6475413"/>
            <a:ext cx="13000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dirty="0"/>
              <a:t>Laurent Cariou, Intel</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28</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March 27</a:t>
            </a:r>
            <a:r>
              <a:rPr lang="en-US" sz="1800" baseline="30000" dirty="0"/>
              <a:t>th</a:t>
            </a:r>
            <a:r>
              <a:rPr lang="en-US" sz="1800" dirty="0"/>
              <a:t> 10am-12pm ET</a:t>
            </a:r>
          </a:p>
          <a:p>
            <a:pPr>
              <a:buFont typeface="Arial" panose="020B0604020202020204" pitchFamily="34" charset="0"/>
              <a:buChar char="•"/>
            </a:pPr>
            <a:r>
              <a:rPr lang="en-US" sz="1800" dirty="0"/>
              <a:t>April 10</a:t>
            </a:r>
            <a:r>
              <a:rPr lang="en-US" sz="1800" baseline="30000" dirty="0"/>
              <a:t>th</a:t>
            </a:r>
            <a:r>
              <a:rPr lang="en-US" sz="1800" dirty="0"/>
              <a:t> 10am-12pm ET</a:t>
            </a:r>
          </a:p>
          <a:p>
            <a:pPr>
              <a:buFont typeface="Arial" panose="020B0604020202020204" pitchFamily="34" charset="0"/>
              <a:buChar char="•"/>
            </a:pPr>
            <a:r>
              <a:rPr lang="en-US" sz="1800" dirty="0"/>
              <a:t>April 25</a:t>
            </a:r>
            <a:r>
              <a:rPr lang="en-US" sz="1800" baseline="30000" dirty="0"/>
              <a:t>th</a:t>
            </a:r>
            <a:r>
              <a:rPr lang="en-US" sz="1800" dirty="0"/>
              <a:t> 10am-12pm ET</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114855</TotalTime>
  <Words>3289</Words>
  <Application>Microsoft Office PowerPoint</Application>
  <PresentationFormat>On-screen Show (4:3)</PresentationFormat>
  <Paragraphs>396</Paragraphs>
  <Slides>30</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Discussion on mmWave</vt:lpstr>
      <vt:lpstr>Thursday Agenda-AM2</vt:lpstr>
      <vt:lpstr>PAR Approval Motion</vt:lpstr>
      <vt:lpstr>CSD Approval Motion</vt:lpstr>
      <vt:lpstr>Goals for May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2023-03-16T21:30:38Z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