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2375" r:id="rId26"/>
    <p:sldId id="356" r:id="rId27"/>
    <p:sldId id="515" r:id="rId28"/>
    <p:sldId id="516" r:id="rId29"/>
    <p:sldId id="2376" r:id="rId30"/>
    <p:sldId id="2377"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3A3120-CF73-4FDC-854E-3B163A7B2B0E}" v="3" dt="2023-03-16T13:15:42.183"/>
    <p1510:client id="{6849141C-A46E-404E-9112-D0CF8A4F9350}" v="2" dt="2023-03-16T11:39:20.25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p:scale>
          <a:sx n="86" d="100"/>
          <a:sy n="86" d="100"/>
        </p:scale>
        <p:origin x="1046" y="58"/>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6849141C-A46E-404E-9112-D0CF8A4F9350}"/>
    <pc:docChg chg="undo custSel modSld">
      <pc:chgData name="Cariou, Laurent" userId="4453f93f-2ed2-46e8-bb8c-3237fbfdd40b" providerId="ADAL" clId="{6849141C-A46E-404E-9112-D0CF8A4F9350}" dt="2023-03-16T11:43:33.356" v="120" actId="20577"/>
      <pc:docMkLst>
        <pc:docMk/>
      </pc:docMkLst>
      <pc:sldChg chg="modSp mod">
        <pc:chgData name="Cariou, Laurent" userId="4453f93f-2ed2-46e8-bb8c-3237fbfdd40b" providerId="ADAL" clId="{6849141C-A46E-404E-9112-D0CF8A4F9350}" dt="2023-03-16T11:43:33.356" v="120" actId="20577"/>
        <pc:sldMkLst>
          <pc:docMk/>
          <pc:sldMk cId="3930036297" sldId="356"/>
        </pc:sldMkLst>
        <pc:spChg chg="mod">
          <ac:chgData name="Cariou, Laurent" userId="4453f93f-2ed2-46e8-bb8c-3237fbfdd40b" providerId="ADAL" clId="{6849141C-A46E-404E-9112-D0CF8A4F9350}" dt="2023-03-16T11:43:33.356" v="120" actId="20577"/>
          <ac:spMkLst>
            <pc:docMk/>
            <pc:sldMk cId="3930036297" sldId="356"/>
            <ac:spMk id="3" creationId="{DFB0BA47-D7B6-4F95-932E-A7AA615BC440}"/>
          </ac:spMkLst>
        </pc:spChg>
      </pc:sldChg>
      <pc:sldChg chg="modSp mod">
        <pc:chgData name="Cariou, Laurent" userId="4453f93f-2ed2-46e8-bb8c-3237fbfdd40b" providerId="ADAL" clId="{6849141C-A46E-404E-9112-D0CF8A4F9350}" dt="2023-03-16T11:38:57.039" v="21" actId="6549"/>
        <pc:sldMkLst>
          <pc:docMk/>
          <pc:sldMk cId="2167891296" sldId="515"/>
        </pc:sldMkLst>
        <pc:spChg chg="mod">
          <ac:chgData name="Cariou, Laurent" userId="4453f93f-2ed2-46e8-bb8c-3237fbfdd40b" providerId="ADAL" clId="{6849141C-A46E-404E-9112-D0CF8A4F9350}" dt="2023-03-16T11:38:57.039" v="21" actId="6549"/>
          <ac:spMkLst>
            <pc:docMk/>
            <pc:sldMk cId="2167891296" sldId="515"/>
            <ac:spMk id="3" creationId="{25AADECC-C5A7-4644-B4A6-500CB4E2C0CA}"/>
          </ac:spMkLst>
        </pc:spChg>
      </pc:sldChg>
      <pc:sldChg chg="modSp mod">
        <pc:chgData name="Cariou, Laurent" userId="4453f93f-2ed2-46e8-bb8c-3237fbfdd40b" providerId="ADAL" clId="{6849141C-A46E-404E-9112-D0CF8A4F9350}" dt="2023-03-16T11:39:24.103" v="28" actId="6549"/>
        <pc:sldMkLst>
          <pc:docMk/>
          <pc:sldMk cId="582904766" sldId="516"/>
        </pc:sldMkLst>
        <pc:spChg chg="mod">
          <ac:chgData name="Cariou, Laurent" userId="4453f93f-2ed2-46e8-bb8c-3237fbfdd40b" providerId="ADAL" clId="{6849141C-A46E-404E-9112-D0CF8A4F9350}" dt="2023-03-16T11:39:24.103" v="28" actId="6549"/>
          <ac:spMkLst>
            <pc:docMk/>
            <pc:sldMk cId="582904766" sldId="516"/>
            <ac:spMk id="3" creationId="{7EE76AE0-F694-B44F-A423-CEC4B19245E3}"/>
          </ac:spMkLst>
        </pc:spChg>
      </pc:sldChg>
      <pc:sldChg chg="modSp mod">
        <pc:chgData name="Cariou, Laurent" userId="4453f93f-2ed2-46e8-bb8c-3237fbfdd40b" providerId="ADAL" clId="{6849141C-A46E-404E-9112-D0CF8A4F9350}" dt="2023-03-16T11:43:10.113" v="119" actId="20577"/>
        <pc:sldMkLst>
          <pc:docMk/>
          <pc:sldMk cId="1039307943" sldId="2377"/>
        </pc:sldMkLst>
        <pc:spChg chg="mod">
          <ac:chgData name="Cariou, Laurent" userId="4453f93f-2ed2-46e8-bb8c-3237fbfdd40b" providerId="ADAL" clId="{6849141C-A46E-404E-9112-D0CF8A4F9350}" dt="2023-03-16T11:43:10.113" v="119" actId="20577"/>
          <ac:spMkLst>
            <pc:docMk/>
            <pc:sldMk cId="1039307943" sldId="2377"/>
            <ac:spMk id="3" creationId="{9F9311CF-63D2-BF65-4E05-92889D49049E}"/>
          </ac:spMkLst>
        </pc:spChg>
      </pc:sldChg>
    </pc:docChg>
  </pc:docChgLst>
  <pc:docChgLst>
    <pc:chgData name="Cariou, Laurent" userId="4453f93f-2ed2-46e8-bb8c-3237fbfdd40b" providerId="ADAL" clId="{553A3120-CF73-4FDC-854E-3B163A7B2B0E}"/>
    <pc:docChg chg="custSel modSld modMainMaster">
      <pc:chgData name="Cariou, Laurent" userId="4453f93f-2ed2-46e8-bb8c-3237fbfdd40b" providerId="ADAL" clId="{553A3120-CF73-4FDC-854E-3B163A7B2B0E}" dt="2023-03-16T13:17:25.337" v="96" actId="20577"/>
      <pc:docMkLst>
        <pc:docMk/>
      </pc:docMkLst>
      <pc:sldChg chg="modSp mod">
        <pc:chgData name="Cariou, Laurent" userId="4453f93f-2ed2-46e8-bb8c-3237fbfdd40b" providerId="ADAL" clId="{553A3120-CF73-4FDC-854E-3B163A7B2B0E}" dt="2023-03-16T13:11:22.882" v="31" actId="20577"/>
        <pc:sldMkLst>
          <pc:docMk/>
          <pc:sldMk cId="3930036297" sldId="356"/>
        </pc:sldMkLst>
        <pc:spChg chg="mod">
          <ac:chgData name="Cariou, Laurent" userId="4453f93f-2ed2-46e8-bb8c-3237fbfdd40b" providerId="ADAL" clId="{553A3120-CF73-4FDC-854E-3B163A7B2B0E}" dt="2023-03-16T13:11:22.882" v="31" actId="20577"/>
          <ac:spMkLst>
            <pc:docMk/>
            <pc:sldMk cId="3930036297" sldId="356"/>
            <ac:spMk id="3" creationId="{DFB0BA47-D7B6-4F95-932E-A7AA615BC440}"/>
          </ac:spMkLst>
        </pc:spChg>
      </pc:sldChg>
      <pc:sldChg chg="addSp delSp modSp mod">
        <pc:chgData name="Cariou, Laurent" userId="4453f93f-2ed2-46e8-bb8c-3237fbfdd40b" providerId="ADAL" clId="{553A3120-CF73-4FDC-854E-3B163A7B2B0E}" dt="2023-03-16T13:16:11.063" v="51" actId="1035"/>
        <pc:sldMkLst>
          <pc:docMk/>
          <pc:sldMk cId="3325419337" sldId="2374"/>
        </pc:sldMkLst>
        <pc:spChg chg="mod">
          <ac:chgData name="Cariou, Laurent" userId="4453f93f-2ed2-46e8-bb8c-3237fbfdd40b" providerId="ADAL" clId="{553A3120-CF73-4FDC-854E-3B163A7B2B0E}" dt="2023-03-16T13:16:11.063" v="51" actId="1035"/>
          <ac:spMkLst>
            <pc:docMk/>
            <pc:sldMk cId="3325419337" sldId="2374"/>
            <ac:spMk id="2" creationId="{022F9D12-573E-F686-E5C6-E5839FE291F3}"/>
          </ac:spMkLst>
        </pc:spChg>
        <pc:spChg chg="mod">
          <ac:chgData name="Cariou, Laurent" userId="4453f93f-2ed2-46e8-bb8c-3237fbfdd40b" providerId="ADAL" clId="{553A3120-CF73-4FDC-854E-3B163A7B2B0E}" dt="2023-03-16T13:16:06.317" v="50" actId="1035"/>
          <ac:spMkLst>
            <pc:docMk/>
            <pc:sldMk cId="3325419337" sldId="2374"/>
            <ac:spMk id="3" creationId="{85490437-5CEF-4159-816E-F5690EB1A0FF}"/>
          </ac:spMkLst>
        </pc:spChg>
        <pc:graphicFrameChg chg="add del mod">
          <ac:chgData name="Cariou, Laurent" userId="4453f93f-2ed2-46e8-bb8c-3237fbfdd40b" providerId="ADAL" clId="{553A3120-CF73-4FDC-854E-3B163A7B2B0E}" dt="2023-03-16T13:15:42.171" v="34"/>
          <ac:graphicFrameMkLst>
            <pc:docMk/>
            <pc:sldMk cId="3325419337" sldId="2374"/>
            <ac:graphicFrameMk id="7" creationId="{41972035-51E3-D036-101B-57FEFC6EA45F}"/>
          </ac:graphicFrameMkLst>
        </pc:graphicFrameChg>
      </pc:sldChg>
      <pc:sldChg chg="modSp mod">
        <pc:chgData name="Cariou, Laurent" userId="4453f93f-2ed2-46e8-bb8c-3237fbfdd40b" providerId="ADAL" clId="{553A3120-CF73-4FDC-854E-3B163A7B2B0E}" dt="2023-03-16T13:17:25.337" v="96" actId="20577"/>
        <pc:sldMkLst>
          <pc:docMk/>
          <pc:sldMk cId="350289425" sldId="2376"/>
        </pc:sldMkLst>
        <pc:spChg chg="mod">
          <ac:chgData name="Cariou, Laurent" userId="4453f93f-2ed2-46e8-bb8c-3237fbfdd40b" providerId="ADAL" clId="{553A3120-CF73-4FDC-854E-3B163A7B2B0E}" dt="2023-03-16T13:17:25.337" v="96" actId="20577"/>
          <ac:spMkLst>
            <pc:docMk/>
            <pc:sldMk cId="350289425" sldId="2376"/>
            <ac:spMk id="3" creationId="{09B8FA04-9EFC-D24E-8CD3-A3526BE06FC6}"/>
          </ac:spMkLst>
        </pc:spChg>
      </pc:sldChg>
      <pc:sldMasterChg chg="modSp mod">
        <pc:chgData name="Cariou, Laurent" userId="4453f93f-2ed2-46e8-bb8c-3237fbfdd40b" providerId="ADAL" clId="{553A3120-CF73-4FDC-854E-3B163A7B2B0E}" dt="2023-03-16T13:09:08.053" v="1" actId="20577"/>
        <pc:sldMasterMkLst>
          <pc:docMk/>
          <pc:sldMasterMk cId="0" sldId="2147483648"/>
        </pc:sldMasterMkLst>
        <pc:spChg chg="mod">
          <ac:chgData name="Cariou, Laurent" userId="4453f93f-2ed2-46e8-bb8c-3237fbfdd40b" providerId="ADAL" clId="{553A3120-CF73-4FDC-854E-3B163A7B2B0E}" dt="2023-03-16T13:09:08.053"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802.11-23/0186r7</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3/11-23-0480-00-0uhr-uhr-proposed-par.pdf"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3/11-23-0079-05-0uhr-uhr-draft-proposed-csd.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600200"/>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0042r0	Thought for Range Extension in UHR, Dongguk Lim (LG Electronics)</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a:xfrm>
            <a:off x="685800" y="381000"/>
            <a:ext cx="7770813" cy="1065213"/>
          </a:xfrm>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066800"/>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0420r0	Spatial reuse improvements for UHR, Leonardo Lanante</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0324r0	Roaming Requirements, Brian Hart</a:t>
            </a:r>
          </a:p>
          <a:p>
            <a:pPr marL="0" marR="0">
              <a:spcBef>
                <a:spcPts val="0"/>
              </a:spcBef>
              <a:spcAft>
                <a:spcPts val="0"/>
              </a:spcAft>
            </a:pPr>
            <a:r>
              <a:rPr lang="en-US" sz="1400" b="0" dirty="0">
                <a:solidFill>
                  <a:schemeClr val="tx1"/>
                </a:solidFill>
                <a:latin typeface="Times New Roman" panose="02020603050405020304" pitchFamily="18" charset="0"/>
                <a:ea typeface="Times New Roman" panose="02020603050405020304" pitchFamily="18" charset="0"/>
              </a:rPr>
              <a:t>0356r0	MAC Header protection, Abhishek Patil</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0473r0	Discussions on CSI Feedback Reduction in UHR, Zinan Lin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200" b="0" dirty="0" err="1">
                <a:solidFill>
                  <a:schemeClr val="tx1"/>
                </a:solidFill>
                <a:effectLst/>
                <a:latin typeface="Times New Roman" panose="02020603050405020304" pitchFamily="18" charset="0"/>
                <a:ea typeface="Times New Roman" panose="02020603050405020304" pitchFamily="18" charset="0"/>
              </a:rPr>
              <a:t>mmWave</a:t>
            </a:r>
            <a:r>
              <a:rPr lang="en-GB" sz="1200" b="0" dirty="0">
                <a:solidFill>
                  <a:schemeClr val="tx1"/>
                </a:solidFill>
                <a:effectLst/>
                <a:latin typeface="Times New Roman" panose="02020603050405020304" pitchFamily="18" charset="0"/>
                <a:ea typeface="Times New Roman" panose="02020603050405020304" pitchFamily="18" charset="0"/>
              </a:rPr>
              <a:t>, </a:t>
            </a:r>
            <a:r>
              <a:rPr lang="en-GB" sz="1200" b="0" dirty="0" err="1">
                <a:solidFill>
                  <a:schemeClr val="tx1"/>
                </a:solidFill>
                <a:effectLst/>
                <a:latin typeface="Times New Roman" panose="02020603050405020304" pitchFamily="18" charset="0"/>
                <a:ea typeface="Times New Roman" panose="02020603050405020304" pitchFamily="18" charset="0"/>
              </a:rPr>
              <a:t>Mengshi</a:t>
            </a:r>
            <a:r>
              <a:rPr lang="en-GB" sz="1200" b="0" dirty="0">
                <a:solidFill>
                  <a:schemeClr val="tx1"/>
                </a:solidFill>
                <a:effectLst/>
                <a:latin typeface="Times New Roman" panose="02020603050405020304" pitchFamily="18" charset="0"/>
                <a:ea typeface="Times New Roman" panose="02020603050405020304" pitchFamily="18" charset="0"/>
              </a:rPr>
              <a:t> Hu (Huawei)</a:t>
            </a:r>
          </a:p>
          <a:p>
            <a:pPr lvl="1">
              <a:buFont typeface="Arial" panose="020B0604020202020204" pitchFamily="34" charset="0"/>
              <a:buChar char="•"/>
            </a:pPr>
            <a:r>
              <a:rPr lang="en-GB" sz="12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200" b="0" dirty="0">
              <a:solidFill>
                <a:schemeClr val="tx1"/>
              </a:solidFill>
              <a:effectLst/>
              <a:latin typeface="Times New Roman" panose="02020603050405020304" pitchFamily="18" charset="0"/>
              <a:ea typeface="Times New Roman" panose="02020603050405020304" pitchFamily="18" charset="0"/>
            </a:endParaRP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Peshal Nayak</a:t>
            </a:r>
          </a:p>
          <a:p>
            <a:r>
              <a:rPr lang="en-US" sz="1800" dirty="0"/>
              <a:t>Discussion: </a:t>
            </a:r>
          </a:p>
          <a:p>
            <a:pPr marL="0" indent="0"/>
            <a:r>
              <a:rPr lang="en-US" sz="1800" dirty="0"/>
              <a:t>Result: Accepted with unanimous </a:t>
            </a:r>
            <a:r>
              <a:rPr lang="en-US" sz="1800" dirty="0" err="1"/>
              <a:t>concent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End of submissions on </a:t>
            </a:r>
            <a:r>
              <a:rPr lang="en-US" altLang="en-US" sz="1800" dirty="0" err="1"/>
              <a:t>mmWave</a:t>
            </a:r>
            <a:r>
              <a:rPr lang="en-US" altLang="en-US" sz="1800" dirty="0"/>
              <a:t> before motion (15 mins)</a:t>
            </a:r>
          </a:p>
          <a:p>
            <a:pPr lvl="1">
              <a:buFont typeface="Arial" panose="020B0604020202020204" pitchFamily="34" charset="0"/>
              <a:buChar char="•"/>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 and discussion</a:t>
            </a:r>
          </a:p>
          <a:p>
            <a:pPr lvl="0">
              <a:buFont typeface="Arial" panose="020B0604020202020204" pitchFamily="34" charset="0"/>
              <a:buChar char="•"/>
            </a:pPr>
            <a:r>
              <a:rPr lang="en-GB" sz="1800" dirty="0"/>
              <a:t>PAR/CSD discussion if needed</a:t>
            </a:r>
          </a:p>
          <a:p>
            <a:pPr lvl="1">
              <a:buFont typeface="Arial" panose="020B0604020202020204" pitchFamily="34" charset="0"/>
              <a:buChar char="•"/>
            </a:pPr>
            <a:r>
              <a:rPr lang="en-US" sz="1400" b="0"/>
              <a:t>221r0	Hybrid LC and RF in UHR, Volker Jungnickel</a:t>
            </a:r>
          </a:p>
          <a:p>
            <a:pPr lvl="0">
              <a:buFont typeface="Arial" panose="020B0604020202020204" pitchFamily="34" charset="0"/>
              <a:buChar char="•"/>
            </a:pPr>
            <a:r>
              <a:rPr lang="en-GB" sz="1800"/>
              <a:t>Submissions</a:t>
            </a:r>
            <a:endParaRPr lang="en-GB" sz="1800" dirty="0"/>
          </a:p>
          <a:p>
            <a:pPr lvl="1">
              <a:buFont typeface="Arial" panose="020B0604020202020204" pitchFamily="34" charset="0"/>
              <a:buChar char="•"/>
            </a:pPr>
            <a:r>
              <a:rPr lang="en-GB" sz="1400" dirty="0"/>
              <a:t>1910r1	Seamless Roaming for UHR, Duncan</a:t>
            </a:r>
          </a:p>
          <a:p>
            <a:pPr lvl="1">
              <a:buFont typeface="Arial" panose="020B0604020202020204" pitchFamily="34" charset="0"/>
              <a:buChar char="•"/>
            </a:pPr>
            <a:r>
              <a:rPr lang="en-GB" sz="1400" dirty="0"/>
              <a:t>0046r0	Multi-AP Coordination for Low Latency Traffic Delivery: Usage Scenarios, Liuming</a:t>
            </a:r>
          </a:p>
          <a:p>
            <a:pPr lvl="1">
              <a:buFont typeface="Arial" panose="020B0604020202020204" pitchFamily="34" charset="0"/>
              <a:buChar char="•"/>
            </a:pPr>
            <a:r>
              <a:rPr lang="en-GB" sz="1400" dirty="0"/>
              <a:t>0058r0	UHR SG Spatial Reuse in Coordinated M-AP for UHR, Rui Yang (</a:t>
            </a:r>
            <a:r>
              <a:rPr lang="en-GB" sz="1400" dirty="0" err="1"/>
              <a:t>InterDigital</a:t>
            </a:r>
            <a:r>
              <a:rPr lang="en-GB" sz="1400" dirty="0"/>
              <a:t>)</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a:xfrm>
            <a:off x="685800" y="2057400"/>
            <a:ext cx="7770813" cy="4037013"/>
          </a:xfrm>
        </p:spPr>
        <p:txBody>
          <a:bodyPr/>
          <a:lstStyle/>
          <a:p>
            <a:pPr marL="0" indent="0"/>
            <a:r>
              <a:rPr lang="en-US" sz="2000" b="1" dirty="0">
                <a:solidFill>
                  <a:srgbClr val="000000"/>
                </a:solidFill>
                <a:effectLst/>
                <a:latin typeface="Times New Roman" panose="02020603050405020304" pitchFamily="18" charset="0"/>
                <a:ea typeface="Times New Roman" panose="02020603050405020304" pitchFamily="18" charset="0"/>
              </a:rPr>
              <a:t>Move to include carrier frequency operation between 42.5 and 71 GHz in section 5.2b of the UHR PAR document?</a:t>
            </a:r>
            <a:endParaRPr lang="en-US" sz="2000" dirty="0">
              <a:effectLst/>
              <a:latin typeface="Calibri" panose="020F0502020204030204" pitchFamily="34" charset="0"/>
              <a:ea typeface="Calibri" panose="020F0502020204030204" pitchFamily="34" charset="0"/>
            </a:endParaRPr>
          </a:p>
          <a:p>
            <a:pPr>
              <a:buFont typeface="Arial" panose="020B0604020202020204" pitchFamily="34" charset="0"/>
              <a:buChar char="•"/>
            </a:pPr>
            <a:endParaRPr lang="en-US" sz="2000" dirty="0"/>
          </a:p>
          <a:p>
            <a:pPr>
              <a:buFont typeface="Arial" panose="020B0604020202020204" pitchFamily="34" charset="0"/>
              <a:buChar char="•"/>
            </a:pPr>
            <a:endParaRPr lang="en-US" sz="1600" dirty="0"/>
          </a:p>
          <a:p>
            <a:pPr lvl="1">
              <a:buFont typeface="Arial" panose="020B0604020202020204" pitchFamily="34" charset="0"/>
              <a:buChar char="•"/>
            </a:pPr>
            <a:endParaRPr lang="en-US" sz="1800" dirty="0"/>
          </a:p>
          <a:p>
            <a:pPr marL="0" indent="0"/>
            <a:r>
              <a:rPr lang="en-US" sz="1800" dirty="0"/>
              <a:t>Move: 	Micky Mehta				Second:	Srinivas Kandala</a:t>
            </a:r>
          </a:p>
          <a:p>
            <a:pPr marL="0" indent="0"/>
            <a:r>
              <a:rPr lang="en-US" sz="1800" dirty="0"/>
              <a:t>Discussion: </a:t>
            </a:r>
          </a:p>
          <a:p>
            <a:pPr marL="0" indent="0"/>
            <a:r>
              <a:rPr lang="en-US" sz="1800" dirty="0"/>
              <a:t>Result:</a:t>
            </a:r>
          </a:p>
          <a:p>
            <a:pPr marL="0" indent="0"/>
            <a:r>
              <a:rPr lang="en-US" sz="1800" dirty="0">
                <a:highlight>
                  <a:srgbClr val="00FF00"/>
                </a:highlight>
              </a:rPr>
              <a:t>168Y/172N/29A</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BFE915-A2D1-CF96-658C-A8CA84E3E6D9}"/>
              </a:ext>
            </a:extLst>
          </p:cNvPr>
          <p:cNvSpPr>
            <a:spLocks noGrp="1"/>
          </p:cNvSpPr>
          <p:nvPr>
            <p:ph type="title"/>
          </p:nvPr>
        </p:nvSpPr>
        <p:spPr/>
        <p:txBody>
          <a:bodyPr/>
          <a:lstStyle/>
          <a:p>
            <a:r>
              <a:rPr lang="en-US" dirty="0"/>
              <a:t>Discussion on </a:t>
            </a:r>
            <a:r>
              <a:rPr lang="en-US" dirty="0" err="1"/>
              <a:t>mmWave</a:t>
            </a:r>
            <a:endParaRPr lang="en-US" dirty="0"/>
          </a:p>
        </p:txBody>
      </p:sp>
      <p:sp>
        <p:nvSpPr>
          <p:cNvPr id="3" name="Content Placeholder 2">
            <a:extLst>
              <a:ext uri="{FF2B5EF4-FFF2-40B4-BE49-F238E27FC236}">
                <a16:creationId xmlns:a16="http://schemas.microsoft.com/office/drawing/2014/main" id="{102115C5-5032-785F-9D7C-E0898547DB83}"/>
              </a:ext>
            </a:extLst>
          </p:cNvPr>
          <p:cNvSpPr>
            <a:spLocks noGrp="1"/>
          </p:cNvSpPr>
          <p:nvPr>
            <p:ph idx="1"/>
          </p:nvPr>
        </p:nvSpPr>
        <p:spPr/>
        <p:txBody>
          <a:bodyPr/>
          <a:lstStyle/>
          <a:p>
            <a:r>
              <a:rPr lang="en-US" sz="2000" dirty="0">
                <a:effectLst/>
                <a:latin typeface="Calibri" panose="020F0502020204030204" pitchFamily="34" charset="0"/>
                <a:ea typeface="Calibri" panose="020F0502020204030204" pitchFamily="34" charset="0"/>
                <a:cs typeface="Times New Roman" panose="02020603050405020304" pitchFamily="18" charset="0"/>
              </a:rPr>
              <a:t>Straw poll</a:t>
            </a:r>
          </a:p>
          <a:p>
            <a:r>
              <a:rPr lang="en-US" sz="2000" dirty="0">
                <a:effectLst/>
                <a:latin typeface="Calibri" panose="020F0502020204030204" pitchFamily="34" charset="0"/>
                <a:ea typeface="Calibri" panose="020F0502020204030204" pitchFamily="34" charset="0"/>
                <a:cs typeface="Times New Roman" panose="02020603050405020304" pitchFamily="18" charset="0"/>
              </a:rPr>
              <a:t>Do you support the creation of a Study Group that will be tasked with the creation of a PAR and CSD for a standards project to specify carrier frequency operation between 42.5 and 71 GHz that leverages the MAC/PHY specifications in the existing Sub 7 GHz bands and the future UHR amendment to be developed?</a:t>
            </a:r>
          </a:p>
          <a:p>
            <a:endParaRPr lang="en-US" sz="2000" dirty="0">
              <a:latin typeface="Calibri" panose="020F0502020204030204" pitchFamily="34" charset="0"/>
              <a:ea typeface="Calibri" panose="020F0502020204030204" pitchFamily="34" charset="0"/>
              <a:cs typeface="Times New Roman" panose="02020603050405020304" pitchFamily="18" charset="0"/>
            </a:endParaRPr>
          </a:p>
          <a:p>
            <a:r>
              <a:rPr lang="en-US" sz="2000" dirty="0">
                <a:latin typeface="Calibri" panose="020F0502020204030204" pitchFamily="34" charset="0"/>
                <a:ea typeface="Calibri" panose="020F0502020204030204" pitchFamily="34" charset="0"/>
                <a:cs typeface="Times New Roman" panose="02020603050405020304" pitchFamily="18" charset="0"/>
              </a:rPr>
              <a:t>226Y 95N 43A</a:t>
            </a:r>
          </a:p>
          <a:p>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2800" dirty="0"/>
          </a:p>
        </p:txBody>
      </p:sp>
      <p:sp>
        <p:nvSpPr>
          <p:cNvPr id="4" name="Slide Number Placeholder 3">
            <a:extLst>
              <a:ext uri="{FF2B5EF4-FFF2-40B4-BE49-F238E27FC236}">
                <a16:creationId xmlns:a16="http://schemas.microsoft.com/office/drawing/2014/main" id="{3093BED2-2C00-9237-01B9-8353AC503E8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92BB38A3-DA9C-3156-8897-6374675486C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35B0D1D4-305E-EEBF-C084-9FC814A905E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786639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PAR/CSD motions</a:t>
            </a:r>
          </a:p>
          <a:p>
            <a:pPr>
              <a:buFont typeface="Arial" panose="020B0604020202020204" pitchFamily="34" charset="0"/>
              <a:buChar char="•"/>
            </a:pPr>
            <a:r>
              <a:rPr lang="en-GB" sz="1600" dirty="0"/>
              <a:t>Announcements</a:t>
            </a:r>
          </a:p>
          <a:p>
            <a:pPr lvl="1">
              <a:buFont typeface="Arial" panose="020B0604020202020204" pitchFamily="34" charset="0"/>
              <a:buChar char="•"/>
            </a:pPr>
            <a:r>
              <a:rPr lang="en-GB" sz="1200" dirty="0"/>
              <a:t>481r0</a:t>
            </a:r>
          </a:p>
          <a:p>
            <a:pPr>
              <a:buFont typeface="Arial" panose="020B0604020202020204" pitchFamily="34" charset="0"/>
              <a:buChar char="•"/>
            </a:pPr>
            <a:r>
              <a:rPr lang="en-GB" sz="1600" dirty="0"/>
              <a:t>Submissions</a:t>
            </a:r>
          </a:p>
          <a:p>
            <a:pPr lvl="1">
              <a:buFont typeface="Arial" panose="020B0604020202020204" pitchFamily="34" charset="0"/>
              <a:buChar char="•"/>
            </a:pPr>
            <a:r>
              <a:rPr lang="en-GB" sz="1200" dirty="0"/>
              <a:t>1910r1	Seamless Roaming for UHR, Duncan	(Q/A: 5 mins)</a:t>
            </a:r>
          </a:p>
          <a:p>
            <a:pPr lvl="1">
              <a:buFont typeface="Arial" panose="020B0604020202020204" pitchFamily="34" charset="0"/>
              <a:buChar char="•"/>
            </a:pPr>
            <a:r>
              <a:rPr lang="en-GB" sz="1200" dirty="0"/>
              <a:t>0046r0	Multi-AP Coordination for Low Latency Traffic Delivery: Usage Scenarios, Liuming</a:t>
            </a:r>
          </a:p>
          <a:p>
            <a:pPr lvl="1">
              <a:buFont typeface="Arial" panose="020B0604020202020204" pitchFamily="34" charset="0"/>
              <a:buChar char="•"/>
            </a:pPr>
            <a:r>
              <a:rPr lang="en-GB" sz="1200" dirty="0"/>
              <a:t>0058r0	UHR SG Spatial Reuse in Coordinated M-AP for UHR, Rui Yang (</a:t>
            </a:r>
            <a:r>
              <a:rPr lang="en-GB" sz="1200" dirty="0" err="1"/>
              <a:t>InterDigital</a:t>
            </a:r>
            <a:r>
              <a:rPr lang="en-GB" sz="1200" dirty="0"/>
              <a:t>)</a:t>
            </a:r>
          </a:p>
          <a:p>
            <a:pPr lvl="1">
              <a:buFont typeface="Arial" panose="020B0604020202020204" pitchFamily="34" charset="0"/>
              <a:buChar char="•"/>
            </a:pPr>
            <a:r>
              <a:rPr lang="en-GB" sz="1200" dirty="0"/>
              <a:t>0011r0	On the enhanced link adaptation, Xiaogang Chen</a:t>
            </a:r>
          </a:p>
          <a:p>
            <a:pPr lvl="0">
              <a:buFont typeface="Arial" panose="020B0604020202020204" pitchFamily="34" charset="0"/>
              <a:buChar char="•"/>
            </a:pPr>
            <a:r>
              <a:rPr lang="en-US" sz="1600" dirty="0"/>
              <a:t>Goals for May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02B6FE-1ABC-474C-803C-7E49DD50CC8F}"/>
              </a:ext>
            </a:extLst>
          </p:cNvPr>
          <p:cNvSpPr>
            <a:spLocks noGrp="1"/>
          </p:cNvSpPr>
          <p:nvPr>
            <p:ph type="title"/>
          </p:nvPr>
        </p:nvSpPr>
        <p:spPr/>
        <p:txBody>
          <a:bodyPr/>
          <a:lstStyle/>
          <a:p>
            <a:r>
              <a:rPr lang="en-US" dirty="0"/>
              <a:t>PAR Approval Motion</a:t>
            </a:r>
          </a:p>
        </p:txBody>
      </p:sp>
      <p:sp>
        <p:nvSpPr>
          <p:cNvPr id="3" name="Content Placeholder 2">
            <a:extLst>
              <a:ext uri="{FF2B5EF4-FFF2-40B4-BE49-F238E27FC236}">
                <a16:creationId xmlns:a16="http://schemas.microsoft.com/office/drawing/2014/main" id="{25AADECC-C5A7-4644-B4A6-500CB4E2C0CA}"/>
              </a:ext>
            </a:extLst>
          </p:cNvPr>
          <p:cNvSpPr>
            <a:spLocks noGrp="1"/>
          </p:cNvSpPr>
          <p:nvPr>
            <p:ph idx="1"/>
          </p:nvPr>
        </p:nvSpPr>
        <p:spPr/>
        <p:txBody>
          <a:bodyPr/>
          <a:lstStyle/>
          <a:p>
            <a:pPr marL="0" lvl="0" indent="0">
              <a:buNone/>
            </a:pPr>
            <a:r>
              <a:rPr lang="en-GB" sz="2000" dirty="0"/>
              <a:t>Believing that the PAR contained in the document referenced below meets IEEE-SA guidelines,</a:t>
            </a:r>
            <a:endParaRPr lang="en-CA" sz="2000" dirty="0"/>
          </a:p>
          <a:p>
            <a:pPr marL="0" lvl="0" indent="0">
              <a:buNone/>
            </a:pPr>
            <a:r>
              <a:rPr lang="en-GB" sz="2000" dirty="0"/>
              <a:t>Request that the PAR contained in11-23/0480r0 &lt;</a:t>
            </a:r>
            <a:r>
              <a:rPr lang="en-GB" sz="2000" dirty="0">
                <a:hlinkClick r:id="rId2"/>
              </a:rPr>
              <a:t>https://mentor.ieee.org/802.11/dcn/23/11-23-0480-00-0uhr-uhr-proposed-par.pdf</a:t>
            </a:r>
            <a:r>
              <a:rPr lang="en-GB" sz="2000" dirty="0"/>
              <a:t>&gt; be posted to the IEEE 802 Executive Committee (EC) agenda for WG 802 preview and EC approval to submit to </a:t>
            </a:r>
            <a:r>
              <a:rPr lang="en-GB" sz="2000" dirty="0" err="1"/>
              <a:t>NesCom</a:t>
            </a:r>
            <a:r>
              <a:rPr lang="en-GB" sz="2000" dirty="0"/>
              <a:t>. </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EHT SG</a:t>
            </a:r>
          </a:p>
          <a:p>
            <a:pPr marL="0" lvl="0" indent="0">
              <a:buNone/>
            </a:pPr>
            <a:r>
              <a:rPr lang="en-GB" sz="2000" dirty="0"/>
              <a:t>EHT SG vote: </a:t>
            </a:r>
            <a:endParaRPr lang="en-CA" sz="2000" dirty="0"/>
          </a:p>
          <a:p>
            <a:pPr marL="0" lvl="0" indent="0">
              <a:buNone/>
            </a:pPr>
            <a:r>
              <a:rPr lang="en-GB" sz="2000" dirty="0"/>
              <a:t>Moved: 				Seconded:			, Result: y-n-a-</a:t>
            </a:r>
            <a:endParaRPr lang="en-CA" sz="2000" dirty="0"/>
          </a:p>
          <a:p>
            <a:endParaRPr lang="en-US" dirty="0"/>
          </a:p>
        </p:txBody>
      </p:sp>
      <p:sp>
        <p:nvSpPr>
          <p:cNvPr id="4" name="Date Placeholder 3">
            <a:extLst>
              <a:ext uri="{FF2B5EF4-FFF2-40B4-BE49-F238E27FC236}">
                <a16:creationId xmlns:a16="http://schemas.microsoft.com/office/drawing/2014/main" id="{D8B286F5-F459-1D49-A4B8-0520FBA3CE6F}"/>
              </a:ext>
            </a:extLst>
          </p:cNvPr>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61B3B7FD-E5F4-7C42-8556-FEAEC1D45E72}"/>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Michael Montemurro, BlackBerry</a:t>
            </a:r>
          </a:p>
        </p:txBody>
      </p:sp>
      <p:sp>
        <p:nvSpPr>
          <p:cNvPr id="6" name="Slide Number Placeholder 5">
            <a:extLst>
              <a:ext uri="{FF2B5EF4-FFF2-40B4-BE49-F238E27FC236}">
                <a16:creationId xmlns:a16="http://schemas.microsoft.com/office/drawing/2014/main" id="{0DBAFF9E-199A-B542-8F2A-4E579E0780A0}"/>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27</a:t>
            </a:fld>
            <a:endParaRPr lang="en-GB" altLang="en-US"/>
          </a:p>
        </p:txBody>
      </p:sp>
    </p:spTree>
    <p:extLst>
      <p:ext uri="{BB962C8B-B14F-4D97-AF65-F5344CB8AC3E}">
        <p14:creationId xmlns:p14="http://schemas.microsoft.com/office/powerpoint/2010/main" val="21678912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6C1B-04EB-294A-A768-A4840C4F9E49}"/>
              </a:ext>
            </a:extLst>
          </p:cNvPr>
          <p:cNvSpPr>
            <a:spLocks noGrp="1"/>
          </p:cNvSpPr>
          <p:nvPr>
            <p:ph type="title"/>
          </p:nvPr>
        </p:nvSpPr>
        <p:spPr/>
        <p:txBody>
          <a:bodyPr/>
          <a:lstStyle/>
          <a:p>
            <a:r>
              <a:rPr lang="en-US" dirty="0"/>
              <a:t>CSD Approval Motion</a:t>
            </a:r>
          </a:p>
        </p:txBody>
      </p:sp>
      <p:sp>
        <p:nvSpPr>
          <p:cNvPr id="3" name="Content Placeholder 2">
            <a:extLst>
              <a:ext uri="{FF2B5EF4-FFF2-40B4-BE49-F238E27FC236}">
                <a16:creationId xmlns:a16="http://schemas.microsoft.com/office/drawing/2014/main" id="{7EE76AE0-F694-B44F-A423-CEC4B19245E3}"/>
              </a:ext>
            </a:extLst>
          </p:cNvPr>
          <p:cNvSpPr>
            <a:spLocks noGrp="1"/>
          </p:cNvSpPr>
          <p:nvPr>
            <p:ph idx="1"/>
          </p:nvPr>
        </p:nvSpPr>
        <p:spPr/>
        <p:txBody>
          <a:bodyPr/>
          <a:lstStyle/>
          <a:p>
            <a:pPr marL="0" lvl="0" indent="0">
              <a:buNone/>
            </a:pPr>
            <a:r>
              <a:rPr lang="en-GB" sz="2000" dirty="0"/>
              <a:t>Believing that the CSD contained in the document referenced below meets IEEE 802 guidelines,</a:t>
            </a:r>
            <a:endParaRPr lang="en-CA" sz="2000" dirty="0"/>
          </a:p>
          <a:p>
            <a:pPr marL="0" lvl="0" indent="0">
              <a:buNone/>
            </a:pPr>
            <a:r>
              <a:rPr lang="en-GB" sz="2000" dirty="0"/>
              <a:t>Request that the CSD contained in 11-23/0079r5 &lt;</a:t>
            </a:r>
            <a:r>
              <a:rPr lang="en-GB" sz="2000" dirty="0">
                <a:hlinkClick r:id="rId2"/>
              </a:rPr>
              <a:t>https://mentor.ieee.org/802.11/dcn/23/11-23-0079-05-0uhr-uhr-draft-proposed-csd.docx</a:t>
            </a:r>
            <a:r>
              <a:rPr lang="en-GB" sz="2000" dirty="0"/>
              <a:t>&gt; be posted to the IEEE 802 Executive Committee (EC) agenda for WG 802 preview and EC approval.</a:t>
            </a:r>
            <a:endParaRPr lang="en-CA" sz="2000" dirty="0"/>
          </a:p>
          <a:p>
            <a:pPr marL="0" indent="0">
              <a:buNone/>
            </a:pPr>
            <a:r>
              <a:rPr lang="en-GB" sz="2000" dirty="0"/>
              <a:t> </a:t>
            </a:r>
            <a:endParaRPr lang="en-CA" sz="2000" dirty="0"/>
          </a:p>
          <a:p>
            <a:pPr marL="0" lvl="0" indent="0">
              <a:buNone/>
            </a:pPr>
            <a:r>
              <a:rPr lang="en-GB" sz="2000" dirty="0"/>
              <a:t>Moved by [] on behalf of </a:t>
            </a:r>
            <a:r>
              <a:rPr lang="en-CA" sz="2000" dirty="0"/>
              <a:t>EHT SG</a:t>
            </a:r>
          </a:p>
          <a:p>
            <a:pPr marL="0" lvl="0" indent="0">
              <a:buNone/>
            </a:pPr>
            <a:r>
              <a:rPr lang="en-GB" sz="2000" dirty="0"/>
              <a:t>EHT SG vote: </a:t>
            </a:r>
            <a:endParaRPr lang="en-CA" sz="2000" dirty="0"/>
          </a:p>
          <a:p>
            <a:pPr marL="0" indent="0">
              <a:buNone/>
            </a:pPr>
            <a:r>
              <a:rPr lang="en-GB" sz="2000" dirty="0"/>
              <a:t>Moved:			 Seconded: 			- Result: y-n-a – </a:t>
            </a:r>
            <a:endParaRPr lang="en-US" sz="2000" dirty="0"/>
          </a:p>
        </p:txBody>
      </p:sp>
      <p:sp>
        <p:nvSpPr>
          <p:cNvPr id="4" name="Date Placeholder 3">
            <a:extLst>
              <a:ext uri="{FF2B5EF4-FFF2-40B4-BE49-F238E27FC236}">
                <a16:creationId xmlns:a16="http://schemas.microsoft.com/office/drawing/2014/main" id="{D28F20E6-E04E-3E41-9DBB-555197A3CB58}"/>
              </a:ext>
            </a:extLst>
          </p:cNvPr>
          <p:cNvSpPr>
            <a:spLocks noGrp="1"/>
          </p:cNvSpPr>
          <p:nvPr>
            <p:ph type="dt" sz="half" idx="10"/>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CA" altLang="en-US"/>
              <a:t>January 2019</a:t>
            </a:r>
            <a:endParaRPr lang="en-GB" altLang="en-US" dirty="0"/>
          </a:p>
        </p:txBody>
      </p:sp>
      <p:sp>
        <p:nvSpPr>
          <p:cNvPr id="5" name="Footer Placeholder 4">
            <a:extLst>
              <a:ext uri="{FF2B5EF4-FFF2-40B4-BE49-F238E27FC236}">
                <a16:creationId xmlns:a16="http://schemas.microsoft.com/office/drawing/2014/main" id="{7FD7F4E3-ED51-394C-A546-E9BDA2E436BB}"/>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defRPr/>
            </a:pPr>
            <a:r>
              <a:rPr lang="en-GB"/>
              <a:t>Michael Montemurro, BlackBerry</a:t>
            </a:r>
          </a:p>
        </p:txBody>
      </p:sp>
      <p:sp>
        <p:nvSpPr>
          <p:cNvPr id="6" name="Slide Number Placeholder 5">
            <a:extLst>
              <a:ext uri="{FF2B5EF4-FFF2-40B4-BE49-F238E27FC236}">
                <a16:creationId xmlns:a16="http://schemas.microsoft.com/office/drawing/2014/main" id="{F768FE72-A906-4A4C-AA98-A6F2F8AE7458}"/>
              </a:ext>
            </a:extLst>
          </p:cNvPr>
          <p:cNvSpPr>
            <a:spLocks noGrp="1"/>
          </p:cNvSpPr>
          <p:nvPr>
            <p:ph type="sldNum" sz="quarter" idx="12"/>
          </p:nvPr>
        </p:nvSpPr>
        <p:spPr/>
        <p:txBody>
          <a:bodyPr/>
          <a:lstStyle/>
          <a:p>
            <a:pPr>
              <a:defRPr/>
            </a:pPr>
            <a:r>
              <a:rPr lang="en-GB" altLang="en-US"/>
              <a:t>Slide </a:t>
            </a:r>
            <a:fld id="{2EA70F40-519F-E641-9AC0-4953ACDDBB32}" type="slidenum">
              <a:rPr lang="en-GB" altLang="en-US" smtClean="0"/>
              <a:pPr>
                <a:defRPr/>
              </a:pPr>
              <a:t>28</a:t>
            </a:fld>
            <a:endParaRPr lang="en-GB" altLang="en-US"/>
          </a:p>
        </p:txBody>
      </p:sp>
    </p:spTree>
    <p:extLst>
      <p:ext uri="{BB962C8B-B14F-4D97-AF65-F5344CB8AC3E}">
        <p14:creationId xmlns:p14="http://schemas.microsoft.com/office/powerpoint/2010/main" val="5829047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125930-4A26-7ACF-94B6-2BA9E7A38965}"/>
              </a:ext>
            </a:extLst>
          </p:cNvPr>
          <p:cNvSpPr>
            <a:spLocks noGrp="1"/>
          </p:cNvSpPr>
          <p:nvPr>
            <p:ph type="title"/>
          </p:nvPr>
        </p:nvSpPr>
        <p:spPr/>
        <p:txBody>
          <a:bodyPr/>
          <a:lstStyle/>
          <a:p>
            <a:r>
              <a:rPr lang="en-US" dirty="0"/>
              <a:t>Goals for May</a:t>
            </a:r>
          </a:p>
        </p:txBody>
      </p:sp>
      <p:sp>
        <p:nvSpPr>
          <p:cNvPr id="3" name="Content Placeholder 2">
            <a:extLst>
              <a:ext uri="{FF2B5EF4-FFF2-40B4-BE49-F238E27FC236}">
                <a16:creationId xmlns:a16="http://schemas.microsoft.com/office/drawing/2014/main" id="{09B8FA04-9EFC-D24E-8CD3-A3526BE06FC6}"/>
              </a:ext>
            </a:extLst>
          </p:cNvPr>
          <p:cNvSpPr>
            <a:spLocks noGrp="1"/>
          </p:cNvSpPr>
          <p:nvPr>
            <p:ph idx="1"/>
          </p:nvPr>
        </p:nvSpPr>
        <p:spPr/>
        <p:txBody>
          <a:bodyPr/>
          <a:lstStyle/>
          <a:p>
            <a:r>
              <a:rPr lang="en-US" sz="2000" dirty="0"/>
              <a:t>Technical submissions and discussion on the different PAR KPIs</a:t>
            </a:r>
          </a:p>
        </p:txBody>
      </p:sp>
      <p:sp>
        <p:nvSpPr>
          <p:cNvPr id="4" name="Slide Number Placeholder 3">
            <a:extLst>
              <a:ext uri="{FF2B5EF4-FFF2-40B4-BE49-F238E27FC236}">
                <a16:creationId xmlns:a16="http://schemas.microsoft.com/office/drawing/2014/main" id="{0BE9DCEC-E15B-5FE4-C123-7CF7C396C52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5C72747-4B50-125C-5F82-DD6D8F74E52E}"/>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B6B7E864-66F6-C426-B063-6C7FB75AE52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50289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93B02-AB0D-9258-D4E6-E9800DF543B6}"/>
              </a:ext>
            </a:extLst>
          </p:cNvPr>
          <p:cNvSpPr>
            <a:spLocks noGrp="1"/>
          </p:cNvSpPr>
          <p:nvPr>
            <p:ph type="title"/>
          </p:nvPr>
        </p:nvSpPr>
        <p:spPr/>
        <p:txBody>
          <a:bodyPr/>
          <a:lstStyle/>
          <a:p>
            <a:r>
              <a:rPr lang="en-US" dirty="0"/>
              <a:t>Teleconferences plan</a:t>
            </a:r>
          </a:p>
        </p:txBody>
      </p:sp>
      <p:sp>
        <p:nvSpPr>
          <p:cNvPr id="3" name="Content Placeholder 2">
            <a:extLst>
              <a:ext uri="{FF2B5EF4-FFF2-40B4-BE49-F238E27FC236}">
                <a16:creationId xmlns:a16="http://schemas.microsoft.com/office/drawing/2014/main" id="{9F9311CF-63D2-BF65-4E05-92889D4904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March 27</a:t>
            </a:r>
            <a:r>
              <a:rPr lang="en-US" sz="1800" baseline="30000" dirty="0"/>
              <a:t>th</a:t>
            </a:r>
            <a:r>
              <a:rPr lang="en-US" sz="1800" dirty="0"/>
              <a:t> 10am-12pm ET</a:t>
            </a:r>
          </a:p>
          <a:p>
            <a:pPr>
              <a:buFont typeface="Arial" panose="020B0604020202020204" pitchFamily="34" charset="0"/>
              <a:buChar char="•"/>
            </a:pPr>
            <a:r>
              <a:rPr lang="en-US" sz="1800" dirty="0"/>
              <a:t>April 10</a:t>
            </a:r>
            <a:r>
              <a:rPr lang="en-US" sz="1800" baseline="30000" dirty="0"/>
              <a:t>th</a:t>
            </a:r>
            <a:r>
              <a:rPr lang="en-US" sz="1800" dirty="0"/>
              <a:t> 10am-12pm ET</a:t>
            </a:r>
          </a:p>
          <a:p>
            <a:pPr>
              <a:buFont typeface="Arial" panose="020B0604020202020204" pitchFamily="34" charset="0"/>
              <a:buChar char="•"/>
            </a:pPr>
            <a:r>
              <a:rPr lang="en-US" sz="1800" dirty="0"/>
              <a:t>May 2</a:t>
            </a:r>
            <a:r>
              <a:rPr lang="en-US" sz="1800" baseline="30000" dirty="0"/>
              <a:t>nd</a:t>
            </a:r>
            <a:r>
              <a:rPr lang="en-US" sz="1800" dirty="0"/>
              <a:t> 10am-12pm ET</a:t>
            </a:r>
          </a:p>
        </p:txBody>
      </p:sp>
      <p:sp>
        <p:nvSpPr>
          <p:cNvPr id="4" name="Slide Number Placeholder 3">
            <a:extLst>
              <a:ext uri="{FF2B5EF4-FFF2-40B4-BE49-F238E27FC236}">
                <a16:creationId xmlns:a16="http://schemas.microsoft.com/office/drawing/2014/main" id="{84FECB9F-2C92-1D59-DA18-02C1B9708E8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6265523-0B1D-42D2-AD6C-03FFD5D8777A}"/>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A65C035F-5EE6-8B7B-8CF3-275B01D8EB6C}"/>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039307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114657</TotalTime>
  <Words>3291</Words>
  <Application>Microsoft Office PowerPoint</Application>
  <PresentationFormat>On-screen Show (4:3)</PresentationFormat>
  <Paragraphs>396</Paragraphs>
  <Slides>30</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30</vt:i4>
      </vt:variant>
    </vt:vector>
  </HeadingPairs>
  <TitlesOfParts>
    <vt:vector size="37"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Discussion on mmWave</vt:lpstr>
      <vt:lpstr>Thursday Agenda-AM2</vt:lpstr>
      <vt:lpstr>PAR Approval Motion</vt:lpstr>
      <vt:lpstr>CSD Approval Motion</vt:lpstr>
      <vt:lpstr>Goals for May</vt:lpstr>
      <vt:lpstr>Teleconferences plan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1429</cp:revision>
  <cp:lastPrinted>1601-01-01T00:00:00Z</cp:lastPrinted>
  <dcterms:created xsi:type="dcterms:W3CDTF">2017-01-26T15:28:16Z</dcterms:created>
  <dcterms:modified xsi:type="dcterms:W3CDTF">2023-03-16T13:17:27Z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