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347" r:id="rId19"/>
    <p:sldId id="2373" r:id="rId20"/>
    <p:sldId id="2374" r:id="rId21"/>
    <p:sldId id="2367" r:id="rId22"/>
    <p:sldId id="2371" r:id="rId23"/>
    <p:sldId id="334" r:id="rId24"/>
    <p:sldId id="2372" r:id="rId25"/>
    <p:sldId id="2375" r:id="rId26"/>
    <p:sldId id="356" r:id="rId27"/>
    <p:sldId id="515" r:id="rId28"/>
    <p:sldId id="516" r:id="rId29"/>
    <p:sldId id="2376" r:id="rId30"/>
    <p:sldId id="2377" r:id="rId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49141C-A46E-404E-9112-D0CF8A4F9350}" v="2" dt="2023-03-16T11:39:20.2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86" d="100"/>
          <a:sy n="86" d="100"/>
        </p:scale>
        <p:origin x="1046"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6849141C-A46E-404E-9112-D0CF8A4F9350}"/>
    <pc:docChg chg="undo custSel modSld">
      <pc:chgData name="Cariou, Laurent" userId="4453f93f-2ed2-46e8-bb8c-3237fbfdd40b" providerId="ADAL" clId="{6849141C-A46E-404E-9112-D0CF8A4F9350}" dt="2023-03-16T11:43:33.356" v="120" actId="20577"/>
      <pc:docMkLst>
        <pc:docMk/>
      </pc:docMkLst>
      <pc:sldChg chg="modSp mod">
        <pc:chgData name="Cariou, Laurent" userId="4453f93f-2ed2-46e8-bb8c-3237fbfdd40b" providerId="ADAL" clId="{6849141C-A46E-404E-9112-D0CF8A4F9350}" dt="2023-03-16T11:43:33.356" v="120" actId="20577"/>
        <pc:sldMkLst>
          <pc:docMk/>
          <pc:sldMk cId="3930036297" sldId="356"/>
        </pc:sldMkLst>
        <pc:spChg chg="mod">
          <ac:chgData name="Cariou, Laurent" userId="4453f93f-2ed2-46e8-bb8c-3237fbfdd40b" providerId="ADAL" clId="{6849141C-A46E-404E-9112-D0CF8A4F9350}" dt="2023-03-16T11:43:33.356" v="120" actId="20577"/>
          <ac:spMkLst>
            <pc:docMk/>
            <pc:sldMk cId="3930036297" sldId="356"/>
            <ac:spMk id="3" creationId="{DFB0BA47-D7B6-4F95-932E-A7AA615BC440}"/>
          </ac:spMkLst>
        </pc:spChg>
      </pc:sldChg>
      <pc:sldChg chg="modSp mod">
        <pc:chgData name="Cariou, Laurent" userId="4453f93f-2ed2-46e8-bb8c-3237fbfdd40b" providerId="ADAL" clId="{6849141C-A46E-404E-9112-D0CF8A4F9350}" dt="2023-03-16T11:38:57.039" v="21" actId="6549"/>
        <pc:sldMkLst>
          <pc:docMk/>
          <pc:sldMk cId="2167891296" sldId="515"/>
        </pc:sldMkLst>
        <pc:spChg chg="mod">
          <ac:chgData name="Cariou, Laurent" userId="4453f93f-2ed2-46e8-bb8c-3237fbfdd40b" providerId="ADAL" clId="{6849141C-A46E-404E-9112-D0CF8A4F9350}" dt="2023-03-16T11:38:57.039" v="21" actId="6549"/>
          <ac:spMkLst>
            <pc:docMk/>
            <pc:sldMk cId="2167891296" sldId="515"/>
            <ac:spMk id="3" creationId="{25AADECC-C5A7-4644-B4A6-500CB4E2C0CA}"/>
          </ac:spMkLst>
        </pc:spChg>
      </pc:sldChg>
      <pc:sldChg chg="modSp mod">
        <pc:chgData name="Cariou, Laurent" userId="4453f93f-2ed2-46e8-bb8c-3237fbfdd40b" providerId="ADAL" clId="{6849141C-A46E-404E-9112-D0CF8A4F9350}" dt="2023-03-16T11:39:24.103" v="28" actId="6549"/>
        <pc:sldMkLst>
          <pc:docMk/>
          <pc:sldMk cId="582904766" sldId="516"/>
        </pc:sldMkLst>
        <pc:spChg chg="mod">
          <ac:chgData name="Cariou, Laurent" userId="4453f93f-2ed2-46e8-bb8c-3237fbfdd40b" providerId="ADAL" clId="{6849141C-A46E-404E-9112-D0CF8A4F9350}" dt="2023-03-16T11:39:24.103" v="28" actId="6549"/>
          <ac:spMkLst>
            <pc:docMk/>
            <pc:sldMk cId="582904766" sldId="516"/>
            <ac:spMk id="3" creationId="{7EE76AE0-F694-B44F-A423-CEC4B19245E3}"/>
          </ac:spMkLst>
        </pc:spChg>
      </pc:sldChg>
      <pc:sldChg chg="modSp mod">
        <pc:chgData name="Cariou, Laurent" userId="4453f93f-2ed2-46e8-bb8c-3237fbfdd40b" providerId="ADAL" clId="{6849141C-A46E-404E-9112-D0CF8A4F9350}" dt="2023-03-16T11:43:10.113" v="119" actId="20577"/>
        <pc:sldMkLst>
          <pc:docMk/>
          <pc:sldMk cId="1039307943" sldId="2377"/>
        </pc:sldMkLst>
        <pc:spChg chg="mod">
          <ac:chgData name="Cariou, Laurent" userId="4453f93f-2ed2-46e8-bb8c-3237fbfdd40b" providerId="ADAL" clId="{6849141C-A46E-404E-9112-D0CF8A4F9350}" dt="2023-03-16T11:43:10.113" v="119" actId="20577"/>
          <ac:spMkLst>
            <pc:docMk/>
            <pc:sldMk cId="1039307943" sldId="2377"/>
            <ac:spMk id="3" creationId="{9F9311CF-63D2-BF65-4E05-92889D49049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3/15/2023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802.11-23/0186r6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0192-01-0uhr-uhr-sg-jan-feb-2023-teleconference-minutes.docx" TargetMode="External"/><Relationship Id="rId2" Type="http://schemas.openxmlformats.org/officeDocument/2006/relationships/hyperlink" Target="https://mentor.ieee.org/802.11/dcn/23/11-23-0094-00-0uhr-uhr-sg-jan-2022-meeting-minut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3/11-23-0480-00-0uhr-uhr-proposed-par.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3/11-23-0079-05-0uhr-uhr-draft-proposed-csd.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Study Group March 2023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2023-03-12</a:t>
            </a:r>
          </a:p>
        </p:txBody>
      </p:sp>
      <p:graphicFrame>
        <p:nvGraphicFramePr>
          <p:cNvPr id="3075" name="Object 3"/>
          <p:cNvGraphicFramePr>
            <a:graphicFrameLocks noChangeAspect="1"/>
          </p:cNvGraphicFramePr>
          <p:nvPr>
            <p:extLst>
              <p:ext uri="{D42A27DB-BD31-4B8C-83A1-F6EECF244321}">
                <p14:modId xmlns:p14="http://schemas.microsoft.com/office/powerpoint/2010/main" val="3697720959"/>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UHR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Monday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Wednesday, AM1, (8:00-10:00)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830386"/>
            <a:ext cx="4230528"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Thursday, AM2,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sz="1000" dirty="0"/>
              <a:t>Goals for May 2023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UHR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March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2361606886"/>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a:t>
            </a:r>
          </a:p>
        </p:txBody>
      </p:sp>
      <p:sp>
        <p:nvSpPr>
          <p:cNvPr id="6" name="Content Placeholder 5">
            <a:extLst>
              <a:ext uri="{FF2B5EF4-FFF2-40B4-BE49-F238E27FC236}">
                <a16:creationId xmlns:a16="http://schemas.microsoft.com/office/drawing/2014/main" id="{26B8F2A9-E5E5-49D6-9164-F6A9F68B1999}"/>
              </a:ext>
            </a:extLst>
          </p:cNvPr>
          <p:cNvSpPr>
            <a:spLocks noGrp="1"/>
          </p:cNvSpPr>
          <p:nvPr>
            <p:ph idx="1"/>
          </p:nvPr>
        </p:nvSpPr>
        <p:spPr/>
        <p:txBody>
          <a:bodyPr/>
          <a:lstStyle/>
          <a:p>
            <a:r>
              <a:rPr lang="en-US" sz="1400" dirty="0"/>
              <a:t>PAR and CSD documents:</a:t>
            </a:r>
          </a:p>
          <a:p>
            <a:pPr>
              <a:buFont typeface="Arial" panose="020B0604020202020204" pitchFamily="34" charset="0"/>
              <a:buChar char="•"/>
            </a:pPr>
            <a:r>
              <a:rPr lang="en-US" sz="1400" b="0" dirty="0"/>
              <a:t>078r0	UHR Draft Proposed PAR, Laurent Cariou et al</a:t>
            </a:r>
          </a:p>
          <a:p>
            <a:pPr>
              <a:buFont typeface="Arial" panose="020B0604020202020204" pitchFamily="34" charset="0"/>
              <a:buChar char="•"/>
            </a:pPr>
            <a:r>
              <a:rPr lang="en-US" sz="1400" b="0" dirty="0"/>
              <a:t>079r0	UHR Draft Proposed CSD, Laurent Cariou et al</a:t>
            </a:r>
          </a:p>
          <a:p>
            <a:pPr>
              <a:buFont typeface="Arial" panose="020B0604020202020204" pitchFamily="34" charset="0"/>
              <a:buChar char="•"/>
            </a:pPr>
            <a:r>
              <a:rPr lang="en-US" sz="1400" b="0" dirty="0"/>
              <a:t>244r0	AP Power save PAR addition proposal, Amelia </a:t>
            </a:r>
            <a:r>
              <a:rPr lang="en-US" sz="1400" b="0" dirty="0" err="1"/>
              <a:t>Andersdotter</a:t>
            </a:r>
            <a:endParaRPr lang="en-US" sz="1400" b="0" dirty="0"/>
          </a:p>
          <a:p>
            <a:pPr>
              <a:buFont typeface="Arial" panose="020B0604020202020204" pitchFamily="34" charset="0"/>
              <a:buChar char="•"/>
            </a:pPr>
            <a:r>
              <a:rPr lang="en-US" sz="1400" b="0" dirty="0"/>
              <a:t>221r0	Hybrid LC and RF in UHR, Volker Jungnickel</a:t>
            </a:r>
          </a:p>
          <a:p>
            <a:pPr>
              <a:buFont typeface="Arial" panose="020B0604020202020204" pitchFamily="34" charset="0"/>
              <a:buChar char="•"/>
            </a:pPr>
            <a:r>
              <a:rPr lang="en-US" sz="1400" b="0" dirty="0"/>
              <a:t>292r0	KPIs for Industrial Automation Use Cases, Akira Kishida (NTT)</a:t>
            </a:r>
          </a:p>
          <a:p>
            <a:pPr>
              <a:buFont typeface="Arial" panose="020B0604020202020204" pitchFamily="34" charset="0"/>
              <a:buChar char="•"/>
            </a:pPr>
            <a:endParaRPr lang="en-US" sz="1400"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4"/>
          </p:nvPr>
        </p:nvSpPr>
        <p:spPr/>
        <p:txBody>
          <a:bodyPr/>
          <a:lstStyle/>
          <a:p>
            <a:r>
              <a:rPr lang="en-GB" dirty="0"/>
              <a:t>Laurent Cariou, Intel</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012074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85800" y="1600200"/>
            <a:ext cx="7770813" cy="4113213"/>
          </a:xfrm>
        </p:spPr>
        <p:txBody>
          <a:bodyPr/>
          <a:lstStyle/>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Technical (1/2):</a:t>
            </a:r>
            <a:r>
              <a:rPr lang="en-US" sz="1400" dirty="0">
                <a:effectLst/>
                <a:latin typeface="Times New Roman" panose="02020603050405020304" pitchFamily="18" charset="0"/>
                <a:ea typeface="Times New Roman" panose="02020603050405020304" pitchFamily="18" charset="0"/>
              </a:rPr>
              <a:t> </a:t>
            </a:r>
            <a:endParaRPr lang="en-US" sz="11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b="0" dirty="0">
                <a:solidFill>
                  <a:schemeClr val="tx1"/>
                </a:solidFill>
                <a:effectLst/>
                <a:latin typeface="Times New Roman" panose="02020603050405020304" pitchFamily="18" charset="0"/>
                <a:ea typeface="Times New Roman" panose="02020603050405020304" pitchFamily="18" charset="0"/>
              </a:rPr>
              <a:t>1910r1	Seamless Roaming for UHR, Duncan</a:t>
            </a:r>
          </a:p>
          <a:p>
            <a:pPr marL="0" marR="0">
              <a:spcBef>
                <a:spcPts val="0"/>
              </a:spcBef>
              <a:spcAft>
                <a:spcPts val="0"/>
              </a:spcAft>
            </a:pPr>
            <a:r>
              <a:rPr lang="en-US" sz="1400" b="0" dirty="0">
                <a:solidFill>
                  <a:schemeClr val="tx1"/>
                </a:solidFill>
                <a:effectLst/>
                <a:latin typeface="Times New Roman" panose="02020603050405020304" pitchFamily="18" charset="0"/>
                <a:ea typeface="Times New Roman" panose="02020603050405020304" pitchFamily="18" charset="0"/>
              </a:rPr>
              <a:t>0046r0	Multi-AP Coordination for Low Latency Traffic Delivery: Usage Scenarios, Liuming</a:t>
            </a:r>
          </a:p>
          <a:p>
            <a:pPr marL="0" marR="0">
              <a:spcBef>
                <a:spcPts val="0"/>
              </a:spcBef>
              <a:spcAft>
                <a:spcPts val="0"/>
              </a:spcAft>
            </a:pPr>
            <a:r>
              <a:rPr lang="en-US" sz="1400" b="0" dirty="0">
                <a:solidFill>
                  <a:schemeClr val="tx1"/>
                </a:solidFill>
                <a:effectLst/>
                <a:latin typeface="Times New Roman" panose="02020603050405020304" pitchFamily="18" charset="0"/>
                <a:ea typeface="Times New Roman" panose="02020603050405020304" pitchFamily="18" charset="0"/>
              </a:rPr>
              <a:t>0058r0	UHR SG Spatial Reuse in Coordinated M-AP for UHR, Rui Yang (</a:t>
            </a:r>
            <a:r>
              <a:rPr lang="en-US" sz="1400" b="0" dirty="0" err="1">
                <a:solidFill>
                  <a:schemeClr val="tx1"/>
                </a:solidFill>
                <a:effectLst/>
                <a:latin typeface="Times New Roman" panose="02020603050405020304" pitchFamily="18" charset="0"/>
                <a:ea typeface="Times New Roman" panose="02020603050405020304" pitchFamily="18" charset="0"/>
              </a:rPr>
              <a:t>InterDigital</a:t>
            </a:r>
            <a:r>
              <a:rPr lang="en-US" sz="1400" b="0" dirty="0">
                <a:solidFill>
                  <a:schemeClr val="tx1"/>
                </a:solidFill>
                <a:effectLst/>
                <a:latin typeface="Times New Roman" panose="02020603050405020304" pitchFamily="18" charset="0"/>
                <a:ea typeface="Times New Roman" panose="02020603050405020304" pitchFamily="18" charset="0"/>
              </a:rPr>
              <a:t>)</a:t>
            </a:r>
          </a:p>
          <a:p>
            <a:pPr marL="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0011r0	On the enhanced link adaptation, Xiaogang Chen</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b="0" dirty="0">
                <a:solidFill>
                  <a:schemeClr val="tx1"/>
                </a:solidFill>
                <a:effectLst/>
                <a:latin typeface="Times New Roman" panose="02020603050405020304" pitchFamily="18" charset="0"/>
                <a:ea typeface="Times New Roman" panose="02020603050405020304" pitchFamily="18" charset="0"/>
              </a:rPr>
              <a:t>0060r0	Layered QoS and multi-layer transmission follow-up, Ross Jian Yu (Huawei)</a:t>
            </a: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0069r0	Considerations on Latency Improvement, </a:t>
            </a:r>
            <a:r>
              <a:rPr lang="en-GB" sz="1400" b="0" dirty="0" err="1">
                <a:solidFill>
                  <a:schemeClr val="tx1"/>
                </a:solidFill>
                <a:effectLst/>
                <a:latin typeface="Times New Roman" panose="02020603050405020304" pitchFamily="18" charset="0"/>
                <a:ea typeface="Times New Roman" panose="02020603050405020304" pitchFamily="18" charset="0"/>
              </a:rPr>
              <a:t>Insun</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0075r0	More Discussions on Deep learning for WLAN	Ziyang Guo, Huawei</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0066r1	Thoughts on Utilizing </a:t>
            </a:r>
            <a:r>
              <a:rPr lang="en-GB" sz="1400" b="0" dirty="0" err="1">
                <a:solidFill>
                  <a:schemeClr val="tx1"/>
                </a:solidFill>
                <a:effectLst/>
                <a:latin typeface="Times New Roman" panose="02020603050405020304" pitchFamily="18" charset="0"/>
                <a:ea typeface="Times New Roman" panose="02020603050405020304" pitchFamily="18" charset="0"/>
              </a:rPr>
              <a:t>mmWave</a:t>
            </a:r>
            <a:r>
              <a:rPr lang="en-GB" sz="1400" b="0" dirty="0">
                <a:solidFill>
                  <a:schemeClr val="tx1"/>
                </a:solidFill>
                <a:effectLst/>
                <a:latin typeface="Times New Roman" panose="02020603050405020304" pitchFamily="18" charset="0"/>
                <a:ea typeface="Times New Roman" panose="02020603050405020304" pitchFamily="18" charset="0"/>
              </a:rPr>
              <a:t>, </a:t>
            </a:r>
            <a:r>
              <a:rPr lang="en-GB" sz="1400" b="0" dirty="0" err="1">
                <a:solidFill>
                  <a:schemeClr val="tx1"/>
                </a:solidFill>
                <a:effectLst/>
                <a:latin typeface="Times New Roman" panose="02020603050405020304" pitchFamily="18" charset="0"/>
                <a:ea typeface="Times New Roman" panose="02020603050405020304" pitchFamily="18" charset="0"/>
              </a:rPr>
              <a:t>Mengshi</a:t>
            </a:r>
            <a:r>
              <a:rPr lang="en-GB" sz="1400" b="0" dirty="0">
                <a:solidFill>
                  <a:schemeClr val="tx1"/>
                </a:solidFill>
                <a:effectLst/>
                <a:latin typeface="Times New Roman" panose="02020603050405020304" pitchFamily="18" charset="0"/>
                <a:ea typeface="Times New Roman" panose="02020603050405020304" pitchFamily="18" charset="0"/>
              </a:rPr>
              <a:t> Hu (Huawei)</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Malgun Gothic" panose="020B0503020000020004" pitchFamily="34" charset="-127"/>
              </a:rPr>
              <a:t>0092r0	</a:t>
            </a:r>
            <a:r>
              <a:rPr lang="en-GB" sz="1400" b="0" dirty="0" err="1">
                <a:solidFill>
                  <a:schemeClr val="tx1"/>
                </a:solidFill>
                <a:effectLst/>
                <a:latin typeface="Times New Roman" panose="02020603050405020304" pitchFamily="18" charset="0"/>
                <a:ea typeface="Malgun Gothic" panose="020B0503020000020004" pitchFamily="34" charset="-127"/>
              </a:rPr>
              <a:t>Preemption</a:t>
            </a:r>
            <a:r>
              <a:rPr lang="en-GB" sz="1400" b="0" dirty="0">
                <a:solidFill>
                  <a:schemeClr val="tx1"/>
                </a:solidFill>
                <a:effectLst/>
                <a:latin typeface="Times New Roman" panose="02020603050405020304" pitchFamily="18" charset="0"/>
                <a:ea typeface="Malgun Gothic" panose="020B0503020000020004" pitchFamily="34" charset="-127"/>
              </a:rPr>
              <a:t>, Juan Fang</a:t>
            </a:r>
          </a:p>
          <a:p>
            <a:pPr marL="0" marR="0">
              <a:spcBef>
                <a:spcPts val="0"/>
              </a:spcBef>
              <a:spcAft>
                <a:spcPts val="0"/>
              </a:spcAft>
            </a:pPr>
            <a:r>
              <a:rPr lang="en-US" sz="1400" b="0" dirty="0">
                <a:solidFill>
                  <a:schemeClr val="tx1"/>
                </a:solidFill>
                <a:effectLst/>
                <a:latin typeface="Times New Roman" panose="02020603050405020304" pitchFamily="18" charset="0"/>
                <a:ea typeface="Times New Roman" panose="02020603050405020304" pitchFamily="18" charset="0"/>
              </a:rPr>
              <a:t>0042r0	Thought for Range Extension in UHR, Dongguk Lim (LG Electronics)</a:t>
            </a: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0165r0	Realistic Rates on 60GHz Clients, Rethna</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b="0" dirty="0">
                <a:solidFill>
                  <a:schemeClr val="tx1"/>
                </a:solidFill>
                <a:effectLst/>
                <a:latin typeface="Times New Roman" panose="02020603050405020304" pitchFamily="18" charset="0"/>
                <a:ea typeface="Times New Roman" panose="02020603050405020304" pitchFamily="18" charset="0"/>
              </a:rPr>
              <a:t>0298r0	Improved reliability in presence of interference, Laurent Cariou</a:t>
            </a: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0226r0	Coordination of R-TWT for Multi-AP deployment, Abdel</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0285r0	TXOP Protection of Non-Primary Channel, Kiseon</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0286r0	Trigger frame protection, Po-Kai Huang</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b="0" dirty="0">
                <a:solidFill>
                  <a:schemeClr val="tx1"/>
                </a:solidFill>
                <a:effectLst/>
                <a:latin typeface="Times New Roman" panose="02020603050405020304" pitchFamily="18" charset="0"/>
                <a:ea typeface="Times New Roman" panose="02020603050405020304" pitchFamily="18" charset="0"/>
              </a:rPr>
              <a:t>0297r0	r-TWT for Multi-AP, Laurent Cariou</a:t>
            </a: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0058r0	Spatial Reuse in Coordinated M-AP for UHR, Rui Yang (</a:t>
            </a:r>
            <a:r>
              <a:rPr lang="en-GB" sz="1400" b="0" dirty="0" err="1">
                <a:solidFill>
                  <a:schemeClr val="tx1"/>
                </a:solidFill>
                <a:effectLst/>
                <a:latin typeface="Times New Roman" panose="02020603050405020304" pitchFamily="18" charset="0"/>
                <a:ea typeface="Times New Roman" panose="02020603050405020304" pitchFamily="18" charset="0"/>
              </a:rPr>
              <a:t>InterDigital</a:t>
            </a:r>
            <a:r>
              <a:rPr lang="en-GB" sz="1400" b="0" dirty="0">
                <a:solidFill>
                  <a:schemeClr val="tx1"/>
                </a:solidFill>
                <a:effectLst/>
                <a:latin typeface="Times New Roman" panose="02020603050405020304" pitchFamily="18" charset="0"/>
                <a:ea typeface="Times New Roman" panose="02020603050405020304" pitchFamily="18" charset="0"/>
              </a:rPr>
              <a:t>)</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latinLnBrk="1">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0279r0	Considerations on Seamless Roaming, </a:t>
            </a:r>
            <a:r>
              <a:rPr lang="en-GB" sz="1400" b="0" dirty="0" err="1">
                <a:solidFill>
                  <a:schemeClr val="tx1"/>
                </a:solidFill>
                <a:effectLst/>
                <a:latin typeface="Times New Roman" panose="02020603050405020304" pitchFamily="18" charset="0"/>
                <a:ea typeface="Times New Roman" panose="02020603050405020304" pitchFamily="18" charset="0"/>
              </a:rPr>
              <a:t>Insun</a:t>
            </a:r>
            <a:r>
              <a:rPr lang="en-GB" sz="1400" b="0" dirty="0">
                <a:solidFill>
                  <a:schemeClr val="tx1"/>
                </a:solidFill>
                <a:effectLst/>
                <a:latin typeface="Times New Roman" panose="02020603050405020304" pitchFamily="18" charset="0"/>
                <a:ea typeface="Times New Roman" panose="02020603050405020304" pitchFamily="18" charset="0"/>
              </a:rPr>
              <a:t> Jang</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latinLnBrk="1">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0170r0	smooth roaming discussion, Liwen Chu</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0249r0	extended TXOP sharing, Liwen Chu</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0250r0	AP coordination for R-TWT, Liwen Chu</a:t>
            </a:r>
            <a:endParaRPr lang="en-US" sz="1400" b="0"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132393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Registration for the March 802 plenary session</a:t>
            </a:r>
          </a:p>
        </p:txBody>
      </p:sp>
      <p:sp>
        <p:nvSpPr>
          <p:cNvPr id="3" name="Content Placeholder 2"/>
          <p:cNvSpPr>
            <a:spLocks noGrp="1"/>
          </p:cNvSpPr>
          <p:nvPr>
            <p:ph idx="1"/>
          </p:nvPr>
        </p:nvSpPr>
        <p:spPr>
          <a:xfrm>
            <a:off x="685801" y="2286000"/>
            <a:ext cx="7770813" cy="3427811"/>
          </a:xfrm>
        </p:spPr>
        <p:txBody>
          <a:bodyPr/>
          <a:lstStyle/>
          <a:p>
            <a:pPr>
              <a:buFont typeface="Arial" panose="020B0604020202020204" pitchFamily="34" charset="0"/>
              <a:buChar char="•"/>
            </a:pPr>
            <a:r>
              <a:rPr lang="en-US" sz="1600" dirty="0"/>
              <a:t>This meeting is part of the March 802 plenary session</a:t>
            </a:r>
          </a:p>
          <a:p>
            <a:pPr>
              <a:buFont typeface="Arial" panose="020B0604020202020204" pitchFamily="34" charset="0"/>
              <a:buChar char="•"/>
            </a:pPr>
            <a:endParaRPr lang="en-US" sz="1600" dirty="0"/>
          </a:p>
          <a:p>
            <a:pPr>
              <a:buFont typeface="Arial" panose="020B0604020202020204" pitchFamily="34" charset="0"/>
              <a:buChar char="•"/>
            </a:pPr>
            <a:r>
              <a:rPr lang="en-US" sz="1600" dirty="0"/>
              <a:t>You must pay the registration fee whether attending in-person or remotely</a:t>
            </a:r>
          </a:p>
          <a:p>
            <a:pPr>
              <a:buFont typeface="Arial" panose="020B0604020202020204" pitchFamily="34" charset="0"/>
              <a:buChar char="•"/>
            </a:pPr>
            <a:endParaRPr lang="en-US" sz="1600" dirty="0"/>
          </a:p>
          <a:p>
            <a:pPr>
              <a:buFont typeface="Arial" panose="020B0604020202020204" pitchFamily="34" charset="0"/>
              <a:buChar char="•"/>
            </a:pPr>
            <a:r>
              <a:rPr lang="en-US" sz="1600" dirty="0"/>
              <a:t>If you have not already done so, you can register here: </a:t>
            </a:r>
            <a:r>
              <a:rPr lang="en-US" sz="1600" dirty="0">
                <a:hlinkClick r:id="rId2"/>
              </a:rPr>
              <a:t>https://cvent.me/AwPbAx</a:t>
            </a: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If you do not intend to register for this session you must leave this meeting and, if you have logged attendance on IMAT, email the 802.11 chair or vice chairs to have your attendance cancelled</a:t>
            </a:r>
          </a:p>
          <a:p>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4572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85800" y="1296987"/>
            <a:ext cx="7770813" cy="4570413"/>
          </a:xfrm>
        </p:spPr>
        <p:txBody>
          <a:bodyPr/>
          <a:lstStyle/>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Technical (2/2):</a:t>
            </a:r>
            <a:r>
              <a:rPr lang="en-US" sz="1400" dirty="0">
                <a:effectLst/>
                <a:latin typeface="Times New Roman" panose="02020603050405020304" pitchFamily="18" charset="0"/>
                <a:ea typeface="Times New Roman" panose="02020603050405020304" pitchFamily="18" charset="0"/>
              </a:rPr>
              <a:t> </a:t>
            </a:r>
            <a:endParaRPr lang="en-US" sz="11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0284r0	beacon design, Liwen Chu</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latinLnBrk="1">
              <a:spcBef>
                <a:spcPts val="0"/>
              </a:spcBef>
              <a:spcAft>
                <a:spcPts val="0"/>
              </a:spcAft>
            </a:pPr>
            <a:r>
              <a:rPr lang="en-GB" sz="1400" b="0" dirty="0">
                <a:solidFill>
                  <a:schemeClr val="tx1"/>
                </a:solidFill>
                <a:effectLst/>
                <a:latin typeface="Times New Roman" panose="02020603050405020304" pitchFamily="18" charset="0"/>
                <a:ea typeface="Malgun Gothic" panose="020B0503020000020004" pitchFamily="34" charset="-127"/>
              </a:rPr>
              <a:t>0281r0	Considerations on RU / MRU Designs for UHR, Eunsung Park, LG Electronics</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0261r0	TDMA for Wifi-8, Dibakar Das</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0262r0	Reducing Link Adaptation Convergence Time, Shimi Shilo</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0263r0	Triggered Beamforming in UHR, Shimi Shilo</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0291r0	R-TWT Multi-AP Coordination, Kumail Haider</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0243r0	Joint Transmission for UHR – Additional Results, Ron Porat</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0293r0	Follow-up on TWT-based Multi-AP Coordination, </a:t>
            </a:r>
            <a:r>
              <a:rPr lang="en-GB" sz="1400" b="0" dirty="0" err="1">
                <a:solidFill>
                  <a:schemeClr val="tx1"/>
                </a:solidFill>
                <a:effectLst/>
                <a:latin typeface="Times New Roman" panose="02020603050405020304" pitchFamily="18" charset="0"/>
                <a:ea typeface="Times New Roman" panose="02020603050405020304" pitchFamily="18" charset="0"/>
              </a:rPr>
              <a:t>Rubaket</a:t>
            </a:r>
            <a:r>
              <a:rPr lang="en-GB" sz="1400" b="0" dirty="0">
                <a:solidFill>
                  <a:schemeClr val="tx1"/>
                </a:solidFill>
                <a:effectLst/>
                <a:latin typeface="Times New Roman" panose="02020603050405020304" pitchFamily="18" charset="0"/>
                <a:ea typeface="Times New Roman" panose="02020603050405020304" pitchFamily="18" charset="0"/>
              </a:rPr>
              <a:t> Shafin</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0294r0	Channel Usage Enhancements for P2P in UHR, </a:t>
            </a:r>
            <a:r>
              <a:rPr lang="en-GB" sz="1400" b="0" dirty="0" err="1">
                <a:solidFill>
                  <a:schemeClr val="tx1"/>
                </a:solidFill>
                <a:effectLst/>
                <a:latin typeface="Times New Roman" panose="02020603050405020304" pitchFamily="18" charset="0"/>
                <a:ea typeface="Times New Roman" panose="02020603050405020304" pitchFamily="18" charset="0"/>
              </a:rPr>
              <a:t>Rubaket</a:t>
            </a:r>
            <a:r>
              <a:rPr lang="en-GB" sz="1400" b="0" dirty="0">
                <a:solidFill>
                  <a:schemeClr val="tx1"/>
                </a:solidFill>
                <a:effectLst/>
                <a:latin typeface="Times New Roman" panose="02020603050405020304" pitchFamily="18" charset="0"/>
                <a:ea typeface="Times New Roman" panose="02020603050405020304" pitchFamily="18" charset="0"/>
              </a:rPr>
              <a:t> Shafin</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0295r0	Discussion on Multi-AP Coordination, Xiaofei Wang</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0312r0 	Thoughts on Secure Control frames, Alfred </a:t>
            </a:r>
            <a:r>
              <a:rPr lang="en-GB" sz="1400" b="0" dirty="0" err="1">
                <a:solidFill>
                  <a:schemeClr val="tx1"/>
                </a:solidFill>
                <a:effectLst/>
                <a:latin typeface="Times New Roman" panose="02020603050405020304" pitchFamily="18" charset="0"/>
                <a:ea typeface="Times New Roman" panose="02020603050405020304" pitchFamily="18" charset="0"/>
              </a:rPr>
              <a:t>Asterjahdi</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0225r0	considering unscheduled ap </a:t>
            </a:r>
            <a:r>
              <a:rPr lang="en-GB" sz="1400" b="0" dirty="0" err="1">
                <a:solidFill>
                  <a:schemeClr val="tx1"/>
                </a:solidFill>
                <a:effectLst/>
                <a:latin typeface="Times New Roman" panose="02020603050405020304" pitchFamily="18" charset="0"/>
                <a:ea typeface="Times New Roman" panose="02020603050405020304" pitchFamily="18" charset="0"/>
              </a:rPr>
              <a:t>mld</a:t>
            </a:r>
            <a:r>
              <a:rPr lang="en-GB" sz="1400" b="0" dirty="0">
                <a:solidFill>
                  <a:schemeClr val="tx1"/>
                </a:solidFill>
                <a:effectLst/>
                <a:latin typeface="Times New Roman" panose="02020603050405020304" pitchFamily="18" charset="0"/>
                <a:ea typeface="Times New Roman" panose="02020603050405020304" pitchFamily="18" charset="0"/>
              </a:rPr>
              <a:t> power save, </a:t>
            </a:r>
            <a:r>
              <a:rPr lang="en-GB" sz="1400" b="0" dirty="0" err="1">
                <a:solidFill>
                  <a:schemeClr val="tx1"/>
                </a:solidFill>
                <a:effectLst/>
                <a:latin typeface="Times New Roman" panose="02020603050405020304" pitchFamily="18" charset="0"/>
                <a:ea typeface="Times New Roman" panose="02020603050405020304" pitchFamily="18" charset="0"/>
              </a:rPr>
              <a:t>Guogang</a:t>
            </a:r>
            <a:r>
              <a:rPr lang="en-GB" sz="1400" b="0" dirty="0">
                <a:solidFill>
                  <a:schemeClr val="tx1"/>
                </a:solidFill>
                <a:effectLst/>
                <a:latin typeface="Times New Roman" panose="02020603050405020304" pitchFamily="18" charset="0"/>
                <a:ea typeface="Times New Roman" panose="02020603050405020304" pitchFamily="18" charset="0"/>
              </a:rPr>
              <a:t> Huang</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0231r0	thoughts on seamless roaming under non collocated ap </a:t>
            </a:r>
            <a:r>
              <a:rPr lang="en-GB" sz="1400" b="0" dirty="0" err="1">
                <a:solidFill>
                  <a:schemeClr val="tx1"/>
                </a:solidFill>
                <a:effectLst/>
                <a:latin typeface="Times New Roman" panose="02020603050405020304" pitchFamily="18" charset="0"/>
                <a:ea typeface="Times New Roman" panose="02020603050405020304" pitchFamily="18" charset="0"/>
              </a:rPr>
              <a:t>mld</a:t>
            </a:r>
            <a:r>
              <a:rPr lang="en-GB" sz="1400" b="0" dirty="0">
                <a:solidFill>
                  <a:schemeClr val="tx1"/>
                </a:solidFill>
                <a:effectLst/>
                <a:latin typeface="Times New Roman" panose="02020603050405020304" pitchFamily="18" charset="0"/>
                <a:ea typeface="Times New Roman" panose="02020603050405020304" pitchFamily="18" charset="0"/>
              </a:rPr>
              <a:t> architecture, </a:t>
            </a:r>
            <a:r>
              <a:rPr lang="en-GB" sz="1400" b="0" dirty="0" err="1">
                <a:solidFill>
                  <a:schemeClr val="tx1"/>
                </a:solidFill>
                <a:effectLst/>
                <a:latin typeface="Times New Roman" panose="02020603050405020304" pitchFamily="18" charset="0"/>
                <a:ea typeface="Times New Roman" panose="02020603050405020304" pitchFamily="18" charset="0"/>
              </a:rPr>
              <a:t>Guogang</a:t>
            </a:r>
            <a:r>
              <a:rPr lang="en-GB" sz="1400" b="0" dirty="0">
                <a:solidFill>
                  <a:schemeClr val="tx1"/>
                </a:solidFill>
                <a:effectLst/>
                <a:latin typeface="Times New Roman" panose="02020603050405020304" pitchFamily="18" charset="0"/>
                <a:ea typeface="Times New Roman" panose="02020603050405020304" pitchFamily="18" charset="0"/>
              </a:rPr>
              <a:t> Huang</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0322r0	Improve roaming between MLDs, Po-Kai Huang</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0355r0	Enhanced </a:t>
            </a:r>
            <a:r>
              <a:rPr lang="en-GB" sz="1400" b="0" dirty="0" err="1">
                <a:solidFill>
                  <a:schemeClr val="tx1"/>
                </a:solidFill>
                <a:effectLst/>
                <a:latin typeface="Times New Roman" panose="02020603050405020304" pitchFamily="18" charset="0"/>
                <a:ea typeface="Times New Roman" panose="02020603050405020304" pitchFamily="18" charset="0"/>
              </a:rPr>
              <a:t>rTWT</a:t>
            </a:r>
            <a:r>
              <a:rPr lang="en-GB" sz="1400" b="0" dirty="0">
                <a:solidFill>
                  <a:schemeClr val="tx1"/>
                </a:solidFill>
                <a:effectLst/>
                <a:latin typeface="Times New Roman" panose="02020603050405020304" pitchFamily="18" charset="0"/>
                <a:ea typeface="Times New Roman" panose="02020603050405020304" pitchFamily="18" charset="0"/>
              </a:rPr>
              <a:t> and MAP operation, Hanqing Lou (</a:t>
            </a:r>
            <a:r>
              <a:rPr lang="en-GB" sz="1400" b="0" dirty="0" err="1">
                <a:solidFill>
                  <a:schemeClr val="tx1"/>
                </a:solidFill>
                <a:effectLst/>
                <a:latin typeface="Times New Roman" panose="02020603050405020304" pitchFamily="18" charset="0"/>
                <a:ea typeface="Times New Roman" panose="02020603050405020304" pitchFamily="18" charset="0"/>
              </a:rPr>
              <a:t>InterDigital</a:t>
            </a:r>
            <a:r>
              <a:rPr lang="en-GB" sz="1400" b="0" dirty="0">
                <a:solidFill>
                  <a:schemeClr val="tx1"/>
                </a:solidFill>
                <a:effectLst/>
                <a:latin typeface="Times New Roman" panose="02020603050405020304" pitchFamily="18" charset="0"/>
                <a:ea typeface="Times New Roman" panose="02020603050405020304" pitchFamily="18" charset="0"/>
              </a:rPr>
              <a:t>) </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0325r0	coordinated spatial reuse for UHR, Jason</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0352r0	enhanced security discussion, Liwen Chu</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0378r0	Enhanced Scheduling Method for Low Latency Traffic, </a:t>
            </a:r>
            <a:r>
              <a:rPr lang="en-GB" sz="1400" b="0" dirty="0" err="1">
                <a:solidFill>
                  <a:schemeClr val="tx1"/>
                </a:solidFill>
                <a:effectLst/>
                <a:latin typeface="Times New Roman" panose="02020603050405020304" pitchFamily="18" charset="0"/>
                <a:ea typeface="Times New Roman" panose="02020603050405020304" pitchFamily="18" charset="0"/>
              </a:rPr>
              <a:t>Serhat</a:t>
            </a:r>
            <a:r>
              <a:rPr lang="en-GB" sz="1400" b="0" dirty="0">
                <a:solidFill>
                  <a:schemeClr val="tx1"/>
                </a:solidFill>
                <a:effectLst/>
                <a:latin typeface="Times New Roman" panose="02020603050405020304" pitchFamily="18" charset="0"/>
                <a:ea typeface="Times New Roman" panose="02020603050405020304" pitchFamily="18" charset="0"/>
              </a:rPr>
              <a:t> </a:t>
            </a:r>
            <a:r>
              <a:rPr lang="en-GB" sz="1400" b="0" dirty="0" err="1">
                <a:solidFill>
                  <a:schemeClr val="tx1"/>
                </a:solidFill>
                <a:effectLst/>
                <a:latin typeface="Times New Roman" panose="02020603050405020304" pitchFamily="18" charset="0"/>
                <a:ea typeface="Times New Roman" panose="02020603050405020304" pitchFamily="18" charset="0"/>
              </a:rPr>
              <a:t>Erkucuk</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0381r0	Enhancements to Channel Access for UHR, </a:t>
            </a:r>
            <a:r>
              <a:rPr lang="en-GB" sz="1400" b="0" dirty="0" err="1">
                <a:solidFill>
                  <a:schemeClr val="tx1"/>
                </a:solidFill>
                <a:effectLst/>
                <a:latin typeface="Times New Roman" panose="02020603050405020304" pitchFamily="18" charset="0"/>
                <a:ea typeface="Times New Roman" panose="02020603050405020304" pitchFamily="18" charset="0"/>
              </a:rPr>
              <a:t>Maulik</a:t>
            </a:r>
            <a:r>
              <a:rPr lang="en-GB" sz="1400" b="0" dirty="0">
                <a:solidFill>
                  <a:schemeClr val="tx1"/>
                </a:solidFill>
                <a:effectLst/>
                <a:latin typeface="Times New Roman" panose="02020603050405020304" pitchFamily="18" charset="0"/>
                <a:ea typeface="Times New Roman" panose="02020603050405020304" pitchFamily="18" charset="0"/>
              </a:rPr>
              <a:t> Vaidya</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b="0" dirty="0">
                <a:solidFill>
                  <a:schemeClr val="tx1"/>
                </a:solidFill>
                <a:effectLst/>
                <a:latin typeface="Times New Roman" panose="02020603050405020304" pitchFamily="18" charset="0"/>
                <a:ea typeface="Times New Roman" panose="02020603050405020304" pitchFamily="18" charset="0"/>
              </a:rPr>
              <a:t>0389r0	Consideration on EDCA operation for low latency traffic delivery, Liuming Lu</a:t>
            </a:r>
          </a:p>
          <a:p>
            <a:pPr marL="0" marR="0">
              <a:spcBef>
                <a:spcPts val="0"/>
              </a:spcBef>
              <a:spcAft>
                <a:spcPts val="0"/>
              </a:spcAft>
            </a:pPr>
            <a:r>
              <a:rPr lang="en-US" sz="1400" b="0" dirty="0">
                <a:solidFill>
                  <a:schemeClr val="tx1"/>
                </a:solidFill>
                <a:effectLst/>
                <a:latin typeface="Times New Roman" panose="02020603050405020304" pitchFamily="18" charset="0"/>
                <a:ea typeface="Times New Roman" panose="02020603050405020304" pitchFamily="18" charset="0"/>
              </a:rPr>
              <a:t>0420r0	Spatial reuse improvements for UHR, Leonardo Lanante</a:t>
            </a:r>
          </a:p>
          <a:p>
            <a:pPr marL="0" marR="0">
              <a:spcBef>
                <a:spcPts val="0"/>
              </a:spcBef>
              <a:spcAft>
                <a:spcPts val="0"/>
              </a:spcAft>
            </a:pPr>
            <a:r>
              <a:rPr lang="en-US" sz="1400" b="0" dirty="0">
                <a:solidFill>
                  <a:schemeClr val="tx1"/>
                </a:solidFill>
                <a:effectLst/>
                <a:latin typeface="Times New Roman" panose="02020603050405020304" pitchFamily="18" charset="0"/>
                <a:ea typeface="Times New Roman" panose="02020603050405020304" pitchFamily="18" charset="0"/>
              </a:rPr>
              <a:t>0324r0	Roaming Requirements, Brian Hart</a:t>
            </a:r>
          </a:p>
          <a:p>
            <a:pPr marL="0" marR="0">
              <a:spcBef>
                <a:spcPts val="0"/>
              </a:spcBef>
              <a:spcAft>
                <a:spcPts val="0"/>
              </a:spcAft>
            </a:pPr>
            <a:r>
              <a:rPr lang="en-US" sz="1400" b="0" dirty="0">
                <a:solidFill>
                  <a:schemeClr val="tx1"/>
                </a:solidFill>
                <a:latin typeface="Times New Roman" panose="02020603050405020304" pitchFamily="18" charset="0"/>
                <a:ea typeface="Times New Roman" panose="02020603050405020304" pitchFamily="18" charset="0"/>
              </a:rPr>
              <a:t>0356r0	MAC Header protection, Abhishek Patil</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800" b="0" dirty="0">
              <a:solidFill>
                <a:schemeClr val="tx1"/>
              </a:solidFill>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3254193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723899" y="17526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Approval of SG Minutes</a:t>
            </a:r>
          </a:p>
          <a:p>
            <a:pPr lvl="0">
              <a:buFont typeface="Arial" panose="020B0604020202020204" pitchFamily="34" charset="0"/>
              <a:buChar char="•"/>
            </a:pPr>
            <a:r>
              <a:rPr lang="en-GB" sz="1600" dirty="0"/>
              <a:t>PAR discussion</a:t>
            </a:r>
          </a:p>
          <a:p>
            <a:pPr lvl="1">
              <a:buFont typeface="Arial" panose="020B0604020202020204" pitchFamily="34" charset="0"/>
              <a:buChar char="•"/>
            </a:pPr>
            <a:r>
              <a:rPr lang="en-GB" sz="1200" dirty="0"/>
              <a:t>Update on Draft Proposed PAR: 078r4</a:t>
            </a:r>
          </a:p>
          <a:p>
            <a:pPr lvl="1">
              <a:buFont typeface="Arial" panose="020B0604020202020204" pitchFamily="34" charset="0"/>
              <a:buChar char="•"/>
            </a:pPr>
            <a:r>
              <a:rPr lang="en-GB" sz="1200" dirty="0"/>
              <a:t>Update on Draft Proposed CSD: 079r0</a:t>
            </a:r>
          </a:p>
          <a:p>
            <a:pPr lvl="1">
              <a:buFont typeface="Arial" panose="020B0604020202020204" pitchFamily="34" charset="0"/>
              <a:buChar char="•"/>
            </a:pPr>
            <a:r>
              <a:rPr lang="en-US" sz="1200" b="0" dirty="0"/>
              <a:t>244r0	AP Power save PAR addition proposal, Amelia </a:t>
            </a:r>
            <a:r>
              <a:rPr lang="en-US" sz="1200" b="0" dirty="0" err="1"/>
              <a:t>Andersdotter</a:t>
            </a:r>
            <a:endParaRPr lang="en-US" sz="1200" b="0" dirty="0"/>
          </a:p>
          <a:p>
            <a:pPr lvl="1">
              <a:buFont typeface="Arial" panose="020B0604020202020204" pitchFamily="34" charset="0"/>
              <a:buChar char="•"/>
            </a:pPr>
            <a:r>
              <a:rPr lang="en-US" sz="1200" b="0" dirty="0"/>
              <a:t>292r0	KPIs for Industrial Automation Use Cases, Akira Kishida (NTT)</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b="0" dirty="0">
                <a:solidFill>
                  <a:schemeClr val="tx1"/>
                </a:solidFill>
                <a:effectLst/>
                <a:latin typeface="Times New Roman" panose="02020603050405020304" pitchFamily="18" charset="0"/>
                <a:ea typeface="Times New Roman" panose="02020603050405020304" pitchFamily="18" charset="0"/>
              </a:rPr>
              <a:t>0066r1	Thoughts on Utilizing </a:t>
            </a:r>
            <a:r>
              <a:rPr lang="en-GB" sz="1200" b="0" dirty="0" err="1">
                <a:solidFill>
                  <a:schemeClr val="tx1"/>
                </a:solidFill>
                <a:effectLst/>
                <a:latin typeface="Times New Roman" panose="02020603050405020304" pitchFamily="18" charset="0"/>
                <a:ea typeface="Times New Roman" panose="02020603050405020304" pitchFamily="18" charset="0"/>
              </a:rPr>
              <a:t>mmWave</a:t>
            </a:r>
            <a:r>
              <a:rPr lang="en-GB" sz="1200" b="0" dirty="0">
                <a:solidFill>
                  <a:schemeClr val="tx1"/>
                </a:solidFill>
                <a:effectLst/>
                <a:latin typeface="Times New Roman" panose="02020603050405020304" pitchFamily="18" charset="0"/>
                <a:ea typeface="Times New Roman" panose="02020603050405020304" pitchFamily="18" charset="0"/>
              </a:rPr>
              <a:t>, </a:t>
            </a:r>
            <a:r>
              <a:rPr lang="en-GB" sz="1200" b="0" dirty="0" err="1">
                <a:solidFill>
                  <a:schemeClr val="tx1"/>
                </a:solidFill>
                <a:effectLst/>
                <a:latin typeface="Times New Roman" panose="02020603050405020304" pitchFamily="18" charset="0"/>
                <a:ea typeface="Times New Roman" panose="02020603050405020304" pitchFamily="18" charset="0"/>
              </a:rPr>
              <a:t>Mengshi</a:t>
            </a:r>
            <a:r>
              <a:rPr lang="en-GB" sz="1200" b="0" dirty="0">
                <a:solidFill>
                  <a:schemeClr val="tx1"/>
                </a:solidFill>
                <a:effectLst/>
                <a:latin typeface="Times New Roman" panose="02020603050405020304" pitchFamily="18" charset="0"/>
                <a:ea typeface="Times New Roman" panose="02020603050405020304" pitchFamily="18" charset="0"/>
              </a:rPr>
              <a:t> Hu (Huawei)</a:t>
            </a:r>
          </a:p>
          <a:p>
            <a:pPr lvl="1">
              <a:buFont typeface="Arial" panose="020B0604020202020204" pitchFamily="34" charset="0"/>
              <a:buChar char="•"/>
            </a:pPr>
            <a:r>
              <a:rPr lang="en-GB" sz="1200" b="0" dirty="0">
                <a:solidFill>
                  <a:schemeClr val="tx1"/>
                </a:solidFill>
                <a:effectLst/>
                <a:latin typeface="Times New Roman" panose="02020603050405020304" pitchFamily="18" charset="0"/>
                <a:ea typeface="Times New Roman" panose="02020603050405020304" pitchFamily="18" charset="0"/>
              </a:rPr>
              <a:t>0165r0	Realistic Rates on 60GHz Clients, Rethna</a:t>
            </a:r>
            <a:endParaRPr lang="en-US" sz="1200" b="0" dirty="0">
              <a:solidFill>
                <a:schemeClr val="tx1"/>
              </a:solidFill>
              <a:effectLst/>
              <a:latin typeface="Times New Roman" panose="02020603050405020304" pitchFamily="18" charset="0"/>
              <a:ea typeface="Times New Roman" panose="02020603050405020304" pitchFamily="18" charset="0"/>
            </a:endParaRPr>
          </a:p>
          <a:p>
            <a:pPr lvl="1">
              <a:buFont typeface="Arial" panose="020B0604020202020204" pitchFamily="34" charset="0"/>
              <a:buChar char="•"/>
            </a:pPr>
            <a:r>
              <a:rPr lang="en-US" sz="1200" b="0" dirty="0"/>
              <a:t>1910r1	Seamless Roaming for UHR, Duncan</a:t>
            </a:r>
          </a:p>
          <a:p>
            <a:pPr lvl="1">
              <a:buFont typeface="Arial" panose="020B0604020202020204" pitchFamily="34" charset="0"/>
              <a:buChar char="•"/>
            </a:pPr>
            <a:r>
              <a:rPr lang="en-US" sz="1200" b="0" dirty="0"/>
              <a:t>0046r0	Multi-AP Coordination for Low Latency Traffic Delivery: Usage Scenarios, Liuming</a:t>
            </a:r>
          </a:p>
          <a:p>
            <a:pPr lvl="1">
              <a:buFont typeface="Arial" panose="020B0604020202020204" pitchFamily="34" charset="0"/>
              <a:buChar char="•"/>
            </a:pPr>
            <a:r>
              <a:rPr lang="en-US" sz="1200" b="0" dirty="0"/>
              <a:t>0058r0	UHR SG Spatial Reuse in Coordinated M-AP for UHR, Rui Yang (</a:t>
            </a:r>
            <a:r>
              <a:rPr lang="en-US" sz="1200" b="0" dirty="0" err="1"/>
              <a:t>InterDigital</a:t>
            </a:r>
            <a:r>
              <a:rPr lang="en-US" sz="1200" b="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UHR SG minutes listed below:</a:t>
            </a:r>
          </a:p>
          <a:p>
            <a:pPr lvl="1">
              <a:buFont typeface="Arial" panose="020B0604020202020204" pitchFamily="34" charset="0"/>
              <a:buChar char="•"/>
            </a:pPr>
            <a:r>
              <a:rPr lang="en-US" sz="1800" dirty="0"/>
              <a:t>Jan plenary:</a:t>
            </a:r>
          </a:p>
          <a:p>
            <a:pPr lvl="2">
              <a:buFont typeface="Arial" panose="020B0604020202020204" pitchFamily="34" charset="0"/>
              <a:buChar char="•"/>
            </a:pPr>
            <a:r>
              <a:rPr lang="en-US" sz="1800" u="sng" dirty="0">
                <a:solidFill>
                  <a:srgbClr val="0000FF"/>
                </a:solidFill>
                <a:effectLst/>
                <a:latin typeface="Times New Roman" panose="02020603050405020304" pitchFamily="18" charset="0"/>
                <a:ea typeface="Times New Roman" panose="02020603050405020304" pitchFamily="18" charset="0"/>
                <a:hlinkClick r:id="rId2"/>
              </a:rPr>
              <a:t>https://mentor.ieee.org/802.11/dcn/23/11-23-0094-00-0uhr-uhr-sg-jan-2023-meeting-minutes.docx</a:t>
            </a:r>
            <a:endParaRPr lang="en-US" sz="1800" dirty="0"/>
          </a:p>
          <a:p>
            <a:pPr lvl="1">
              <a:buFont typeface="Arial" panose="020B0604020202020204" pitchFamily="34" charset="0"/>
              <a:buChar char="•"/>
            </a:pPr>
            <a:r>
              <a:rPr lang="en-US" sz="1800" dirty="0"/>
              <a:t>Teleconferences January February:</a:t>
            </a:r>
          </a:p>
          <a:p>
            <a:pPr lvl="2">
              <a:buFont typeface="Arial" panose="020B0604020202020204" pitchFamily="34" charset="0"/>
              <a:buChar char="•"/>
            </a:pPr>
            <a:r>
              <a:rPr lang="en-US" u="sng" dirty="0">
                <a:solidFill>
                  <a:srgbClr val="0000FF"/>
                </a:solidFill>
                <a:latin typeface="Times New Roman" panose="02020603050405020304" pitchFamily="18" charset="0"/>
                <a:ea typeface="Times New Roman" panose="02020603050405020304" pitchFamily="18" charset="0"/>
                <a:hlinkClick r:id="rId3"/>
              </a:rPr>
              <a:t>https://mentor.ieee.org/802.11/dcn/23/11-23-0192-01-0uhr-uhr-sg-jan-feb-2023-teleconference-minutes.docx</a:t>
            </a:r>
            <a:endParaRPr lang="en-US" u="sng" dirty="0">
              <a:solidFill>
                <a:srgbClr val="0000FF"/>
              </a:solidFill>
              <a:latin typeface="Times New Roman" panose="02020603050405020304" pitchFamily="18" charset="0"/>
              <a:ea typeface="Times New Roman" panose="02020603050405020304" pitchFamily="18" charset="0"/>
            </a:endParaRPr>
          </a:p>
          <a:p>
            <a:pPr lvl="2">
              <a:buFont typeface="Arial" panose="020B0604020202020204" pitchFamily="34" charset="0"/>
              <a:buChar char="•"/>
            </a:pPr>
            <a:endParaRPr lang="en-US" sz="1600" dirty="0"/>
          </a:p>
          <a:p>
            <a:pPr marL="457200" lvl="1" indent="0"/>
            <a:endParaRPr lang="en-US" sz="1800" dirty="0"/>
          </a:p>
          <a:p>
            <a:r>
              <a:rPr lang="en-US" sz="1800" dirty="0"/>
              <a:t>Move: Ross Jian Yu			Second:	 Peshal Nayak</a:t>
            </a:r>
          </a:p>
          <a:p>
            <a:r>
              <a:rPr lang="en-US" sz="1800" dirty="0"/>
              <a:t>Discussion: </a:t>
            </a:r>
          </a:p>
          <a:p>
            <a:pPr marL="0" indent="0"/>
            <a:r>
              <a:rPr lang="en-US" sz="1800" dirty="0"/>
              <a:t>Result: Accepted with unanimous </a:t>
            </a:r>
            <a:r>
              <a:rPr lang="en-US" sz="1800" dirty="0" err="1"/>
              <a:t>concent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Agenda–AM1</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US" altLang="en-US" sz="1800" dirty="0"/>
              <a:t>End of submissions on </a:t>
            </a:r>
            <a:r>
              <a:rPr lang="en-US" altLang="en-US" sz="1800" dirty="0" err="1"/>
              <a:t>mmWave</a:t>
            </a:r>
            <a:r>
              <a:rPr lang="en-US" altLang="en-US" sz="1800" dirty="0"/>
              <a:t> before motion (15 mins)</a:t>
            </a:r>
          </a:p>
          <a:p>
            <a:pPr lvl="1">
              <a:buFont typeface="Arial" panose="020B0604020202020204" pitchFamily="34" charset="0"/>
              <a:buChar char="•"/>
            </a:pPr>
            <a:r>
              <a:rPr lang="en-GB" sz="1400" b="0" dirty="0">
                <a:solidFill>
                  <a:schemeClr val="tx1"/>
                </a:solidFill>
                <a:effectLst/>
                <a:latin typeface="Times New Roman" panose="02020603050405020304" pitchFamily="18" charset="0"/>
                <a:ea typeface="Times New Roman" panose="02020603050405020304" pitchFamily="18" charset="0"/>
              </a:rPr>
              <a:t>0165r0	Realistic Rates on 60GHz Clients, Rethna</a:t>
            </a:r>
            <a:endParaRPr lang="en-US" sz="1400" b="0" dirty="0">
              <a:solidFill>
                <a:schemeClr val="tx1"/>
              </a:solidFill>
              <a:effectLst/>
              <a:latin typeface="Times New Roman" panose="02020603050405020304" pitchFamily="18" charset="0"/>
              <a:ea typeface="Times New Roman" panose="02020603050405020304" pitchFamily="18" charset="0"/>
            </a:endParaRPr>
          </a:p>
          <a:p>
            <a:pPr>
              <a:buFont typeface="Arial" panose="020B0604020202020204" pitchFamily="34" charset="0"/>
              <a:buChar char="•"/>
            </a:pPr>
            <a:r>
              <a:rPr lang="en-US" altLang="en-US" sz="1800" dirty="0"/>
              <a:t>Motion on </a:t>
            </a:r>
            <a:r>
              <a:rPr lang="en-US" altLang="en-US" sz="1800" dirty="0" err="1"/>
              <a:t>mmWave</a:t>
            </a:r>
            <a:r>
              <a:rPr lang="en-US" altLang="en-US" sz="1800" dirty="0"/>
              <a:t> inclusion in UHR PAR and discussion</a:t>
            </a:r>
          </a:p>
          <a:p>
            <a:pPr lvl="0">
              <a:buFont typeface="Arial" panose="020B0604020202020204" pitchFamily="34" charset="0"/>
              <a:buChar char="•"/>
            </a:pPr>
            <a:r>
              <a:rPr lang="en-GB" sz="1800" dirty="0"/>
              <a:t>PAR/CSD discussion if needed</a:t>
            </a:r>
          </a:p>
          <a:p>
            <a:pPr lvl="1">
              <a:buFont typeface="Arial" panose="020B0604020202020204" pitchFamily="34" charset="0"/>
              <a:buChar char="•"/>
            </a:pPr>
            <a:r>
              <a:rPr lang="en-US" sz="1400" b="0"/>
              <a:t>221r0	Hybrid LC and RF in UHR, Volker Jungnickel</a:t>
            </a:r>
          </a:p>
          <a:p>
            <a:pPr lvl="0">
              <a:buFont typeface="Arial" panose="020B0604020202020204" pitchFamily="34" charset="0"/>
              <a:buChar char="•"/>
            </a:pPr>
            <a:r>
              <a:rPr lang="en-GB" sz="1800"/>
              <a:t>Submissions</a:t>
            </a:r>
            <a:endParaRPr lang="en-GB" sz="1800" dirty="0"/>
          </a:p>
          <a:p>
            <a:pPr lvl="1">
              <a:buFont typeface="Arial" panose="020B0604020202020204" pitchFamily="34" charset="0"/>
              <a:buChar char="•"/>
            </a:pPr>
            <a:r>
              <a:rPr lang="en-GB" sz="1400" dirty="0"/>
              <a:t>1910r1	Seamless Roaming for UHR, Duncan</a:t>
            </a:r>
          </a:p>
          <a:p>
            <a:pPr lvl="1">
              <a:buFont typeface="Arial" panose="020B0604020202020204" pitchFamily="34" charset="0"/>
              <a:buChar char="•"/>
            </a:pPr>
            <a:r>
              <a:rPr lang="en-GB" sz="1400" dirty="0"/>
              <a:t>0046r0	Multi-AP Coordination for Low Latency Traffic Delivery: Usage Scenarios, Liuming</a:t>
            </a:r>
          </a:p>
          <a:p>
            <a:pPr lvl="1">
              <a:buFont typeface="Arial" panose="020B0604020202020204" pitchFamily="34" charset="0"/>
              <a:buChar char="•"/>
            </a:pPr>
            <a:r>
              <a:rPr lang="en-GB" sz="1400" dirty="0"/>
              <a:t>0058r0	UHR SG Spatial Reuse in Coordinated M-AP for UHR, Rui Yang (</a:t>
            </a:r>
            <a:r>
              <a:rPr lang="en-GB" sz="1400" dirty="0" err="1"/>
              <a:t>InterDigital</a:t>
            </a:r>
            <a:r>
              <a:rPr lang="en-GB" sz="1400" dirty="0"/>
              <a:t>)</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err="1"/>
              <a:t>mmWave</a:t>
            </a:r>
            <a:r>
              <a:rPr lang="en-US" dirty="0"/>
              <a:t> motion</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a:xfrm>
            <a:off x="685800" y="2057400"/>
            <a:ext cx="7770813" cy="4037013"/>
          </a:xfrm>
        </p:spPr>
        <p:txBody>
          <a:bodyPr/>
          <a:lstStyle/>
          <a:p>
            <a:pPr marL="0" indent="0"/>
            <a:r>
              <a:rPr lang="en-US" sz="2000" b="1" dirty="0">
                <a:solidFill>
                  <a:srgbClr val="000000"/>
                </a:solidFill>
                <a:effectLst/>
                <a:latin typeface="Times New Roman" panose="02020603050405020304" pitchFamily="18" charset="0"/>
                <a:ea typeface="Times New Roman" panose="02020603050405020304" pitchFamily="18" charset="0"/>
              </a:rPr>
              <a:t>Move to include carrier frequency operation between 42.5 and 71 GHz in section 5.2b of the UHR PAR document?</a:t>
            </a:r>
            <a:endParaRPr lang="en-US" sz="2000" dirty="0">
              <a:effectLst/>
              <a:latin typeface="Calibri" panose="020F0502020204030204" pitchFamily="34" charset="0"/>
              <a:ea typeface="Calibri" panose="020F0502020204030204" pitchFamily="34" charset="0"/>
            </a:endParaRPr>
          </a:p>
          <a:p>
            <a:pPr>
              <a:buFont typeface="Arial" panose="020B0604020202020204" pitchFamily="34" charset="0"/>
              <a:buChar char="•"/>
            </a:pPr>
            <a:endParaRPr lang="en-US" sz="2000" dirty="0"/>
          </a:p>
          <a:p>
            <a:pPr>
              <a:buFont typeface="Arial" panose="020B0604020202020204" pitchFamily="34" charset="0"/>
              <a:buChar char="•"/>
            </a:pPr>
            <a:endParaRPr lang="en-US" sz="1600" dirty="0"/>
          </a:p>
          <a:p>
            <a:pPr lvl="1">
              <a:buFont typeface="Arial" panose="020B0604020202020204" pitchFamily="34" charset="0"/>
              <a:buChar char="•"/>
            </a:pPr>
            <a:endParaRPr lang="en-US" sz="1800" dirty="0"/>
          </a:p>
          <a:p>
            <a:pPr marL="0" indent="0"/>
            <a:r>
              <a:rPr lang="en-US" sz="1800" dirty="0"/>
              <a:t>Move: 	Micky Mehta				Second:	Srinivas Kandala</a:t>
            </a:r>
          </a:p>
          <a:p>
            <a:pPr marL="0" indent="0"/>
            <a:r>
              <a:rPr lang="en-US" sz="1800" dirty="0"/>
              <a:t>Discussion: </a:t>
            </a:r>
          </a:p>
          <a:p>
            <a:pPr marL="0" indent="0"/>
            <a:r>
              <a:rPr lang="en-US" sz="1800" dirty="0"/>
              <a:t>Result:</a:t>
            </a:r>
          </a:p>
          <a:p>
            <a:pPr marL="0" indent="0"/>
            <a:r>
              <a:rPr lang="en-US" sz="1800" dirty="0">
                <a:highlight>
                  <a:srgbClr val="00FF00"/>
                </a:highlight>
              </a:rPr>
              <a:t>168Y/172N/29A</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3470768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FE915-A2D1-CF96-658C-A8CA84E3E6D9}"/>
              </a:ext>
            </a:extLst>
          </p:cNvPr>
          <p:cNvSpPr>
            <a:spLocks noGrp="1"/>
          </p:cNvSpPr>
          <p:nvPr>
            <p:ph type="title"/>
          </p:nvPr>
        </p:nvSpPr>
        <p:spPr/>
        <p:txBody>
          <a:bodyPr/>
          <a:lstStyle/>
          <a:p>
            <a:r>
              <a:rPr lang="en-US" dirty="0"/>
              <a:t>Discussion on </a:t>
            </a:r>
            <a:r>
              <a:rPr lang="en-US" dirty="0" err="1"/>
              <a:t>mmWave</a:t>
            </a:r>
            <a:endParaRPr lang="en-US" dirty="0"/>
          </a:p>
        </p:txBody>
      </p:sp>
      <p:sp>
        <p:nvSpPr>
          <p:cNvPr id="3" name="Content Placeholder 2">
            <a:extLst>
              <a:ext uri="{FF2B5EF4-FFF2-40B4-BE49-F238E27FC236}">
                <a16:creationId xmlns:a16="http://schemas.microsoft.com/office/drawing/2014/main" id="{102115C5-5032-785F-9D7C-E0898547DB83}"/>
              </a:ext>
            </a:extLst>
          </p:cNvPr>
          <p:cNvSpPr>
            <a:spLocks noGrp="1"/>
          </p:cNvSpPr>
          <p:nvPr>
            <p:ph idx="1"/>
          </p:nvPr>
        </p:nvSpPr>
        <p:spPr/>
        <p:txBody>
          <a:bodyPr/>
          <a:lstStyle/>
          <a:p>
            <a:r>
              <a:rPr lang="en-US" sz="2000" dirty="0">
                <a:effectLst/>
                <a:latin typeface="Calibri" panose="020F0502020204030204" pitchFamily="34" charset="0"/>
                <a:ea typeface="Calibri" panose="020F0502020204030204" pitchFamily="34" charset="0"/>
                <a:cs typeface="Times New Roman" panose="02020603050405020304" pitchFamily="18" charset="0"/>
              </a:rPr>
              <a:t>Straw poll</a:t>
            </a:r>
          </a:p>
          <a:p>
            <a:r>
              <a:rPr lang="en-US" sz="2000" dirty="0">
                <a:effectLst/>
                <a:latin typeface="Calibri" panose="020F0502020204030204" pitchFamily="34" charset="0"/>
                <a:ea typeface="Calibri" panose="020F0502020204030204" pitchFamily="34" charset="0"/>
                <a:cs typeface="Times New Roman" panose="02020603050405020304" pitchFamily="18" charset="0"/>
              </a:rPr>
              <a:t>Do you support the creation of a Study Group that will be tasked with the creation of a PAR and CSD for a standards project to specify carrier frequency operation between 42.5 and 71 GHz that leverages the MAC/PHY specifications in the existing Sub 7 GHz bands and the future UHR amendment to be developed?</a:t>
            </a:r>
          </a:p>
          <a:p>
            <a:endParaRPr lang="en-US" sz="2000" dirty="0">
              <a:latin typeface="Calibri" panose="020F0502020204030204" pitchFamily="34" charset="0"/>
              <a:ea typeface="Calibri" panose="020F0502020204030204" pitchFamily="34" charset="0"/>
              <a:cs typeface="Times New Roman" panose="02020603050405020304" pitchFamily="18" charset="0"/>
            </a:endParaRPr>
          </a:p>
          <a:p>
            <a:r>
              <a:rPr lang="en-US" sz="2000" dirty="0">
                <a:latin typeface="Calibri" panose="020F0502020204030204" pitchFamily="34" charset="0"/>
                <a:ea typeface="Calibri" panose="020F0502020204030204" pitchFamily="34" charset="0"/>
                <a:cs typeface="Times New Roman" panose="02020603050405020304" pitchFamily="18" charset="0"/>
              </a:rPr>
              <a:t>226Y 95N 43A</a:t>
            </a:r>
          </a:p>
          <a:p>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dirty="0"/>
          </a:p>
        </p:txBody>
      </p:sp>
      <p:sp>
        <p:nvSpPr>
          <p:cNvPr id="4" name="Slide Number Placeholder 3">
            <a:extLst>
              <a:ext uri="{FF2B5EF4-FFF2-40B4-BE49-F238E27FC236}">
                <a16:creationId xmlns:a16="http://schemas.microsoft.com/office/drawing/2014/main" id="{3093BED2-2C00-9237-01B9-8353AC503E8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2BB38A3-DA9C-3156-8897-6374675486C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35B0D1D4-305E-EEBF-C084-9FC814A905E0}"/>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5786639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288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PAR/CSD motions</a:t>
            </a:r>
          </a:p>
          <a:p>
            <a:pPr>
              <a:buFont typeface="Arial" panose="020B0604020202020204" pitchFamily="34" charset="0"/>
              <a:buChar char="•"/>
            </a:pPr>
            <a:r>
              <a:rPr lang="en-GB" sz="1600"/>
              <a:t>Announcements</a:t>
            </a:r>
            <a:endParaRPr lang="en-GB" sz="1600" dirty="0"/>
          </a:p>
          <a:p>
            <a:pPr>
              <a:buFont typeface="Arial" panose="020B0604020202020204" pitchFamily="34" charset="0"/>
              <a:buChar char="•"/>
            </a:pPr>
            <a:r>
              <a:rPr lang="en-GB" sz="1600" dirty="0"/>
              <a:t>Submissions</a:t>
            </a:r>
          </a:p>
          <a:p>
            <a:pPr lvl="1">
              <a:buFont typeface="Arial" panose="020B0604020202020204" pitchFamily="34" charset="0"/>
              <a:buChar char="•"/>
            </a:pPr>
            <a:r>
              <a:rPr lang="en-GB" sz="1200" dirty="0"/>
              <a:t>1910r1	Seamless Roaming for UHR, Duncan</a:t>
            </a:r>
          </a:p>
          <a:p>
            <a:pPr lvl="1">
              <a:buFont typeface="Arial" panose="020B0604020202020204" pitchFamily="34" charset="0"/>
              <a:buChar char="•"/>
            </a:pPr>
            <a:r>
              <a:rPr lang="en-GB" sz="1200" dirty="0"/>
              <a:t>0046r0	Multi-AP Coordination for Low Latency Traffic Delivery: Usage Scenarios, Liuming</a:t>
            </a:r>
          </a:p>
          <a:p>
            <a:pPr lvl="1">
              <a:buFont typeface="Arial" panose="020B0604020202020204" pitchFamily="34" charset="0"/>
              <a:buChar char="•"/>
            </a:pPr>
            <a:r>
              <a:rPr lang="en-GB" sz="1200" dirty="0"/>
              <a:t>0058r0	UHR SG Spatial Reuse in Coordinated M-AP for UHR, Rui Yang (</a:t>
            </a:r>
            <a:r>
              <a:rPr lang="en-GB" sz="1200" dirty="0" err="1"/>
              <a:t>InterDigital</a:t>
            </a:r>
            <a:r>
              <a:rPr lang="en-GB" sz="1200" dirty="0"/>
              <a:t>)</a:t>
            </a:r>
          </a:p>
          <a:p>
            <a:pPr lvl="1">
              <a:buFont typeface="Arial" panose="020B0604020202020204" pitchFamily="34" charset="0"/>
              <a:buChar char="•"/>
            </a:pPr>
            <a:r>
              <a:rPr lang="en-GB" sz="1200" dirty="0"/>
              <a:t>0011r0	On the enhanced link adaptation, Xiaogang Chen</a:t>
            </a:r>
          </a:p>
          <a:p>
            <a:pPr lvl="0">
              <a:buFont typeface="Arial" panose="020B0604020202020204" pitchFamily="34" charset="0"/>
              <a:buChar char="•"/>
            </a:pPr>
            <a:r>
              <a:rPr lang="en-US" sz="1600" dirty="0"/>
              <a:t>Goals for May 2023</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2B6FE-1ABC-474C-803C-7E49DD50CC8F}"/>
              </a:ext>
            </a:extLst>
          </p:cNvPr>
          <p:cNvSpPr>
            <a:spLocks noGrp="1"/>
          </p:cNvSpPr>
          <p:nvPr>
            <p:ph type="title"/>
          </p:nvPr>
        </p:nvSpPr>
        <p:spPr/>
        <p:txBody>
          <a:bodyPr/>
          <a:lstStyle/>
          <a:p>
            <a:r>
              <a:rPr lang="en-US" dirty="0"/>
              <a:t>PAR Approval Motion</a:t>
            </a:r>
          </a:p>
        </p:txBody>
      </p:sp>
      <p:sp>
        <p:nvSpPr>
          <p:cNvPr id="3" name="Content Placeholder 2">
            <a:extLst>
              <a:ext uri="{FF2B5EF4-FFF2-40B4-BE49-F238E27FC236}">
                <a16:creationId xmlns:a16="http://schemas.microsoft.com/office/drawing/2014/main" id="{25AADECC-C5A7-4644-B4A6-500CB4E2C0CA}"/>
              </a:ext>
            </a:extLst>
          </p:cNvPr>
          <p:cNvSpPr>
            <a:spLocks noGrp="1"/>
          </p:cNvSpPr>
          <p:nvPr>
            <p:ph idx="1"/>
          </p:nvPr>
        </p:nvSpPr>
        <p:spPr/>
        <p:txBody>
          <a:bodyPr/>
          <a:lstStyle/>
          <a:p>
            <a:pPr marL="0" lvl="0" indent="0">
              <a:buNone/>
            </a:pPr>
            <a:r>
              <a:rPr lang="en-GB" sz="2000" dirty="0"/>
              <a:t>Believing that the PAR contained in the document referenced below meets IEEE-SA guidelines,</a:t>
            </a:r>
            <a:endParaRPr lang="en-CA" sz="2000" dirty="0"/>
          </a:p>
          <a:p>
            <a:pPr marL="0" lvl="0" indent="0">
              <a:buNone/>
            </a:pPr>
            <a:r>
              <a:rPr lang="en-GB" sz="2000" dirty="0"/>
              <a:t>Request that the PAR contained in11-23/0480r0 &lt;</a:t>
            </a:r>
            <a:r>
              <a:rPr lang="en-GB" sz="2000" dirty="0">
                <a:hlinkClick r:id="rId2"/>
              </a:rPr>
              <a:t>https://mentor.ieee.org/802.11/dcn/23/11-23-0480-00-0uhr-uhr-proposed-par.pdf</a:t>
            </a:r>
            <a:r>
              <a:rPr lang="en-GB" sz="2000" dirty="0"/>
              <a:t>&gt; be posted to the IEEE 802 Executive Committee (EC) agenda for WG 802 preview and EC approval to submit to </a:t>
            </a:r>
            <a:r>
              <a:rPr lang="en-GB" sz="2000" dirty="0" err="1"/>
              <a:t>NesCom</a:t>
            </a:r>
            <a:r>
              <a:rPr lang="en-GB" sz="2000" dirty="0"/>
              <a:t>. </a:t>
            </a:r>
            <a:endParaRPr lang="en-CA" sz="2000" dirty="0"/>
          </a:p>
          <a:p>
            <a:pPr marL="0" indent="0">
              <a:buNone/>
            </a:pPr>
            <a:r>
              <a:rPr lang="en-GB" sz="2000" dirty="0"/>
              <a:t> </a:t>
            </a:r>
            <a:endParaRPr lang="en-CA" sz="2000" dirty="0"/>
          </a:p>
          <a:p>
            <a:pPr marL="0" lvl="0" indent="0">
              <a:buNone/>
            </a:pPr>
            <a:r>
              <a:rPr lang="en-GB" sz="2000" dirty="0"/>
              <a:t>Moved by [] on behalf of </a:t>
            </a:r>
            <a:r>
              <a:rPr lang="en-CA" sz="2000" dirty="0"/>
              <a:t>EHT SG</a:t>
            </a:r>
          </a:p>
          <a:p>
            <a:pPr marL="0" lvl="0" indent="0">
              <a:buNone/>
            </a:pPr>
            <a:r>
              <a:rPr lang="en-GB" sz="2000" dirty="0"/>
              <a:t>EHT SG vote: </a:t>
            </a:r>
            <a:endParaRPr lang="en-CA" sz="2000" dirty="0"/>
          </a:p>
          <a:p>
            <a:pPr marL="0" lvl="0" indent="0">
              <a:buNone/>
            </a:pPr>
            <a:r>
              <a:rPr lang="en-GB" sz="2000" dirty="0"/>
              <a:t>Moved: 				Seconded:			, Result: y-n-a-</a:t>
            </a:r>
            <a:endParaRPr lang="en-CA" sz="2000" dirty="0"/>
          </a:p>
          <a:p>
            <a:endParaRPr lang="en-US" dirty="0"/>
          </a:p>
        </p:txBody>
      </p:sp>
      <p:sp>
        <p:nvSpPr>
          <p:cNvPr id="4" name="Date Placeholder 3">
            <a:extLst>
              <a:ext uri="{FF2B5EF4-FFF2-40B4-BE49-F238E27FC236}">
                <a16:creationId xmlns:a16="http://schemas.microsoft.com/office/drawing/2014/main" id="{D8B286F5-F459-1D49-A4B8-0520FBA3CE6F}"/>
              </a:ext>
            </a:extLst>
          </p:cNvPr>
          <p:cNvSpPr>
            <a:spLocks noGrp="1"/>
          </p:cNvSpPr>
          <p:nvPr>
            <p:ph type="dt" sz="half" idx="10"/>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CA" altLang="en-US"/>
              <a:t>January 2019</a:t>
            </a:r>
            <a:endParaRPr lang="en-GB" altLang="en-US" dirty="0"/>
          </a:p>
        </p:txBody>
      </p:sp>
      <p:sp>
        <p:nvSpPr>
          <p:cNvPr id="5" name="Footer Placeholder 4">
            <a:extLst>
              <a:ext uri="{FF2B5EF4-FFF2-40B4-BE49-F238E27FC236}">
                <a16:creationId xmlns:a16="http://schemas.microsoft.com/office/drawing/2014/main" id="{61B3B7FD-E5F4-7C42-8556-FEAEC1D45E72}"/>
              </a:ext>
            </a:extLst>
          </p:cNvPr>
          <p:cNvSpPr>
            <a:spLocks noGrp="1"/>
          </p:cNvSpPr>
          <p:nvPr>
            <p:ph type="ftr" sz="quarter" idx="11"/>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GB"/>
              <a:t>Michael Montemurro, BlackBerry</a:t>
            </a:r>
          </a:p>
        </p:txBody>
      </p:sp>
      <p:sp>
        <p:nvSpPr>
          <p:cNvPr id="6" name="Slide Number Placeholder 5">
            <a:extLst>
              <a:ext uri="{FF2B5EF4-FFF2-40B4-BE49-F238E27FC236}">
                <a16:creationId xmlns:a16="http://schemas.microsoft.com/office/drawing/2014/main" id="{0DBAFF9E-199A-B542-8F2A-4E579E0780A0}"/>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27</a:t>
            </a:fld>
            <a:endParaRPr lang="en-GB" altLang="en-US"/>
          </a:p>
        </p:txBody>
      </p:sp>
    </p:spTree>
    <p:extLst>
      <p:ext uri="{BB962C8B-B14F-4D97-AF65-F5344CB8AC3E}">
        <p14:creationId xmlns:p14="http://schemas.microsoft.com/office/powerpoint/2010/main" val="21678912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6C1B-04EB-294A-A768-A4840C4F9E49}"/>
              </a:ext>
            </a:extLst>
          </p:cNvPr>
          <p:cNvSpPr>
            <a:spLocks noGrp="1"/>
          </p:cNvSpPr>
          <p:nvPr>
            <p:ph type="title"/>
          </p:nvPr>
        </p:nvSpPr>
        <p:spPr/>
        <p:txBody>
          <a:bodyPr/>
          <a:lstStyle/>
          <a:p>
            <a:r>
              <a:rPr lang="en-US" dirty="0"/>
              <a:t>CSD Approval Motion</a:t>
            </a:r>
          </a:p>
        </p:txBody>
      </p:sp>
      <p:sp>
        <p:nvSpPr>
          <p:cNvPr id="3" name="Content Placeholder 2">
            <a:extLst>
              <a:ext uri="{FF2B5EF4-FFF2-40B4-BE49-F238E27FC236}">
                <a16:creationId xmlns:a16="http://schemas.microsoft.com/office/drawing/2014/main" id="{7EE76AE0-F694-B44F-A423-CEC4B19245E3}"/>
              </a:ext>
            </a:extLst>
          </p:cNvPr>
          <p:cNvSpPr>
            <a:spLocks noGrp="1"/>
          </p:cNvSpPr>
          <p:nvPr>
            <p:ph idx="1"/>
          </p:nvPr>
        </p:nvSpPr>
        <p:spPr/>
        <p:txBody>
          <a:bodyPr/>
          <a:lstStyle/>
          <a:p>
            <a:pPr marL="0" lvl="0" indent="0">
              <a:buNone/>
            </a:pPr>
            <a:r>
              <a:rPr lang="en-GB" sz="2000" dirty="0"/>
              <a:t>Believing that the CSD contained in the document referenced below meets IEEE 802 guidelines,</a:t>
            </a:r>
            <a:endParaRPr lang="en-CA" sz="2000" dirty="0"/>
          </a:p>
          <a:p>
            <a:pPr marL="0" lvl="0" indent="0">
              <a:buNone/>
            </a:pPr>
            <a:r>
              <a:rPr lang="en-GB" sz="2000" dirty="0"/>
              <a:t>Request that the CSD contained in 11-23/0079r5 &lt;</a:t>
            </a:r>
            <a:r>
              <a:rPr lang="en-GB" sz="2000" dirty="0">
                <a:hlinkClick r:id="rId2"/>
              </a:rPr>
              <a:t>https://mentor.ieee.org/802.11/dcn/23/11-23-0079-05-0uhr-uhr-draft-proposed-csd.docx</a:t>
            </a:r>
            <a:r>
              <a:rPr lang="en-GB" sz="2000" dirty="0"/>
              <a:t>&gt; be posted to the IEEE 802 Executive Committee (EC) agenda for WG 802 preview and EC approval.</a:t>
            </a:r>
            <a:endParaRPr lang="en-CA" sz="2000" dirty="0"/>
          </a:p>
          <a:p>
            <a:pPr marL="0" indent="0">
              <a:buNone/>
            </a:pPr>
            <a:r>
              <a:rPr lang="en-GB" sz="2000" dirty="0"/>
              <a:t> </a:t>
            </a:r>
            <a:endParaRPr lang="en-CA" sz="2000" dirty="0"/>
          </a:p>
          <a:p>
            <a:pPr marL="0" lvl="0" indent="0">
              <a:buNone/>
            </a:pPr>
            <a:r>
              <a:rPr lang="en-GB" sz="2000" dirty="0"/>
              <a:t>Moved by [] on behalf of </a:t>
            </a:r>
            <a:r>
              <a:rPr lang="en-CA" sz="2000" dirty="0"/>
              <a:t>EHT SG</a:t>
            </a:r>
          </a:p>
          <a:p>
            <a:pPr marL="0" lvl="0" indent="0">
              <a:buNone/>
            </a:pPr>
            <a:r>
              <a:rPr lang="en-GB" sz="2000" dirty="0"/>
              <a:t>EHT SG vote: </a:t>
            </a:r>
            <a:endParaRPr lang="en-CA" sz="2000" dirty="0"/>
          </a:p>
          <a:p>
            <a:pPr marL="0" indent="0">
              <a:buNone/>
            </a:pPr>
            <a:r>
              <a:rPr lang="en-GB" sz="2000" dirty="0"/>
              <a:t>Moved:			 Seconded: 			- Result: y-n-a – </a:t>
            </a:r>
            <a:endParaRPr lang="en-US" sz="2000" dirty="0"/>
          </a:p>
        </p:txBody>
      </p:sp>
      <p:sp>
        <p:nvSpPr>
          <p:cNvPr id="4" name="Date Placeholder 3">
            <a:extLst>
              <a:ext uri="{FF2B5EF4-FFF2-40B4-BE49-F238E27FC236}">
                <a16:creationId xmlns:a16="http://schemas.microsoft.com/office/drawing/2014/main" id="{D28F20E6-E04E-3E41-9DBB-555197A3CB58}"/>
              </a:ext>
            </a:extLst>
          </p:cNvPr>
          <p:cNvSpPr>
            <a:spLocks noGrp="1"/>
          </p:cNvSpPr>
          <p:nvPr>
            <p:ph type="dt" sz="half" idx="10"/>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CA" altLang="en-US"/>
              <a:t>January 2019</a:t>
            </a:r>
            <a:endParaRPr lang="en-GB" altLang="en-US" dirty="0"/>
          </a:p>
        </p:txBody>
      </p:sp>
      <p:sp>
        <p:nvSpPr>
          <p:cNvPr id="5" name="Footer Placeholder 4">
            <a:extLst>
              <a:ext uri="{FF2B5EF4-FFF2-40B4-BE49-F238E27FC236}">
                <a16:creationId xmlns:a16="http://schemas.microsoft.com/office/drawing/2014/main" id="{7FD7F4E3-ED51-394C-A546-E9BDA2E436BB}"/>
              </a:ext>
            </a:extLst>
          </p:cNvPr>
          <p:cNvSpPr>
            <a:spLocks noGrp="1"/>
          </p:cNvSpPr>
          <p:nvPr>
            <p:ph type="ftr" sz="quarter" idx="11"/>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GB"/>
              <a:t>Michael Montemurro, BlackBerry</a:t>
            </a:r>
          </a:p>
        </p:txBody>
      </p:sp>
      <p:sp>
        <p:nvSpPr>
          <p:cNvPr id="6" name="Slide Number Placeholder 5">
            <a:extLst>
              <a:ext uri="{FF2B5EF4-FFF2-40B4-BE49-F238E27FC236}">
                <a16:creationId xmlns:a16="http://schemas.microsoft.com/office/drawing/2014/main" id="{F768FE72-A906-4A4C-AA98-A6F2F8AE7458}"/>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28</a:t>
            </a:fld>
            <a:endParaRPr lang="en-GB" altLang="en-US"/>
          </a:p>
        </p:txBody>
      </p:sp>
    </p:spTree>
    <p:extLst>
      <p:ext uri="{BB962C8B-B14F-4D97-AF65-F5344CB8AC3E}">
        <p14:creationId xmlns:p14="http://schemas.microsoft.com/office/powerpoint/2010/main" val="5829047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5930-4A26-7ACF-94B6-2BA9E7A38965}"/>
              </a:ext>
            </a:extLst>
          </p:cNvPr>
          <p:cNvSpPr>
            <a:spLocks noGrp="1"/>
          </p:cNvSpPr>
          <p:nvPr>
            <p:ph type="title"/>
          </p:nvPr>
        </p:nvSpPr>
        <p:spPr/>
        <p:txBody>
          <a:bodyPr/>
          <a:lstStyle/>
          <a:p>
            <a:r>
              <a:rPr lang="en-US" dirty="0"/>
              <a:t>Goals for May</a:t>
            </a:r>
          </a:p>
        </p:txBody>
      </p:sp>
      <p:sp>
        <p:nvSpPr>
          <p:cNvPr id="3" name="Content Placeholder 2">
            <a:extLst>
              <a:ext uri="{FF2B5EF4-FFF2-40B4-BE49-F238E27FC236}">
                <a16:creationId xmlns:a16="http://schemas.microsoft.com/office/drawing/2014/main" id="{09B8FA04-9EFC-D24E-8CD3-A3526BE06FC6}"/>
              </a:ext>
            </a:extLst>
          </p:cNvPr>
          <p:cNvSpPr>
            <a:spLocks noGrp="1"/>
          </p:cNvSpPr>
          <p:nvPr>
            <p:ph idx="1"/>
          </p:nvPr>
        </p:nvSpPr>
        <p:spPr/>
        <p:txBody>
          <a:bodyPr/>
          <a:lstStyle/>
          <a:p>
            <a:r>
              <a:rPr lang="en-US" sz="2000" dirty="0"/>
              <a:t>Technical submissions on the different PAR KPIs</a:t>
            </a:r>
          </a:p>
        </p:txBody>
      </p:sp>
      <p:sp>
        <p:nvSpPr>
          <p:cNvPr id="4" name="Slide Number Placeholder 3">
            <a:extLst>
              <a:ext uri="{FF2B5EF4-FFF2-40B4-BE49-F238E27FC236}">
                <a16:creationId xmlns:a16="http://schemas.microsoft.com/office/drawing/2014/main" id="{0BE9DCEC-E15B-5FE4-C123-7CF7C396C52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5C72747-4B50-125C-5F82-DD6D8F74E52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6B7E864-66F6-C426-B063-6C7FB75AE520}"/>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50289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3B02-AB0D-9258-D4E6-E9800DF543B6}"/>
              </a:ext>
            </a:extLst>
          </p:cNvPr>
          <p:cNvSpPr>
            <a:spLocks noGrp="1"/>
          </p:cNvSpPr>
          <p:nvPr>
            <p:ph type="title"/>
          </p:nvPr>
        </p:nvSpPr>
        <p:spPr/>
        <p:txBody>
          <a:bodyPr/>
          <a:lstStyle/>
          <a:p>
            <a:r>
              <a:rPr lang="en-US" dirty="0"/>
              <a:t>Teleconferences plan</a:t>
            </a:r>
          </a:p>
        </p:txBody>
      </p:sp>
      <p:sp>
        <p:nvSpPr>
          <p:cNvPr id="3" name="Content Placeholder 2">
            <a:extLst>
              <a:ext uri="{FF2B5EF4-FFF2-40B4-BE49-F238E27FC236}">
                <a16:creationId xmlns:a16="http://schemas.microsoft.com/office/drawing/2014/main" id="{9F9311CF-63D2-BF65-4E05-92889D4904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March 27</a:t>
            </a:r>
            <a:r>
              <a:rPr lang="en-US" sz="1800" baseline="30000" dirty="0"/>
              <a:t>th</a:t>
            </a:r>
            <a:r>
              <a:rPr lang="en-US" sz="1800" dirty="0"/>
              <a:t> 10am-12pm ET</a:t>
            </a:r>
          </a:p>
          <a:p>
            <a:pPr>
              <a:buFont typeface="Arial" panose="020B0604020202020204" pitchFamily="34" charset="0"/>
              <a:buChar char="•"/>
            </a:pPr>
            <a:r>
              <a:rPr lang="en-US" sz="1800" dirty="0"/>
              <a:t>April 10</a:t>
            </a:r>
            <a:r>
              <a:rPr lang="en-US" sz="1800" baseline="30000" dirty="0"/>
              <a:t>th</a:t>
            </a:r>
            <a:r>
              <a:rPr lang="en-US" sz="1800" dirty="0"/>
              <a:t> 10am-12pm ET</a:t>
            </a:r>
          </a:p>
          <a:p>
            <a:pPr>
              <a:buFont typeface="Arial" panose="020B0604020202020204" pitchFamily="34" charset="0"/>
              <a:buChar char="•"/>
            </a:pPr>
            <a:r>
              <a:rPr lang="en-US" sz="1800" dirty="0"/>
              <a:t>May 2</a:t>
            </a:r>
            <a:r>
              <a:rPr lang="en-US" sz="1800" baseline="30000" dirty="0"/>
              <a:t>nd</a:t>
            </a:r>
            <a:r>
              <a:rPr lang="en-US" sz="1800" dirty="0"/>
              <a:t> 10am-12pm ET</a:t>
            </a:r>
          </a:p>
        </p:txBody>
      </p:sp>
      <p:sp>
        <p:nvSpPr>
          <p:cNvPr id="4" name="Slide Number Placeholder 3">
            <a:extLst>
              <a:ext uri="{FF2B5EF4-FFF2-40B4-BE49-F238E27FC236}">
                <a16:creationId xmlns:a16="http://schemas.microsoft.com/office/drawing/2014/main" id="{84FECB9F-2C92-1D59-DA18-02C1B9708E8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6265523-0B1D-42D2-AD6C-03FFD5D8777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A65C035F-5EE6-8B7B-8CF3-275B01D8EB6C}"/>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039307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“UHR”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“UHR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ross.yujian@huawei.com</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114649</TotalTime>
  <Words>3264</Words>
  <Application>Microsoft Office PowerPoint</Application>
  <PresentationFormat>On-screen Show (4:3)</PresentationFormat>
  <Paragraphs>394</Paragraphs>
  <Slides>30</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7" baseType="lpstr">
      <vt:lpstr>Arial</vt:lpstr>
      <vt:lpstr>Calibri</vt:lpstr>
      <vt:lpstr>Monotype Sorts</vt:lpstr>
      <vt:lpstr>Times New Roman</vt:lpstr>
      <vt:lpstr>Wingdings</vt:lpstr>
      <vt:lpstr>Office Theme</vt:lpstr>
      <vt:lpstr>Document</vt:lpstr>
      <vt:lpstr>UHR Study Group March 2023 Meeting Agenda</vt:lpstr>
      <vt:lpstr>Registration for the March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UHR SG Agenda</vt:lpstr>
      <vt:lpstr>UHR SG Schedule</vt:lpstr>
      <vt:lpstr>Submission’s List</vt:lpstr>
      <vt:lpstr>Submission’s List</vt:lpstr>
      <vt:lpstr>Submission’s List</vt:lpstr>
      <vt:lpstr>Monday Agenda–PM2</vt:lpstr>
      <vt:lpstr>Approve SG minutes</vt:lpstr>
      <vt:lpstr>Wednesday Agenda–AM1</vt:lpstr>
      <vt:lpstr>mmWave motion</vt:lpstr>
      <vt:lpstr>Discussion on mmWave</vt:lpstr>
      <vt:lpstr>Thursday Agenda-AM2</vt:lpstr>
      <vt:lpstr>PAR Approval Motion</vt:lpstr>
      <vt:lpstr>CSD Approval Motion</vt:lpstr>
      <vt:lpstr>Goals for May</vt:lpstr>
      <vt:lpstr>Teleconferences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1429</cp:revision>
  <cp:lastPrinted>1601-01-01T00:00:00Z</cp:lastPrinted>
  <dcterms:created xsi:type="dcterms:W3CDTF">2017-01-26T15:28:16Z</dcterms:created>
  <dcterms:modified xsi:type="dcterms:W3CDTF">2023-03-16T11:43:35Z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