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74" r:id="rId21"/>
    <p:sldId id="2367" r:id="rId22"/>
    <p:sldId id="2371" r:id="rId23"/>
    <p:sldId id="334" r:id="rId24"/>
    <p:sldId id="2372" r:id="rId25"/>
    <p:sldId id="2375" r:id="rId26"/>
    <p:sldId id="356" r:id="rId27"/>
    <p:sldId id="515" r:id="rId28"/>
    <p:sldId id="516" r:id="rId29"/>
    <p:sldId id="2376" r:id="rId30"/>
    <p:sldId id="2377"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49141C-A46E-404E-9112-D0CF8A4F9350}" v="2" dt="2023-03-16T11:39:20.2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6849141C-A46E-404E-9112-D0CF8A4F9350}"/>
    <pc:docChg chg="undo custSel modSld">
      <pc:chgData name="Cariou, Laurent" userId="4453f93f-2ed2-46e8-bb8c-3237fbfdd40b" providerId="ADAL" clId="{6849141C-A46E-404E-9112-D0CF8A4F9350}" dt="2023-03-16T11:43:33.356" v="120" actId="20577"/>
      <pc:docMkLst>
        <pc:docMk/>
      </pc:docMkLst>
      <pc:sldChg chg="modSp mod">
        <pc:chgData name="Cariou, Laurent" userId="4453f93f-2ed2-46e8-bb8c-3237fbfdd40b" providerId="ADAL" clId="{6849141C-A46E-404E-9112-D0CF8A4F9350}" dt="2023-03-16T11:43:33.356" v="120" actId="20577"/>
        <pc:sldMkLst>
          <pc:docMk/>
          <pc:sldMk cId="3930036297" sldId="356"/>
        </pc:sldMkLst>
        <pc:spChg chg="mod">
          <ac:chgData name="Cariou, Laurent" userId="4453f93f-2ed2-46e8-bb8c-3237fbfdd40b" providerId="ADAL" clId="{6849141C-A46E-404E-9112-D0CF8A4F9350}" dt="2023-03-16T11:43:33.356" v="120" actId="20577"/>
          <ac:spMkLst>
            <pc:docMk/>
            <pc:sldMk cId="3930036297" sldId="356"/>
            <ac:spMk id="3" creationId="{DFB0BA47-D7B6-4F95-932E-A7AA615BC440}"/>
          </ac:spMkLst>
        </pc:spChg>
      </pc:sldChg>
      <pc:sldChg chg="modSp mod">
        <pc:chgData name="Cariou, Laurent" userId="4453f93f-2ed2-46e8-bb8c-3237fbfdd40b" providerId="ADAL" clId="{6849141C-A46E-404E-9112-D0CF8A4F9350}" dt="2023-03-16T11:38:57.039" v="21" actId="6549"/>
        <pc:sldMkLst>
          <pc:docMk/>
          <pc:sldMk cId="2167891296" sldId="515"/>
        </pc:sldMkLst>
        <pc:spChg chg="mod">
          <ac:chgData name="Cariou, Laurent" userId="4453f93f-2ed2-46e8-bb8c-3237fbfdd40b" providerId="ADAL" clId="{6849141C-A46E-404E-9112-D0CF8A4F9350}" dt="2023-03-16T11:38:57.039" v="21" actId="6549"/>
          <ac:spMkLst>
            <pc:docMk/>
            <pc:sldMk cId="2167891296" sldId="515"/>
            <ac:spMk id="3" creationId="{25AADECC-C5A7-4644-B4A6-500CB4E2C0CA}"/>
          </ac:spMkLst>
        </pc:spChg>
      </pc:sldChg>
      <pc:sldChg chg="modSp mod">
        <pc:chgData name="Cariou, Laurent" userId="4453f93f-2ed2-46e8-bb8c-3237fbfdd40b" providerId="ADAL" clId="{6849141C-A46E-404E-9112-D0CF8A4F9350}" dt="2023-03-16T11:39:24.103" v="28" actId="6549"/>
        <pc:sldMkLst>
          <pc:docMk/>
          <pc:sldMk cId="582904766" sldId="516"/>
        </pc:sldMkLst>
        <pc:spChg chg="mod">
          <ac:chgData name="Cariou, Laurent" userId="4453f93f-2ed2-46e8-bb8c-3237fbfdd40b" providerId="ADAL" clId="{6849141C-A46E-404E-9112-D0CF8A4F9350}" dt="2023-03-16T11:39:24.103" v="28" actId="6549"/>
          <ac:spMkLst>
            <pc:docMk/>
            <pc:sldMk cId="582904766" sldId="516"/>
            <ac:spMk id="3" creationId="{7EE76AE0-F694-B44F-A423-CEC4B19245E3}"/>
          </ac:spMkLst>
        </pc:spChg>
      </pc:sldChg>
      <pc:sldChg chg="modSp mod">
        <pc:chgData name="Cariou, Laurent" userId="4453f93f-2ed2-46e8-bb8c-3237fbfdd40b" providerId="ADAL" clId="{6849141C-A46E-404E-9112-D0CF8A4F9350}" dt="2023-03-16T11:43:10.113" v="119" actId="20577"/>
        <pc:sldMkLst>
          <pc:docMk/>
          <pc:sldMk cId="1039307943" sldId="2377"/>
        </pc:sldMkLst>
        <pc:spChg chg="mod">
          <ac:chgData name="Cariou, Laurent" userId="4453f93f-2ed2-46e8-bb8c-3237fbfdd40b" providerId="ADAL" clId="{6849141C-A46E-404E-9112-D0CF8A4F9350}" dt="2023-03-16T11:43:10.113" v="119" actId="20577"/>
          <ac:spMkLst>
            <pc:docMk/>
            <pc:sldMk cId="1039307943" sldId="2377"/>
            <ac:spMk id="3" creationId="{9F9311CF-63D2-BF65-4E05-92889D49049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802.11-23/0186r6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192-01-0uhr-uhr-sg-jan-feb-2023-teleconference-minutes.docx" TargetMode="External"/><Relationship Id="rId2" Type="http://schemas.openxmlformats.org/officeDocument/2006/relationships/hyperlink" Target="https://mentor.ieee.org/802.11/dcn/23/11-23-0094-00-0uhr-uhr-sg-jan-2022-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480-00-0uhr-uhr-proposed-par.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079-05-0uhr-uhr-draft-proposed-csd.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March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2023-03-12</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160688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400" dirty="0"/>
              <a:t>PAR and CSD documents:</a:t>
            </a:r>
          </a:p>
          <a:p>
            <a:pPr>
              <a:buFont typeface="Arial" panose="020B0604020202020204" pitchFamily="34" charset="0"/>
              <a:buChar char="•"/>
            </a:pPr>
            <a:r>
              <a:rPr lang="en-US" sz="1400" b="0" dirty="0"/>
              <a:t>078r0	UHR Draft Proposed PAR, Laurent Cariou et al</a:t>
            </a:r>
          </a:p>
          <a:p>
            <a:pPr>
              <a:buFont typeface="Arial" panose="020B0604020202020204" pitchFamily="34" charset="0"/>
              <a:buChar char="•"/>
            </a:pPr>
            <a:r>
              <a:rPr lang="en-US" sz="1400" b="0" dirty="0"/>
              <a:t>079r0	UHR Draft Proposed CSD, Laurent Cariou et al</a:t>
            </a:r>
          </a:p>
          <a:p>
            <a:pPr>
              <a:buFont typeface="Arial" panose="020B0604020202020204" pitchFamily="34" charset="0"/>
              <a:buChar char="•"/>
            </a:pPr>
            <a:r>
              <a:rPr lang="en-US" sz="1400" b="0" dirty="0"/>
              <a:t>244r0	AP Power save PAR addition proposal, Amelia </a:t>
            </a:r>
            <a:r>
              <a:rPr lang="en-US" sz="1400" b="0" dirty="0" err="1"/>
              <a:t>Andersdotter</a:t>
            </a:r>
            <a:endParaRPr lang="en-US" sz="1400" b="0" dirty="0"/>
          </a:p>
          <a:p>
            <a:pPr>
              <a:buFont typeface="Arial" panose="020B0604020202020204" pitchFamily="34" charset="0"/>
              <a:buChar char="•"/>
            </a:pPr>
            <a:r>
              <a:rPr lang="en-US" sz="1400" b="0" dirty="0"/>
              <a:t>221r0	Hybrid LC and RF in UHR, Volker Jungnickel</a:t>
            </a:r>
          </a:p>
          <a:p>
            <a:pPr>
              <a:buFont typeface="Arial" panose="020B0604020202020204" pitchFamily="34" charset="0"/>
              <a:buChar char="•"/>
            </a:pPr>
            <a:r>
              <a:rPr lang="en-US" sz="1400" b="0" dirty="0"/>
              <a:t>292r0	KPIs for Industrial Automation Use Cases, Akira Kishida (NTT)</a:t>
            </a:r>
          </a:p>
          <a:p>
            <a:pPr>
              <a:buFont typeface="Arial" panose="020B0604020202020204" pitchFamily="34" charset="0"/>
              <a:buChar char="•"/>
            </a:pPr>
            <a:endParaRPr lang="en-US" sz="140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600200"/>
            <a:ext cx="7770813" cy="41132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(1/2):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1910r1	Seamless Roaming for UHR, Duncan</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0046r0	Multi-AP Coordination for Low Latency Traffic Delivery: Usage Scenarios, Liuming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0058r0	UHR SG Spatial Reuse in Coordinated M-AP for UHR, Rui Yang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0011r0	On the enhanced link adaptation, Xiaogang Chen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0060r0	Layered QoS and multi-layer transmission follow-up, Ross Jian Yu (Huawei)</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0069r0	Considerations on Latency Improvement, </a:t>
            </a:r>
            <a:r>
              <a:rPr lang="en-GB" sz="1400" b="0" dirty="0" err="1">
                <a:solidFill>
                  <a:schemeClr val="tx1"/>
                </a:solidFill>
                <a:effectLst/>
                <a:latin typeface="Times New Roman" panose="02020603050405020304" pitchFamily="18" charset="0"/>
                <a:ea typeface="Times New Roman" panose="02020603050405020304" pitchFamily="18" charset="0"/>
              </a:rPr>
              <a:t>Insun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0075r0	More Discussions on Deep learning for WLAN	Ziyang Guo,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400" b="0" dirty="0" err="1">
                <a:solidFill>
                  <a:schemeClr val="tx1"/>
                </a:solidFill>
                <a:effectLst/>
                <a:latin typeface="Times New Roman" panose="02020603050405020304" pitchFamily="18" charset="0"/>
                <a:ea typeface="Times New Roman" panose="02020603050405020304" pitchFamily="18" charset="0"/>
              </a:rPr>
              <a:t>mmWave</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Mengshi</a:t>
            </a:r>
            <a:r>
              <a:rPr lang="en-GB" sz="1400" b="0" dirty="0">
                <a:solidFill>
                  <a:schemeClr val="tx1"/>
                </a:solidFill>
                <a:effectLst/>
                <a:latin typeface="Times New Roman" panose="02020603050405020304" pitchFamily="18" charset="0"/>
                <a:ea typeface="Times New Roman" panose="02020603050405020304" pitchFamily="18" charset="0"/>
              </a:rPr>
              <a:t> Hu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0092r0	</a:t>
            </a:r>
            <a:r>
              <a:rPr lang="en-GB" sz="1400" b="0" dirty="0" err="1">
                <a:solidFill>
                  <a:schemeClr val="tx1"/>
                </a:solidFill>
                <a:effectLst/>
                <a:latin typeface="Times New Roman" panose="02020603050405020304" pitchFamily="18" charset="0"/>
                <a:ea typeface="Malgun Gothic" panose="020B0503020000020004" pitchFamily="34" charset="-127"/>
              </a:rPr>
              <a:t>Preemption</a:t>
            </a:r>
            <a:r>
              <a:rPr lang="en-GB" sz="1400" b="0" dirty="0">
                <a:solidFill>
                  <a:schemeClr val="tx1"/>
                </a:solidFill>
                <a:effectLst/>
                <a:latin typeface="Times New Roman" panose="02020603050405020304" pitchFamily="18" charset="0"/>
                <a:ea typeface="Malgun Gothic" panose="020B0503020000020004" pitchFamily="34" charset="-127"/>
              </a:rPr>
              <a:t>, Juan Fang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0042r0	Thought for Range Extension in UHR, Dongguk Lim (LG Electronics)</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0298r0	Improved reliability in presence of interference,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0226r0	Coordination of R-TWT for Multi-AP deployment, Abdel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0285r0	TXOP Protection of Non-Primary Channel, Kiseon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0286r0	Trigger frame protection,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0297r0	r-TWT for Multi-AP,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0058r0	Spatial Reuse in Coordinated M-AP for UHR, Rui Yang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0279r0	Considerations on Seamless Roaming, </a:t>
            </a:r>
            <a:r>
              <a:rPr lang="en-GB" sz="1400" b="0" dirty="0" err="1">
                <a:solidFill>
                  <a:schemeClr val="tx1"/>
                </a:solidFill>
                <a:effectLst/>
                <a:latin typeface="Times New Roman" panose="02020603050405020304" pitchFamily="18" charset="0"/>
                <a:ea typeface="Times New Roman" panose="02020603050405020304" pitchFamily="18" charset="0"/>
              </a:rPr>
              <a:t>Insun</a:t>
            </a:r>
            <a:r>
              <a:rPr lang="en-GB" sz="1400" b="0" dirty="0">
                <a:solidFill>
                  <a:schemeClr val="tx1"/>
                </a:solidFill>
                <a:effectLst/>
                <a:latin typeface="Times New Roman" panose="02020603050405020304" pitchFamily="18" charset="0"/>
                <a:ea typeface="Times New Roman" panose="02020603050405020304" pitchFamily="18" charset="0"/>
              </a:rPr>
              <a:t> Jang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0170r0	smooth roaming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0249r0	extended TXOP sharing,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0250r0	AP coordination for R-TWT, Liwen Chu</a:t>
            </a:r>
            <a:endParaRPr lang="en-US" sz="1400" b="0"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3239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March 802 plenary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March 802 plenary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https://cvent.me/AwPbAx</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4572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(2/2):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0284r0	beacon design,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0281r0	Considerations on RU / MRU Designs for UHR, Eunsung Park, LG Electronics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0261r0	TDMA for Wifi-8, Dibakar Das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0262r0	Reducing Link Adaptation Convergence Time,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0263r0	Triggered Beamforming in UHR,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0291r0	R-TWT Multi-AP Coordination, Kumail Haider</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0243r0	Joint Transmission for UHR – Additional Results, Ron Porat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0293r0	Follow-up on TWT-based Multi-AP Coordination,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0294r0	Channel Usage Enhancements for P2P in UHR,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0295r0	Discussion on Multi-AP Coordination, Xiaofei Wang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0312r0 	Thoughts on Secure Control frames, Alfred </a:t>
            </a:r>
            <a:r>
              <a:rPr lang="en-GB" sz="1400" b="0" dirty="0" err="1">
                <a:solidFill>
                  <a:schemeClr val="tx1"/>
                </a:solidFill>
                <a:effectLst/>
                <a:latin typeface="Times New Roman" panose="02020603050405020304" pitchFamily="18" charset="0"/>
                <a:ea typeface="Times New Roman" panose="02020603050405020304" pitchFamily="18" charset="0"/>
              </a:rPr>
              <a:t>Asterjahdi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0225r0	considering unscheduled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power save,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0231r0	thoughts on seamless roaming under non collocated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architecture,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0322r0	Improve roaming between MLDs,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0355r0	Enhanced </a:t>
            </a:r>
            <a:r>
              <a:rPr lang="en-GB" sz="1400" b="0" dirty="0" err="1">
                <a:solidFill>
                  <a:schemeClr val="tx1"/>
                </a:solidFill>
                <a:effectLst/>
                <a:latin typeface="Times New Roman" panose="02020603050405020304" pitchFamily="18" charset="0"/>
                <a:ea typeface="Times New Roman" panose="02020603050405020304" pitchFamily="18" charset="0"/>
              </a:rPr>
              <a:t>rTWT</a:t>
            </a:r>
            <a:r>
              <a:rPr lang="en-GB" sz="1400" b="0" dirty="0">
                <a:solidFill>
                  <a:schemeClr val="tx1"/>
                </a:solidFill>
                <a:effectLst/>
                <a:latin typeface="Times New Roman" panose="02020603050405020304" pitchFamily="18" charset="0"/>
                <a:ea typeface="Times New Roman" panose="02020603050405020304" pitchFamily="18" charset="0"/>
              </a:rPr>
              <a:t> and MAP operation, Hanqing Lou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 </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0325r0	coordinated spatial reuse for UHR, Jason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0352r0	enhanced security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0378r0	Enhanced Scheduling Method for Low Latency Traffic, </a:t>
            </a:r>
            <a:r>
              <a:rPr lang="en-GB" sz="1400" b="0" dirty="0" err="1">
                <a:solidFill>
                  <a:schemeClr val="tx1"/>
                </a:solidFill>
                <a:effectLst/>
                <a:latin typeface="Times New Roman" panose="02020603050405020304" pitchFamily="18" charset="0"/>
                <a:ea typeface="Times New Roman" panose="02020603050405020304" pitchFamily="18" charset="0"/>
              </a:rPr>
              <a:t>Serhat</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Erkucuk</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0381r0	Enhancements to Channel Access for UHR, </a:t>
            </a:r>
            <a:r>
              <a:rPr lang="en-GB" sz="1400" b="0" dirty="0" err="1">
                <a:solidFill>
                  <a:schemeClr val="tx1"/>
                </a:solidFill>
                <a:effectLst/>
                <a:latin typeface="Times New Roman" panose="02020603050405020304" pitchFamily="18" charset="0"/>
                <a:ea typeface="Times New Roman" panose="02020603050405020304" pitchFamily="18" charset="0"/>
              </a:rPr>
              <a:t>Maulik</a:t>
            </a:r>
            <a:r>
              <a:rPr lang="en-GB" sz="1400" b="0" dirty="0">
                <a:solidFill>
                  <a:schemeClr val="tx1"/>
                </a:solidFill>
                <a:effectLst/>
                <a:latin typeface="Times New Roman" panose="02020603050405020304" pitchFamily="18" charset="0"/>
                <a:ea typeface="Times New Roman" panose="02020603050405020304" pitchFamily="18" charset="0"/>
              </a:rPr>
              <a:t> Vaidya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b="0" dirty="0">
                <a:solidFill>
                  <a:schemeClr val="tx1"/>
                </a:solidFill>
                <a:latin typeface="Times New Roman" panose="02020603050405020304" pitchFamily="18" charset="0"/>
                <a:ea typeface="Times New Roman" panose="02020603050405020304" pitchFamily="18" charset="0"/>
              </a:rPr>
              <a:t>0356r0	MAC Header protection, Abhishek Patil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b="0" dirty="0">
              <a:solidFill>
                <a:schemeClr val="tx1"/>
              </a:solidFill>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PAR discussion</a:t>
            </a:r>
          </a:p>
          <a:p>
            <a:pPr lvl="1">
              <a:buFont typeface="Arial" panose="020B0604020202020204" pitchFamily="34" charset="0"/>
              <a:buChar char="•"/>
            </a:pPr>
            <a:r>
              <a:rPr lang="en-GB" sz="1200" dirty="0"/>
              <a:t>Update on Draft Proposed PAR: 078r4</a:t>
            </a:r>
          </a:p>
          <a:p>
            <a:pPr lvl="1">
              <a:buFont typeface="Arial" panose="020B0604020202020204" pitchFamily="34" charset="0"/>
              <a:buChar char="•"/>
            </a:pPr>
            <a:r>
              <a:rPr lang="en-GB" sz="1200" dirty="0"/>
              <a:t>Update on Draft Proposed CSD: 079r0</a:t>
            </a:r>
          </a:p>
          <a:p>
            <a:pPr lvl="1">
              <a:buFont typeface="Arial" panose="020B0604020202020204" pitchFamily="34" charset="0"/>
              <a:buChar char="•"/>
            </a:pPr>
            <a:r>
              <a:rPr lang="en-US" sz="1200" b="0" dirty="0"/>
              <a:t>244r0	AP Power save PAR addition proposal, Amelia </a:t>
            </a:r>
            <a:r>
              <a:rPr lang="en-US" sz="1200" b="0" dirty="0" err="1"/>
              <a:t>Andersdotter</a:t>
            </a:r>
            <a:endParaRPr lang="en-US" sz="1200" b="0" dirty="0"/>
          </a:p>
          <a:p>
            <a:pPr lvl="1">
              <a:buFont typeface="Arial" panose="020B0604020202020204" pitchFamily="34" charset="0"/>
              <a:buChar char="•"/>
            </a:pPr>
            <a:r>
              <a:rPr lang="en-US" sz="1200" b="0" dirty="0"/>
              <a:t>292r0	KPIs for Industrial Automation Use Cases, Akira Kishida (NTT)</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200" b="0" dirty="0" err="1">
                <a:solidFill>
                  <a:schemeClr val="tx1"/>
                </a:solidFill>
                <a:effectLst/>
                <a:latin typeface="Times New Roman" panose="02020603050405020304" pitchFamily="18" charset="0"/>
                <a:ea typeface="Times New Roman" panose="02020603050405020304" pitchFamily="18" charset="0"/>
              </a:rPr>
              <a:t>mmWave</a:t>
            </a:r>
            <a:r>
              <a:rPr lang="en-GB" sz="1200" b="0" dirty="0">
                <a:solidFill>
                  <a:schemeClr val="tx1"/>
                </a:solidFill>
                <a:effectLst/>
                <a:latin typeface="Times New Roman" panose="02020603050405020304" pitchFamily="18" charset="0"/>
                <a:ea typeface="Times New Roman" panose="02020603050405020304" pitchFamily="18" charset="0"/>
              </a:rPr>
              <a:t>, </a:t>
            </a:r>
            <a:r>
              <a:rPr lang="en-GB" sz="1200" b="0" dirty="0" err="1">
                <a:solidFill>
                  <a:schemeClr val="tx1"/>
                </a:solidFill>
                <a:effectLst/>
                <a:latin typeface="Times New Roman" panose="02020603050405020304" pitchFamily="18" charset="0"/>
                <a:ea typeface="Times New Roman" panose="02020603050405020304" pitchFamily="18" charset="0"/>
              </a:rPr>
              <a:t>Mengshi</a:t>
            </a:r>
            <a:r>
              <a:rPr lang="en-GB" sz="1200" b="0" dirty="0">
                <a:solidFill>
                  <a:schemeClr val="tx1"/>
                </a:solidFill>
                <a:effectLst/>
                <a:latin typeface="Times New Roman" panose="02020603050405020304" pitchFamily="18" charset="0"/>
                <a:ea typeface="Times New Roman" panose="02020603050405020304" pitchFamily="18" charset="0"/>
              </a:rPr>
              <a:t> Hu (Huawei)</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200" b="0" dirty="0">
              <a:solidFill>
                <a:schemeClr val="tx1"/>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dirty="0"/>
              <a:t>1910r1	Seamless Roaming for UHR, Duncan</a:t>
            </a:r>
          </a:p>
          <a:p>
            <a:pPr lvl="1">
              <a:buFont typeface="Arial" panose="020B0604020202020204" pitchFamily="34" charset="0"/>
              <a:buChar char="•"/>
            </a:pPr>
            <a:r>
              <a:rPr lang="en-US" sz="1200" b="0" dirty="0"/>
              <a:t>0046r0	Multi-AP Coordination for Low Latency Traffic Delivery: Usage Scenarios, Liuming</a:t>
            </a:r>
          </a:p>
          <a:p>
            <a:pPr lvl="1">
              <a:buFont typeface="Arial" panose="020B0604020202020204" pitchFamily="34" charset="0"/>
              <a:buChar char="•"/>
            </a:pPr>
            <a:r>
              <a:rPr lang="en-US" sz="1200" b="0" dirty="0"/>
              <a:t>0058r0	UHR SG Spatial Reuse in Coordinated M-AP for UHR, Rui Yang (</a:t>
            </a:r>
            <a:r>
              <a:rPr lang="en-US" sz="1200" b="0" dirty="0" err="1"/>
              <a:t>InterDigital</a:t>
            </a:r>
            <a:r>
              <a:rPr lang="en-US" sz="1200" b="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Jan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https://mentor.ieee.org/802.11/dcn/23/11-23-0094-00-0uhr-uhr-sg-jan-2023-meeting-minutes.docx</a:t>
            </a:r>
            <a:endParaRPr lang="en-US" sz="1800" dirty="0"/>
          </a:p>
          <a:p>
            <a:pPr lvl="1">
              <a:buFont typeface="Arial" panose="020B0604020202020204" pitchFamily="34" charset="0"/>
              <a:buChar char="•"/>
            </a:pPr>
            <a:r>
              <a:rPr lang="en-US" sz="1800" dirty="0"/>
              <a:t>Teleconferences January February: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hlinkClick r:id="rId3"/>
              </a:rPr>
              <a:t>https://mentor.ieee.org/802.11/dcn/23/11-23-0192-01-0uhr-uhr-sg-jan-feb-2023-teleconference-minutes.docx</a:t>
            </a: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Peshal Nayak</a:t>
            </a:r>
          </a:p>
          <a:p>
            <a:r>
              <a:rPr lang="en-US" sz="1800" dirty="0"/>
              <a:t>Discussion: </a:t>
            </a:r>
          </a:p>
          <a:p>
            <a:pPr marL="0" indent="0"/>
            <a:r>
              <a:rPr lang="en-US" sz="1800" dirty="0"/>
              <a:t>Result: Accepted with unanimous </a:t>
            </a:r>
            <a:r>
              <a:rPr lang="en-US" sz="1800" dirty="0" err="1"/>
              <a:t>concent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End of submissions on </a:t>
            </a:r>
            <a:r>
              <a:rPr lang="en-US" altLang="en-US" sz="1800" dirty="0" err="1"/>
              <a:t>mmWave</a:t>
            </a:r>
            <a:r>
              <a:rPr lang="en-US" altLang="en-US" sz="1800" dirty="0"/>
              <a:t> before motion (15 mins)</a:t>
            </a:r>
          </a:p>
          <a:p>
            <a:pPr lvl="1">
              <a:buFont typeface="Arial" panose="020B0604020202020204" pitchFamily="34" charset="0"/>
              <a:buChar char="•"/>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pPr>
            <a:r>
              <a:rPr lang="en-US" altLang="en-US" sz="1800" dirty="0"/>
              <a:t>Motion on </a:t>
            </a:r>
            <a:r>
              <a:rPr lang="en-US" altLang="en-US" sz="1800" dirty="0" err="1"/>
              <a:t>mmWave</a:t>
            </a:r>
            <a:r>
              <a:rPr lang="en-US" altLang="en-US" sz="1800" dirty="0"/>
              <a:t> inclusion in UHR PAR and discussion</a:t>
            </a:r>
          </a:p>
          <a:p>
            <a:pPr lvl="0">
              <a:buFont typeface="Arial" panose="020B0604020202020204" pitchFamily="34" charset="0"/>
              <a:buChar char="•"/>
            </a:pPr>
            <a:r>
              <a:rPr lang="en-GB" sz="1800" dirty="0"/>
              <a:t>PAR/CSD discussion if needed</a:t>
            </a:r>
          </a:p>
          <a:p>
            <a:pPr lvl="1">
              <a:buFont typeface="Arial" panose="020B0604020202020204" pitchFamily="34" charset="0"/>
              <a:buChar char="•"/>
            </a:pPr>
            <a:r>
              <a:rPr lang="en-US" sz="1400" b="0"/>
              <a:t>221r0	Hybrid LC and RF in UHR, Volker Jungnickel</a:t>
            </a:r>
          </a:p>
          <a:p>
            <a:pPr lvl="0">
              <a:buFont typeface="Arial" panose="020B0604020202020204" pitchFamily="34" charset="0"/>
              <a:buChar char="•"/>
            </a:pPr>
            <a:r>
              <a:rPr lang="en-GB" sz="1800"/>
              <a:t>Submissions</a:t>
            </a:r>
            <a:endParaRPr lang="en-GB" sz="1800" dirty="0"/>
          </a:p>
          <a:p>
            <a:pPr lvl="1">
              <a:buFont typeface="Arial" panose="020B0604020202020204" pitchFamily="34" charset="0"/>
              <a:buChar char="•"/>
            </a:pPr>
            <a:r>
              <a:rPr lang="en-GB" sz="1400" dirty="0"/>
              <a:t>1910r1	Seamless Roaming for UHR, Duncan</a:t>
            </a:r>
          </a:p>
          <a:p>
            <a:pPr lvl="1">
              <a:buFont typeface="Arial" panose="020B0604020202020204" pitchFamily="34" charset="0"/>
              <a:buChar char="•"/>
            </a:pPr>
            <a:r>
              <a:rPr lang="en-GB" sz="1400" dirty="0"/>
              <a:t>0046r0	Multi-AP Coordination for Low Latency Traffic Delivery: Usage Scenarios, Liuming</a:t>
            </a:r>
          </a:p>
          <a:p>
            <a:pPr lvl="1">
              <a:buFont typeface="Arial" panose="020B0604020202020204" pitchFamily="34" charset="0"/>
              <a:buChar char="•"/>
            </a:pPr>
            <a:r>
              <a:rPr lang="en-GB" sz="1400" dirty="0"/>
              <a:t>0058r0	UHR SG Spatial Reuse in Coordinated M-AP for UHR, Rui Yang (</a:t>
            </a:r>
            <a:r>
              <a:rPr lang="en-GB" sz="1400" dirty="0" err="1"/>
              <a:t>InterDigital</a:t>
            </a:r>
            <a:r>
              <a:rPr lang="en-GB"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err="1"/>
              <a:t>mmWave</a:t>
            </a:r>
            <a:r>
              <a:rPr lang="en-US" dirty="0"/>
              <a:t> 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a:xfrm>
            <a:off x="685800" y="2057400"/>
            <a:ext cx="7770813" cy="4037013"/>
          </a:xfrm>
        </p:spPr>
        <p:txBody>
          <a:bodyPr/>
          <a:lstStyle/>
          <a:p>
            <a:pPr marL="0" indent="0"/>
            <a:r>
              <a:rPr lang="en-US" sz="2000" b="1" dirty="0">
                <a:solidFill>
                  <a:srgbClr val="000000"/>
                </a:solidFill>
                <a:effectLst/>
                <a:latin typeface="Times New Roman" panose="02020603050405020304" pitchFamily="18" charset="0"/>
                <a:ea typeface="Times New Roman" panose="02020603050405020304" pitchFamily="18" charset="0"/>
              </a:rPr>
              <a:t>Move to include carrier frequency operation between 42.5 and 71 GHz in section 5.2b of the UHR PAR document?</a:t>
            </a:r>
            <a:endParaRPr lang="en-US" sz="2000" dirty="0">
              <a:effectLst/>
              <a:latin typeface="Calibri" panose="020F0502020204030204" pitchFamily="34" charset="0"/>
              <a:ea typeface="Calibri" panose="020F0502020204030204" pitchFamily="34" charset="0"/>
            </a:endParaRPr>
          </a:p>
          <a:p>
            <a:pPr>
              <a:buFont typeface="Arial" panose="020B0604020202020204" pitchFamily="34" charset="0"/>
              <a:buChar char="•"/>
            </a:pPr>
            <a:endParaRPr lang="en-US" sz="2000" dirty="0"/>
          </a:p>
          <a:p>
            <a:pPr>
              <a:buFont typeface="Arial" panose="020B0604020202020204" pitchFamily="34" charset="0"/>
              <a:buChar char="•"/>
            </a:pPr>
            <a:endParaRPr lang="en-US" sz="1600" dirty="0"/>
          </a:p>
          <a:p>
            <a:pPr lvl="1">
              <a:buFont typeface="Arial" panose="020B0604020202020204" pitchFamily="34" charset="0"/>
              <a:buChar char="•"/>
            </a:pPr>
            <a:endParaRPr lang="en-US" sz="1800" dirty="0"/>
          </a:p>
          <a:p>
            <a:pPr marL="0" indent="0"/>
            <a:r>
              <a:rPr lang="en-US" sz="1800" dirty="0"/>
              <a:t>Move: 	Micky Mehta				Second:	Srinivas Kandala</a:t>
            </a:r>
          </a:p>
          <a:p>
            <a:pPr marL="0" indent="0"/>
            <a:r>
              <a:rPr lang="en-US" sz="1800" dirty="0"/>
              <a:t>Discussion: </a:t>
            </a:r>
          </a:p>
          <a:p>
            <a:pPr marL="0" indent="0"/>
            <a:r>
              <a:rPr lang="en-US" sz="1800" dirty="0"/>
              <a:t>Result:</a:t>
            </a:r>
          </a:p>
          <a:p>
            <a:pPr marL="0" indent="0"/>
            <a:r>
              <a:rPr lang="en-US" sz="1800" dirty="0">
                <a:highlight>
                  <a:srgbClr val="00FF00"/>
                </a:highlight>
              </a:rPr>
              <a:t>168Y/172N/29A</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347076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FE915-A2D1-CF96-658C-A8CA84E3E6D9}"/>
              </a:ext>
            </a:extLst>
          </p:cNvPr>
          <p:cNvSpPr>
            <a:spLocks noGrp="1"/>
          </p:cNvSpPr>
          <p:nvPr>
            <p:ph type="title"/>
          </p:nvPr>
        </p:nvSpPr>
        <p:spPr/>
        <p:txBody>
          <a:bodyPr/>
          <a:lstStyle/>
          <a:p>
            <a:r>
              <a:rPr lang="en-US" dirty="0"/>
              <a:t>Discussion on </a:t>
            </a:r>
            <a:r>
              <a:rPr lang="en-US" dirty="0" err="1"/>
              <a:t>mmWave</a:t>
            </a:r>
            <a:endParaRPr lang="en-US" dirty="0"/>
          </a:p>
        </p:txBody>
      </p:sp>
      <p:sp>
        <p:nvSpPr>
          <p:cNvPr id="3" name="Content Placeholder 2">
            <a:extLst>
              <a:ext uri="{FF2B5EF4-FFF2-40B4-BE49-F238E27FC236}">
                <a16:creationId xmlns:a16="http://schemas.microsoft.com/office/drawing/2014/main" id="{102115C5-5032-785F-9D7C-E0898547DB83}"/>
              </a:ext>
            </a:extLst>
          </p:cNvPr>
          <p:cNvSpPr>
            <a:spLocks noGrp="1"/>
          </p:cNvSpPr>
          <p:nvPr>
            <p:ph idx="1"/>
          </p:nvPr>
        </p:nvSpPr>
        <p:spPr/>
        <p:txBody>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Straw poll</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Do you support the creation of a Study Group that will be tasked with the creation of a PAR and CSD for a standards project to specify carrier frequency operation between 42.5 and 71 GHz that leverages the MAC/PHY specifications in the existing Sub 7 GHz bands and the future UHR amendment to be developed?</a:t>
            </a:r>
          </a:p>
          <a:p>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Times New Roman" panose="02020603050405020304" pitchFamily="18" charset="0"/>
              </a:rPr>
              <a:t>226Y 95N 43A</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
        <p:nvSpPr>
          <p:cNvPr id="4" name="Slide Number Placeholder 3">
            <a:extLst>
              <a:ext uri="{FF2B5EF4-FFF2-40B4-BE49-F238E27FC236}">
                <a16:creationId xmlns:a16="http://schemas.microsoft.com/office/drawing/2014/main" id="{3093BED2-2C00-9237-01B9-8353AC503E8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BB38A3-DA9C-3156-8897-6374675486C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35B0D1D4-305E-EEBF-C084-9FC814A905E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578663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PAR/CSD motions</a:t>
            </a:r>
          </a:p>
          <a:p>
            <a:pPr>
              <a:buFont typeface="Arial" panose="020B0604020202020204" pitchFamily="34" charset="0"/>
              <a:buChar char="•"/>
            </a:pPr>
            <a:r>
              <a:rPr lang="en-GB" sz="1600"/>
              <a:t>Announcements</a:t>
            </a:r>
            <a:endParaRPr lang="en-GB" sz="1600" dirty="0"/>
          </a:p>
          <a:p>
            <a:pPr>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1910r1	Seamless Roaming for UHR, Duncan</a:t>
            </a:r>
          </a:p>
          <a:p>
            <a:pPr lvl="1">
              <a:buFont typeface="Arial" panose="020B0604020202020204" pitchFamily="34" charset="0"/>
              <a:buChar char="•"/>
            </a:pPr>
            <a:r>
              <a:rPr lang="en-GB" sz="1200" dirty="0"/>
              <a:t>0046r0	Multi-AP Coordination for Low Latency Traffic Delivery: Usage Scenarios, Liuming</a:t>
            </a:r>
          </a:p>
          <a:p>
            <a:pPr lvl="1">
              <a:buFont typeface="Arial" panose="020B0604020202020204" pitchFamily="34" charset="0"/>
              <a:buChar char="•"/>
            </a:pPr>
            <a:r>
              <a:rPr lang="en-GB" sz="1200" dirty="0"/>
              <a:t>0058r0	UHR SG Spatial Reuse in Coordinated M-AP for UHR, Rui Yang (</a:t>
            </a:r>
            <a:r>
              <a:rPr lang="en-GB" sz="1200" dirty="0" err="1"/>
              <a:t>InterDigital</a:t>
            </a:r>
            <a:r>
              <a:rPr lang="en-GB" sz="1200" dirty="0"/>
              <a:t>)</a:t>
            </a:r>
          </a:p>
          <a:p>
            <a:pPr lvl="1">
              <a:buFont typeface="Arial" panose="020B0604020202020204" pitchFamily="34" charset="0"/>
              <a:buChar char="•"/>
            </a:pPr>
            <a:r>
              <a:rPr lang="en-GB" sz="1200" dirty="0"/>
              <a:t>0011r0	On the enhanced link adaptation, Xiaogang Chen</a:t>
            </a:r>
          </a:p>
          <a:p>
            <a:pPr lvl="0">
              <a:buFont typeface="Arial" panose="020B0604020202020204" pitchFamily="34" charset="0"/>
              <a:buChar char="•"/>
            </a:pPr>
            <a:r>
              <a:rPr lang="en-US" sz="1600" dirty="0"/>
              <a:t>Goals for May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in11-23/0480r0 &lt;</a:t>
            </a:r>
            <a:r>
              <a:rPr lang="en-GB" sz="2000" dirty="0">
                <a:hlinkClick r:id="rId2"/>
              </a:rPr>
              <a:t>https://mentor.ieee.org/802.11/dcn/23/11-23-0480-00-0uhr-uhr-proposed-par.pdf</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EHT SG</a:t>
            </a:r>
          </a:p>
          <a:p>
            <a:pPr marL="0" lvl="0" indent="0">
              <a:buNone/>
            </a:pPr>
            <a:r>
              <a:rPr lang="en-GB" sz="2000" dirty="0"/>
              <a:t>EHT SG vote: </a:t>
            </a:r>
            <a:endParaRPr lang="en-CA" sz="2000" dirty="0"/>
          </a:p>
          <a:p>
            <a:pPr marL="0" lvl="0" indent="0">
              <a:buNone/>
            </a:pPr>
            <a:r>
              <a:rPr lang="en-GB" sz="2000" dirty="0"/>
              <a:t>Moved: 				Seconded:			, Result: y-n-a-</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27</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11-23/0079r5 &lt;</a:t>
            </a:r>
            <a:r>
              <a:rPr lang="en-GB" sz="2000" dirty="0">
                <a:hlinkClick r:id="rId2"/>
              </a:rPr>
              <a:t>https://mentor.ieee.org/802.11/dcn/23/11-23-0079-05-0uhr-uhr-draft-proposed-csd.docx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EHT SG</a:t>
            </a:r>
          </a:p>
          <a:p>
            <a:pPr marL="0" lvl="0" indent="0">
              <a:buNone/>
            </a:pPr>
            <a:r>
              <a:rPr lang="en-GB" sz="2000" dirty="0"/>
              <a:t>EHT SG vote: </a:t>
            </a:r>
            <a:endParaRPr lang="en-CA" sz="2000" dirty="0"/>
          </a:p>
          <a:p>
            <a:pPr marL="0" indent="0">
              <a:buNone/>
            </a:pPr>
            <a:r>
              <a:rPr lang="en-GB" sz="2000" dirty="0"/>
              <a:t>Moved:			 Seconded: 			- Result: y-n-a – </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28</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May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March 27</a:t>
            </a:r>
            <a:r>
              <a:rPr lang="en-US" sz="1800" baseline="30000" dirty="0"/>
              <a:t>th</a:t>
            </a:r>
            <a:r>
              <a:rPr lang="en-US" sz="1800" dirty="0"/>
              <a:t> 10am-12pm ET</a:t>
            </a:r>
          </a:p>
          <a:p>
            <a:pPr>
              <a:buFont typeface="Arial" panose="020B0604020202020204" pitchFamily="34" charset="0"/>
              <a:buChar char="•"/>
            </a:pPr>
            <a:r>
              <a:rPr lang="en-US" sz="1800" dirty="0"/>
              <a:t>April 10</a:t>
            </a:r>
            <a:r>
              <a:rPr lang="en-US" sz="1800" baseline="30000" dirty="0"/>
              <a:t>th</a:t>
            </a:r>
            <a:r>
              <a:rPr lang="en-US" sz="1800" dirty="0"/>
              <a:t> 10am-12pm ET</a:t>
            </a:r>
          </a:p>
          <a:p>
            <a:pPr>
              <a:buFont typeface="Arial" panose="020B0604020202020204" pitchFamily="34" charset="0"/>
              <a:buChar char="•"/>
            </a:pPr>
            <a:r>
              <a:rPr lang="en-US" sz="1800" dirty="0"/>
              <a:t>May 2</a:t>
            </a:r>
            <a:r>
              <a:rPr lang="en-US" sz="1800" baseline="30000" dirty="0"/>
              <a:t>nd</a:t>
            </a:r>
            <a:r>
              <a:rPr lang="en-US" sz="1800" dirty="0"/>
              <a:t> 10am-12pm ET</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114649</TotalTime>
  <Words>3264</Words>
  <Application>Microsoft Office PowerPoint</Application>
  <PresentationFormat>On-screen Show (4:3)</PresentationFormat>
  <Paragraphs>394</Paragraphs>
  <Slides>30</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Monotype Sorts</vt:lpstr>
      <vt:lpstr>Times New Roman</vt:lpstr>
      <vt:lpstr>Wingdings</vt:lpstr>
      <vt:lpstr>Office Theme</vt:lpstr>
      <vt:lpstr>Document</vt:lpstr>
      <vt:lpstr>UHR Study Group March 2023 Meeting Agenda</vt:lpstr>
      <vt:lpstr>Registration for the March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mmWave motion</vt:lpstr>
      <vt:lpstr>Discussion on mmWave</vt:lpstr>
      <vt:lpstr>Thursday Agenda-AM2</vt:lpstr>
      <vt:lpstr>PAR Approval Motion</vt:lpstr>
      <vt:lpstr>CSD Approval Motion</vt:lpstr>
      <vt:lpstr>Goals for May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1429</cp:revision>
  <cp:lastPrinted>1601-01-01T00:00:00Z</cp:lastPrinted>
  <dcterms:created xsi:type="dcterms:W3CDTF">2017-01-26T15:28:16Z</dcterms:created>
  <dcterms:modified xsi:type="dcterms:W3CDTF">2023-03-16T11:43:35Z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