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66" r:id="rId20"/>
    <p:sldId id="933" r:id="rId21"/>
    <p:sldId id="877" r:id="rId22"/>
    <p:sldId id="1067" r:id="rId23"/>
    <p:sldId id="897" r:id="rId24"/>
    <p:sldId id="1071" r:id="rId25"/>
    <p:sldId id="1072" r:id="rId26"/>
    <p:sldId id="905" r:id="rId27"/>
    <p:sldId id="1017" r:id="rId28"/>
    <p:sldId id="1070" r:id="rId29"/>
    <p:sldId id="842"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076367792"/>
        <c:axId val="1076373232"/>
      </c:barChart>
      <c:catAx>
        <c:axId val="107636779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076373232"/>
        <c:crosses val="autoZero"/>
        <c:auto val="1"/>
        <c:lblAlgn val="ctr"/>
        <c:lblOffset val="100"/>
        <c:noMultiLvlLbl val="0"/>
      </c:catAx>
      <c:valAx>
        <c:axId val="107637323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7636779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401214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Draft may be ready by February 3</a:t>
            </a:r>
            <a:r>
              <a:rPr lang="en-US" altLang="zh-CN" sz="1200" kern="1200" baseline="30000" dirty="0">
                <a:solidFill>
                  <a:schemeClr val="tx1"/>
                </a:solidFill>
                <a:effectLst/>
                <a:latin typeface="Times New Roman" pitchFamily="18" charset="0"/>
                <a:ea typeface="MS PGothic" pitchFamily="34" charset="-128"/>
                <a:cs typeface="MS PGothic" charset="0"/>
              </a:rPr>
              <a:t>rd</a:t>
            </a:r>
            <a:r>
              <a:rPr lang="en-US" altLang="zh-CN" sz="1200" kern="1200" dirty="0">
                <a:solidFill>
                  <a:schemeClr val="tx1"/>
                </a:solidFill>
                <a:effectLst/>
                <a:latin typeface="Times New Roman" pitchFamily="18" charset="0"/>
                <a:ea typeface="MS PGothic" pitchFamily="34" charset="-128"/>
                <a:cs typeface="MS PGothic" charset="0"/>
              </a:rPr>
              <a:t> (that is, 2 weeks after the interim closes).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Given that Dorothy may need a day or two to open the ballot, let’s say that the ballot opens on February 6</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chemeClr val="tx1"/>
                </a:solidFill>
                <a:effectLst/>
                <a:latin typeface="Times New Roman" pitchFamily="18" charset="0"/>
                <a:ea typeface="MS PGothic" pitchFamily="34" charset="-128"/>
                <a:cs typeface="MS PGothic" charset="0"/>
              </a:rPr>
              <a:t>30 days later means that the ballot would around March 10</a:t>
            </a:r>
            <a:r>
              <a:rPr lang="en-US" altLang="zh-CN" sz="1200" kern="1200" baseline="30000" dirty="0">
                <a:solidFill>
                  <a:schemeClr val="tx1"/>
                </a:solidFill>
                <a:effectLst/>
                <a:latin typeface="Times New Roman" pitchFamily="18" charset="0"/>
                <a:ea typeface="MS PGothic" pitchFamily="34" charset="-128"/>
                <a:cs typeface="MS PGothic" charset="0"/>
              </a:rPr>
              <a:t>th</a:t>
            </a:r>
            <a:r>
              <a:rPr lang="en-US" altLang="zh-CN" sz="1200" kern="1200" dirty="0">
                <a:solidFill>
                  <a:schemeClr val="tx1"/>
                </a:solidFill>
                <a:effectLst/>
                <a:latin typeface="Times New Roman" pitchFamily="18" charset="0"/>
                <a:ea typeface="MS PGothic" pitchFamily="34" charset="-128"/>
                <a:cs typeface="MS PGothic" charset="0"/>
              </a:rPr>
              <a:t> – which is the week before the March plenary.</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590181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80007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213914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1343049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802.11-23/0182r3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152-00-00bf-ieee-802-11bf-january-2023-interim-meeting-minutes.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259-01-00bf-teleconference-minutes-february-march-2023.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March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2023-03-01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14    </a:t>
            </a:r>
            <a:r>
              <a:rPr lang="en-US" altLang="en-US" sz="3200" dirty="0" smtClean="0">
                <a:solidFill>
                  <a:srgbClr val="0000FF"/>
                </a:solidFill>
                <a:cs typeface="Times New Roman" panose="02020603050405020304" pitchFamily="18" charset="0"/>
              </a:rPr>
              <a:t>(AM </a:t>
            </a:r>
            <a:r>
              <a:rPr lang="en-US" altLang="en-US" sz="3200" dirty="0">
                <a:solidFill>
                  <a:srgbClr val="0000FF"/>
                </a:solidFill>
                <a:cs typeface="Times New Roman" panose="02020603050405020304" pitchFamily="18" charset="0"/>
              </a:rPr>
              <a:t>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January Interim </a:t>
            </a:r>
            <a:endParaRPr lang="en-US" altLang="en-US" sz="1400" dirty="0" smtClean="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266</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068287527"/>
              </p:ext>
            </p:extLst>
          </p:nvPr>
        </p:nvGraphicFramePr>
        <p:xfrm>
          <a:off x="3429000" y="1686554"/>
          <a:ext cx="8305801" cy="217763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13/0230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Robert Stacey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Tutorial for comments resolution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comment resolution for LB272</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23/0379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Approach to the MLME of the baseline spec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on Sensing Terminologies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23/417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23/370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11bf D1.0 Segmented Report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1987576679"/>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a:solidFill>
                  <a:srgbClr val="0000FF"/>
                </a:solidFill>
                <a:cs typeface="Times New Roman" panose="02020603050405020304" pitchFamily="18" charset="0"/>
              </a:rPr>
              <a:t>March 15    </a:t>
            </a:r>
            <a:r>
              <a:rPr lang="en-US" altLang="en-US" sz="3200" dirty="0" smtClean="0">
                <a:solidFill>
                  <a:srgbClr val="0000FF"/>
                </a:solidFill>
                <a:cs typeface="Times New Roman" panose="02020603050405020304" pitchFamily="18" charset="0"/>
              </a:rPr>
              <a:t>(AM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January Interim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6795462"/>
              </p:ext>
            </p:extLst>
          </p:nvPr>
        </p:nvGraphicFramePr>
        <p:xfrm>
          <a:off x="3429000" y="1686554"/>
          <a:ext cx="8305801" cy="195895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LB272-DMG-CIDs-v1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on Sensing Terminologies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23/417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23/370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11bf D1.0 Segmented Report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22/2101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Kevin </a:t>
                      </a:r>
                      <a:r>
                        <a:rPr lang="en-US" altLang="zh-CN" sz="1200" kern="1200" dirty="0" err="1" smtClean="0">
                          <a:solidFill>
                            <a:schemeClr val="tx1"/>
                          </a:solidFill>
                          <a:latin typeface="+mn-lt"/>
                          <a:ea typeface="+mn-ea"/>
                          <a:cs typeface="+mn-cs"/>
                        </a:rPr>
                        <a:t>Tsunghan</a:t>
                      </a:r>
                      <a:r>
                        <a:rPr lang="en-US" altLang="zh-CN" sz="1200" kern="1200" dirty="0" smtClean="0">
                          <a:solidFill>
                            <a:schemeClr val="tx1"/>
                          </a:solidFill>
                          <a:latin typeface="+mn-lt"/>
                          <a:ea typeface="+mn-ea"/>
                          <a:cs typeface="+mn-cs"/>
                        </a:rPr>
                        <a:t> Tsai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mmWave</a:t>
                      </a:r>
                      <a:r>
                        <a:rPr lang="en-US" altLang="zh-CN" sz="1200" kern="1200" dirty="0" smtClean="0">
                          <a:solidFill>
                            <a:schemeClr val="tx1"/>
                          </a:solidFill>
                          <a:latin typeface="+mn-lt"/>
                          <a:ea typeface="+mn-ea"/>
                          <a:cs typeface="+mn-cs"/>
                        </a:rPr>
                        <a:t> Phase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965729688"/>
              </p:ext>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16    </a:t>
            </a:r>
            <a:r>
              <a:rPr lang="en-US" altLang="en-US" sz="3200" dirty="0" smtClean="0">
                <a:solidFill>
                  <a:srgbClr val="0000FF"/>
                </a:solidFill>
                <a:cs typeface="Times New Roman" panose="02020603050405020304" pitchFamily="18" charset="0"/>
              </a:rPr>
              <a:t>(AM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January Interim </a:t>
            </a: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nvPr>
        </p:nvGraphicFramePr>
        <p:xfrm>
          <a:off x="3429000" y="1686554"/>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3429000" y="4548530"/>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9" name="Rectangle 2"/>
          <p:cNvSpPr txBox="1">
            <a:spLocks noChangeArrowheads="1"/>
          </p:cNvSpPr>
          <p:nvPr/>
        </p:nvSpPr>
        <p:spPr bwMode="auto">
          <a:xfrm>
            <a:off x="3429000" y="431993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January </a:t>
            </a:r>
            <a:r>
              <a:rPr lang="en-US" altLang="zh-CN" sz="2000" dirty="0" smtClean="0"/>
              <a:t>2022 </a:t>
            </a:r>
            <a:r>
              <a:rPr lang="en-US" altLang="zh-CN" sz="2000" dirty="0"/>
              <a:t>meeting to today:</a:t>
            </a:r>
          </a:p>
          <a:p>
            <a:pPr lvl="1" algn="just">
              <a:buFont typeface="Arial" panose="020B0604020202020204" pitchFamily="34" charset="0"/>
              <a:buChar char="•"/>
            </a:pPr>
            <a:r>
              <a:rPr lang="en-US" altLang="zh-CN" sz="1600" dirty="0"/>
              <a:t>January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mentor.ieee.org/802.11/dcn/23/11-23-0152-00-00bf-ieee-802-11bf-january-2023-interim-meeting-minutes.docx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January-March: </a:t>
            </a:r>
          </a:p>
          <a:p>
            <a:pPr marL="457200" lvl="1" indent="0" algn="just">
              <a:buNone/>
            </a:pPr>
            <a:r>
              <a:rPr lang="en-US" altLang="zh-CN" sz="1600" dirty="0"/>
              <a:t>	</a:t>
            </a:r>
            <a:r>
              <a:rPr lang="en-US" altLang="zh-CN" sz="1600" dirty="0" smtClean="0">
                <a:hlinkClick r:id="rId4"/>
              </a:rPr>
              <a:t>https</a:t>
            </a:r>
            <a:r>
              <a:rPr lang="en-US" altLang="zh-CN" sz="1600" dirty="0">
                <a:hlinkClick r:id="rId4"/>
              </a:rPr>
              <a:t>://</a:t>
            </a:r>
            <a:r>
              <a:rPr lang="en-US" altLang="zh-CN" sz="1600" dirty="0" smtClean="0">
                <a:hlinkClick r:id="rId4"/>
              </a:rPr>
              <a:t>mentor.ieee.org/802.11/dcn/23/11-23-0259-01-00bf-teleconference-minutes-february-march-2023.docx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 Sang Kim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January 20, 2023</a:t>
            </a:r>
          </a:p>
          <a:p>
            <a:pPr lvl="1">
              <a:buFont typeface="Times New Roman" pitchFamily="16" charset="0"/>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1.0 and Initial Letter Ballot</a:t>
            </a: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endParaRPr lang="en-US" altLang="zh-CN" sz="18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Tuesday </a:t>
            </a:r>
            <a:r>
              <a:rPr lang="en-US" altLang="zh-CN" sz="1800" kern="0" dirty="0">
                <a:solidFill>
                  <a:srgbClr val="FF0000"/>
                </a:solidFill>
                <a:latin typeface="Times New Roman"/>
              </a:rPr>
              <a:t>January 31</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start for D1.0</a:t>
            </a:r>
          </a:p>
          <a:p>
            <a:pPr lvl="1">
              <a:buFont typeface="Times New Roman" pitchFamily="16" charset="0"/>
              <a:buChar char="•"/>
            </a:pPr>
            <a:endParaRPr lang="en-US" altLang="zh-CN" sz="1400" kern="0" dirty="0">
              <a:solidFill>
                <a:srgbClr val="000000"/>
              </a:solidFill>
              <a:latin typeface="Times New Roman"/>
            </a:endParaRPr>
          </a:p>
          <a:p>
            <a:pPr>
              <a:buFont typeface="Times New Roman" pitchFamily="16" charset="0"/>
              <a:buChar char="•"/>
            </a:pPr>
            <a:r>
              <a:rPr lang="en-US" altLang="zh-CN" sz="1800" kern="0" dirty="0">
                <a:solidFill>
                  <a:srgbClr val="000000"/>
                </a:solidFill>
                <a:latin typeface="Times New Roman"/>
              </a:rPr>
              <a:t>Thursday </a:t>
            </a:r>
            <a:r>
              <a:rPr lang="en-US" altLang="zh-CN" sz="1800" kern="0" dirty="0">
                <a:solidFill>
                  <a:srgbClr val="FF0000"/>
                </a:solidFill>
                <a:latin typeface="Times New Roman"/>
              </a:rPr>
              <a:t>March 2</a:t>
            </a:r>
            <a:r>
              <a:rPr lang="en-US" altLang="zh-CN" sz="1800" kern="0" dirty="0">
                <a:solidFill>
                  <a:srgbClr val="000000"/>
                </a:solidFill>
                <a:latin typeface="Times New Roman"/>
              </a:rPr>
              <a:t>, 2023 at 23:59 Eastern Time USA (11:59 PM)</a:t>
            </a:r>
          </a:p>
          <a:p>
            <a:pPr lvl="1">
              <a:buFont typeface="Times New Roman" pitchFamily="16" charset="0"/>
              <a:buChar char="•"/>
            </a:pPr>
            <a:r>
              <a:rPr lang="en-US" altLang="zh-CN" sz="1400" dirty="0"/>
              <a:t>Initial LB end for D1.0</a:t>
            </a:r>
          </a:p>
          <a:p>
            <a:pPr lvl="1">
              <a:buFont typeface="Times New Roman" pitchFamily="16" charset="0"/>
              <a:buChar char="•"/>
            </a:pPr>
            <a:r>
              <a:rPr lang="en-US" altLang="zh-CN" sz="1400" dirty="0"/>
              <a:t>Assign the comments</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3702128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chemeClr val="bg1">
                    <a:lumMod val="50000"/>
                  </a:schemeClr>
                </a:solidFill>
                <a:cs typeface="Times New Roman" panose="02020603050405020304" pitchFamily="18" charset="0"/>
              </a:rPr>
              <a:t>(Holidays)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26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 –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chemeClr val="bg1">
                    <a:lumMod val="50000"/>
                  </a:schemeClr>
                </a:solidFill>
                <a:cs typeface="Times New Roman" panose="02020603050405020304" pitchFamily="18" charset="0"/>
              </a:rPr>
              <a:t> (1 calls/week for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31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	(Thursday),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r>
              <a:rPr lang="en-US" altLang="zh-CN" sz="1100" dirty="0">
                <a:solidFill>
                  <a:srgbClr val="FF0000"/>
                </a:solidFill>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9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13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(2 calls/week after the first 3 weeks)</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14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16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20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February 	21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23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27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February 	28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2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400050" lvl="2" indent="0" algn="just">
              <a:spcBef>
                <a:spcPct val="0"/>
              </a:spcBef>
              <a:spcAft>
                <a:spcPts val="0"/>
              </a:spcAft>
              <a:buClr>
                <a:srgbClr val="000000"/>
              </a:buClr>
              <a:buNone/>
              <a:defRPr/>
            </a:pP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6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7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9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a:spcBef>
                <a:spcPts val="0"/>
              </a:spcBef>
            </a:pPr>
            <a:r>
              <a:rPr lang="en-US" altLang="zh-CN" sz="1100" dirty="0"/>
              <a:t>12 Mar 2023 - </a:t>
            </a:r>
            <a:r>
              <a:rPr lang="en-US" altLang="zh-CN" sz="1100" dirty="0">
                <a:solidFill>
                  <a:srgbClr val="FF0000"/>
                </a:solidFill>
              </a:rPr>
              <a:t>Daylight Saving Time Starts</a:t>
            </a:r>
          </a:p>
          <a:p>
            <a:pPr>
              <a:spcBef>
                <a:spcPts val="0"/>
              </a:spcBef>
            </a:pPr>
            <a:r>
              <a:rPr lang="en-US" altLang="zh-CN" sz="1100" b="0" dirty="0"/>
              <a:t>Sunday, 12 March 2023, </a:t>
            </a:r>
            <a:r>
              <a:rPr lang="en-US" altLang="zh-CN" sz="1100" dirty="0"/>
              <a:t>02:00:00</a:t>
            </a:r>
            <a:r>
              <a:rPr lang="en-US" altLang="zh-CN" sz="1100" b="0" dirty="0"/>
              <a:t> clocks are turned </a:t>
            </a:r>
            <a:r>
              <a:rPr lang="en-US" altLang="zh-CN" sz="1100" dirty="0"/>
              <a:t>forward</a:t>
            </a:r>
            <a:r>
              <a:rPr lang="en-US" altLang="zh-CN" sz="1100" b="0" dirty="0"/>
              <a:t> 1 hour to</a:t>
            </a:r>
            <a:br>
              <a:rPr lang="en-US" altLang="zh-CN" sz="1100" b="0" dirty="0"/>
            </a:br>
            <a:r>
              <a:rPr lang="en-US" altLang="zh-CN" sz="1100" b="0" dirty="0"/>
              <a:t>Sunday, 12 March 2023, </a:t>
            </a:r>
            <a:r>
              <a:rPr lang="en-US" altLang="zh-CN" sz="1100" dirty="0"/>
              <a:t>03:00:00</a:t>
            </a:r>
            <a:r>
              <a:rPr lang="en-US" altLang="zh-CN" sz="1100" b="0" dirty="0"/>
              <a:t> local daylight time instead.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March Plenary 2023 (March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13    (Monday EV 1),		19:30-21:30 Atlanta time –Tutorial? </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strike="sngStrike" dirty="0">
                <a:solidFill>
                  <a:srgbClr val="0070C0"/>
                </a:solidFill>
                <a:cs typeface="Times New Roman" panose="02020603050405020304" pitchFamily="18" charset="0"/>
              </a:rPr>
              <a:t>March 14    (Tuesday EV 1),		19:30-21:30 Atlanta </a:t>
            </a:r>
            <a:r>
              <a:rPr lang="en-US" altLang="zh-CN" sz="1200" strike="sngStrike" dirty="0" smtClean="0">
                <a:solidFill>
                  <a:srgbClr val="0070C0"/>
                </a:solidFill>
                <a:cs typeface="Times New Roman" panose="02020603050405020304" pitchFamily="18" charset="0"/>
              </a:rPr>
              <a:t>time</a:t>
            </a:r>
            <a:r>
              <a:rPr lang="en-US" altLang="zh-CN" sz="1200" dirty="0" smtClean="0">
                <a:solidFill>
                  <a:srgbClr val="0070C0"/>
                </a:solidFill>
                <a:cs typeface="Times New Roman" panose="02020603050405020304" pitchFamily="18" charset="0"/>
              </a:rPr>
              <a:t> </a:t>
            </a:r>
            <a:endParaRPr lang="en-US" altLang="zh-CN" sz="1200" dirty="0" smtClean="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15    (Wednesday AM 1),		08:00-10:00 Atlanta time</a:t>
            </a:r>
            <a:r>
              <a:rPr lang="en-US" altLang="zh-CN" dirty="0">
                <a:solidFill>
                  <a:schemeClr val="bg1">
                    <a:lumMod val="50000"/>
                  </a:schemeClr>
                </a:solidFill>
                <a:cs typeface="Times New Roman" panose="02020603050405020304" pitchFamily="18" charset="0"/>
              </a:rPr>
              <a:t> </a:t>
            </a:r>
            <a:endParaRPr lang="en-US" altLang="zh-CN" sz="1200"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200" dirty="0" smtClean="0">
                <a:solidFill>
                  <a:srgbClr val="00B0F0"/>
                </a:solidFill>
                <a:ea typeface="宋体" panose="02010600030101010101" pitchFamily="2" charset="-122"/>
              </a:rPr>
              <a:t>March </a:t>
            </a:r>
            <a:r>
              <a:rPr lang="en-US" altLang="zh-CN" sz="1200" dirty="0">
                <a:solidFill>
                  <a:srgbClr val="00B0F0"/>
                </a:solidFill>
                <a:ea typeface="宋体" panose="02010600030101010101" pitchFamily="2" charset="-122"/>
              </a:rPr>
              <a:t>15    (Wednesday AM 2),		10:30-12:30 Atlanta time </a:t>
            </a:r>
          </a:p>
          <a:p>
            <a:pPr marL="400050" lvl="2" indent="0" algn="just">
              <a:spcBef>
                <a:spcPct val="0"/>
              </a:spcBef>
              <a:spcAft>
                <a:spcPts val="0"/>
              </a:spcAft>
              <a:buNone/>
              <a:defRPr/>
            </a:pPr>
            <a:endParaRPr lang="en-US" altLang="zh-CN" sz="1200"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16    (Thursday AM 2),		10:30-12:30 Atlanta </a:t>
            </a:r>
            <a:r>
              <a:rPr lang="en-US" altLang="zh-CN" strike="sngStrike" dirty="0" smtClean="0">
                <a:solidFill>
                  <a:schemeClr val="bg1">
                    <a:lumMod val="50000"/>
                  </a:schemeClr>
                </a:solidFill>
                <a:cs typeface="Times New Roman" panose="02020603050405020304" pitchFamily="18" charset="0"/>
              </a:rPr>
              <a:t>time</a:t>
            </a: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(Jan2023 – Mar 2023 CAC calls: </a:t>
            </a:r>
            <a:r>
              <a:rPr lang="en-US" altLang="zh-CN" sz="900" dirty="0">
                <a:solidFill>
                  <a:srgbClr val="0000FF"/>
                </a:solidFill>
                <a:cs typeface="Times New Roman" panose="02020603050405020304" pitchFamily="18" charset="0"/>
              </a:rPr>
              <a:t>February 6, 27, and March 12</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22:00 - 00:00am ET </a:t>
            </a:r>
            <a:r>
              <a:rPr lang="en-US" altLang="zh-CN" sz="900" dirty="0">
                <a:cs typeface="MS PGothic" charset="0"/>
              </a:rPr>
              <a:t>(Thursday 19</a:t>
            </a:r>
            <a:r>
              <a:rPr lang="zh-CN" altLang="en-US" sz="900" dirty="0">
                <a:cs typeface="MS PGothic" charset="0"/>
              </a:rPr>
              <a:t>：</a:t>
            </a:r>
            <a:r>
              <a:rPr lang="en-US" altLang="zh-CN" sz="900" dirty="0">
                <a:cs typeface="MS PGothic" charset="0"/>
              </a:rPr>
              <a:t>00  – 21:00 PT, Friday 11am-13:00 in China, Friday 5am-7am in Israel, Friday 4am – 6am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1516230203"/>
              </p:ext>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07:00-09:00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09:30-11:30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18:30-20:30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12:30-14:30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15:00-17:00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18:30-20:30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40599291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strike="sngStrike" dirty="0">
                <a:solidFill>
                  <a:srgbClr val="FF0000"/>
                </a:solidFill>
                <a:cs typeface="Times New Roman" panose="02020603050405020304" pitchFamily="18" charset="0"/>
              </a:rPr>
              <a:t> </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15    (</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 08:00-10:00 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May 16    (</a:t>
            </a:r>
            <a:r>
              <a:rPr lang="en-US" altLang="zh-CN" dirty="0">
                <a:solidFill>
                  <a:srgbClr val="0070C0"/>
                </a:solidFill>
                <a:cs typeface="Times New Roman" panose="02020603050405020304" pitchFamily="18" charset="0"/>
              </a:rPr>
              <a:t>Tuesday AM 2</a:t>
            </a:r>
            <a:r>
              <a:rPr lang="en-US" altLang="zh-CN" sz="1200" dirty="0">
                <a:solidFill>
                  <a:srgbClr val="0070C0"/>
                </a:solidFill>
                <a:cs typeface="Times New Roman" panose="02020603050405020304" pitchFamily="18" charset="0"/>
              </a:rPr>
              <a:t>),		 10:30-12:30 Orlando time </a:t>
            </a: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10:30-12:30 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10:30-12:30</a:t>
            </a:r>
            <a:r>
              <a:rPr lang="en-US" altLang="zh-CN" sz="1200" dirty="0">
                <a:solidFill>
                  <a:srgbClr val="00B0F0"/>
                </a:solidFill>
                <a:cs typeface="Times New Roman" panose="02020603050405020304" pitchFamily="18" charset="0"/>
              </a:rPr>
              <a:t> 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10, and May 1,</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2485720335"/>
              </p:ext>
            </p:extLst>
          </p:nvPr>
        </p:nvGraphicFramePr>
        <p:xfrm>
          <a:off x="6553200" y="37522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7927561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March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a:t>
            </a:r>
            <a:r>
              <a:rPr lang="en-US" dirty="0" smtClean="0"/>
              <a:t>D1.0 </a:t>
            </a:r>
            <a:r>
              <a:rPr lang="en-US" dirty="0"/>
              <a:t>(802.11bf </a:t>
            </a:r>
            <a:r>
              <a:rPr lang="en-US" dirty="0" smtClean="0"/>
              <a:t>LB272 comments</a:t>
            </a:r>
            <a:r>
              <a:rPr lang="en-US" dirty="0"/>
              <a:t>)</a:t>
            </a:r>
          </a:p>
          <a:p>
            <a:pPr lvl="1" algn="just">
              <a:spcBef>
                <a:spcPts val="0"/>
              </a:spcBef>
              <a:spcAft>
                <a:spcPts val="600"/>
              </a:spcAft>
              <a:buFont typeface="Arial" panose="020B0604020202020204" pitchFamily="34" charset="0"/>
              <a:buChar char="•"/>
            </a:pPr>
            <a:r>
              <a:rPr lang="en-US" altLang="zh-CN" sz="1800" dirty="0" smtClean="0">
                <a:solidFill>
                  <a:srgbClr val="FF0000"/>
                </a:solidFill>
              </a:rPr>
              <a:t>~00.00% </a:t>
            </a:r>
            <a:r>
              <a:rPr lang="en-US" altLang="zh-CN" sz="1800" dirty="0"/>
              <a:t>of all CC40 comments are now resolved or marked as “ready for motion” ” </a:t>
            </a:r>
            <a:r>
              <a:rPr lang="en-US" altLang="zh-CN" sz="1800" dirty="0" smtClean="0"/>
              <a:t>(</a:t>
            </a:r>
            <a:r>
              <a:rPr lang="en-US" altLang="zh-CN" sz="1800" dirty="0" smtClean="0">
                <a:solidFill>
                  <a:srgbClr val="FF0000"/>
                </a:solidFill>
              </a:rPr>
              <a:t>0/1302,</a:t>
            </a:r>
            <a:r>
              <a:rPr lang="en-US" altLang="zh-CN" sz="1800" dirty="0" smtClean="0"/>
              <a:t> </a:t>
            </a:r>
            <a:r>
              <a:rPr lang="en-US" altLang="zh-CN" sz="1800" dirty="0"/>
              <a:t>Please refer to the figure)</a:t>
            </a:r>
          </a:p>
          <a:p>
            <a:pPr marL="361950" lvl="1" indent="0" algn="just">
              <a:spcBef>
                <a:spcPts val="0"/>
              </a:spcBef>
              <a:spcAft>
                <a:spcPts val="600"/>
              </a:spcAft>
              <a:buNone/>
            </a:pPr>
            <a:endParaRPr lang="en-US" altLang="zh-CN"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4275236451"/>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89887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410131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14    (Tuesday AM 1),		08:00-10:00 Atlanta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15    (Wednesday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March 15    (Wednesday AM 2),		10:30-12:30 Atlanta time </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March 16    (Thursday AM 1),		08:00-10:00 Atlanta time</a:t>
            </a:r>
          </a:p>
          <a:p>
            <a:pPr marL="685800" lvl="2" indent="-285750" algn="just">
              <a:spcBef>
                <a:spcPct val="0"/>
              </a:spcBef>
              <a:spcAft>
                <a:spcPts val="0"/>
              </a:spcAft>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March 16    (Thursday AM 2),		10:30-12:30 Atlanta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March 802 plenary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March 802 plenary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https://cvent.me/AwPbAx</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135147</TotalTime>
  <Words>2617</Words>
  <Application>Microsoft Office PowerPoint</Application>
  <PresentationFormat>宽屏</PresentationFormat>
  <Paragraphs>656</Paragraphs>
  <Slides>30</Slides>
  <Notes>29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30</vt:i4>
      </vt:variant>
    </vt:vector>
  </HeadingPairs>
  <TitlesOfParts>
    <vt:vector size="4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Plenary 2023</vt:lpstr>
      <vt:lpstr>IEEE 802.11 Task Group bf WLAN Sensing </vt:lpstr>
      <vt:lpstr>PowerPoint 演示文稿</vt:lpstr>
      <vt:lpstr>PowerPoint 演示文稿</vt:lpstr>
      <vt:lpstr>Registration for the March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D0.1 CR Status (Until September Interim)</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5641</cp:revision>
  <cp:lastPrinted>2014-11-04T15:04:57Z</cp:lastPrinted>
  <dcterms:created xsi:type="dcterms:W3CDTF">2007-04-17T18:10:23Z</dcterms:created>
  <dcterms:modified xsi:type="dcterms:W3CDTF">2023-03-15T07:20:01Z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(3)ZeH5fUvxpeL8uYwdD6+7ZuqWrwowIPIaX3oYUoNIzp3jQmw+0sbVg9tpJswoxq6YVSBMwo5O
MqECstHw2ySUwxm6Dgmoe62BItnOliz2xypXcFirblCJvwQ7msdcz+wXLNxPKB/o6FIZqo2M
t3cAGe6poGoa8MDvb0t1mR9xfEx3gUFnH5JH4whI+aKHHuyakzrwJ65xvrAZm8CFXIbXrnMx
DuTOdJwJIFqTPcS+CQ</vt:lpwstr>
  </property>
  <property fmtid="{D5CDD505-2E9C-101B-9397-08002B2CF9AE}" pid="27" name="_2015_ms_pID_7253431">
    <vt:lpwstr>pku/DkQCFqxP/l3HukQdK1c4P9j3ggAirqGOOVTdz+A2Ed8DCvH0JV
IGD6K/W7uBt/q9kaSqXIBd4l+WkemV+cElv6n7+XOPAo2eNwKnFiXoIUeZYdMKJliZRAHmdk
zUCXUUZOVK04yCMQqDLj1Im9D/pb0xJc8Ob4i9UeBKzlLtdFjgtLLkvtzSMjLBROuz8DWVhc
UHckbU1GKmtbUKcjHQAx2BdG8C2ZxPkoFU5q</vt:lpwstr>
  </property>
  <property fmtid="{D5CDD505-2E9C-101B-9397-08002B2CF9AE}" pid="28" name="_2015_ms_pID_7253432">
    <vt:lpwstr>umrKCuwnOtYug+bLdtCaoTo=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