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omments/comment1.xml" ContentType="application/vnd.openxmlformats-officedocument.presentationml.comments+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69" r:id="rId2"/>
    <p:sldId id="813" r:id="rId3"/>
    <p:sldId id="424" r:id="rId4"/>
    <p:sldId id="423" r:id="rId5"/>
    <p:sldId id="1011" r:id="rId6"/>
    <p:sldId id="757" r:id="rId7"/>
    <p:sldId id="754" r:id="rId8"/>
    <p:sldId id="755" r:id="rId9"/>
    <p:sldId id="458" r:id="rId10"/>
    <p:sldId id="489" r:id="rId11"/>
    <p:sldId id="814" r:id="rId12"/>
    <p:sldId id="815" r:id="rId13"/>
    <p:sldId id="749" r:id="rId14"/>
    <p:sldId id="767" r:id="rId15"/>
    <p:sldId id="768" r:id="rId16"/>
    <p:sldId id="746" r:id="rId17"/>
    <p:sldId id="874" r:id="rId18"/>
    <p:sldId id="1012" r:id="rId19"/>
    <p:sldId id="1066" r:id="rId20"/>
    <p:sldId id="933" r:id="rId21"/>
    <p:sldId id="877" r:id="rId22"/>
    <p:sldId id="1067" r:id="rId23"/>
    <p:sldId id="897" r:id="rId24"/>
    <p:sldId id="1071" r:id="rId25"/>
    <p:sldId id="1072" r:id="rId26"/>
    <p:sldId id="905" r:id="rId27"/>
    <p:sldId id="1017" r:id="rId28"/>
    <p:sldId id="1070" r:id="rId29"/>
    <p:sldId id="842" r:id="rId30"/>
    <p:sldId id="1024" r:id="rId3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383" autoAdjust="0"/>
    <p:restoredTop sz="88564" autoAdjust="0"/>
  </p:normalViewPr>
  <p:slideViewPr>
    <p:cSldViewPr>
      <p:cViewPr varScale="1">
        <p:scale>
          <a:sx n="99" d="100"/>
          <a:sy n="99" d="100"/>
        </p:scale>
        <p:origin x="696" y="8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D1.0 </a:t>
            </a:r>
            <a:r>
              <a:rPr lang="en-US" dirty="0"/>
              <a:t>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815</c:v>
                </c:pt>
                <c:pt idx="1">
                  <c:v>28</c:v>
                </c:pt>
                <c:pt idx="2">
                  <c:v>459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0</c:v>
                </c:pt>
                <c:pt idx="1">
                  <c:v>0</c:v>
                </c:pt>
                <c:pt idx="2">
                  <c:v>0</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1076367792"/>
        <c:axId val="1076373232"/>
      </c:barChart>
      <c:catAx>
        <c:axId val="1076367792"/>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076373232"/>
        <c:crosses val="autoZero"/>
        <c:auto val="1"/>
        <c:lblAlgn val="ctr"/>
        <c:lblOffset val="100"/>
        <c:noMultiLvlLbl val="0"/>
      </c:catAx>
      <c:valAx>
        <c:axId val="107637323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076367792"/>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2-02-24T10:02:46.291" idx="3">
    <p:pos x="3539" y="2176"/>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63405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93459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57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941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00FF00"/>
                </a:highlight>
              </a:rPr>
              <a:t>Approved by unanimous consent</a:t>
            </a:r>
            <a:endParaRPr lang="zh-CN" altLang="en-US" sz="1200" dirty="0" smtClean="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401214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a:solidFill>
                  <a:schemeClr val="tx1"/>
                </a:solidFill>
                <a:effectLst/>
                <a:latin typeface="Times New Roman" pitchFamily="18" charset="0"/>
                <a:ea typeface="MS PGothic" pitchFamily="34" charset="-128"/>
                <a:cs typeface="MS PGothic" charset="0"/>
              </a:rPr>
              <a:t>Draft may be ready by February 3</a:t>
            </a:r>
            <a:r>
              <a:rPr lang="en-US" altLang="zh-CN" sz="1200" kern="1200" baseline="30000" dirty="0">
                <a:solidFill>
                  <a:schemeClr val="tx1"/>
                </a:solidFill>
                <a:effectLst/>
                <a:latin typeface="Times New Roman" pitchFamily="18" charset="0"/>
                <a:ea typeface="MS PGothic" pitchFamily="34" charset="-128"/>
                <a:cs typeface="MS PGothic" charset="0"/>
              </a:rPr>
              <a:t>rd</a:t>
            </a:r>
            <a:r>
              <a:rPr lang="en-US" altLang="zh-CN" sz="1200" kern="1200" dirty="0">
                <a:solidFill>
                  <a:schemeClr val="tx1"/>
                </a:solidFill>
                <a:effectLst/>
                <a:latin typeface="Times New Roman" pitchFamily="18" charset="0"/>
                <a:ea typeface="MS PGothic" pitchFamily="34" charset="-128"/>
                <a:cs typeface="MS PGothic" charset="0"/>
              </a:rPr>
              <a:t> (that is, 2 weeks after the interim closes).  </a:t>
            </a: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a:solidFill>
                  <a:schemeClr val="tx1"/>
                </a:solidFill>
                <a:effectLst/>
                <a:latin typeface="Times New Roman" pitchFamily="18" charset="0"/>
                <a:ea typeface="MS PGothic" pitchFamily="34" charset="-128"/>
                <a:cs typeface="MS PGothic" charset="0"/>
              </a:rPr>
              <a:t>Given that Dorothy may need a day or two to open the ballot, let’s say that the ballot opens on February 6</a:t>
            </a:r>
            <a:r>
              <a:rPr lang="en-US" altLang="zh-CN" sz="1200" kern="1200" baseline="30000" dirty="0">
                <a:solidFill>
                  <a:schemeClr val="tx1"/>
                </a:solidFill>
                <a:effectLst/>
                <a:latin typeface="Times New Roman" pitchFamily="18" charset="0"/>
                <a:ea typeface="MS PGothic" pitchFamily="34" charset="-128"/>
                <a:cs typeface="MS PGothic" charset="0"/>
              </a:rPr>
              <a:t>th</a:t>
            </a:r>
            <a:r>
              <a:rPr lang="en-US" altLang="zh-CN" sz="1200" kern="1200" dirty="0">
                <a:solidFill>
                  <a:schemeClr val="tx1"/>
                </a:solidFill>
                <a:effectLst/>
                <a:latin typeface="Times New Roman" pitchFamily="18" charset="0"/>
                <a:ea typeface="MS PGothic" pitchFamily="34" charset="-128"/>
                <a:cs typeface="MS PGothic" charset="0"/>
              </a:rPr>
              <a:t>.  </a:t>
            </a: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a:solidFill>
                  <a:schemeClr val="tx1"/>
                </a:solidFill>
                <a:effectLst/>
                <a:latin typeface="Times New Roman" pitchFamily="18" charset="0"/>
                <a:ea typeface="MS PGothic" pitchFamily="34" charset="-128"/>
                <a:cs typeface="MS PGothic" charset="0"/>
              </a:rPr>
              <a:t>30 days later means that the ballot would around March 10</a:t>
            </a:r>
            <a:r>
              <a:rPr lang="en-US" altLang="zh-CN" sz="1200" kern="1200" baseline="30000" dirty="0">
                <a:solidFill>
                  <a:schemeClr val="tx1"/>
                </a:solidFill>
                <a:effectLst/>
                <a:latin typeface="Times New Roman" pitchFamily="18" charset="0"/>
                <a:ea typeface="MS PGothic" pitchFamily="34" charset="-128"/>
                <a:cs typeface="MS PGothic" charset="0"/>
              </a:rPr>
              <a:t>th</a:t>
            </a:r>
            <a:r>
              <a:rPr lang="en-US" altLang="zh-CN" sz="1200" kern="1200" dirty="0">
                <a:solidFill>
                  <a:schemeClr val="tx1"/>
                </a:solidFill>
                <a:effectLst/>
                <a:latin typeface="Times New Roman" pitchFamily="18" charset="0"/>
                <a:ea typeface="MS PGothic" pitchFamily="34" charset="-128"/>
                <a:cs typeface="MS PGothic" charset="0"/>
              </a:rPr>
              <a:t> – which is the week before the March plenary.</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5901819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4800070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2139142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13430494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802.11-23/0182r3</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March 2023</a:t>
            </a:r>
            <a:endParaRPr lang="en-US" altLang="en-US" sz="1800" b="1" dirty="0" smtClean="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3/11-23-0152-00-00bf-ieee-802-11bf-january-2023-interim-meeting-minutes.docx"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hyperlink" Target="https://mentor.ieee.org/802.11/dcn/23/11-23-0259-01-00bf-teleconference-minutes-february-march-2023.docx"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cvent.me/AwPbAx"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March Plenary </a:t>
            </a:r>
            <a:r>
              <a:rPr lang="en-US" altLang="en-US" sz="3600" dirty="0" smtClean="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2023-03-01</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March 14    </a:t>
            </a:r>
            <a:r>
              <a:rPr lang="en-US" altLang="en-US" sz="3200" dirty="0" smtClean="0">
                <a:solidFill>
                  <a:srgbClr val="0000FF"/>
                </a:solidFill>
                <a:cs typeface="Times New Roman" panose="02020603050405020304" pitchFamily="18" charset="0"/>
              </a:rPr>
              <a:t>(AM </a:t>
            </a:r>
            <a:r>
              <a:rPr lang="en-US" altLang="en-US" sz="3200" dirty="0">
                <a:solidFill>
                  <a:srgbClr val="0000FF"/>
                </a:solidFill>
                <a:cs typeface="Times New Roman" panose="02020603050405020304" pitchFamily="18" charset="0"/>
              </a:rPr>
              <a:t>1)</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January Interim </a:t>
            </a:r>
            <a:endParaRPr lang="en-US" altLang="en-US" sz="1400" dirty="0" smtClean="0">
              <a:solidFill>
                <a:srgbClr val="0000FF"/>
              </a:solidFill>
            </a:endParaRPr>
          </a:p>
          <a:p>
            <a:pPr algn="just"/>
            <a:r>
              <a:rPr lang="en-US" altLang="zh-CN" sz="1400" dirty="0"/>
              <a:t>Motion </a:t>
            </a:r>
            <a:r>
              <a:rPr lang="en-US" altLang="zh-CN" sz="1400" dirty="0" smtClean="0"/>
              <a:t>(</a:t>
            </a:r>
            <a:r>
              <a:rPr lang="en-US" altLang="zh-CN" sz="1400" dirty="0" smtClean="0">
                <a:solidFill>
                  <a:srgbClr val="0000FF"/>
                </a:solidFill>
              </a:rPr>
              <a:t>266</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4068287527"/>
              </p:ext>
            </p:extLst>
          </p:nvPr>
        </p:nvGraphicFramePr>
        <p:xfrm>
          <a:off x="3429000" y="1686554"/>
          <a:ext cx="8305801" cy="217763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13/0230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Robert Stacey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Tutorial for comments resolution</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Discussion: comment resolution for LB272</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a:t>
                      </a:r>
                      <a:r>
                        <a:rPr lang="en-US" altLang="zh-CN" sz="1200" kern="1200" baseline="0" dirty="0" smtClean="0">
                          <a:solidFill>
                            <a:srgbClr val="00B050"/>
                          </a:solidFill>
                          <a:latin typeface="+mn-lt"/>
                          <a:ea typeface="+mn-ea"/>
                          <a:cs typeface="+mn-cs"/>
                        </a:rPr>
                        <a:t> 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23/0379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Solomon Trainin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Approach to the MLME of the baseline spec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23/0412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LB272-DMG-CIDs-v1</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25</a:t>
                      </a:r>
                      <a:r>
                        <a:rPr lang="en-US" altLang="zh-CN" sz="1200" kern="1200" baseline="0" dirty="0" smtClean="0">
                          <a:solidFill>
                            <a:srgbClr val="0000FF"/>
                          </a:solidFill>
                          <a:latin typeface="+mn-lt"/>
                          <a:ea typeface="+mn-ea"/>
                          <a:cs typeface="+mn-cs"/>
                        </a:rPr>
                        <a:t> 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Comments on Sensing Terminologies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a:t>
                      </a:r>
                      <a:r>
                        <a:rPr lang="en-US" altLang="zh-CN" sz="1200" kern="1200" baseline="0" dirty="0" smtClean="0">
                          <a:solidFill>
                            <a:schemeClr val="tx1"/>
                          </a:solidFill>
                          <a:latin typeface="+mn-lt"/>
                          <a:ea typeface="+mn-ea"/>
                          <a:cs typeface="+mn-cs"/>
                        </a:rPr>
                        <a:t>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23/417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23/370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Rojan Chitrakar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CRs for 11bf D1.0 Segmented Report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6"/>
          <p:cNvGraphicFramePr>
            <a:graphicFrameLocks noGrp="1"/>
          </p:cNvGraphicFramePr>
          <p:nvPr>
            <p:extLst>
              <p:ext uri="{D42A27DB-BD31-4B8C-83A1-F6EECF244321}">
                <p14:modId xmlns:p14="http://schemas.microsoft.com/office/powerpoint/2010/main" val="1987576679"/>
              </p:ext>
            </p:extLst>
          </p:nvPr>
        </p:nvGraphicFramePr>
        <p:xfrm>
          <a:off x="3429000" y="4548530"/>
          <a:ext cx="8305800" cy="90134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9" name="Rectangle 2"/>
          <p:cNvSpPr txBox="1">
            <a:spLocks noChangeArrowheads="1"/>
          </p:cNvSpPr>
          <p:nvPr/>
        </p:nvSpPr>
        <p:spPr bwMode="auto">
          <a:xfrm>
            <a:off x="3429000" y="431993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2</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028011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a:t>
            </a:r>
            <a:r>
              <a:rPr lang="en-US" altLang="en-US" sz="3200" dirty="0" smtClean="0">
                <a:solidFill>
                  <a:schemeClr val="tx2"/>
                </a:solidFill>
              </a:rPr>
              <a:t>on </a:t>
            </a:r>
            <a:r>
              <a:rPr lang="en-US" altLang="en-US" sz="3200" dirty="0">
                <a:solidFill>
                  <a:srgbClr val="0000FF"/>
                </a:solidFill>
                <a:cs typeface="Times New Roman" panose="02020603050405020304" pitchFamily="18" charset="0"/>
              </a:rPr>
              <a:t>March 15    </a:t>
            </a:r>
            <a:r>
              <a:rPr lang="en-US" altLang="en-US" sz="3200" dirty="0" smtClean="0">
                <a:solidFill>
                  <a:srgbClr val="0000FF"/>
                </a:solidFill>
                <a:cs typeface="Times New Roman" panose="02020603050405020304" pitchFamily="18" charset="0"/>
              </a:rPr>
              <a:t>(AM </a:t>
            </a:r>
            <a:r>
              <a:rPr lang="en-US" altLang="en-US" sz="3200" dirty="0">
                <a:solidFill>
                  <a:srgbClr val="0000FF"/>
                </a:solidFill>
                <a:cs typeface="Times New Roman" panose="02020603050405020304" pitchFamily="18" charset="0"/>
              </a:rPr>
              <a:t>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January Interim </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16795462"/>
              </p:ext>
            </p:extLst>
          </p:nvPr>
        </p:nvGraphicFramePr>
        <p:xfrm>
          <a:off x="3429000" y="1686554"/>
          <a:ext cx="8305801" cy="195895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23/0412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LB272-DMG-CIDs-v1</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25</a:t>
                      </a:r>
                      <a:r>
                        <a:rPr lang="en-US" altLang="zh-CN" sz="1200" kern="1200" baseline="0" dirty="0" smtClean="0">
                          <a:solidFill>
                            <a:srgbClr val="0000FF"/>
                          </a:solidFill>
                          <a:latin typeface="+mn-lt"/>
                          <a:ea typeface="+mn-ea"/>
                          <a:cs typeface="+mn-cs"/>
                        </a:rPr>
                        <a:t> 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Comments on Sensing Terminologies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a:t>
                      </a:r>
                      <a:r>
                        <a:rPr lang="en-US" altLang="zh-CN" sz="1200" kern="1200" baseline="0" dirty="0" smtClean="0">
                          <a:solidFill>
                            <a:schemeClr val="tx1"/>
                          </a:solidFill>
                          <a:latin typeface="+mn-lt"/>
                          <a:ea typeface="+mn-ea"/>
                          <a:cs typeface="+mn-cs"/>
                        </a:rPr>
                        <a:t>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23/417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23/370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Rojan Chitrakar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CRs for 11bf D1.0 Segmented Report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22/2101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Kevin </a:t>
                      </a:r>
                      <a:r>
                        <a:rPr lang="en-US" altLang="zh-CN" sz="1200" kern="1200" dirty="0" err="1" smtClean="0">
                          <a:solidFill>
                            <a:schemeClr val="tx1"/>
                          </a:solidFill>
                          <a:latin typeface="+mn-lt"/>
                          <a:ea typeface="+mn-ea"/>
                          <a:cs typeface="+mn-cs"/>
                        </a:rPr>
                        <a:t>Tsunghan</a:t>
                      </a:r>
                      <a:r>
                        <a:rPr lang="en-US" altLang="zh-CN" sz="1200" kern="1200" dirty="0" smtClean="0">
                          <a:solidFill>
                            <a:schemeClr val="tx1"/>
                          </a:solidFill>
                          <a:latin typeface="+mn-lt"/>
                          <a:ea typeface="+mn-ea"/>
                          <a:cs typeface="+mn-cs"/>
                        </a:rPr>
                        <a:t> Tsai (</a:t>
                      </a:r>
                      <a:r>
                        <a:rPr lang="en-US" altLang="zh-CN" sz="1200" kern="1200" dirty="0" err="1" smtClean="0">
                          <a:solidFill>
                            <a:schemeClr val="tx1"/>
                          </a:solidFill>
                          <a:latin typeface="+mn-lt"/>
                          <a:ea typeface="+mn-ea"/>
                          <a:cs typeface="+mn-cs"/>
                        </a:rPr>
                        <a:t>Mediatek</a:t>
                      </a:r>
                      <a:r>
                        <a:rPr lang="en-US" altLang="zh-CN" sz="1200" kern="1200" dirty="0" smtClean="0">
                          <a:solidFill>
                            <a:schemeClr val="tx1"/>
                          </a:solidFill>
                          <a:latin typeface="+mn-lt"/>
                          <a:ea typeface="+mn-ea"/>
                          <a:cs typeface="+mn-cs"/>
                        </a:rPr>
                        <a:t>)</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mmWave</a:t>
                      </a:r>
                      <a:r>
                        <a:rPr lang="en-US" altLang="zh-CN" sz="1200" kern="1200" dirty="0" smtClean="0">
                          <a:solidFill>
                            <a:schemeClr val="tx1"/>
                          </a:solidFill>
                          <a:latin typeface="+mn-lt"/>
                          <a:ea typeface="+mn-ea"/>
                          <a:cs typeface="+mn-cs"/>
                        </a:rPr>
                        <a:t> Phase feedback</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6"/>
          <p:cNvGraphicFramePr>
            <a:graphicFrameLocks noGrp="1"/>
          </p:cNvGraphicFramePr>
          <p:nvPr>
            <p:extLst>
              <p:ext uri="{D42A27DB-BD31-4B8C-83A1-F6EECF244321}">
                <p14:modId xmlns:p14="http://schemas.microsoft.com/office/powerpoint/2010/main" val="2965729688"/>
              </p:ext>
            </p:extLst>
          </p:nvPr>
        </p:nvGraphicFramePr>
        <p:xfrm>
          <a:off x="3429000" y="4548530"/>
          <a:ext cx="8305800" cy="90134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9" name="Rectangle 2"/>
          <p:cNvSpPr txBox="1">
            <a:spLocks noChangeArrowheads="1"/>
          </p:cNvSpPr>
          <p:nvPr/>
        </p:nvSpPr>
        <p:spPr bwMode="auto">
          <a:xfrm>
            <a:off x="3429000" y="431993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2</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6802981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March 16    </a:t>
            </a:r>
            <a:r>
              <a:rPr lang="en-US" altLang="en-US" sz="3200" dirty="0" smtClean="0">
                <a:solidFill>
                  <a:srgbClr val="0000FF"/>
                </a:solidFill>
                <a:cs typeface="Times New Roman" panose="02020603050405020304" pitchFamily="18" charset="0"/>
              </a:rPr>
              <a:t>(AM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January Interim </a:t>
            </a:r>
          </a:p>
          <a:p>
            <a:pPr algn="just"/>
            <a:r>
              <a:rPr lang="en-US" altLang="zh-CN" sz="1600" dirty="0" smtClean="0"/>
              <a:t>Motion (</a:t>
            </a:r>
            <a:r>
              <a:rPr lang="en-US" altLang="zh-CN" sz="1600" dirty="0" smtClean="0">
                <a:solidFill>
                  <a:srgbClr val="0000FF"/>
                </a:solidFill>
              </a:rPr>
              <a:t>XXX-XXX</a:t>
            </a:r>
            <a:r>
              <a:rPr lang="en-US" altLang="zh-CN" sz="1600" dirty="0" smtClean="0"/>
              <a:t>)</a:t>
            </a:r>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nvPr>
        </p:nvGraphicFramePr>
        <p:xfrm>
          <a:off x="3429000" y="1686554"/>
          <a:ext cx="8305801" cy="68266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6"/>
          <p:cNvGraphicFramePr>
            <a:graphicFrameLocks noGrp="1"/>
          </p:cNvGraphicFramePr>
          <p:nvPr>
            <p:extLst/>
          </p:nvPr>
        </p:nvGraphicFramePr>
        <p:xfrm>
          <a:off x="3429000" y="4548530"/>
          <a:ext cx="8305800" cy="90134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9" name="Rectangle 2"/>
          <p:cNvSpPr txBox="1">
            <a:spLocks noChangeArrowheads="1"/>
          </p:cNvSpPr>
          <p:nvPr/>
        </p:nvSpPr>
        <p:spPr bwMode="auto">
          <a:xfrm>
            <a:off x="3429000" y="431993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2</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20352619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Table 3 (</a:t>
            </a:r>
            <a:r>
              <a:rPr lang="en-US" altLang="zh-CN" sz="3200" dirty="0" smtClean="0"/>
              <a:t>Stop discussion</a:t>
            </a:r>
            <a:r>
              <a:rPr lang="en-US" altLang="en-US" sz="3200" dirty="0" smtClean="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9646396"/>
              </p:ext>
            </p:extLst>
          </p:nvPr>
        </p:nvGraphicFramePr>
        <p:xfrm>
          <a:off x="3429000" y="4572000"/>
          <a:ext cx="8305801" cy="155738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950723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January </a:t>
            </a:r>
            <a:r>
              <a:rPr lang="en-US" altLang="zh-CN" sz="2000" dirty="0" smtClean="0"/>
              <a:t>2022 </a:t>
            </a:r>
            <a:r>
              <a:rPr lang="en-US" altLang="zh-CN" sz="2000" dirty="0"/>
              <a:t>meeting to today:</a:t>
            </a:r>
          </a:p>
          <a:p>
            <a:pPr lvl="1" algn="just">
              <a:buFont typeface="Arial" panose="020B0604020202020204" pitchFamily="34" charset="0"/>
              <a:buChar char="•"/>
            </a:pPr>
            <a:r>
              <a:rPr lang="en-US" altLang="zh-CN" sz="1600" dirty="0"/>
              <a:t>January </a:t>
            </a:r>
            <a:r>
              <a:rPr lang="en-US" altLang="zh-CN" sz="1600" dirty="0" smtClean="0"/>
              <a:t>Interim: </a:t>
            </a:r>
          </a:p>
          <a:p>
            <a:pPr marL="457200" lvl="1" indent="0" algn="just">
              <a:buNone/>
            </a:pPr>
            <a:r>
              <a:rPr lang="en-US" altLang="zh-CN" sz="1600" dirty="0"/>
              <a:t>	</a:t>
            </a:r>
            <a:r>
              <a:rPr lang="en-US" altLang="zh-CN" sz="1600" dirty="0">
                <a:hlinkClick r:id="rId3"/>
              </a:rPr>
              <a:t>https://</a:t>
            </a:r>
            <a:r>
              <a:rPr lang="en-US" altLang="zh-CN" sz="1600" dirty="0" smtClean="0">
                <a:hlinkClick r:id="rId3"/>
              </a:rPr>
              <a:t>mentor.ieee.org/802.11/dcn/23/11-23-0152-00-00bf-ieee-802-11bf-january-2023-interim-meeting-minutes.docx</a:t>
            </a:r>
            <a:endParaRPr lang="en-US" altLang="zh-CN" sz="1600" dirty="0" smtClean="0"/>
          </a:p>
          <a:p>
            <a:pPr marL="457200" lvl="1" indent="0" algn="just">
              <a:buNone/>
            </a:pPr>
            <a:endParaRPr lang="en-US" altLang="zh-CN" sz="1600" dirty="0" smtClean="0"/>
          </a:p>
          <a:p>
            <a:pPr marL="457200" lvl="1" indent="0" algn="just">
              <a:buNone/>
            </a:pPr>
            <a:endParaRPr lang="en-US" altLang="zh-CN" sz="1600" dirty="0"/>
          </a:p>
          <a:p>
            <a:pPr lvl="1" algn="just">
              <a:buFont typeface="Arial" panose="020B0604020202020204" pitchFamily="34" charset="0"/>
              <a:buChar char="•"/>
            </a:pPr>
            <a:r>
              <a:rPr lang="en-US" altLang="zh-CN" sz="1600" dirty="0"/>
              <a:t>Teleconferences </a:t>
            </a:r>
            <a:r>
              <a:rPr lang="en-US" altLang="zh-CN" sz="1600" dirty="0" smtClean="0"/>
              <a:t>January-March: </a:t>
            </a:r>
          </a:p>
          <a:p>
            <a:pPr marL="457200" lvl="1" indent="0" algn="just">
              <a:buNone/>
            </a:pPr>
            <a:r>
              <a:rPr lang="en-US" altLang="zh-CN" sz="1600" dirty="0"/>
              <a:t>	</a:t>
            </a:r>
            <a:r>
              <a:rPr lang="en-US" altLang="zh-CN" sz="1600" dirty="0" smtClean="0">
                <a:hlinkClick r:id="rId4"/>
              </a:rPr>
              <a:t>https</a:t>
            </a:r>
            <a:r>
              <a:rPr lang="en-US" altLang="zh-CN" sz="1600" dirty="0">
                <a:hlinkClick r:id="rId4"/>
              </a:rPr>
              <a:t>://</a:t>
            </a:r>
            <a:r>
              <a:rPr lang="en-US" altLang="zh-CN" sz="1600" dirty="0" smtClean="0">
                <a:hlinkClick r:id="rId4"/>
              </a:rPr>
              <a:t>mentor.ieee.org/802.11/dcn/23/11-23-0259-01-00bf-teleconference-minutes-february-march-2023.docx</a:t>
            </a: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algn="just"/>
            <a:r>
              <a:rPr lang="en-US" altLang="zh-CN" sz="2000" dirty="0" smtClean="0"/>
              <a:t>Move</a:t>
            </a:r>
            <a:r>
              <a:rPr lang="en-US" altLang="zh-CN" sz="2000" dirty="0"/>
              <a:t>: Leif Wilhelmsson 	Second: Sang Kim</a:t>
            </a:r>
            <a:endParaRPr lang="en-US" altLang="zh-CN" sz="2000" dirty="0" smtClean="0"/>
          </a:p>
          <a:p>
            <a:pPr algn="just"/>
            <a:endParaRPr lang="en-US" altLang="zh-CN" sz="2000" dirty="0" smtClean="0"/>
          </a:p>
          <a:p>
            <a:pPr algn="just"/>
            <a:r>
              <a:rPr lang="en-US" altLang="zh-CN" sz="2000" dirty="0" smtClean="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212725" lvl="1" indent="-212725"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March 2023</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July 2023</a:t>
            </a:r>
            <a:endParaRPr lang="en-US" altLang="zh-CN" sz="1400" i="1" kern="0" dirty="0">
              <a:solidFill>
                <a:srgbClr val="FF0000"/>
              </a:solidFill>
            </a:endParaRPr>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i="1" kern="0" dirty="0"/>
              <a:t>May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Nov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kern="0" dirty="0"/>
              <a:t>July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Initial SA Ballot (D4.0)	 	Sep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Sep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2025</a:t>
            </a:r>
            <a:endParaRPr lang="en-US" altLang="zh-CN" sz="14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D1.0)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1800" kern="0" dirty="0">
                <a:solidFill>
                  <a:schemeClr val="bg1">
                    <a:lumMod val="50000"/>
                  </a:schemeClr>
                </a:solidFill>
                <a:latin typeface="Times New Roman"/>
              </a:rPr>
              <a:t>January 20, 2023</a:t>
            </a:r>
          </a:p>
          <a:p>
            <a:pPr lvl="1">
              <a:buFont typeface="Times New Roman" pitchFamily="16" charset="0"/>
              <a:buChar char="•"/>
            </a:pPr>
            <a:r>
              <a:rPr lang="en-US" altLang="zh-CN" sz="1400" kern="0" dirty="0">
                <a:solidFill>
                  <a:schemeClr val="bg1">
                    <a:lumMod val="50000"/>
                  </a:schemeClr>
                </a:solidFill>
                <a:latin typeface="Times New Roman"/>
              </a:rPr>
              <a:t>802.11 Working group Motion passes</a:t>
            </a:r>
            <a:r>
              <a:rPr lang="zh-CN" altLang="en-US" sz="1400" kern="0" dirty="0">
                <a:solidFill>
                  <a:schemeClr val="bg1">
                    <a:lumMod val="50000"/>
                  </a:schemeClr>
                </a:solidFill>
                <a:latin typeface="Times New Roman"/>
              </a:rPr>
              <a:t>：</a:t>
            </a:r>
            <a:r>
              <a:rPr lang="en-US" altLang="zh-CN" sz="1400" kern="0" dirty="0">
                <a:solidFill>
                  <a:schemeClr val="bg1">
                    <a:lumMod val="50000"/>
                  </a:schemeClr>
                </a:solidFill>
                <a:latin typeface="Times New Roman"/>
              </a:rPr>
              <a:t>802.11bf (WLAN Sensing) Draft 1.0 and Initial Letter Ballot</a:t>
            </a:r>
          </a:p>
          <a:p>
            <a:pPr>
              <a:buFont typeface="Times New Roman" pitchFamily="16" charset="0"/>
              <a:buChar char="•"/>
            </a:pPr>
            <a:endParaRPr lang="en-US" altLang="zh-CN" sz="1800" kern="0" dirty="0">
              <a:solidFill>
                <a:srgbClr val="000000"/>
              </a:solidFill>
              <a:latin typeface="Times New Roman"/>
            </a:endParaRPr>
          </a:p>
          <a:p>
            <a:pPr>
              <a:buFont typeface="Times New Roman" pitchFamily="16" charset="0"/>
              <a:buChar char="•"/>
            </a:pPr>
            <a:endParaRPr lang="en-US" altLang="zh-CN" sz="1800" kern="0" dirty="0">
              <a:solidFill>
                <a:srgbClr val="000000"/>
              </a:solidFill>
              <a:latin typeface="Times New Roman"/>
            </a:endParaRPr>
          </a:p>
          <a:p>
            <a:pPr>
              <a:buFont typeface="Times New Roman" pitchFamily="16" charset="0"/>
              <a:buChar char="•"/>
            </a:pPr>
            <a:r>
              <a:rPr lang="en-US" altLang="zh-CN" sz="1800" kern="0" dirty="0">
                <a:solidFill>
                  <a:srgbClr val="000000"/>
                </a:solidFill>
                <a:latin typeface="Times New Roman"/>
              </a:rPr>
              <a:t>Tuesday </a:t>
            </a:r>
            <a:r>
              <a:rPr lang="en-US" altLang="zh-CN" sz="1800" kern="0" dirty="0">
                <a:solidFill>
                  <a:srgbClr val="FF0000"/>
                </a:solidFill>
                <a:latin typeface="Times New Roman"/>
              </a:rPr>
              <a:t>January 31</a:t>
            </a:r>
            <a:r>
              <a:rPr lang="en-US" altLang="zh-CN" sz="1800" kern="0" dirty="0">
                <a:solidFill>
                  <a:srgbClr val="000000"/>
                </a:solidFill>
                <a:latin typeface="Times New Roman"/>
              </a:rPr>
              <a:t>, 2023 at 23:59 Eastern Time USA (11:59 PM)</a:t>
            </a:r>
          </a:p>
          <a:p>
            <a:pPr lvl="1">
              <a:buFont typeface="Times New Roman" pitchFamily="16" charset="0"/>
              <a:buChar char="•"/>
            </a:pPr>
            <a:r>
              <a:rPr lang="en-US" altLang="zh-CN" sz="1400" dirty="0"/>
              <a:t>Initial LB start for D1.0</a:t>
            </a:r>
          </a:p>
          <a:p>
            <a:pPr lvl="1">
              <a:buFont typeface="Times New Roman" pitchFamily="16" charset="0"/>
              <a:buChar char="•"/>
            </a:pPr>
            <a:endParaRPr lang="en-US" altLang="zh-CN" sz="1400" kern="0" dirty="0">
              <a:solidFill>
                <a:srgbClr val="000000"/>
              </a:solidFill>
              <a:latin typeface="Times New Roman"/>
            </a:endParaRPr>
          </a:p>
          <a:p>
            <a:pPr>
              <a:buFont typeface="Times New Roman" pitchFamily="16" charset="0"/>
              <a:buChar char="•"/>
            </a:pPr>
            <a:r>
              <a:rPr lang="en-US" altLang="zh-CN" sz="1800" kern="0" dirty="0">
                <a:solidFill>
                  <a:srgbClr val="000000"/>
                </a:solidFill>
                <a:latin typeface="Times New Roman"/>
              </a:rPr>
              <a:t>Thursday </a:t>
            </a:r>
            <a:r>
              <a:rPr lang="en-US" altLang="zh-CN" sz="1800" kern="0" dirty="0">
                <a:solidFill>
                  <a:srgbClr val="FF0000"/>
                </a:solidFill>
                <a:latin typeface="Times New Roman"/>
              </a:rPr>
              <a:t>March 2</a:t>
            </a:r>
            <a:r>
              <a:rPr lang="en-US" altLang="zh-CN" sz="1800" kern="0" dirty="0">
                <a:solidFill>
                  <a:srgbClr val="000000"/>
                </a:solidFill>
                <a:latin typeface="Times New Roman"/>
              </a:rPr>
              <a:t>, 2023 at 23:59 Eastern Time USA (11:59 PM)</a:t>
            </a:r>
          </a:p>
          <a:p>
            <a:pPr lvl="1">
              <a:buFont typeface="Times New Roman" pitchFamily="16" charset="0"/>
              <a:buChar char="•"/>
            </a:pPr>
            <a:r>
              <a:rPr lang="en-US" altLang="zh-CN" sz="1400" dirty="0"/>
              <a:t>Initial LB end for D1.0</a:t>
            </a:r>
          </a:p>
          <a:p>
            <a:pPr lvl="1">
              <a:buFont typeface="Times New Roman" pitchFamily="16" charset="0"/>
              <a:buChar char="•"/>
            </a:pPr>
            <a:r>
              <a:rPr lang="en-US" altLang="zh-CN" sz="1400" dirty="0"/>
              <a:t>Assign the comments</a:t>
            </a:r>
            <a:endParaRPr lang="en-US" altLang="zh-CN" sz="1400" kern="0" dirty="0">
              <a:solidFill>
                <a:srgbClr val="000000"/>
              </a:solidFill>
              <a:latin typeface="Times New Roman"/>
            </a:endParaRPr>
          </a:p>
          <a:p>
            <a:pPr lvl="1">
              <a:buFont typeface="Times New Roman" pitchFamily="16" charset="0"/>
              <a:buChar char="•"/>
            </a:pPr>
            <a:endParaRPr lang="en-US" altLang="zh-CN" sz="14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8681"/>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3702128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Technology </a:t>
            </a:r>
            <a:r>
              <a:rPr lang="en-US" altLang="zh-CN" sz="2400" dirty="0"/>
              <a:t>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comment resolution </a:t>
            </a:r>
            <a:endParaRPr lang="en-US" altLang="zh-CN" sz="2400" dirty="0">
              <a:solidFill>
                <a:srgbClr val="FF0000"/>
              </a:solidFill>
            </a:endParaRP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63246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a:cs typeface="Times New Roman" panose="02020603050405020304" pitchFamily="18" charset="0"/>
              </a:rPr>
              <a:t>Confirmed:</a:t>
            </a: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January	23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  </a:t>
            </a:r>
            <a:r>
              <a:rPr lang="en-US" altLang="zh-CN" sz="1100" dirty="0">
                <a:solidFill>
                  <a:schemeClr val="bg1">
                    <a:lumMod val="50000"/>
                  </a:schemeClr>
                </a:solidFill>
                <a:cs typeface="Times New Roman" panose="02020603050405020304" pitchFamily="18" charset="0"/>
              </a:rPr>
              <a:t>(Holidays)</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January	24	(Tuesday),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January	26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ET –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January	30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r>
              <a:rPr lang="en-US" altLang="zh-CN" sz="1100" dirty="0">
                <a:solidFill>
                  <a:schemeClr val="bg1">
                    <a:lumMod val="50000"/>
                  </a:schemeClr>
                </a:solidFill>
                <a:cs typeface="Times New Roman" panose="02020603050405020304" pitchFamily="18" charset="0"/>
              </a:rPr>
              <a:t> (1 calls/week for the first 3 weeks)</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January	31	(Tuesday),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2	(Thursday),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6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r>
              <a:rPr lang="en-US" altLang="zh-CN" sz="1100" dirty="0">
                <a:solidFill>
                  <a:srgbClr val="FF0000"/>
                </a:solidFill>
                <a:cs typeface="Times New Roman" panose="02020603050405020304" pitchFamily="18" charset="0"/>
              </a:rPr>
              <a:t>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7	(Tuesday),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9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13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 (2 calls/week after the first 3 weeks)</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14	(Tuesday),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16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ET</a:t>
            </a:r>
          </a:p>
          <a:p>
            <a:pPr marL="400050" lvl="2" indent="0" algn="just">
              <a:spcBef>
                <a:spcPct val="0"/>
              </a:spcBef>
              <a:spcAft>
                <a:spcPts val="0"/>
              </a:spcAft>
              <a:buClr>
                <a:srgbClr val="000000"/>
              </a:buClr>
              <a:buNone/>
              <a:defRPr/>
            </a:pP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20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February 	21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23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27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  </a:t>
            </a:r>
            <a:r>
              <a:rPr lang="en-US" altLang="zh-CN" sz="1100" dirty="0">
                <a:solidFill>
                  <a:srgbClr val="FF0000"/>
                </a:solidFill>
                <a:cs typeface="Times New Roman" panose="02020603050405020304" pitchFamily="18" charset="0"/>
              </a:rPr>
              <a:t>-- CAC</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28	(Tuesday),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March	2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ET</a:t>
            </a:r>
          </a:p>
          <a:p>
            <a:pPr marL="400050" lvl="2" indent="0" algn="just">
              <a:spcBef>
                <a:spcPct val="0"/>
              </a:spcBef>
              <a:spcAft>
                <a:spcPts val="0"/>
              </a:spcAft>
              <a:buClr>
                <a:srgbClr val="000000"/>
              </a:buClr>
              <a:buNone/>
              <a:defRPr/>
            </a:pP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March 	6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March 	7	(Tuesday),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March	9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a:spcBef>
                <a:spcPts val="0"/>
              </a:spcBef>
            </a:pPr>
            <a:r>
              <a:rPr lang="en-US" altLang="zh-CN" sz="1100" dirty="0"/>
              <a:t>12 Mar 2023 - </a:t>
            </a:r>
            <a:r>
              <a:rPr lang="en-US" altLang="zh-CN" sz="1100" dirty="0">
                <a:solidFill>
                  <a:srgbClr val="FF0000"/>
                </a:solidFill>
              </a:rPr>
              <a:t>Daylight Saving Time Starts</a:t>
            </a:r>
          </a:p>
          <a:p>
            <a:pPr>
              <a:spcBef>
                <a:spcPts val="0"/>
              </a:spcBef>
            </a:pPr>
            <a:r>
              <a:rPr lang="en-US" altLang="zh-CN" sz="1100" b="0" dirty="0"/>
              <a:t>Sunday, 12 March 2023, </a:t>
            </a:r>
            <a:r>
              <a:rPr lang="en-US" altLang="zh-CN" sz="1100" dirty="0"/>
              <a:t>02:00:00</a:t>
            </a:r>
            <a:r>
              <a:rPr lang="en-US" altLang="zh-CN" sz="1100" b="0" dirty="0"/>
              <a:t> clocks are turned </a:t>
            </a:r>
            <a:r>
              <a:rPr lang="en-US" altLang="zh-CN" sz="1100" dirty="0"/>
              <a:t>forward</a:t>
            </a:r>
            <a:r>
              <a:rPr lang="en-US" altLang="zh-CN" sz="1100" b="0" dirty="0"/>
              <a:t> 1 hour to</a:t>
            </a:r>
            <a:br>
              <a:rPr lang="en-US" altLang="zh-CN" sz="1100" b="0" dirty="0"/>
            </a:br>
            <a:r>
              <a:rPr lang="en-US" altLang="zh-CN" sz="1100" b="0" dirty="0"/>
              <a:t>Sunday, 12 March 2023, </a:t>
            </a:r>
            <a:r>
              <a:rPr lang="en-US" altLang="zh-CN" sz="1100" dirty="0"/>
              <a:t>03:00:00</a:t>
            </a:r>
            <a:r>
              <a:rPr lang="en-US" altLang="zh-CN" sz="1100" b="0" dirty="0"/>
              <a:t> local daylight time instead.</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Confirmed: </a:t>
            </a:r>
          </a:p>
          <a:p>
            <a:pPr marL="361950" lvl="1" indent="-361950" algn="just">
              <a:spcBef>
                <a:spcPct val="0"/>
              </a:spcBef>
              <a:spcAft>
                <a:spcPts val="0"/>
              </a:spcAft>
              <a:buClr>
                <a:srgbClr val="000000"/>
              </a:buClr>
              <a:buFont typeface="Arial" panose="020B0604020202020204" pitchFamily="34" charset="0"/>
              <a:buChar char="•"/>
              <a:defRPr/>
            </a:pPr>
            <a:endParaRPr lang="en-US" altLang="zh-CN" sz="1200" b="1" dirty="0"/>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March Plenary 2023 (March 12-17) </a:t>
            </a:r>
            <a:r>
              <a:rPr lang="en-US" altLang="zh-CN" sz="1600" dirty="0"/>
              <a:t>	</a:t>
            </a:r>
            <a:endParaRPr lang="en-US" altLang="zh-CN" sz="12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strike="sngStrike" dirty="0">
                <a:solidFill>
                  <a:srgbClr val="0070C0"/>
                </a:solidFill>
                <a:cs typeface="Times New Roman" panose="02020603050405020304" pitchFamily="18" charset="0"/>
              </a:rPr>
              <a:t>March 13    (Monday EV 1),		19:30-21:30 Atlanta time –Tutorial? </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March 14    (Tuesday AM 1),		08:00-10:00 Atlanta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strike="sngStrike" dirty="0">
                <a:solidFill>
                  <a:srgbClr val="0070C0"/>
                </a:solidFill>
                <a:cs typeface="Times New Roman" panose="02020603050405020304" pitchFamily="18" charset="0"/>
              </a:rPr>
              <a:t>March 14    (Tuesday EV 1),		19:30-21:30 Atlanta </a:t>
            </a:r>
            <a:r>
              <a:rPr lang="en-US" altLang="zh-CN" sz="1200" strike="sngStrike" dirty="0" smtClean="0">
                <a:solidFill>
                  <a:srgbClr val="0070C0"/>
                </a:solidFill>
                <a:cs typeface="Times New Roman" panose="02020603050405020304" pitchFamily="18" charset="0"/>
              </a:rPr>
              <a:t>time</a:t>
            </a:r>
            <a:r>
              <a:rPr lang="en-US" altLang="zh-CN" sz="1200" dirty="0" smtClean="0">
                <a:solidFill>
                  <a:srgbClr val="0070C0"/>
                </a:solidFill>
                <a:cs typeface="Times New Roman" panose="02020603050405020304" pitchFamily="18" charset="0"/>
              </a:rPr>
              <a:t> </a:t>
            </a:r>
            <a:endParaRPr lang="en-US" altLang="zh-CN" sz="1200" dirty="0" smtClean="0">
              <a:solidFill>
                <a:srgbClr val="C0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smtClean="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March 15    (Wednesday AM 1),		08:00-10:00 Atlanta time</a:t>
            </a:r>
            <a:r>
              <a:rPr lang="en-US" altLang="zh-CN" dirty="0">
                <a:solidFill>
                  <a:schemeClr val="bg1">
                    <a:lumMod val="50000"/>
                  </a:schemeClr>
                </a:solidFill>
                <a:cs typeface="Times New Roman" panose="02020603050405020304" pitchFamily="18" charset="0"/>
              </a:rPr>
              <a:t> </a:t>
            </a:r>
            <a:endParaRPr lang="en-US" altLang="zh-CN" sz="1200" dirty="0" smtClean="0">
              <a:solidFill>
                <a:schemeClr val="bg1">
                  <a:lumMod val="50000"/>
                </a:schemeClr>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200" dirty="0" smtClean="0">
                <a:solidFill>
                  <a:srgbClr val="00B0F0"/>
                </a:solidFill>
                <a:ea typeface="宋体" panose="02010600030101010101" pitchFamily="2" charset="-122"/>
              </a:rPr>
              <a:t>March </a:t>
            </a:r>
            <a:r>
              <a:rPr lang="en-US" altLang="zh-CN" sz="1200" dirty="0">
                <a:solidFill>
                  <a:srgbClr val="00B0F0"/>
                </a:solidFill>
                <a:ea typeface="宋体" panose="02010600030101010101" pitchFamily="2" charset="-122"/>
              </a:rPr>
              <a:t>15    (Wednesday AM 2),		10:30-12:30 Atlanta time </a:t>
            </a:r>
          </a:p>
          <a:p>
            <a:pPr marL="400050" lvl="2" indent="0" algn="just">
              <a:spcBef>
                <a:spcPct val="0"/>
              </a:spcBef>
              <a:spcAft>
                <a:spcPts val="0"/>
              </a:spcAft>
              <a:buNone/>
              <a:defRPr/>
            </a:pPr>
            <a:endParaRPr lang="en-US" altLang="zh-CN" sz="1200" strike="sngStrike"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March 16    (Thursday AM 1),		08:00-10:00 Atlanta time</a:t>
            </a:r>
          </a:p>
          <a:p>
            <a:pPr marL="685800" lvl="2" indent="-285750" algn="just">
              <a:spcBef>
                <a:spcPct val="0"/>
              </a:spcBef>
              <a:spcAft>
                <a:spcPts val="0"/>
              </a:spcAft>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March 16    (Thursday AM 2),		10:30-12:30 Atlanta </a:t>
            </a:r>
            <a:r>
              <a:rPr lang="en-US" altLang="zh-CN" strike="sngStrike" dirty="0" smtClean="0">
                <a:solidFill>
                  <a:schemeClr val="bg1">
                    <a:lumMod val="50000"/>
                  </a:schemeClr>
                </a:solidFill>
                <a:cs typeface="Times New Roman" panose="02020603050405020304" pitchFamily="18" charset="0"/>
              </a:rPr>
              <a:t>time</a:t>
            </a:r>
            <a:endParaRPr lang="en-US" altLang="zh-CN"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(Jan2023 – Mar 2023 CAC calls: </a:t>
            </a:r>
            <a:r>
              <a:rPr lang="en-US" altLang="zh-CN" sz="900" dirty="0">
                <a:solidFill>
                  <a:srgbClr val="0000FF"/>
                </a:solidFill>
                <a:cs typeface="Times New Roman" panose="02020603050405020304" pitchFamily="18" charset="0"/>
              </a:rPr>
              <a:t>February 6, 27, and March 12</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22:00 - 00:00am ET </a:t>
            </a:r>
            <a:r>
              <a:rPr lang="en-US" altLang="zh-CN" sz="900" dirty="0">
                <a:cs typeface="MS PGothic" charset="0"/>
              </a:rPr>
              <a:t>(Thursday 19</a:t>
            </a:r>
            <a:r>
              <a:rPr lang="zh-CN" altLang="en-US" sz="900" dirty="0">
                <a:cs typeface="MS PGothic" charset="0"/>
              </a:rPr>
              <a:t>：</a:t>
            </a:r>
            <a:r>
              <a:rPr lang="en-US" altLang="zh-CN" sz="900" dirty="0">
                <a:cs typeface="MS PGothic" charset="0"/>
              </a:rPr>
              <a:t>00  – 21:00 PT, Friday 11am-13:00 in China, Friday 5am-7am in Israel, Friday 4am – 6am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ext uri="{D42A27DB-BD31-4B8C-83A1-F6EECF244321}">
                <p14:modId xmlns:p14="http://schemas.microsoft.com/office/powerpoint/2010/main" val="1516230203"/>
              </p:ext>
            </p:extLst>
          </p:nvPr>
        </p:nvGraphicFramePr>
        <p:xfrm>
          <a:off x="6553200" y="3752215"/>
          <a:ext cx="5486400" cy="1505585"/>
        </p:xfrm>
        <a:graphic>
          <a:graphicData uri="http://schemas.openxmlformats.org/drawingml/2006/table">
            <a:tbl>
              <a:tblPr firstRow="1" firstCol="1" bandRow="1"/>
              <a:tblGrid>
                <a:gridCol w="609600">
                  <a:extLst>
                    <a:ext uri="{9D8B030D-6E8A-4147-A177-3AD203B41FA5}">
                      <a16:colId xmlns="" xmlns:a16="http://schemas.microsoft.com/office/drawing/2014/main" val="20000"/>
                    </a:ext>
                  </a:extLst>
                </a:gridCol>
                <a:gridCol w="762000">
                  <a:extLst>
                    <a:ext uri="{9D8B030D-6E8A-4147-A177-3AD203B41FA5}">
                      <a16:colId xmlns="" xmlns:a16="http://schemas.microsoft.com/office/drawing/2014/main" val="20001"/>
                    </a:ext>
                  </a:extLst>
                </a:gridCol>
                <a:gridCol w="762000">
                  <a:extLst>
                    <a:ext uri="{9D8B030D-6E8A-4147-A177-3AD203B41FA5}">
                      <a16:colId xmlns="" xmlns:a16="http://schemas.microsoft.com/office/drawing/2014/main" val="20002"/>
                    </a:ext>
                  </a:extLst>
                </a:gridCol>
                <a:gridCol w="914400">
                  <a:extLst>
                    <a:ext uri="{9D8B030D-6E8A-4147-A177-3AD203B41FA5}">
                      <a16:colId xmlns="" xmlns:a16="http://schemas.microsoft.com/office/drawing/2014/main" val="20003"/>
                    </a:ext>
                  </a:extLst>
                </a:gridCol>
                <a:gridCol w="762000">
                  <a:extLst>
                    <a:ext uri="{9D8B030D-6E8A-4147-A177-3AD203B41FA5}">
                      <a16:colId xmlns="" xmlns:a16="http://schemas.microsoft.com/office/drawing/2014/main" val="20004"/>
                    </a:ext>
                  </a:extLst>
                </a:gridCol>
                <a:gridCol w="838200">
                  <a:extLst>
                    <a:ext uri="{9D8B030D-6E8A-4147-A177-3AD203B41FA5}">
                      <a16:colId xmlns="" xmlns:a16="http://schemas.microsoft.com/office/drawing/2014/main" val="20005"/>
                    </a:ext>
                  </a:extLst>
                </a:gridCol>
                <a:gridCol w="838200">
                  <a:extLst>
                    <a:ext uri="{9D8B030D-6E8A-4147-A177-3AD203B41FA5}">
                      <a16:colId xmlns="" xmlns:a16="http://schemas.microsoft.com/office/drawing/2014/main" val="20006"/>
                    </a:ext>
                  </a:extLst>
                </a:gridCol>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Atlanta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13:00-15:00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07:00-09:00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15:30-17:30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09:30-11:30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01:30-03:30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18:30-20:30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12:30-14:30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10:30-12:30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21:00-23:00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22:00-00:00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15:00-17:00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00:30-02:30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18:30-20:30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40599291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61556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r>
              <a:rPr lang="en-US" altLang="zh-CN" sz="1600" b="1" dirty="0">
                <a:cs typeface="Times New Roman" panose="02020603050405020304" pitchFamily="18" charset="0"/>
              </a:rPr>
              <a:t>:</a:t>
            </a: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March	20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a:t>
            </a:r>
            <a:r>
              <a:rPr lang="en-US" altLang="zh-CN" sz="1100" strike="sngStrike" dirty="0" smtClean="0">
                <a:solidFill>
                  <a:schemeClr val="bg2"/>
                </a:solidFill>
                <a:cs typeface="Times New Roman" panose="02020603050405020304" pitchFamily="18" charset="0"/>
              </a:rPr>
              <a:t>ET</a:t>
            </a:r>
            <a:r>
              <a:rPr lang="en-US" altLang="zh-CN" sz="1100" dirty="0" smtClean="0">
                <a:solidFill>
                  <a:schemeClr val="bg2"/>
                </a:solidFill>
                <a:cs typeface="Times New Roman" panose="02020603050405020304" pitchFamily="18" charset="0"/>
              </a:rPr>
              <a:t> – Too close to March plenary</a:t>
            </a:r>
            <a:endParaRPr lang="en-US" altLang="zh-CN" sz="1100"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March 	21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March 	23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March	27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March 	28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March 	30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4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smtClean="0">
                <a:solidFill>
                  <a:srgbClr val="00B050"/>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6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10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strike="sngStrike" dirty="0">
                <a:solidFill>
                  <a:srgbClr val="FF0000"/>
                </a:solidFill>
                <a:cs typeface="Times New Roman" panose="02020603050405020304" pitchFamily="18" charset="0"/>
              </a:rPr>
              <a:t> </a:t>
            </a:r>
            <a:r>
              <a:rPr lang="en-US" altLang="zh-CN" sz="1100" dirty="0">
                <a:solidFill>
                  <a:srgbClr val="FF0000"/>
                </a:solidFill>
                <a:cs typeface="Times New Roman" panose="02020603050405020304" pitchFamily="18" charset="0"/>
              </a:rPr>
              <a:t>--CAC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11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13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17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18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20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24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25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27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1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a:solidFill>
                  <a:srgbClr val="FF0000"/>
                </a:solidFill>
                <a:cs typeface="Times New Roman" panose="02020603050405020304" pitchFamily="18" charset="0"/>
              </a:rPr>
              <a:t>-- CAC</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smtClean="0">
                <a:solidFill>
                  <a:srgbClr val="00B050"/>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4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8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9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11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To be Confirmed: </a:t>
            </a:r>
          </a:p>
          <a:p>
            <a:pPr marL="361950" lvl="1" indent="-361950" algn="just">
              <a:spcBef>
                <a:spcPct val="0"/>
              </a:spcBef>
              <a:spcAft>
                <a:spcPts val="0"/>
              </a:spcAft>
              <a:buClr>
                <a:srgbClr val="000000"/>
              </a:buClr>
              <a:buFont typeface="Arial" panose="020B0604020202020204" pitchFamily="34" charset="0"/>
              <a:buChar char="•"/>
              <a:defRPr/>
            </a:pPr>
            <a:endParaRPr lang="en-US" altLang="zh-CN" sz="1200" b="1" dirty="0"/>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May Interim 2023 (May 14-19) </a:t>
            </a:r>
            <a:r>
              <a:rPr lang="en-US" altLang="zh-CN" sz="1600" dirty="0"/>
              <a:t>	</a:t>
            </a:r>
            <a:endParaRPr lang="en-US" altLang="zh-CN" sz="12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70C0"/>
                </a:solidFill>
                <a:cs typeface="Times New Roman" panose="02020603050405020304" pitchFamily="18" charset="0"/>
              </a:rPr>
              <a:t>May 15    (</a:t>
            </a:r>
            <a:r>
              <a:rPr lang="en-US" altLang="zh-CN" dirty="0">
                <a:solidFill>
                  <a:srgbClr val="0070C0"/>
                </a:solidFill>
                <a:cs typeface="Times New Roman" panose="02020603050405020304" pitchFamily="18" charset="0"/>
              </a:rPr>
              <a:t>Monday PM 2</a:t>
            </a:r>
            <a:r>
              <a:rPr lang="en-US" altLang="zh-CN" sz="1200" dirty="0">
                <a:solidFill>
                  <a:srgbClr val="0070C0"/>
                </a:solidFill>
                <a:cs typeface="Times New Roman" panose="02020603050405020304" pitchFamily="18" charset="0"/>
              </a:rPr>
              <a:t>),		 16:00-18:00 Orlando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16    (Tuesday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 08:00-10:00 Orlando </a:t>
            </a:r>
            <a:r>
              <a:rPr lang="en-US" altLang="zh-CN" sz="1200" dirty="0">
                <a:solidFill>
                  <a:srgbClr val="00B05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70C0"/>
                </a:solidFill>
                <a:cs typeface="Times New Roman" panose="02020603050405020304" pitchFamily="18" charset="0"/>
              </a:rPr>
              <a:t>May 16    (</a:t>
            </a:r>
            <a:r>
              <a:rPr lang="en-US" altLang="zh-CN" dirty="0">
                <a:solidFill>
                  <a:srgbClr val="0070C0"/>
                </a:solidFill>
                <a:cs typeface="Times New Roman" panose="02020603050405020304" pitchFamily="18" charset="0"/>
              </a:rPr>
              <a:t>Tuesday AM 2</a:t>
            </a:r>
            <a:r>
              <a:rPr lang="en-US" altLang="zh-CN" sz="1200" dirty="0">
                <a:solidFill>
                  <a:srgbClr val="0070C0"/>
                </a:solidFill>
                <a:cs typeface="Times New Roman" panose="02020603050405020304" pitchFamily="18" charset="0"/>
              </a:rPr>
              <a:t>),		 10:30-12:30 Orlando time </a:t>
            </a: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17    (Wednesday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ea typeface="宋体" panose="02010600030101010101" pitchFamily="2" charset="-122"/>
              </a:rPr>
              <a:t>May </a:t>
            </a:r>
            <a:r>
              <a:rPr lang="en-US" altLang="zh-CN" dirty="0">
                <a:solidFill>
                  <a:srgbClr val="00B0F0"/>
                </a:solidFill>
                <a:ea typeface="宋体" panose="02010600030101010101" pitchFamily="2" charset="-122"/>
              </a:rPr>
              <a:t>17    (Wednesday AM 2),</a:t>
            </a:r>
            <a:r>
              <a:rPr lang="en-US" altLang="zh-CN" sz="1200" dirty="0">
                <a:solidFill>
                  <a:srgbClr val="00B0F0"/>
                </a:solidFill>
                <a:ea typeface="宋体" panose="02010600030101010101" pitchFamily="2" charset="-122"/>
              </a:rPr>
              <a:t>		 10:30-12:30 Orlando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18    (Thursday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cs typeface="Times New Roman" panose="02020603050405020304" pitchFamily="18" charset="0"/>
              </a:rPr>
              <a:t>May 18    (</a:t>
            </a:r>
            <a:r>
              <a:rPr lang="en-US" altLang="zh-CN" dirty="0">
                <a:solidFill>
                  <a:srgbClr val="00B0F0"/>
                </a:solidFill>
                <a:cs typeface="Times New Roman" panose="02020603050405020304" pitchFamily="18" charset="0"/>
              </a:rPr>
              <a:t>Thursday AM 2</a:t>
            </a:r>
            <a:r>
              <a:rPr lang="en-US" altLang="zh-CN" sz="1200"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 10:30-12:30</a:t>
            </a:r>
            <a:r>
              <a:rPr lang="en-US" altLang="zh-CN" sz="1200" dirty="0">
                <a:solidFill>
                  <a:srgbClr val="00B0F0"/>
                </a:solidFill>
                <a:cs typeface="Times New Roman" panose="02020603050405020304" pitchFamily="18" charset="0"/>
              </a:rPr>
              <a:t> Orlando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(April 2023 – May 2023 CAC calls: </a:t>
            </a:r>
            <a:r>
              <a:rPr lang="en-US" altLang="zh-CN" sz="900" dirty="0">
                <a:solidFill>
                  <a:srgbClr val="0000FF"/>
                </a:solidFill>
                <a:cs typeface="Times New Roman" panose="02020603050405020304" pitchFamily="18" charset="0"/>
              </a:rPr>
              <a:t>April 10, and May 1,</a:t>
            </a:r>
            <a:r>
              <a:rPr lang="zh-CN" altLang="en-US" sz="900" dirty="0">
                <a:solidFill>
                  <a:srgbClr val="0000FF"/>
                </a:solidFill>
                <a:cs typeface="Times New Roman" panose="02020603050405020304" pitchFamily="18" charset="0"/>
              </a:rPr>
              <a:t> </a:t>
            </a:r>
            <a:r>
              <a:rPr lang="en-US" altLang="zh-CN" sz="900" dirty="0">
                <a:solidFill>
                  <a:srgbClr val="0000FF"/>
                </a:solidFill>
                <a:cs typeface="Times New Roman" panose="02020603050405020304" pitchFamily="18" charset="0"/>
              </a:rPr>
              <a:t>14</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ext uri="{D42A27DB-BD31-4B8C-83A1-F6EECF244321}">
                <p14:modId xmlns:p14="http://schemas.microsoft.com/office/powerpoint/2010/main" val="2485720335"/>
              </p:ext>
            </p:extLst>
          </p:nvPr>
        </p:nvGraphicFramePr>
        <p:xfrm>
          <a:off x="6553200" y="3752215"/>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xmlns="" val="20000"/>
                    </a:ext>
                  </a:extLst>
                </a:gridCol>
                <a:gridCol w="7620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gridCol w="914400">
                  <a:extLst>
                    <a:ext uri="{9D8B030D-6E8A-4147-A177-3AD203B41FA5}">
                      <a16:colId xmlns:a16="http://schemas.microsoft.com/office/drawing/2014/main" xmlns="" val="20003"/>
                    </a:ext>
                  </a:extLst>
                </a:gridCol>
                <a:gridCol w="762000">
                  <a:extLst>
                    <a:ext uri="{9D8B030D-6E8A-4147-A177-3AD203B41FA5}">
                      <a16:colId xmlns:a16="http://schemas.microsoft.com/office/drawing/2014/main" xmlns="" val="20004"/>
                    </a:ext>
                  </a:extLst>
                </a:gridCol>
                <a:gridCol w="838200">
                  <a:extLst>
                    <a:ext uri="{9D8B030D-6E8A-4147-A177-3AD203B41FA5}">
                      <a16:colId xmlns:a16="http://schemas.microsoft.com/office/drawing/2014/main" xmlns="" val="20005"/>
                    </a:ext>
                  </a:extLst>
                </a:gridCol>
                <a:gridCol w="838200">
                  <a:extLst>
                    <a:ext uri="{9D8B030D-6E8A-4147-A177-3AD203B41FA5}">
                      <a16:colId xmlns:a16="http://schemas.microsoft.com/office/drawing/2014/main" xmlns="" val="20006"/>
                    </a:ext>
                  </a:extLst>
                </a:gridCol>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Orlando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01:30-03:30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20:30-22:30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10:30-12:30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79275612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a:t>
            </a:r>
            <a:r>
              <a:rPr lang="en-US" altLang="zh-CN" sz="3200" dirty="0" smtClean="0">
                <a:solidFill>
                  <a:srgbClr val="0000FF"/>
                </a:solidFill>
              </a:rPr>
              <a:t>March Plenary</a:t>
            </a:r>
            <a:endParaRPr lang="en-US" altLang="zh-CN" sz="3200" dirty="0"/>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Host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Chair (Tony) will </a:t>
            </a:r>
            <a:r>
              <a:rPr lang="en-US" altLang="zh-CN" sz="1400" dirty="0" smtClean="0">
                <a:solidFill>
                  <a:srgbClr val="0000FF"/>
                </a:solidFill>
                <a:latin typeface="Arial" panose="020B0604020202020204" pitchFamily="34" charset="0"/>
                <a:cs typeface="Arial" panose="020B0604020202020204" pitchFamily="34" charset="0"/>
              </a:rPr>
              <a:t>host</a:t>
            </a:r>
            <a:r>
              <a:rPr lang="en-US" altLang="zh-CN" sz="1400" dirty="0" smtClean="0">
                <a:latin typeface="Arial" panose="020B0604020202020204" pitchFamily="34" charset="0"/>
                <a:cs typeface="Arial" panose="020B0604020202020204" pitchFamily="34" charset="0"/>
              </a:rPr>
              <a:t> the meeting online</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One Vice chair will handle </a:t>
            </a:r>
            <a:r>
              <a:rPr lang="en-US" altLang="zh-CN" sz="1400" dirty="0">
                <a:latin typeface="Arial" panose="020B0604020202020204" pitchFamily="34" charset="0"/>
                <a:cs typeface="Arial" panose="020B0604020202020204" pitchFamily="34" charset="0"/>
              </a:rPr>
              <a:t>the </a:t>
            </a:r>
            <a:r>
              <a:rPr lang="en-US" altLang="zh-CN" sz="1400" dirty="0" smtClean="0">
                <a:solidFill>
                  <a:srgbClr val="0000FF"/>
                </a:solidFill>
                <a:latin typeface="Arial" panose="020B0604020202020204" pitchFamily="34" charset="0"/>
                <a:cs typeface="Arial" panose="020B0604020202020204" pitchFamily="34" charset="0"/>
              </a:rPr>
              <a:t>audio/video</a:t>
            </a:r>
            <a:r>
              <a:rPr lang="en-US" altLang="zh-CN" sz="1400" dirty="0" smtClean="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a:t>
            </a:r>
            <a:r>
              <a:rPr lang="en-US" altLang="zh-CN" sz="1400" dirty="0" smtClean="0">
                <a:solidFill>
                  <a:srgbClr val="0000FF"/>
                </a:solidFill>
                <a:latin typeface="Arial" panose="020B0604020202020204" pitchFamily="34" charset="0"/>
                <a:cs typeface="Arial" panose="020B0604020202020204" pitchFamily="34" charset="0"/>
              </a:rPr>
              <a:t>order</a:t>
            </a:r>
            <a:r>
              <a:rPr lang="en-US" altLang="zh-CN" sz="1400" dirty="0" smtClean="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a:t>
            </a:r>
            <a:r>
              <a:rPr lang="en-US" altLang="zh-CN" dirty="0" smtClean="0">
                <a:latin typeface="Arial" panose="020B0604020202020204" pitchFamily="34" charset="0"/>
                <a:cs typeface="Arial" panose="020B0604020202020204" pitchFamily="34" charset="0"/>
              </a:rPr>
              <a:t>things (e.g., audio, confirm the computer and connection to projector), </a:t>
            </a:r>
            <a:r>
              <a:rPr lang="en-US" altLang="zh-CN" dirty="0">
                <a:latin typeface="Arial" panose="020B0604020202020204" pitchFamily="34" charset="0"/>
                <a:cs typeface="Arial" panose="020B0604020202020204" pitchFamily="34" charset="0"/>
              </a:rPr>
              <a:t>before the first session, e.g., Sunday night.</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Secretary (Leif) </a:t>
            </a:r>
            <a:r>
              <a:rPr lang="en-US" altLang="zh-CN" sz="1400" dirty="0">
                <a:latin typeface="Arial" panose="020B0604020202020204" pitchFamily="34" charset="0"/>
                <a:cs typeface="Arial" panose="020B0604020202020204" pitchFamily="34" charset="0"/>
              </a:rPr>
              <a:t>could focus on the </a:t>
            </a:r>
            <a:r>
              <a:rPr lang="en-US" altLang="zh-CN" sz="1400" dirty="0" smtClean="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smtClean="0">
                <a:solidFill>
                  <a:srgbClr val="0000FF"/>
                </a:solidFill>
                <a:latin typeface="Arial" panose="020B0604020202020204" pitchFamily="34" charset="0"/>
                <a:cs typeface="Arial" panose="020B0604020202020204" pitchFamily="34" charset="0"/>
              </a:rPr>
              <a:t>CID</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Participant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Join</a:t>
            </a:r>
            <a:r>
              <a:rPr lang="en-US" altLang="zh-CN" sz="1400" dirty="0" smtClean="0">
                <a:latin typeface="Arial" panose="020B0604020202020204" pitchFamily="34" charset="0"/>
                <a:cs typeface="Arial" panose="020B0604020202020204" pitchFamily="34" charset="0"/>
              </a:rPr>
              <a:t>: All the “</a:t>
            </a:r>
            <a:r>
              <a:rPr lang="en-US" altLang="zh-CN" sz="1400" dirty="0" smtClean="0">
                <a:solidFill>
                  <a:srgbClr val="0000FF"/>
                </a:solidFill>
                <a:latin typeface="Arial" panose="020B0604020202020204" pitchFamily="34" charset="0"/>
                <a:cs typeface="Arial" panose="020B0604020202020204" pitchFamily="34" charset="0"/>
              </a:rPr>
              <a:t>in person</a:t>
            </a:r>
            <a:r>
              <a:rPr lang="en-US" altLang="zh-CN" sz="1400" dirty="0" smtClean="0">
                <a:latin typeface="Arial" panose="020B0604020202020204" pitchFamily="34" charset="0"/>
                <a:cs typeface="Arial" panose="020B0604020202020204" pitchFamily="34" charset="0"/>
              </a:rPr>
              <a:t>” member shall select “</a:t>
            </a:r>
            <a:r>
              <a:rPr lang="en-US" altLang="zh-CN" sz="1400" dirty="0" smtClean="0">
                <a:solidFill>
                  <a:srgbClr val="0000FF"/>
                </a:solidFill>
                <a:latin typeface="Arial" panose="020B0604020202020204" pitchFamily="34" charset="0"/>
                <a:cs typeface="Arial" panose="020B0604020202020204" pitchFamily="34" charset="0"/>
              </a:rPr>
              <a:t>no audio</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option on </a:t>
            </a:r>
            <a:r>
              <a:rPr lang="en-US" altLang="zh-CN" sz="1400" dirty="0" smtClean="0">
                <a:latin typeface="Arial" panose="020B0604020202020204" pitchFamily="34" charset="0"/>
                <a:cs typeface="Arial" panose="020B0604020202020204" pitchFamily="34" charset="0"/>
              </a:rPr>
              <a:t>joining </a:t>
            </a:r>
            <a:r>
              <a:rPr lang="en-US" altLang="zh-CN" sz="1400" dirty="0" err="1" smtClean="0">
                <a:latin typeface="Arial" panose="020B0604020202020204" pitchFamily="34" charset="0"/>
                <a:cs typeface="Arial" panose="020B0604020202020204" pitchFamily="34" charset="0"/>
              </a:rPr>
              <a:t>Webex</a:t>
            </a:r>
            <a:r>
              <a:rPr lang="en-US" altLang="zh-CN" sz="1400" dirty="0" smtClean="0">
                <a:latin typeface="Arial" panose="020B0604020202020204" pitchFamily="34" charset="0"/>
                <a:cs typeface="Arial" panose="020B0604020202020204" pitchFamily="34" charset="0"/>
              </a:rPr>
              <a:t>, in order to </a:t>
            </a:r>
            <a:r>
              <a:rPr lang="en-US" altLang="zh-CN" sz="1400" dirty="0">
                <a:latin typeface="Arial" panose="020B0604020202020204" pitchFamily="34" charset="0"/>
                <a:cs typeface="Arial" panose="020B0604020202020204" pitchFamily="34" charset="0"/>
              </a:rPr>
              <a:t>avoid audio problems (feedback</a:t>
            </a:r>
            <a:r>
              <a:rPr lang="en-US" altLang="zh-CN" sz="1400" dirty="0" smtClean="0">
                <a:latin typeface="Arial" panose="020B0604020202020204" pitchFamily="34" charset="0"/>
                <a:cs typeface="Arial" panose="020B0604020202020204" pitchFamily="34" charset="0"/>
              </a:rPr>
              <a:t>)</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All “</a:t>
            </a:r>
            <a:r>
              <a:rPr lang="en-US" altLang="zh-CN" sz="1400" dirty="0" smtClean="0">
                <a:solidFill>
                  <a:srgbClr val="0000FF"/>
                </a:solidFill>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should be requested </a:t>
            </a:r>
            <a:r>
              <a:rPr lang="en-US" altLang="zh-CN" sz="1400" dirty="0" smtClean="0">
                <a:solidFill>
                  <a:srgbClr val="0000FF"/>
                </a:solidFill>
                <a:latin typeface="Arial" panose="020B0604020202020204" pitchFamily="34" charset="0"/>
                <a:cs typeface="Arial" panose="020B0604020202020204" pitchFamily="34" charset="0"/>
              </a:rPr>
              <a:t>online</a:t>
            </a:r>
            <a:r>
              <a:rPr lang="en-US" altLang="zh-CN" sz="1400" dirty="0" smtClean="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“In </a:t>
            </a:r>
            <a:r>
              <a:rPr lang="en-US" altLang="zh-CN" dirty="0">
                <a:latin typeface="Arial" panose="020B0604020202020204" pitchFamily="34" charset="0"/>
                <a:cs typeface="Arial" panose="020B0604020202020204" pitchFamily="34" charset="0"/>
              </a:rPr>
              <a:t>person” </a:t>
            </a:r>
            <a:r>
              <a:rPr lang="en-US" altLang="zh-CN" dirty="0" smtClean="0">
                <a:latin typeface="Arial" panose="020B0604020202020204" pitchFamily="34" charset="0"/>
                <a:cs typeface="Arial" panose="020B0604020202020204" pitchFamily="34" charset="0"/>
              </a:rPr>
              <a:t>member </a:t>
            </a:r>
            <a:r>
              <a:rPr lang="en-US" altLang="zh-CN" dirty="0">
                <a:latin typeface="Arial" panose="020B0604020202020204" pitchFamily="34" charset="0"/>
                <a:cs typeface="Arial" panose="020B0604020202020204" pitchFamily="34" charset="0"/>
              </a:rPr>
              <a:t>should </a:t>
            </a:r>
            <a:r>
              <a:rPr lang="en-US" altLang="zh-CN" dirty="0" smtClean="0">
                <a:latin typeface="Arial" panose="020B0604020202020204" pitchFamily="34" charset="0"/>
                <a:cs typeface="Arial" panose="020B0604020202020204" pitchFamily="34" charset="0"/>
              </a:rPr>
              <a:t>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smtClean="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Vote</a:t>
            </a:r>
            <a:r>
              <a:rPr lang="en-US" altLang="zh-CN" sz="1400" dirty="0" smtClean="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a:t>
            </a:r>
            <a:r>
              <a:rPr lang="en-US" altLang="zh-CN" sz="1400" dirty="0" smtClean="0">
                <a:solidFill>
                  <a:srgbClr val="0000FF"/>
                </a:solidFill>
                <a:latin typeface="Arial" panose="020B0604020202020204" pitchFamily="34" charset="0"/>
                <a:cs typeface="Arial" panose="020B0604020202020204" pitchFamily="34" charset="0"/>
              </a:rPr>
              <a:t>otes</a:t>
            </a:r>
            <a:r>
              <a:rPr lang="en-US" altLang="zh-CN" sz="1400" dirty="0" smtClean="0">
                <a:latin typeface="Arial" panose="020B0604020202020204" pitchFamily="34" charset="0"/>
                <a:cs typeface="Arial" panose="020B0604020202020204" pitchFamily="34" charset="0"/>
              </a:rPr>
              <a:t> (SP/Motion) will be conducted on </a:t>
            </a:r>
            <a:r>
              <a:rPr lang="en-US" altLang="zh-CN" sz="1400" dirty="0" err="1" smtClean="0">
                <a:solidFill>
                  <a:srgbClr val="0000FF"/>
                </a:solidFill>
                <a:latin typeface="Arial" panose="020B0604020202020204" pitchFamily="34" charset="0"/>
                <a:cs typeface="Arial" panose="020B0604020202020204" pitchFamily="34" charset="0"/>
              </a:rPr>
              <a:t>Webex</a:t>
            </a:r>
            <a:endParaRPr lang="en-US" altLang="zh-CN" sz="1400" dirty="0" smtClean="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Present</a:t>
            </a:r>
            <a:r>
              <a:rPr lang="en-US" altLang="zh-CN" sz="1400" dirty="0" smtClean="0">
                <a:latin typeface="Arial" panose="020B0604020202020204" pitchFamily="34" charset="0"/>
                <a:cs typeface="Arial" panose="020B0604020202020204" pitchFamily="34" charset="0"/>
              </a:rPr>
              <a:t>: Presenter shall go </a:t>
            </a:r>
            <a:r>
              <a:rPr lang="en-US" altLang="zh-CN" sz="1400" dirty="0">
                <a:latin typeface="Arial" panose="020B0604020202020204" pitchFamily="34" charset="0"/>
                <a:cs typeface="Arial" panose="020B0604020202020204" pitchFamily="34" charset="0"/>
              </a:rPr>
              <a:t>to the </a:t>
            </a:r>
            <a:r>
              <a:rPr lang="en-US" altLang="zh-CN" sz="1400" dirty="0" smtClean="0">
                <a:solidFill>
                  <a:srgbClr val="0000FF"/>
                </a:solidFill>
                <a:latin typeface="Arial" panose="020B0604020202020204" pitchFamily="34" charset="0"/>
                <a:cs typeface="Arial" panose="020B0604020202020204" pitchFamily="34" charset="0"/>
              </a:rPr>
              <a:t>platform</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a:t>
            </a:r>
            <a:r>
              <a:rPr lang="en-US" altLang="zh-CN" sz="1400" dirty="0" smtClean="0">
                <a:latin typeface="Arial" panose="020B0604020202020204" pitchFamily="34" charset="0"/>
                <a:cs typeface="Arial" panose="020B0604020202020204" pitchFamily="34" charset="0"/>
              </a:rPr>
              <a:t>platform</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Option 1: Use </a:t>
            </a:r>
            <a:r>
              <a:rPr lang="en-US" altLang="zh-CN" dirty="0">
                <a:latin typeface="Arial" panose="020B0604020202020204" pitchFamily="34" charset="0"/>
                <a:cs typeface="Arial" panose="020B0604020202020204" pitchFamily="34" charset="0"/>
              </a:rPr>
              <a:t>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r>
              <a:rPr lang="en-US" altLang="zh-CN" dirty="0" smtClean="0">
                <a:latin typeface="Arial" panose="020B0604020202020204" pitchFamily="34" charset="0"/>
                <a:cs typeface="Arial" panose="020B0604020202020204" pitchFamily="34" charset="0"/>
              </a:rPr>
              <a:t>)</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a:t>
            </a:r>
            <a:r>
              <a:rPr lang="en-US" altLang="zh-CN" dirty="0" smtClean="0">
                <a:latin typeface="Arial" panose="020B0604020202020204" pitchFamily="34" charset="0"/>
                <a:cs typeface="Arial" panose="020B0604020202020204" pitchFamily="34" charset="0"/>
              </a:rPr>
              <a:t>2: Use the </a:t>
            </a:r>
            <a:r>
              <a:rPr lang="en-US" altLang="zh-CN" dirty="0" smtClean="0">
                <a:solidFill>
                  <a:srgbClr val="0000FF"/>
                </a:solidFill>
                <a:latin typeface="Arial" panose="020B0604020202020204" pitchFamily="34" charset="0"/>
                <a:cs typeface="Arial" panose="020B0604020202020204" pitchFamily="34" charset="0"/>
              </a:rPr>
              <a:t>computer on the platform </a:t>
            </a:r>
            <a:r>
              <a:rPr lang="en-US" altLang="zh-CN" dirty="0" smtClean="0">
                <a:latin typeface="Arial" panose="020B0604020202020204" pitchFamily="34" charset="0"/>
                <a:cs typeface="Arial" panose="020B0604020202020204" pitchFamily="34" charset="0"/>
              </a:rPr>
              <a:t>(Need to let Vice chairs know and download the slides before)</a:t>
            </a:r>
            <a:endParaRPr lang="en-US" altLang="zh-CN"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smtClean="0">
                <a:latin typeface="Arial" panose="020B0604020202020204" pitchFamily="34" charset="0"/>
                <a:cs typeface="Arial" panose="020B0604020202020204" pitchFamily="34" charset="0"/>
              </a:rPr>
              <a:t>Note: For more details</a:t>
            </a:r>
            <a:r>
              <a:rPr lang="en-US" altLang="zh-CN" sz="1600" kern="0" dirty="0">
                <a:latin typeface="Arial" panose="020B0604020202020204" pitchFamily="34" charset="0"/>
                <a:cs typeface="Arial" panose="020B0604020202020204" pitchFamily="34" charset="0"/>
              </a:rPr>
              <a:t>,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D0.1 CR </a:t>
            </a:r>
            <a:r>
              <a:rPr lang="en-US" altLang="zh-CN" dirty="0" smtClean="0"/>
              <a:t>Status (</a:t>
            </a:r>
            <a:r>
              <a:rPr lang="en-US" altLang="zh-CN" dirty="0"/>
              <a:t>U</a:t>
            </a:r>
            <a:r>
              <a:rPr lang="en-US" altLang="zh-CN" dirty="0" smtClean="0"/>
              <a:t>ntil September Interim)</a:t>
            </a:r>
            <a:endParaRPr lang="en-GB" dirty="0"/>
          </a:p>
        </p:txBody>
      </p:sp>
      <p:sp>
        <p:nvSpPr>
          <p:cNvPr id="9218" name="Rectangle 2"/>
          <p:cNvSpPr>
            <a:spLocks noGrp="1" noChangeArrowheads="1"/>
          </p:cNvSpPr>
          <p:nvPr>
            <p:ph idx="1"/>
          </p:nvPr>
        </p:nvSpPr>
        <p:spPr>
          <a:xfrm>
            <a:off x="533401" y="1752600"/>
            <a:ext cx="5334000" cy="4419600"/>
          </a:xfrm>
          <a:ln/>
        </p:spPr>
        <p:txBody>
          <a:bodyPr/>
          <a:lstStyle/>
          <a:p>
            <a:pPr algn="just">
              <a:spcBef>
                <a:spcPts val="0"/>
              </a:spcBef>
              <a:spcAft>
                <a:spcPts val="600"/>
              </a:spcAft>
              <a:buFont typeface="Arial" panose="020B0604020202020204" pitchFamily="34" charset="0"/>
              <a:buChar char="•"/>
            </a:pPr>
            <a:r>
              <a:rPr lang="en-US" dirty="0" smtClean="0"/>
              <a:t>Comment </a:t>
            </a:r>
            <a:r>
              <a:rPr lang="en-US" dirty="0"/>
              <a:t>resolution for </a:t>
            </a:r>
            <a:r>
              <a:rPr lang="en-US" dirty="0" smtClean="0"/>
              <a:t>D1.0 </a:t>
            </a:r>
            <a:r>
              <a:rPr lang="en-US" dirty="0"/>
              <a:t>(802.11bf </a:t>
            </a:r>
            <a:r>
              <a:rPr lang="en-US" dirty="0" smtClean="0"/>
              <a:t>LB272 comments</a:t>
            </a:r>
            <a:r>
              <a:rPr lang="en-US" dirty="0"/>
              <a:t>)</a:t>
            </a:r>
          </a:p>
          <a:p>
            <a:pPr lvl="1" algn="just">
              <a:spcBef>
                <a:spcPts val="0"/>
              </a:spcBef>
              <a:spcAft>
                <a:spcPts val="600"/>
              </a:spcAft>
              <a:buFont typeface="Arial" panose="020B0604020202020204" pitchFamily="34" charset="0"/>
              <a:buChar char="•"/>
            </a:pPr>
            <a:r>
              <a:rPr lang="en-US" altLang="zh-CN" sz="1800" dirty="0" smtClean="0">
                <a:solidFill>
                  <a:srgbClr val="FF0000"/>
                </a:solidFill>
              </a:rPr>
              <a:t>~00.00% </a:t>
            </a:r>
            <a:r>
              <a:rPr lang="en-US" altLang="zh-CN" sz="1800" dirty="0"/>
              <a:t>of all CC40 comments are now resolved or marked as “ready for motion” ” </a:t>
            </a:r>
            <a:r>
              <a:rPr lang="en-US" altLang="zh-CN" sz="1800" dirty="0" smtClean="0"/>
              <a:t>(</a:t>
            </a:r>
            <a:r>
              <a:rPr lang="en-US" altLang="zh-CN" sz="1800" dirty="0" smtClean="0">
                <a:solidFill>
                  <a:srgbClr val="FF0000"/>
                </a:solidFill>
              </a:rPr>
              <a:t>0/1302,</a:t>
            </a:r>
            <a:r>
              <a:rPr lang="en-US" altLang="zh-CN" sz="1800" dirty="0" smtClean="0"/>
              <a:t> </a:t>
            </a:r>
            <a:r>
              <a:rPr lang="en-US" altLang="zh-CN" sz="1800" dirty="0"/>
              <a:t>Please refer to the figure)</a:t>
            </a:r>
          </a:p>
          <a:p>
            <a:pPr marL="361950" lvl="1" indent="0" algn="just">
              <a:spcBef>
                <a:spcPts val="0"/>
              </a:spcBef>
              <a:spcAft>
                <a:spcPts val="600"/>
              </a:spcAft>
              <a:buNone/>
            </a:pPr>
            <a:endParaRPr lang="en-US" altLang="zh-CN" sz="1800" dirty="0"/>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dirty="0" smtClean="0"/>
              <a:t>Tony Xiao Han (Huawei)</a:t>
            </a:r>
            <a:endParaRPr lang="en-GB" dirty="0"/>
          </a:p>
        </p:txBody>
      </p:sp>
      <p:graphicFrame>
        <p:nvGraphicFramePr>
          <p:cNvPr id="6" name="Chart 6">
            <a:extLst>
              <a:ext uri="{FF2B5EF4-FFF2-40B4-BE49-F238E27FC236}">
                <a16:creationId xmlns:a16="http://schemas.microsoft.com/office/drawing/2014/main" xmlns="" id="{C0807CB6-20C1-45B5-8F67-26150D548148}"/>
              </a:ext>
            </a:extLst>
          </p:cNvPr>
          <p:cNvGraphicFramePr/>
          <p:nvPr>
            <p:extLst>
              <p:ext uri="{D42A27DB-BD31-4B8C-83A1-F6EECF244321}">
                <p14:modId xmlns:p14="http://schemas.microsoft.com/office/powerpoint/2010/main" val="4275236451"/>
              </p:ext>
            </p:extLst>
          </p:nvPr>
        </p:nvGraphicFramePr>
        <p:xfrm>
          <a:off x="8001000" y="1981200"/>
          <a:ext cx="4007768" cy="344108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898878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 266</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making P802.11bf D1.0 available for </a:t>
            </a:r>
            <a:r>
              <a:rPr lang="en-US" altLang="zh-CN" sz="1800" b="1" kern="0" dirty="0" smtClean="0"/>
              <a:t>sale.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13Y</a:t>
            </a:r>
            <a:r>
              <a:rPr lang="en-US" altLang="zh-CN" sz="1800" b="1" kern="0" dirty="0"/>
              <a:t>/  </a:t>
            </a:r>
            <a:r>
              <a:rPr lang="en-US" altLang="zh-CN" sz="1800" b="1" kern="0" dirty="0" smtClean="0"/>
              <a:t>9N</a:t>
            </a:r>
            <a:r>
              <a:rPr lang="en-US" altLang="zh-CN" sz="1800" b="1" kern="0" dirty="0"/>
              <a:t>/  </a:t>
            </a:r>
            <a:r>
              <a:rPr lang="en-US" altLang="zh-CN" sz="1800" b="1" kern="0" dirty="0" smtClean="0"/>
              <a:t>9A</a:t>
            </a:r>
            <a:r>
              <a:rPr lang="en-US" altLang="zh-CN" sz="1800" b="1" kern="0" dirty="0"/>
              <a:t>)</a:t>
            </a:r>
          </a:p>
          <a:p>
            <a:pPr marL="342900" lvl="1" indent="-342900" algn="just">
              <a:buFont typeface="Arial" panose="020B0604020202020204" pitchFamily="34" charset="0"/>
              <a:buChar char="•"/>
              <a:defRPr/>
            </a:pPr>
            <a:r>
              <a:rPr lang="en-US" altLang="zh-CN" sz="1800" b="1" kern="0" dirty="0" smtClean="0"/>
              <a:t>Result*: </a:t>
            </a:r>
            <a:r>
              <a:rPr lang="en-US" altLang="zh-CN" sz="1600" b="1" dirty="0">
                <a:highlight>
                  <a:srgbClr val="00FF00"/>
                </a:highlight>
              </a:rPr>
              <a:t>Motion Passes </a:t>
            </a:r>
            <a:r>
              <a:rPr lang="en-US" altLang="zh-CN" sz="1600" b="1" dirty="0" smtClean="0">
                <a:highlight>
                  <a:srgbClr val="00FF00"/>
                </a:highlight>
              </a:rPr>
              <a:t>(13Y</a:t>
            </a:r>
            <a:r>
              <a:rPr lang="en-US" altLang="zh-CN" sz="1600" b="1" dirty="0">
                <a:highlight>
                  <a:srgbClr val="00FF00"/>
                </a:highlight>
              </a:rPr>
              <a:t>, </a:t>
            </a:r>
            <a:r>
              <a:rPr lang="en-US" altLang="zh-CN" sz="1600" b="1" dirty="0" smtClean="0">
                <a:highlight>
                  <a:srgbClr val="00FF00"/>
                </a:highlight>
              </a:rPr>
              <a:t>9N</a:t>
            </a:r>
            <a:r>
              <a:rPr lang="en-US" altLang="zh-CN" sz="1600" b="1" dirty="0">
                <a:highlight>
                  <a:srgbClr val="00FF00"/>
                </a:highlight>
              </a:rPr>
              <a:t>, </a:t>
            </a:r>
            <a:r>
              <a:rPr lang="en-US" altLang="zh-CN" sz="1600" b="1" dirty="0" smtClean="0">
                <a:highlight>
                  <a:srgbClr val="00FF00"/>
                </a:highlight>
              </a:rPr>
              <a:t>9A</a:t>
            </a:r>
            <a:r>
              <a:rPr lang="en-US" altLang="zh-CN" sz="1600" b="1" dirty="0">
                <a:highlight>
                  <a:srgbClr val="00FF00"/>
                </a:highlight>
              </a:rPr>
              <a:t>)</a:t>
            </a:r>
            <a:endParaRPr lang="en-US" altLang="zh-CN" sz="1600" dirty="0">
              <a:highlight>
                <a:srgbClr val="00FF00"/>
              </a:highlight>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94101316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March 14    (Tuesday AM 1),		08:00-10:00 Atlanta 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March 15    (Wednesday AM 1),		08:00-10:00 Atlanta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March 15    (Wednesday AM 2),		10:30-12:30 Atlanta time </a:t>
            </a:r>
          </a:p>
          <a:p>
            <a:pPr marL="400050" lvl="2" indent="0" algn="just">
              <a:spcBef>
                <a:spcPct val="0"/>
              </a:spcBef>
              <a:spcAft>
                <a:spcPts val="0"/>
              </a:spcAft>
              <a:buNone/>
              <a:defRPr/>
            </a:pPr>
            <a:endParaRPr lang="en-US" altLang="zh-CN" strike="sngStrike"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March 16    (Thursday AM 1),		08:00-10:00 Atlanta time</a:t>
            </a:r>
          </a:p>
          <a:p>
            <a:pPr marL="685800" lvl="2" indent="-285750" algn="just">
              <a:spcBef>
                <a:spcPct val="0"/>
              </a:spcBef>
              <a:spcAft>
                <a:spcPts val="0"/>
              </a:spcAft>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March 16    (Thursday AM 2),		10:30-12:30 Atlanta time</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US" dirty="0">
                <a:solidFill>
                  <a:srgbClr val="0000FF"/>
                </a:solidFill>
              </a:rPr>
              <a:t>March 802 plenary </a:t>
            </a:r>
            <a:r>
              <a:rPr lang="en-US" dirty="0" smtClean="0"/>
              <a:t>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dirty="0">
                <a:solidFill>
                  <a:srgbClr val="0000FF"/>
                </a:solidFill>
              </a:rPr>
              <a:t>March 802 plenary </a:t>
            </a:r>
            <a:r>
              <a:rPr lang="en-US" dirty="0" smtClean="0"/>
              <a:t>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altLang="zh-CN" dirty="0">
                <a:hlinkClick r:id="rId2"/>
              </a:rPr>
              <a:t>https://cvent.me/AwPbAx</a:t>
            </a:r>
            <a:endParaRPr lang="en-US" altLang="zh-CN"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a:t>Some name (affiliation)</a:t>
            </a:r>
            <a:endParaRPr lang="en-GB" dirty="0"/>
          </a:p>
        </p:txBody>
      </p:sp>
    </p:spTree>
    <p:extLst>
      <p:ext uri="{BB962C8B-B14F-4D97-AF65-F5344CB8AC3E}">
        <p14:creationId xmlns:p14="http://schemas.microsoft.com/office/powerpoint/2010/main" val="8272791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135147</TotalTime>
  <Words>2617</Words>
  <Application>Microsoft Office PowerPoint</Application>
  <PresentationFormat>宽屏</PresentationFormat>
  <Paragraphs>656</Paragraphs>
  <Slides>30</Slides>
  <Notes>29</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30</vt:i4>
      </vt:variant>
    </vt:vector>
  </HeadingPairs>
  <TitlesOfParts>
    <vt:vector size="41"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March Plenary 2023</vt:lpstr>
      <vt:lpstr>IEEE 802.11 Task Group bf WLAN Sensing </vt:lpstr>
      <vt:lpstr>PowerPoint 演示文稿</vt:lpstr>
      <vt:lpstr>PowerPoint 演示文稿</vt:lpstr>
      <vt:lpstr>Registration for the March 802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D0.1 CR Status (Until September Interim)</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5641</cp:revision>
  <cp:lastPrinted>2014-11-04T15:04:57Z</cp:lastPrinted>
  <dcterms:created xsi:type="dcterms:W3CDTF">2007-04-17T18:10:23Z</dcterms:created>
  <dcterms:modified xsi:type="dcterms:W3CDTF">2023-03-15T07:20:01Z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(3)ZeH5fUvxpeL8uYwdD6+7ZuqWrwowIPIaX3oYUoNIzp3jQmw+0sbVg9tpJswoxq6YVSBMwo5O
MqECstHw2ySUwxm6Dgmoe62BItnOliz2xypXcFirblCJvwQ7msdcz+wXLNxPKB/o6FIZqo2M
t3cAGe6poGoa8MDvb0t1mR9xfEx3gUFnH5JH4whI+aKHHuyakzrwJ65xvrAZm8CFXIbXrnMx
DuTOdJwJIFqTPcS+CQ</vt:lpwstr>
  </property>
  <property fmtid="{D5CDD505-2E9C-101B-9397-08002B2CF9AE}" pid="27" name="_2015_ms_pID_7253431">
    <vt:lpwstr>pku/DkQCFqxP/l3HukQdK1c4P9j3ggAirqGOOVTdz+A2Ed8DCvH0JV
IGD6K/W7uBt/q9kaSqXIBd4l+WkemV+cElv6n7+XOPAo2eNwKnFiXoIUeZYdMKJliZRAHmdk
zUCXUUZOVK04yCMQqDLj1Im9D/pb0xJc8Ob4i9UeBKzlLtdFjgtLLkvtzSMjLBROuz8DWVhc
UHckbU1GKmtbUKcjHQAx2BdG8C2ZxPkoFU5q</vt:lpwstr>
  </property>
  <property fmtid="{D5CDD505-2E9C-101B-9397-08002B2CF9AE}" pid="28" name="_2015_ms_pID_7253432">
    <vt:lpwstr>umrKCuwnOtYug+bLdtCaoTo=</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