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308" r:id="rId23"/>
    <p:sldId id="2375" r:id="rId24"/>
    <p:sldId id="2405" r:id="rId25"/>
    <p:sldId id="2395" r:id="rId26"/>
    <p:sldId id="2404" r:id="rId27"/>
    <p:sldId id="2400" r:id="rId28"/>
    <p:sldId id="2402" r:id="rId29"/>
    <p:sldId id="2403" r:id="rId30"/>
    <p:sldId id="2367" r:id="rId31"/>
    <p:sldId id="2393" r:id="rId32"/>
    <p:sldId id="310" r:id="rId33"/>
    <p:sldId id="295" r:id="rId34"/>
    <p:sldId id="311" r:id="rId35"/>
    <p:sldId id="313" r:id="rId36"/>
    <p:sldId id="2407" r:id="rId37"/>
    <p:sldId id="2391" r:id="rId38"/>
    <p:sldId id="2390" r:id="rId39"/>
    <p:sldId id="2370" r:id="rId40"/>
    <p:sldId id="2387" r:id="rId41"/>
    <p:sldId id="2374"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1" d="100"/>
          <a:sy n="81" d="100"/>
        </p:scale>
        <p:origin x="126" y="1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200-00-00bh-802-11bh-telecon-minutes-february-7-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119-04-00bh-way-ahead-decisions.pptx" TargetMode="External"/><Relationship Id="rId13" Type="http://schemas.openxmlformats.org/officeDocument/2006/relationships/hyperlink" Target="https://mentor.ieee.org/802.11/dcn/22/11-22-1079-08-00bh-cr-for-sta-generated-id.docx" TargetMode="External"/><Relationship Id="rId3" Type="http://schemas.openxmlformats.org/officeDocument/2006/relationships/hyperlink" Target="https://mentor.ieee.org/802.11/dcn/22/11-22-2150-02-00bh-clarification-of-requirements.pptx" TargetMode="External"/><Relationship Id="rId7" Type="http://schemas.openxmlformats.org/officeDocument/2006/relationships/hyperlink" Target="https://mentor.ieee.org/802.11/dcn/23/11-23-0022-01-00bh-use-case-for-owe-mode.pptx" TargetMode="External"/><Relationship Id="rId12" Type="http://schemas.openxmlformats.org/officeDocument/2006/relationships/hyperlink" Target="https://mentor.ieee.org/802.11/dcn/22/11-22-1585-00-00bh-multiple-schemes-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1329-13-00bh-cid-resolutoins-for-12-2-11.docx" TargetMode="External"/><Relationship Id="rId11" Type="http://schemas.openxmlformats.org/officeDocument/2006/relationships/hyperlink" Target="https://mentor.ieee.org/802.11/dcn/22/11-22-0925-03-00bh-maad-text-for-tgbh-draft-0-2.docx" TargetMode="External"/><Relationship Id="rId5" Type="http://schemas.openxmlformats.org/officeDocument/2006/relationships/hyperlink" Target="https://mentor.ieee.org/802.11/dcn/22/11-22-1084-02-00bh-sta-id-opt-in.pptx" TargetMode="External"/><Relationship Id="rId10"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1084-01-00bh-sta-id-opt-in.pptx" TargetMode="External"/><Relationship Id="rId9" Type="http://schemas.openxmlformats.org/officeDocument/2006/relationships/hyperlink" Target="https://mentor.ieee.org/802.11/dcn/22/11-22-2013-01-00bh-id-encoding-in-pre-schemes.pptx" TargetMode="External"/><Relationship Id="rId14" Type="http://schemas.openxmlformats.org/officeDocument/2006/relationships/hyperlink" Target="https://mentor.ieee.org/802.11/dcn/22/11-22-0435-02-00bh-open-issues-from-issues-tracking.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022-01-00bh-use-case-for-owe-mod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6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11-23/0199</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3"/>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a:t>
            </a:r>
          </a:p>
          <a:p>
            <a:pPr marL="1257300" lvl="2" indent="-457200">
              <a:lnSpc>
                <a:spcPct val="90000"/>
              </a:lnSpc>
              <a:spcBef>
                <a:spcPts val="0"/>
              </a:spcBef>
              <a:spcAft>
                <a:spcPts val="600"/>
              </a:spcAft>
              <a:buFont typeface="Arial" panose="020B0604020202020204" pitchFamily="34" charset="0"/>
              <a:buChar char="•"/>
              <a:defRPr/>
            </a:pPr>
            <a:r>
              <a:rPr lang="en-US" sz="2000" dirty="0"/>
              <a:t>Feb 21:</a:t>
            </a:r>
          </a:p>
          <a:p>
            <a:pPr marL="1257300" lvl="2" indent="-457200">
              <a:lnSpc>
                <a:spcPct val="90000"/>
              </a:lnSpc>
              <a:spcBef>
                <a:spcPts val="0"/>
              </a:spcBef>
              <a:spcAft>
                <a:spcPts val="600"/>
              </a:spcAft>
              <a:buFont typeface="Arial" panose="020B0604020202020204" pitchFamily="34" charset="0"/>
              <a:buChar char="•"/>
              <a:defRPr/>
            </a:pPr>
            <a:r>
              <a:rPr lang="en-US" sz="2000" dirty="0"/>
              <a:t>Feb 28:</a:t>
            </a: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8:00-10:00 (pre-meeting);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8:00-10:00 (pre-meeting);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30, 31)</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sz="2800" dirty="0"/>
              <a:t>                 --- Reserve last 15 minutes for the following ---</a:t>
            </a:r>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rPr>
              <a:t>Continue/review: </a:t>
            </a:r>
            <a:r>
              <a:rPr lang="en-US" altLang="en-US" sz="1800" dirty="0">
                <a:solidFill>
                  <a:schemeClr val="tx1"/>
                </a:solidFill>
                <a:hlinkClick r:id="rId3"/>
              </a:rPr>
              <a:t>11-22/2150r2</a:t>
            </a:r>
            <a:r>
              <a:rPr lang="en-US" altLang="en-US" sz="1800" dirty="0">
                <a:solidFill>
                  <a:schemeClr val="tx1"/>
                </a:solidFill>
              </a:rPr>
              <a:t>  – </a:t>
            </a:r>
            <a:r>
              <a:rPr lang="en-US" altLang="en-US" sz="1800" dirty="0" err="1">
                <a:solidFill>
                  <a:schemeClr val="tx1"/>
                </a:solidFill>
              </a:rPr>
              <a:t>Clarfication</a:t>
            </a:r>
            <a:r>
              <a:rPr lang="en-US" altLang="en-US" sz="1800" dirty="0">
                <a:solidFill>
                  <a:schemeClr val="tx1"/>
                </a:solidFill>
              </a:rPr>
              <a:t> of requirements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4"/>
              </a:rPr>
              <a:t>11-23/0061r1 </a:t>
            </a:r>
            <a:r>
              <a:rPr lang="en-US" altLang="en-US" sz="1800" dirty="0">
                <a:solidFill>
                  <a:schemeClr val="tx1"/>
                </a:solidFill>
              </a:rPr>
              <a:t>– Discussion on pre-association identification schemes (Jay Yang)</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5"/>
              </a:rPr>
              <a:t>11-23/0083r2</a:t>
            </a:r>
            <a:r>
              <a:rPr lang="en-US" altLang="en-US" sz="1800" dirty="0">
                <a:solidFill>
                  <a:schemeClr val="tx1"/>
                </a:solidFill>
              </a:rPr>
              <a:t> – Identifier status codes (Kurt Lumbatis)</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6"/>
              </a:rPr>
              <a:t>11-22/1329r13</a:t>
            </a:r>
            <a:r>
              <a:rPr lang="en-US" altLang="en-US" sz="1800" dirty="0">
                <a:solidFill>
                  <a:schemeClr val="tx1"/>
                </a:solidFill>
              </a:rPr>
              <a:t> – CID resolutions for 12.2.11 (Kurt Lumbatis) – generally agreed, update/align 11-23/83</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7"/>
              </a:rPr>
              <a:t>11-23/0022r1</a:t>
            </a:r>
            <a:r>
              <a:rPr lang="en-US" altLang="en-US" sz="18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8"/>
              </a:rPr>
              <a:t>11-23/0119r4</a:t>
            </a:r>
            <a:r>
              <a:rPr lang="en-US" altLang="en-US" sz="1800" dirty="0">
                <a:solidFill>
                  <a:schemeClr val="tx1"/>
                </a:solidFill>
              </a:rPr>
              <a:t> – Way Ahead Decisions (Graham Smith)</a:t>
            </a:r>
            <a:endParaRPr lang="en-US" altLang="en-US" sz="1800"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endParaRPr lang="en-US" altLang="en-US" sz="1800" dirty="0">
              <a:solidFill>
                <a:schemeClr val="tx1"/>
              </a:solidFill>
            </a:endParaRPr>
          </a:p>
          <a:p>
            <a:pPr marL="0" indent="0">
              <a:lnSpc>
                <a:spcPct val="90000"/>
              </a:lnSpc>
              <a:spcBef>
                <a:spcPts val="0"/>
              </a:spcBef>
              <a:spcAft>
                <a:spcPts val="300"/>
              </a:spcAft>
              <a:defRPr/>
            </a:pPr>
            <a:r>
              <a:rPr lang="en-US" altLang="en-US" sz="18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9"/>
              </a:rPr>
              <a:t>11-22/2013r1</a:t>
            </a:r>
            <a:r>
              <a:rPr lang="en-US" altLang="en-US" sz="1800" dirty="0">
                <a:solidFill>
                  <a:schemeClr val="tx1"/>
                </a:solidFill>
              </a:rPr>
              <a:t> – ID encoding in pre-schemes (Jouni Malinen) – follow-on, after 22/2150</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4"/>
              </a:rPr>
              <a:t>11-22/1084r1</a:t>
            </a:r>
            <a:r>
              <a:rPr lang="en-US" altLang="en-US" sz="1800" dirty="0">
                <a:solidFill>
                  <a:schemeClr val="tx1"/>
                </a:solidFill>
              </a:rPr>
              <a:t> – STA ID Opt-in (Sid Thakur) – after 22/1079</a:t>
            </a:r>
          </a:p>
          <a:p>
            <a:pPr marL="0" indent="0">
              <a:lnSpc>
                <a:spcPct val="90000"/>
              </a:lnSpc>
              <a:spcBef>
                <a:spcPts val="0"/>
              </a:spcBef>
              <a:spcAft>
                <a:spcPts val="300"/>
              </a:spcAft>
              <a:defRPr/>
            </a:pPr>
            <a:endParaRPr lang="en-US" altLang="en-US" sz="1800" dirty="0">
              <a:solidFill>
                <a:schemeClr val="tx1"/>
              </a:solidFill>
            </a:endParaRPr>
          </a:p>
          <a:p>
            <a:pPr marL="0" indent="0">
              <a:lnSpc>
                <a:spcPct val="90000"/>
              </a:lnSpc>
              <a:spcBef>
                <a:spcPts val="0"/>
              </a:spcBef>
              <a:spcAft>
                <a:spcPts val="300"/>
              </a:spcAft>
              <a:defRPr/>
            </a:pPr>
            <a:r>
              <a:rPr lang="en-US" altLang="en-US" sz="18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0"/>
              </a:rPr>
              <a:t>11-22/0928r1</a:t>
            </a:r>
            <a:r>
              <a:rPr lang="en-US" altLang="en-US" sz="18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1"/>
              </a:rPr>
              <a:t>11-22/0925r3</a:t>
            </a:r>
            <a:r>
              <a:rPr lang="en-US" altLang="en-US" sz="18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2"/>
              </a:rPr>
              <a:t>11-22/1585r0</a:t>
            </a:r>
            <a:r>
              <a:rPr lang="en-US" altLang="en-US" sz="18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3"/>
              </a:rPr>
              <a:t>11-22/1079r8</a:t>
            </a:r>
            <a:r>
              <a:rPr lang="en-US" altLang="en-US" sz="18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1800" dirty="0">
              <a:solidFill>
                <a:schemeClr val="tx1"/>
              </a:solidFill>
            </a:endParaRPr>
          </a:p>
          <a:p>
            <a:pPr marL="0" indent="0">
              <a:lnSpc>
                <a:spcPct val="90000"/>
              </a:lnSpc>
              <a:spcBef>
                <a:spcPts val="0"/>
              </a:spcBef>
              <a:spcAft>
                <a:spcPts val="300"/>
              </a:spcAft>
              <a:defRPr/>
            </a:pPr>
            <a:r>
              <a:rPr lang="en-US" altLang="en-US" sz="1800" dirty="0">
                <a:solidFill>
                  <a:schemeClr val="tx1"/>
                </a:solidFill>
              </a:rPr>
              <a:t>Consider: </a:t>
            </a:r>
            <a:r>
              <a:rPr lang="en-US" sz="1800" dirty="0"/>
              <a:t>Open issues from Issues Tracking document </a:t>
            </a:r>
            <a:r>
              <a:rPr lang="en-US" sz="1800" dirty="0">
                <a:hlinkClick r:id="rId14"/>
              </a:rPr>
              <a:t>11-22/0435r2</a:t>
            </a: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2" name="TextBox 1">
            <a:extLst>
              <a:ext uri="{FF2B5EF4-FFF2-40B4-BE49-F238E27FC236}">
                <a16:creationId xmlns:a16="http://schemas.microsoft.com/office/drawing/2014/main" id="{50B1CF9F-31F5-46AE-B28A-A41886FE4DA6}"/>
              </a:ext>
            </a:extLst>
          </p:cNvPr>
          <p:cNvSpPr txBox="1"/>
          <p:nvPr/>
        </p:nvSpPr>
        <p:spPr>
          <a:xfrm rot="18912968">
            <a:off x="2858857" y="2986996"/>
            <a:ext cx="5042866" cy="1107996"/>
          </a:xfrm>
          <a:prstGeom prst="rect">
            <a:avLst/>
          </a:prstGeom>
          <a:noFill/>
        </p:spPr>
        <p:txBody>
          <a:bodyPr wrap="square" rtlCol="0">
            <a:spAutoFit/>
          </a:bodyPr>
          <a:lstStyle/>
          <a:p>
            <a:r>
              <a:rPr lang="en-US" sz="6600" dirty="0">
                <a:solidFill>
                  <a:srgbClr val="FF0000"/>
                </a:solidFill>
              </a:rPr>
              <a:t>To be updated</a:t>
            </a:r>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dirty="0"/>
              <a:t>D1.0 WG Ballot target is March 2023</a:t>
            </a:r>
          </a:p>
          <a:p>
            <a:pPr marL="0" indent="0"/>
            <a:endParaRPr lang="en-US" dirty="0"/>
          </a:p>
          <a:p>
            <a:pPr marL="0" indent="0"/>
            <a:r>
              <a:rPr lang="en-US" b="1" u="sng" dirty="0"/>
              <a:t>See next slides for way forward discussions</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“Do nothing”/802.11aq or slight enhancements</a:t>
            </a:r>
          </a:p>
          <a:p>
            <a:pPr>
              <a:buFont typeface="Arial" panose="020B0604020202020204" pitchFamily="34" charset="0"/>
              <a:buChar char="•"/>
            </a:pPr>
            <a:r>
              <a:rPr lang="en-US" dirty="0"/>
              <a:t>Device ID (as in the current D0.2, with updates as agreed in comment resolutions)</a:t>
            </a:r>
          </a:p>
          <a:p>
            <a:pPr>
              <a:buFont typeface="Arial" panose="020B0604020202020204" pitchFamily="34" charset="0"/>
              <a:buChar char="•"/>
            </a:pPr>
            <a:r>
              <a:rPr lang="en-US" dirty="0"/>
              <a:t>MAAD</a:t>
            </a:r>
          </a:p>
          <a:p>
            <a:pPr>
              <a:buFont typeface="Arial" panose="020B0604020202020204" pitchFamily="34" charset="0"/>
              <a:buChar char="•"/>
            </a:pPr>
            <a:r>
              <a:rPr lang="en-US" dirty="0"/>
              <a:t>IRM</a:t>
            </a:r>
          </a:p>
          <a:p>
            <a:pPr>
              <a:buFont typeface="Arial" panose="020B0604020202020204" pitchFamily="34" charset="0"/>
              <a:buChar char="•"/>
            </a:pPr>
            <a:r>
              <a:rPr lang="en-US" dirty="0"/>
              <a:t>RRCM</a:t>
            </a:r>
          </a:p>
          <a:p>
            <a:pPr>
              <a:buFont typeface="Arial" panose="020B0604020202020204" pitchFamily="34" charset="0"/>
              <a:buChar char="•"/>
            </a:pPr>
            <a:r>
              <a:rPr lang="en-US" dirty="0"/>
              <a:t>e-RRCM</a:t>
            </a:r>
          </a:p>
          <a:p>
            <a:pPr>
              <a:buFont typeface="Arial" panose="020B0604020202020204" pitchFamily="34" charset="0"/>
              <a:buChar char="•"/>
            </a:pPr>
            <a:r>
              <a:rPr lang="en-US" dirty="0"/>
              <a:t>IRMA</a:t>
            </a:r>
          </a:p>
          <a:p>
            <a:pPr>
              <a:buFont typeface="Arial" panose="020B0604020202020204" pitchFamily="34" charset="0"/>
              <a:buChar char="•"/>
            </a:pPr>
            <a:r>
              <a:rPr lang="en-US" dirty="0"/>
              <a:t>ID Encoding</a:t>
            </a:r>
          </a:p>
          <a:p>
            <a:pPr>
              <a:buFont typeface="Arial" panose="020B0604020202020204" pitchFamily="34" charset="0"/>
              <a:buChar char="•"/>
            </a:pPr>
            <a:r>
              <a:rPr lang="en-US" dirty="0"/>
              <a:t>PASN extension to Device ID</a:t>
            </a:r>
          </a:p>
          <a:p>
            <a:pPr>
              <a:buFont typeface="Arial" panose="020B0604020202020204" pitchFamily="34" charset="0"/>
              <a:buChar char="•"/>
            </a:pPr>
            <a:r>
              <a:rPr lang="en-US" dirty="0"/>
              <a:t>ID Query*  (Brought back in case discussions take us there)</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- 3</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sz="2000" dirty="0"/>
              <a:t>“Paparazzi spoof”: Attacker installs an AP with configuration (SSID, other as needed) that mimics a victim’s usual/home AP.  If/when the victim’s device attempts to connect with the spoof AP (SSID-specific probe/discovery, authentication/association attempt, etc.), the attacker knows that the victim device is within range.</a:t>
            </a:r>
          </a:p>
          <a:p>
            <a:pPr marL="0" indent="0"/>
            <a:endParaRPr lang="en-US" sz="2000" b="1" dirty="0"/>
          </a:p>
          <a:p>
            <a:pPr marL="0" indent="0"/>
            <a:r>
              <a:rPr lang="en-US" sz="2000" dirty="0"/>
              <a:t>Theorize: This attack vector existed before RCM was used, and continues to exist with RCM in use.  </a:t>
            </a:r>
            <a:r>
              <a:rPr lang="en-US" sz="2000" u="sng" dirty="0"/>
              <a:t>Agreement</a:t>
            </a:r>
            <a:r>
              <a:rPr lang="en-US" sz="2000" dirty="0"/>
              <a:t>?</a:t>
            </a:r>
          </a:p>
          <a:p>
            <a:pPr marL="0" indent="0"/>
            <a:endParaRPr lang="en-US" sz="2000" b="1" dirty="0"/>
          </a:p>
          <a:p>
            <a:pPr marL="0" indent="0"/>
            <a:r>
              <a:rPr lang="en-US" sz="2000" u="sng" dirty="0"/>
              <a:t>Do we have agreement that due to the concept just above, the paparazzi spoof is out of scope for TGbh? </a:t>
            </a:r>
            <a:r>
              <a:rPr lang="en-US" sz="2000" dirty="0"/>
              <a:t>  (Note: We can discuss with TGbi that this might be a topic for their amendment.) </a:t>
            </a:r>
          </a:p>
          <a:p>
            <a:pPr marL="0" indent="0"/>
            <a:endParaRPr lang="en-US" sz="2000" b="1" dirty="0"/>
          </a:p>
          <a:p>
            <a:pPr marL="0" indent="0"/>
            <a:r>
              <a:rPr lang="en-US" sz="2000" dirty="0"/>
              <a:t>However, if a TGbh mechanism results in a device identification that can be “stolen” by the AP (before the device can detect the spoof) or a third party and used to gain access or services (a “client spoof”), this is a consideration for TGbh in evaluating that TGbh mechanism.</a:t>
            </a:r>
            <a:endParaRPr lang="en-US" sz="2000"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05334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- 4</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Is there preference for an identifier to be provided/carried in MAC Address or an IE?</a:t>
            </a:r>
          </a:p>
          <a:p>
            <a:pPr>
              <a:buFont typeface="Arial" panose="020B0604020202020204" pitchFamily="34" charset="0"/>
              <a:buChar char="•"/>
            </a:pPr>
            <a:endParaRPr lang="en-US" b="1" dirty="0"/>
          </a:p>
          <a:p>
            <a:pPr marL="0" indent="0"/>
            <a:r>
              <a:rPr lang="en-US" dirty="0"/>
              <a:t>Suggest SP:</a:t>
            </a:r>
          </a:p>
          <a:p>
            <a:pPr>
              <a:buFontTx/>
              <a:buChar char="-"/>
            </a:pPr>
            <a:r>
              <a:rPr lang="en-US" b="1" dirty="0"/>
              <a:t>M</a:t>
            </a:r>
            <a:r>
              <a:rPr lang="en-US" dirty="0"/>
              <a:t>AC Address preferred</a:t>
            </a:r>
          </a:p>
          <a:p>
            <a:pPr>
              <a:buFontTx/>
              <a:buChar char="-"/>
            </a:pPr>
            <a:r>
              <a:rPr lang="en-US" b="1" dirty="0"/>
              <a:t>IE preferred</a:t>
            </a:r>
          </a:p>
          <a:p>
            <a:pPr>
              <a:buFontTx/>
              <a:buChar char="-"/>
            </a:pPr>
            <a:r>
              <a:rPr lang="en-US" dirty="0"/>
              <a:t>Don’t really care/it depends on the details of any solution(s)</a:t>
            </a:r>
          </a:p>
          <a:p>
            <a:pPr>
              <a:buFontTx/>
              <a:buChar char="-"/>
            </a:pPr>
            <a:r>
              <a:rPr lang="en-US" b="1" dirty="0"/>
              <a:t>Abstain</a:t>
            </a:r>
          </a:p>
          <a:p>
            <a:pPr>
              <a:buFontTx/>
              <a:buChar char="-"/>
            </a:pPr>
            <a:endParaRPr lang="en-US" dirty="0"/>
          </a:p>
          <a:p>
            <a:pPr>
              <a:buFontTx/>
              <a:buChar char="-"/>
            </a:pPr>
            <a:r>
              <a:rPr lang="en-US" b="1" dirty="0"/>
              <a:t>Related: Are there issues with requirements on non-AP STA’s MAC Address (either provided by AP, generated with an algorithm, 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568753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- 5</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Is the OWE use case within TGbh scope?</a:t>
            </a:r>
          </a:p>
          <a:p>
            <a:pPr marL="0" indent="0"/>
            <a:endParaRPr lang="en-US" b="1" dirty="0"/>
          </a:p>
          <a:p>
            <a:pPr marL="0" indent="0"/>
            <a:r>
              <a:rPr lang="en-US" dirty="0"/>
              <a:t>See: </a:t>
            </a:r>
            <a:r>
              <a:rPr lang="en-US" altLang="en-US" sz="2400" dirty="0">
                <a:solidFill>
                  <a:schemeClr val="tx1"/>
                </a:solidFill>
                <a:hlinkClick r:id="rId2"/>
              </a:rPr>
              <a:t>11-23/0022r1</a:t>
            </a:r>
            <a:endParaRPr lang="en-US" dirty="0"/>
          </a:p>
          <a:p>
            <a:pPr marL="0" indent="0"/>
            <a:endParaRPr lang="en-US" b="1" dirty="0"/>
          </a:p>
          <a:p>
            <a:pPr marL="0" indent="0"/>
            <a:r>
              <a:rPr lang="en-US" dirty="0"/>
              <a:t>Is TGbh scope limited to RSNs?</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095776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- 6</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want a non-AP STA generated (non-MAC-address) identifier capability.</a:t>
            </a:r>
          </a:p>
          <a:p>
            <a:pPr marL="0" indent="0"/>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220048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- 7</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need to, or how much we should or can, provide protection of the network from a “spoof client” attacking it by using someone else’s identification? </a:t>
            </a:r>
          </a:p>
          <a:p>
            <a:pPr marL="0" indent="0"/>
            <a:endParaRPr lang="en-US" b="1" dirty="0"/>
          </a:p>
          <a:p>
            <a:pPr marL="0" indent="0"/>
            <a:r>
              <a:rPr lang="en-US" dirty="0"/>
              <a:t>This might depend on (pre-association only?) use cases.  For example:</a:t>
            </a:r>
          </a:p>
          <a:p>
            <a:pPr>
              <a:buFont typeface="Arial" panose="020B0604020202020204" pitchFamily="34" charset="0"/>
              <a:buChar char="•"/>
            </a:pPr>
            <a:r>
              <a:rPr lang="en-US" dirty="0"/>
              <a:t>Client steering (low/no security concern?)</a:t>
            </a:r>
          </a:p>
          <a:p>
            <a:pPr>
              <a:buFont typeface="Arial" panose="020B0604020202020204" pitchFamily="34" charset="0"/>
              <a:buChar char="•"/>
            </a:pPr>
            <a:r>
              <a:rPr lang="en-US" b="1" dirty="0"/>
              <a:t>Client recognition results in some network action (for example, enabling an SSID)</a:t>
            </a:r>
          </a:p>
          <a:p>
            <a:pPr>
              <a:buFont typeface="Arial" panose="020B0604020202020204" pitchFamily="34" charset="0"/>
              <a:buChar char="•"/>
            </a:pPr>
            <a:r>
              <a:rPr lang="en-US" dirty="0"/>
              <a:t>Client recognition results in permitted access to network or back-end services/resources</a:t>
            </a:r>
          </a:p>
          <a:p>
            <a:pPr>
              <a:buFont typeface="Arial" panose="020B0604020202020204" pitchFamily="34" charset="0"/>
              <a:buChar char="•"/>
            </a:pPr>
            <a:r>
              <a:rPr lang="en-US" b="1" dirty="0"/>
              <a:t>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607224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031F-0CC1-4FA1-9AA7-59AD7AA17D50}"/>
              </a:ext>
            </a:extLst>
          </p:cNvPr>
          <p:cNvSpPr>
            <a:spLocks noGrp="1"/>
          </p:cNvSpPr>
          <p:nvPr>
            <p:ph type="title"/>
          </p:nvPr>
        </p:nvSpPr>
        <p:spPr/>
        <p:txBody>
          <a:bodyPr/>
          <a:lstStyle/>
          <a:p>
            <a:r>
              <a:rPr lang="en-US" dirty="0"/>
              <a:t>Straw Poll, Jan 2023</a:t>
            </a:r>
          </a:p>
        </p:txBody>
      </p:sp>
      <p:sp>
        <p:nvSpPr>
          <p:cNvPr id="3" name="Content Placeholder 2">
            <a:extLst>
              <a:ext uri="{FF2B5EF4-FFF2-40B4-BE49-F238E27FC236}">
                <a16:creationId xmlns:a16="http://schemas.microsoft.com/office/drawing/2014/main" id="{35E82991-3005-45E8-ABAF-5BBD918CBBF6}"/>
              </a:ext>
            </a:extLst>
          </p:cNvPr>
          <p:cNvSpPr>
            <a:spLocks noGrp="1"/>
          </p:cNvSpPr>
          <p:nvPr>
            <p:ph idx="1"/>
          </p:nvPr>
        </p:nvSpPr>
        <p:spPr/>
        <p:txBody>
          <a:bodyPr/>
          <a:lstStyle/>
          <a:p>
            <a:r>
              <a:rPr lang="en-US" dirty="0"/>
              <a:t>Do you support informing the non-AP STA whether the AP recognized the provided identifier?</a:t>
            </a:r>
          </a:p>
          <a:p>
            <a:endParaRPr lang="en-US" dirty="0"/>
          </a:p>
          <a:p>
            <a:r>
              <a:rPr lang="en-US" dirty="0"/>
              <a:t>Yes: 13</a:t>
            </a:r>
          </a:p>
          <a:p>
            <a:r>
              <a:rPr lang="en-US" dirty="0"/>
              <a:t>No: 7</a:t>
            </a:r>
          </a:p>
          <a:p>
            <a:r>
              <a:rPr lang="en-US" dirty="0"/>
              <a:t>Abstain: 6</a:t>
            </a:r>
          </a:p>
        </p:txBody>
      </p:sp>
      <p:sp>
        <p:nvSpPr>
          <p:cNvPr id="4" name="Slide Number Placeholder 3">
            <a:extLst>
              <a:ext uri="{FF2B5EF4-FFF2-40B4-BE49-F238E27FC236}">
                <a16:creationId xmlns:a16="http://schemas.microsoft.com/office/drawing/2014/main" id="{C424D765-C9E7-4879-845A-AEEF4A264C8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6222972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42101</TotalTime>
  <Words>3773</Words>
  <Application>Microsoft Office PowerPoint</Application>
  <PresentationFormat>Widescreen</PresentationFormat>
  <Paragraphs>451</Paragraphs>
  <Slides>41</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8"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Approve prior TGbh minutes</vt:lpstr>
      <vt:lpstr>Timeline</vt:lpstr>
      <vt:lpstr>TGbh Agenda – 14 March 2023, 13:30-15:30 ET</vt:lpstr>
      <vt:lpstr>TGbh Agenda – 15 March 2023, 8:00-10:00 ET</vt:lpstr>
      <vt:lpstr>TGbh Agenda – 16 March 2023, 8:00-10:00 ET</vt:lpstr>
      <vt:lpstr>Contributions</vt:lpstr>
      <vt:lpstr>Way forward</vt:lpstr>
      <vt:lpstr>Way forward – Current options</vt:lpstr>
      <vt:lpstr>Way forward - 3</vt:lpstr>
      <vt:lpstr>Way forward - 4</vt:lpstr>
      <vt:lpstr>Way forward - 5</vt:lpstr>
      <vt:lpstr>Way forward - 6</vt:lpstr>
      <vt:lpstr>Way forward - 7</vt:lpstr>
      <vt:lpstr>May plenary session plan</vt:lpstr>
      <vt:lpstr>TGbh Teleconferences</vt:lpstr>
      <vt:lpstr>Backup material</vt:lpstr>
      <vt:lpstr>TGbh Work organization</vt:lpstr>
      <vt:lpstr>TGbh PAR Scope (emphasis added)</vt:lpstr>
      <vt:lpstr>TGbh Background/input material</vt:lpstr>
      <vt:lpstr>Straw Poll, Jan 2023</vt:lpstr>
      <vt:lpstr>Straw Poll – ??</vt:lpstr>
      <vt:lpstr>Straw Poll – ??</vt:lpstr>
      <vt:lpstr>Straw Poll - ??</vt:lpstr>
      <vt:lpstr>Motion X – Dx.x update</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363</cp:revision>
  <cp:lastPrinted>1601-01-01T00:00:00Z</cp:lastPrinted>
  <dcterms:created xsi:type="dcterms:W3CDTF">2021-01-26T19:12:38Z</dcterms:created>
  <dcterms:modified xsi:type="dcterms:W3CDTF">2023-02-07T23:02:30Z</dcterms:modified>
</cp:coreProperties>
</file>