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272" r:id="rId3"/>
    <p:sldId id="315" r:id="rId4"/>
    <p:sldId id="2368" r:id="rId5"/>
    <p:sldId id="328" r:id="rId6"/>
    <p:sldId id="267" r:id="rId7"/>
    <p:sldId id="260" r:id="rId8"/>
    <p:sldId id="261" r:id="rId9"/>
    <p:sldId id="262" r:id="rId10"/>
    <p:sldId id="263" r:id="rId11"/>
    <p:sldId id="283" r:id="rId12"/>
    <p:sldId id="284" r:id="rId13"/>
    <p:sldId id="287" r:id="rId14"/>
    <p:sldId id="288" r:id="rId15"/>
    <p:sldId id="289" r:id="rId16"/>
    <p:sldId id="361" r:id="rId17"/>
    <p:sldId id="367" r:id="rId18"/>
    <p:sldId id="363" r:id="rId19"/>
    <p:sldId id="2367" r:id="rId20"/>
    <p:sldId id="373" r:id="rId21"/>
    <p:sldId id="2369" r:id="rId22"/>
    <p:sldId id="360"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84" autoAdjust="0"/>
    <p:restoredTop sz="98505" autoAdjust="0"/>
  </p:normalViewPr>
  <p:slideViewPr>
    <p:cSldViewPr>
      <p:cViewPr varScale="1">
        <p:scale>
          <a:sx n="86" d="100"/>
          <a:sy n="86" d="100"/>
        </p:scale>
        <p:origin x="828" y="78"/>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984538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2979973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March 2023</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2919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802.11-23/0179r0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1797-02-0arc-proposal-for-new-annex-g-frame-exchange-sequence-description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22/11-22-1587-01-0arc-annex-g-way-forward.pptx" TargetMode="External"/><Relationship Id="rId4" Type="http://schemas.openxmlformats.org/officeDocument/2006/relationships/hyperlink" Target="https://mentor.ieee.org/802.11/dcn/22/11-22-0101-00-0arc-the-need-for-frame-exchange-sequences.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2044-02-000m-resolution-for-cid-3165.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1600-01-0arc-ieee-std-802-par-discussion-802-11-action.ppt"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20/11-20-0174-00-0arc-epd-and-lpd-terminology-misalignment-in-ieee-std-802-1-and-802-11.pptx" TargetMode="External"/><Relationship Id="rId4" Type="http://schemas.openxmlformats.org/officeDocument/2006/relationships/hyperlink" Target="https://mentor.ieee.org/802.11/dcn/23/11-23-0139-00-0000-802c-status.ppt"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ARC-SC-agenda-March-2023</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2023-02-07</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099"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14 Mar 2023, 10:30 ET</a:t>
            </a:r>
          </a:p>
        </p:txBody>
      </p:sp>
      <p:sp>
        <p:nvSpPr>
          <p:cNvPr id="11267" name="Rectangle 3"/>
          <p:cNvSpPr>
            <a:spLocks noGrp="1" noChangeArrowheads="1"/>
          </p:cNvSpPr>
          <p:nvPr>
            <p:ph idx="1"/>
          </p:nvPr>
        </p:nvSpPr>
        <p:spPr>
          <a:xfrm>
            <a:off x="342900" y="1371600"/>
            <a:ext cx="8458200" cy="5143500"/>
          </a:xfrm>
        </p:spPr>
        <p:txBody>
          <a:bodyPr/>
          <a:lstStyle/>
          <a:p>
            <a:pPr eaLnBrk="1" hangingPunct="1">
              <a:lnSpc>
                <a:spcPct val="90000"/>
              </a:lnSpc>
              <a:spcBef>
                <a:spcPts val="300"/>
              </a:spcBef>
              <a:spcAft>
                <a:spcPts val="600"/>
              </a:spcAft>
              <a:defRPr/>
            </a:pPr>
            <a:r>
              <a:rPr lang="en-US" sz="2800" dirty="0">
                <a:solidFill>
                  <a:srgbClr val="000000"/>
                </a:solidFill>
              </a:rPr>
              <a:t>Reminder: This is the only meeting slot this week</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Approve meeting minutes (slide 18)</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sz="2400" dirty="0"/>
              <a:t>Annex G way forward</a:t>
            </a:r>
          </a:p>
          <a:p>
            <a:pPr lvl="1" eaLnBrk="1" hangingPunct="1">
              <a:lnSpc>
                <a:spcPct val="90000"/>
              </a:lnSpc>
              <a:spcBef>
                <a:spcPts val="0"/>
              </a:spcBef>
              <a:spcAft>
                <a:spcPts val="300"/>
              </a:spcAft>
              <a:defRPr/>
            </a:pPr>
            <a:r>
              <a:rPr lang="en-US" sz="2400" dirty="0"/>
              <a:t>Unicast Beacons (etc.)</a:t>
            </a:r>
          </a:p>
          <a:p>
            <a:pPr lvl="1" eaLnBrk="1" hangingPunct="1">
              <a:lnSpc>
                <a:spcPct val="90000"/>
              </a:lnSpc>
              <a:spcBef>
                <a:spcPts val="0"/>
              </a:spcBef>
              <a:spcAft>
                <a:spcPts val="300"/>
              </a:spcAft>
              <a:defRPr/>
            </a:pPr>
            <a:r>
              <a:rPr lang="en-US" sz="2400" dirty="0"/>
              <a:t>IEEE Std 802 project </a:t>
            </a:r>
          </a:p>
          <a:p>
            <a:pPr eaLnBrk="1" hangingPunct="1">
              <a:lnSpc>
                <a:spcPct val="90000"/>
              </a:lnSpc>
              <a:spcBef>
                <a:spcPts val="0"/>
              </a:spcBef>
              <a:spcAft>
                <a:spcPts val="300"/>
              </a:spcAft>
              <a:defRPr/>
            </a:pPr>
            <a:r>
              <a:rPr lang="en-US" sz="2800" dirty="0"/>
              <a:t>Next steps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600200"/>
            <a:ext cx="7924799"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685800" lvl="2" indent="-342900">
              <a:lnSpc>
                <a:spcPct val="90000"/>
              </a:lnSpc>
              <a:spcBef>
                <a:spcPts val="300"/>
              </a:spcBef>
              <a:spcAft>
                <a:spcPts val="0"/>
              </a:spcAft>
              <a:buFont typeface="Arial" pitchFamily="34" charset="0"/>
              <a:buChar char="•"/>
              <a:defRPr/>
            </a:pPr>
            <a:r>
              <a:rPr lang="en-US" sz="2000" b="1" kern="0" dirty="0" err="1"/>
              <a:t>Nendica’s</a:t>
            </a:r>
            <a:r>
              <a:rPr lang="en-US" sz="2000" b="1" kern="0" dirty="0"/>
              <a:t>/</a:t>
            </a:r>
            <a:r>
              <a:rPr lang="en-US" sz="2000" b="1" kern="0" dirty="0" err="1"/>
              <a:t>TGbe’s</a:t>
            </a:r>
            <a:r>
              <a:rPr lang="en-US" sz="2000" b="1" kern="0" dirty="0"/>
              <a:t> discussion on 802.11 in a Deterministic Network/Time-Sensitive Networking</a:t>
            </a:r>
          </a:p>
          <a:p>
            <a:pPr marL="800100" lvl="2" indent="-342900">
              <a:lnSpc>
                <a:spcPct val="90000"/>
              </a:lnSpc>
              <a:spcBef>
                <a:spcPts val="300"/>
              </a:spcBef>
              <a:spcAft>
                <a:spcPts val="0"/>
              </a:spcAft>
              <a:buFont typeface="Arial" pitchFamily="34" charset="0"/>
              <a:buChar char="•"/>
              <a:defRPr/>
            </a:pPr>
            <a:endParaRPr lang="en-US" sz="1600" b="1" kern="0" dirty="0"/>
          </a:p>
        </p:txBody>
      </p:sp>
    </p:spTree>
    <p:extLst>
      <p:ext uri="{BB962C8B-B14F-4D97-AF65-F5344CB8AC3E}">
        <p14:creationId xmlns:p14="http://schemas.microsoft.com/office/powerpoint/2010/main" val="297886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January interim: 11-23/0051</a:t>
            </a:r>
          </a:p>
          <a:p>
            <a:pPr marL="400050" lvl="1" indent="0" eaLnBrk="1" hangingPunct="1">
              <a:lnSpc>
                <a:spcPct val="90000"/>
              </a:lnSpc>
              <a:spcBef>
                <a:spcPts val="300"/>
              </a:spcBef>
              <a:buNone/>
              <a:defRPr/>
            </a:pPr>
            <a:r>
              <a:rPr lang="en-US" sz="2400" b="1" dirty="0">
                <a:solidFill>
                  <a:srgbClr val="000000"/>
                </a:solidFill>
              </a:rPr>
              <a:t>February 6 telecon:</a:t>
            </a:r>
          </a:p>
          <a:p>
            <a:pPr marL="400050" lvl="1" indent="0" eaLnBrk="1" hangingPunct="1">
              <a:lnSpc>
                <a:spcPct val="90000"/>
              </a:lnSpc>
              <a:spcBef>
                <a:spcPts val="300"/>
              </a:spcBef>
              <a:buNone/>
              <a:defRPr/>
            </a:pPr>
            <a:r>
              <a:rPr lang="en-US" sz="2400" b="1" dirty="0">
                <a:solidFill>
                  <a:srgbClr val="000000"/>
                </a:solidFill>
              </a:rPr>
              <a:t>February 27 telecon: </a:t>
            </a: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 </a:t>
            </a:r>
          </a:p>
          <a:p>
            <a:pPr marL="457200" indent="-457200">
              <a:lnSpc>
                <a:spcPct val="90000"/>
              </a:lnSpc>
              <a:spcBef>
                <a:spcPts val="0"/>
              </a:spcBef>
              <a:spcAft>
                <a:spcPts val="600"/>
              </a:spcAft>
              <a:buFont typeface="Arial" panose="020B0604020202020204" pitchFamily="34" charset="0"/>
              <a:buChar char="•"/>
              <a:defRPr/>
            </a:pPr>
            <a:r>
              <a:rPr lang="en-US" dirty="0"/>
              <a:t>Seconded: </a:t>
            </a:r>
          </a:p>
          <a:p>
            <a:pPr marL="457200" indent="-457200">
              <a:lnSpc>
                <a:spcPct val="90000"/>
              </a:lnSpc>
              <a:spcBef>
                <a:spcPts val="0"/>
              </a:spcBef>
              <a:spcAft>
                <a:spcPts val="600"/>
              </a:spcAft>
              <a:buFont typeface="Arial" panose="020B0604020202020204" pitchFamily="34" charset="0"/>
              <a:buChar char="•"/>
              <a:defRPr/>
            </a:pPr>
            <a:r>
              <a:rPr lang="en-US" dirty="0"/>
              <a:t>Result: </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2</a:t>
            </a:r>
            <a:endParaRPr lang="en-US" altLang="en-US" dirty="0"/>
          </a:p>
        </p:txBody>
      </p:sp>
      <p:sp>
        <p:nvSpPr>
          <p:cNvPr id="11267" name="Rectangle 3"/>
          <p:cNvSpPr>
            <a:spLocks noGrp="1" noChangeArrowheads="1"/>
          </p:cNvSpPr>
          <p:nvPr>
            <p:ph idx="1"/>
          </p:nvPr>
        </p:nvSpPr>
        <p:spPr>
          <a:xfrm>
            <a:off x="342900" y="1371600"/>
            <a:ext cx="8458200" cy="50292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Replace Annex G with some other notation/style –</a:t>
            </a:r>
            <a:r>
              <a:rPr lang="en-US" sz="2400" dirty="0">
                <a:hlinkClick r:id="rId3"/>
              </a:rPr>
              <a:t>11-21/1797r2</a:t>
            </a:r>
            <a:r>
              <a:rPr lang="en-US" sz="2400" dirty="0"/>
              <a:t> – Harry </a:t>
            </a:r>
            <a:r>
              <a:rPr lang="en-US" sz="2400" dirty="0" err="1"/>
              <a:t>Bims</a:t>
            </a:r>
            <a:endParaRPr lang="en-US" sz="2400" dirty="0"/>
          </a:p>
          <a:p>
            <a:pPr marL="742950" lvl="2" indent="-400050" eaLnBrk="1" hangingPunct="1">
              <a:lnSpc>
                <a:spcPct val="90000"/>
              </a:lnSpc>
              <a:spcBef>
                <a:spcPts val="300"/>
              </a:spcBef>
              <a:buFont typeface="Arial" pitchFamily="34" charset="0"/>
              <a:buChar char="•"/>
              <a:defRPr/>
            </a:pPr>
            <a:r>
              <a:rPr lang="en-US" sz="2400" dirty="0"/>
              <a:t>The need for Frame Exchange Sequences: </a:t>
            </a:r>
            <a:r>
              <a:rPr lang="en-US" sz="2400" dirty="0">
                <a:hlinkClick r:id="rId4"/>
              </a:rPr>
              <a:t>11-22/0101r0</a:t>
            </a:r>
            <a:r>
              <a:rPr lang="en-US" sz="2400" dirty="0"/>
              <a:t>  – Harry </a:t>
            </a:r>
            <a:r>
              <a:rPr lang="en-US" sz="2400" dirty="0" err="1"/>
              <a:t>Bims</a:t>
            </a:r>
            <a:endParaRPr lang="en-US" sz="2400" dirty="0"/>
          </a:p>
          <a:p>
            <a:pPr marL="742950" lvl="2" indent="-400050" eaLnBrk="1" hangingPunct="1">
              <a:lnSpc>
                <a:spcPct val="90000"/>
              </a:lnSpc>
              <a:spcBef>
                <a:spcPts val="300"/>
              </a:spcBef>
              <a:buFont typeface="Arial" pitchFamily="34" charset="0"/>
              <a:buChar char="•"/>
              <a:defRPr/>
            </a:pPr>
            <a:r>
              <a:rPr lang="en-US" sz="2400" b="0" dirty="0">
                <a:hlinkClick r:id="rId5"/>
              </a:rPr>
              <a:t>11-22/1587r1</a:t>
            </a:r>
            <a:r>
              <a:rPr lang="en-US" sz="2400" b="0" dirty="0"/>
              <a:t> Annex G way forward (Graham Smith)</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b="0" dirty="0"/>
              <a:t>Call for contributions for a way forward.</a:t>
            </a:r>
          </a:p>
        </p:txBody>
      </p:sp>
    </p:spTree>
    <p:extLst>
      <p:ext uri="{BB962C8B-B14F-4D97-AF65-F5344CB8AC3E}">
        <p14:creationId xmlns:p14="http://schemas.microsoft.com/office/powerpoint/2010/main" val="646695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March 2023 Session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Unicast Beacons (etc.)</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marL="457200" indent="-457200">
              <a:lnSpc>
                <a:spcPct val="90000"/>
              </a:lnSpc>
              <a:spcBef>
                <a:spcPts val="600"/>
              </a:spcBef>
              <a:spcAft>
                <a:spcPts val="0"/>
              </a:spcAft>
              <a:buFont typeface="Arial" panose="020B0604020202020204" pitchFamily="34" charset="0"/>
              <a:buChar char="•"/>
              <a:defRPr/>
            </a:pPr>
            <a:r>
              <a:rPr lang="en-US" sz="2200" b="0" dirty="0"/>
              <a:t>See: </a:t>
            </a:r>
            <a:r>
              <a:rPr lang="en-US" sz="2200" b="0" dirty="0">
                <a:hlinkClick r:id="rId3"/>
              </a:rPr>
              <a:t>11-22/2044r2</a:t>
            </a:r>
            <a:r>
              <a:rPr lang="en-US" sz="2200" b="0" dirty="0"/>
              <a:t> </a:t>
            </a:r>
          </a:p>
          <a:p>
            <a:pPr marL="457200" indent="-457200">
              <a:lnSpc>
                <a:spcPct val="90000"/>
              </a:lnSpc>
              <a:spcBef>
                <a:spcPts val="600"/>
              </a:spcBef>
              <a:spcAft>
                <a:spcPts val="0"/>
              </a:spcAft>
              <a:buFont typeface="Arial" panose="020B0604020202020204" pitchFamily="34" charset="0"/>
              <a:buChar char="•"/>
              <a:defRPr/>
            </a:pPr>
            <a:r>
              <a:rPr lang="en-US" sz="2200" b="0" dirty="0" err="1"/>
              <a:t>REVme</a:t>
            </a:r>
            <a:r>
              <a:rPr lang="en-US" sz="2200" b="0" dirty="0"/>
              <a:t> reviewed 11-22/2044, requested ARC to review, and consider impacts beyond “core” operation, such as S1G, DMG, as well as any broader implications.</a:t>
            </a:r>
          </a:p>
          <a:p>
            <a:pPr marL="457200" indent="-457200">
              <a:lnSpc>
                <a:spcPct val="90000"/>
              </a:lnSpc>
              <a:spcBef>
                <a:spcPts val="600"/>
              </a:spcBef>
              <a:spcAft>
                <a:spcPts val="0"/>
              </a:spcAft>
              <a:buFont typeface="Arial" panose="020B0604020202020204" pitchFamily="34" charset="0"/>
              <a:buChar char="•"/>
              <a:defRPr/>
            </a:pPr>
            <a:r>
              <a:rPr lang="en-US" sz="2200" b="0" dirty="0"/>
              <a:t>Specific sub-topics:</a:t>
            </a:r>
          </a:p>
          <a:p>
            <a:pPr marL="857250" lvl="1" indent="-457200">
              <a:lnSpc>
                <a:spcPct val="90000"/>
              </a:lnSpc>
              <a:spcBef>
                <a:spcPts val="600"/>
              </a:spcBef>
              <a:spcAft>
                <a:spcPts val="0"/>
              </a:spcAft>
              <a:buFont typeface="Arial" panose="020B0604020202020204" pitchFamily="34" charset="0"/>
              <a:buChar char="•"/>
              <a:defRPr/>
            </a:pPr>
            <a:r>
              <a:rPr lang="en-US" sz="2200" b="0" dirty="0"/>
              <a:t>Use case(s)?</a:t>
            </a:r>
          </a:p>
          <a:p>
            <a:pPr marL="857250" lvl="1" indent="-457200">
              <a:lnSpc>
                <a:spcPct val="90000"/>
              </a:lnSpc>
              <a:spcBef>
                <a:spcPts val="600"/>
              </a:spcBef>
              <a:spcAft>
                <a:spcPts val="0"/>
              </a:spcAft>
              <a:buFont typeface="Arial" panose="020B0604020202020204" pitchFamily="34" charset="0"/>
              <a:buChar char="•"/>
              <a:defRPr/>
            </a:pPr>
            <a:r>
              <a:rPr lang="en-US" sz="2200" b="0" dirty="0"/>
              <a:t>Direction?  (Per 11-22/2044 Proposed changes, or something else?)</a:t>
            </a:r>
          </a:p>
          <a:p>
            <a:pPr marL="457200" indent="-457200">
              <a:lnSpc>
                <a:spcPct val="90000"/>
              </a:lnSpc>
              <a:spcBef>
                <a:spcPts val="600"/>
              </a:spcBef>
              <a:spcAft>
                <a:spcPts val="0"/>
              </a:spcAft>
              <a:buFont typeface="Arial" panose="020B0604020202020204" pitchFamily="34" charset="0"/>
              <a:buChar char="•"/>
              <a:defRPr/>
            </a:pPr>
            <a:r>
              <a:rPr lang="en-US" sz="2200" b="0" dirty="0"/>
              <a:t>Discussion</a:t>
            </a:r>
          </a:p>
          <a:p>
            <a:pPr marL="457200" indent="-457200">
              <a:lnSpc>
                <a:spcPct val="90000"/>
              </a:lnSpc>
              <a:spcBef>
                <a:spcPts val="600"/>
              </a:spcBef>
              <a:spcAft>
                <a:spcPts val="0"/>
              </a:spcAft>
              <a:buFont typeface="Arial" panose="020B0604020202020204" pitchFamily="34" charset="0"/>
              <a:buChar char="•"/>
              <a:defRPr/>
            </a:pPr>
            <a:r>
              <a:rPr lang="en-US" sz="2200" b="0" dirty="0"/>
              <a:t>Feedback/input to </a:t>
            </a:r>
            <a:r>
              <a:rPr lang="en-US" sz="2200" b="0" dirty="0" err="1"/>
              <a:t>REVme</a:t>
            </a:r>
            <a:r>
              <a:rPr lang="en-US" sz="2200" b="0" dirty="0"/>
              <a:t> to resolve their CID 3165?</a:t>
            </a:r>
          </a:p>
          <a:p>
            <a:pPr marL="457200" lvl="1" indent="-457200">
              <a:lnSpc>
                <a:spcPct val="90000"/>
              </a:lnSpc>
              <a:spcBef>
                <a:spcPts val="600"/>
              </a:spcBef>
              <a:spcAft>
                <a:spcPts val="0"/>
              </a:spcAft>
              <a:buFont typeface="Arial" panose="020B0604020202020204" pitchFamily="34" charset="0"/>
              <a:buChar char="•"/>
              <a:defRPr/>
            </a:pPr>
            <a:endParaRPr lang="en-US" sz="2200" dirty="0">
              <a:ea typeface="+mn-ea"/>
              <a:cs typeface="+mn-cs"/>
            </a:endParaRPr>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a:lnSpc>
                <a:spcPct val="90000"/>
              </a:lnSpc>
              <a:spcBef>
                <a:spcPts val="0"/>
              </a:spcBef>
              <a:spcAft>
                <a:spcPts val="600"/>
              </a:spcAft>
              <a:buFont typeface="Arial" panose="020B0604020202020204" pitchFamily="34" charset="0"/>
              <a:buChar char="•"/>
              <a:defRPr/>
            </a:pPr>
            <a:r>
              <a:rPr lang="en-US" sz="2200" dirty="0"/>
              <a:t>IEEE Std 802 is undergoing a revision update</a:t>
            </a:r>
          </a:p>
          <a:p>
            <a:pPr lvl="1">
              <a:lnSpc>
                <a:spcPct val="90000"/>
              </a:lnSpc>
              <a:spcBef>
                <a:spcPts val="0"/>
              </a:spcBef>
              <a:spcAft>
                <a:spcPts val="600"/>
              </a:spcAft>
              <a:buFont typeface="Arial" panose="020B0604020202020204" pitchFamily="34" charset="0"/>
              <a:buChar char="•"/>
              <a:defRPr/>
            </a:pPr>
            <a:r>
              <a:rPr lang="en-US" dirty="0"/>
              <a:t>Background information is here: </a:t>
            </a:r>
            <a:r>
              <a:rPr lang="en-US" dirty="0">
                <a:hlinkClick r:id="rId3"/>
              </a:rPr>
              <a:t>11-22/1600r1</a:t>
            </a:r>
            <a:r>
              <a:rPr lang="en-US" dirty="0"/>
              <a:t>, </a:t>
            </a:r>
            <a:r>
              <a:rPr lang="en-US" dirty="0">
                <a:hlinkClick r:id="rId4"/>
              </a:rPr>
              <a:t>11-23/0139r0</a:t>
            </a:r>
            <a:r>
              <a:rPr lang="en-US" dirty="0"/>
              <a:t> </a:t>
            </a:r>
          </a:p>
          <a:p>
            <a:pPr lvl="1">
              <a:lnSpc>
                <a:spcPct val="90000"/>
              </a:lnSpc>
              <a:spcBef>
                <a:spcPts val="0"/>
              </a:spcBef>
              <a:spcAft>
                <a:spcPts val="600"/>
              </a:spcAft>
              <a:buFont typeface="Arial" panose="020B0604020202020204" pitchFamily="34" charset="0"/>
              <a:buChar char="•"/>
              <a:defRPr/>
            </a:pPr>
            <a:r>
              <a:rPr lang="en-US" dirty="0"/>
              <a:t>802.1 is handling the official process, and is holding a Working Group letter ballot</a:t>
            </a:r>
          </a:p>
          <a:p>
            <a:pPr>
              <a:lnSpc>
                <a:spcPct val="90000"/>
              </a:lnSpc>
              <a:spcBef>
                <a:spcPts val="0"/>
              </a:spcBef>
              <a:spcAft>
                <a:spcPts val="600"/>
              </a:spcAft>
              <a:buFont typeface="Arial" panose="020B0604020202020204" pitchFamily="34" charset="0"/>
              <a:buChar char="•"/>
              <a:defRPr/>
            </a:pPr>
            <a:r>
              <a:rPr lang="en-US" sz="2200" dirty="0"/>
              <a:t>WG11 (802.11) held a comment collection</a:t>
            </a:r>
          </a:p>
          <a:p>
            <a:pPr lvl="1">
              <a:lnSpc>
                <a:spcPct val="90000"/>
              </a:lnSpc>
              <a:spcBef>
                <a:spcPts val="0"/>
              </a:spcBef>
              <a:spcAft>
                <a:spcPts val="600"/>
              </a:spcAft>
              <a:buFont typeface="Arial" panose="020B0604020202020204" pitchFamily="34" charset="0"/>
              <a:buChar char="•"/>
              <a:defRPr/>
            </a:pPr>
            <a:r>
              <a:rPr lang="en-US" dirty="0"/>
              <a:t>Results: &lt;</a:t>
            </a:r>
            <a:r>
              <a:rPr lang="en-US" dirty="0" err="1"/>
              <a:t>tbd</a:t>
            </a:r>
            <a:r>
              <a:rPr lang="en-US" dirty="0"/>
              <a:t>&gt;</a:t>
            </a:r>
          </a:p>
          <a:p>
            <a:pPr>
              <a:lnSpc>
                <a:spcPct val="90000"/>
              </a:lnSpc>
              <a:spcBef>
                <a:spcPts val="0"/>
              </a:spcBef>
              <a:spcAft>
                <a:spcPts val="600"/>
              </a:spcAft>
              <a:buFont typeface="Arial" panose="020B0604020202020204" pitchFamily="34" charset="0"/>
              <a:buChar char="•"/>
              <a:defRPr/>
            </a:pPr>
            <a:r>
              <a:rPr lang="en-US" sz="2200" dirty="0"/>
              <a:t>Does ARC have any follow-up?  Check on “802.11” submitted comments’ status</a:t>
            </a:r>
          </a:p>
          <a:p>
            <a:pPr>
              <a:lnSpc>
                <a:spcPct val="90000"/>
              </a:lnSpc>
              <a:spcBef>
                <a:spcPts val="0"/>
              </a:spcBef>
              <a:spcAft>
                <a:spcPts val="600"/>
              </a:spcAft>
              <a:buFont typeface="Arial" panose="020B0604020202020204" pitchFamily="34" charset="0"/>
              <a:buChar char="•"/>
              <a:defRPr/>
            </a:pPr>
            <a:r>
              <a:rPr lang="en-US" sz="2200" dirty="0"/>
              <a:t>Also, ARC should consider “ripple effect” and cleanup:</a:t>
            </a:r>
          </a:p>
          <a:p>
            <a:pPr marL="1143000" lvl="3" indent="-342900">
              <a:lnSpc>
                <a:spcPct val="90000"/>
              </a:lnSpc>
              <a:spcBef>
                <a:spcPts val="0"/>
              </a:spcBef>
              <a:spcAft>
                <a:spcPts val="600"/>
              </a:spcAft>
              <a:buFont typeface="Arial" pitchFamily="34" charset="0"/>
              <a:buChar char="•"/>
              <a:defRPr/>
            </a:pPr>
            <a:r>
              <a:rPr lang="en-US" sz="2000" dirty="0"/>
              <a:t>Review 802.1AC mapping from ISS to 802.11 MAC SAP interface</a:t>
            </a:r>
          </a:p>
          <a:p>
            <a:pPr marL="1143000" lvl="3" indent="-342900">
              <a:lnSpc>
                <a:spcPct val="90000"/>
              </a:lnSpc>
              <a:spcBef>
                <a:spcPts val="0"/>
              </a:spcBef>
              <a:spcAft>
                <a:spcPts val="600"/>
              </a:spcAft>
              <a:buFont typeface="Arial" pitchFamily="34" charset="0"/>
              <a:buChar char="•"/>
              <a:defRPr/>
            </a:pPr>
            <a:r>
              <a:rPr lang="en-US" sz="2000" kern="0" dirty="0"/>
              <a:t>Consider any changes to remove 802.2/LLC terms?</a:t>
            </a:r>
          </a:p>
          <a:p>
            <a:pPr marL="1143000" lvl="3" indent="-342900">
              <a:lnSpc>
                <a:spcPct val="90000"/>
              </a:lnSpc>
              <a:spcBef>
                <a:spcPts val="0"/>
              </a:spcBef>
              <a:spcAft>
                <a:spcPts val="600"/>
              </a:spcAft>
              <a:buFont typeface="Arial" pitchFamily="34" charset="0"/>
              <a:buChar char="•"/>
              <a:defRPr/>
            </a:pPr>
            <a:r>
              <a:rPr lang="en-US" sz="2000" kern="0" dirty="0"/>
              <a:t>Clarifying EPD/LPD: </a:t>
            </a:r>
            <a:r>
              <a:rPr lang="en-US" sz="2000" kern="0" dirty="0">
                <a:hlinkClick r:id="rId5"/>
              </a:rPr>
              <a:t>11-20/0174r0</a:t>
            </a:r>
            <a:endParaRPr lang="en-US" sz="2000" kern="0" dirty="0">
              <a:solidFill>
                <a:schemeClr val="accent2">
                  <a:lumMod val="75000"/>
                </a:schemeClr>
              </a:solidFill>
            </a:endParaRPr>
          </a:p>
          <a:p>
            <a:pPr marL="0" indent="0" eaLnBrk="1" hangingPunct="1">
              <a:lnSpc>
                <a:spcPct val="90000"/>
              </a:lnSpc>
              <a:spcBef>
                <a:spcPts val="300"/>
              </a:spcBef>
              <a:buNone/>
              <a:defRPr/>
            </a:pPr>
            <a:endParaRPr lang="en-US" sz="2000" dirty="0"/>
          </a:p>
        </p:txBody>
      </p:sp>
    </p:spTree>
    <p:extLst>
      <p:ext uri="{BB962C8B-B14F-4D97-AF65-F5344CB8AC3E}">
        <p14:creationId xmlns:p14="http://schemas.microsoft.com/office/powerpoint/2010/main" val="14668622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524000"/>
            <a:ext cx="7772400" cy="4876800"/>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Anything further on Unicast Beacons?</a:t>
            </a:r>
          </a:p>
          <a:p>
            <a:pPr lvl="1" eaLnBrk="1" hangingPunct="1">
              <a:spcBef>
                <a:spcPts val="300"/>
              </a:spcBef>
            </a:pPr>
            <a:r>
              <a:rPr lang="en-US" altLang="en-US" dirty="0"/>
              <a:t>Annex G</a:t>
            </a:r>
          </a:p>
          <a:p>
            <a:pPr eaLnBrk="1" hangingPunct="1">
              <a:spcBef>
                <a:spcPts val="300"/>
              </a:spcBef>
            </a:pPr>
            <a:r>
              <a:rPr lang="en-US" altLang="en-US" dirty="0"/>
              <a:t>May session planning</a:t>
            </a:r>
          </a:p>
          <a:p>
            <a:pPr lvl="1" eaLnBrk="1" hangingPunct="1">
              <a:spcBef>
                <a:spcPts val="300"/>
              </a:spcBef>
            </a:pPr>
            <a:r>
              <a:rPr lang="en-US" altLang="en-US" dirty="0"/>
              <a:t>2 slots?</a:t>
            </a:r>
          </a:p>
          <a:p>
            <a:pPr lvl="1" eaLnBrk="1" hangingPunct="1">
              <a:spcBef>
                <a:spcPts val="300"/>
              </a:spcBef>
            </a:pPr>
            <a:r>
              <a:rPr lang="en-US" altLang="en-US" dirty="0"/>
              <a:t>Topics? </a:t>
            </a:r>
          </a:p>
          <a:p>
            <a:pPr eaLnBrk="1" hangingPunct="1">
              <a:spcBef>
                <a:spcPts val="300"/>
              </a:spcBef>
            </a:pPr>
            <a:r>
              <a:rPr lang="en-US" altLang="en-US" dirty="0"/>
              <a:t>Next Teleconference(s):</a:t>
            </a:r>
          </a:p>
          <a:p>
            <a:pPr lvl="1" eaLnBrk="1" hangingPunct="1">
              <a:spcBef>
                <a:spcPts val="300"/>
              </a:spcBef>
            </a:pPr>
            <a:r>
              <a:rPr lang="en-US" altLang="en-US" dirty="0"/>
              <a:t>March to May teleconference plan…  Any/How many telecons?</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TGbh</a:t>
            </a:r>
          </a:p>
          <a:p>
            <a:pPr lvl="2" eaLnBrk="1" hangingPunct="1">
              <a:spcBef>
                <a:spcPts val="300"/>
              </a:spcBef>
            </a:pPr>
            <a:r>
              <a:rPr lang="en-US" altLang="en-US" dirty="0"/>
              <a:t>Continue with Monday 1PM ET </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March 2023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March 802 plenary session</a:t>
            </a:r>
          </a:p>
        </p:txBody>
      </p:sp>
      <p:sp>
        <p:nvSpPr>
          <p:cNvPr id="3" name="Content Placeholder 2"/>
          <p:cNvSpPr>
            <a:spLocks noGrp="1"/>
          </p:cNvSpPr>
          <p:nvPr>
            <p:ph idx="1"/>
          </p:nvPr>
        </p:nvSpPr>
        <p:spPr>
          <a:xfrm>
            <a:off x="685801" y="1828800"/>
            <a:ext cx="7770813" cy="4648200"/>
          </a:xfrm>
        </p:spPr>
        <p:txBody>
          <a:bodyPr/>
          <a:lstStyle/>
          <a:p>
            <a:pPr>
              <a:spcBef>
                <a:spcPts val="1200"/>
              </a:spcBef>
              <a:buFont typeface="Arial" panose="020B0604020202020204" pitchFamily="34" charset="0"/>
              <a:buChar char="•"/>
            </a:pPr>
            <a:r>
              <a:rPr lang="en-US" dirty="0"/>
              <a:t>This meeting is part of the March 802 plenary session</a:t>
            </a:r>
          </a:p>
          <a:p>
            <a:pPr>
              <a:spcBef>
                <a:spcPts val="1200"/>
              </a:spcBef>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r>
              <a:rPr lang="en-US" dirty="0"/>
              <a:t>If you have not already done so, you can register here: </a:t>
            </a:r>
            <a:r>
              <a:rPr lang="en-US" dirty="0">
                <a:hlinkClick r:id="rId2"/>
              </a:rPr>
              <a:t>https://cvent.me/AwPbAx</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614222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 (if remote connected)</a:t>
            </a:r>
          </a:p>
          <a:p>
            <a:pPr lvl="1" eaLnBrk="1" hangingPunct="1"/>
            <a:r>
              <a:rPr lang="en-US" altLang="en-US" sz="2400" dirty="0">
                <a:highlight>
                  <a:srgbClr val="FFFF00"/>
                </a:highlight>
              </a:rPr>
              <a:t>NO AUDIO CXN (if on-site connected)</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102591</TotalTime>
  <Words>2136</Words>
  <Application>Microsoft Office PowerPoint</Application>
  <PresentationFormat>On-screen Show (4:3)</PresentationFormat>
  <Paragraphs>210</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802-11-Submission</vt:lpstr>
      <vt:lpstr>Document</vt:lpstr>
      <vt:lpstr>ARC-SC-agenda-March-2023</vt:lpstr>
      <vt:lpstr>Abstract</vt:lpstr>
      <vt:lpstr>IEEE 802.11   Architecture Standing Committee</vt:lpstr>
      <vt:lpstr>Registration for the March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14 Mar 2023, 10:30 ET</vt:lpstr>
      <vt:lpstr>ARC (Architecture) – Other</vt:lpstr>
      <vt:lpstr>Prior meeting minutes</vt:lpstr>
      <vt:lpstr>Annex G way forward – Step 2</vt:lpstr>
      <vt:lpstr>Unicast Beacons (etc.)</vt:lpstr>
      <vt:lpstr>IEEE Std 802 revision</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1130</cp:revision>
  <cp:lastPrinted>1998-02-10T13:28:06Z</cp:lastPrinted>
  <dcterms:created xsi:type="dcterms:W3CDTF">2009-07-15T16:38:20Z</dcterms:created>
  <dcterms:modified xsi:type="dcterms:W3CDTF">2023-02-07T22:41:15Z</dcterms:modified>
</cp:coreProperties>
</file>