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3"/>
  </p:notesMasterIdLst>
  <p:handoutMasterIdLst>
    <p:handoutMasterId r:id="rId34"/>
  </p:handoutMasterIdLst>
  <p:sldIdLst>
    <p:sldId id="522" r:id="rId3"/>
    <p:sldId id="523" r:id="rId4"/>
    <p:sldId id="524" r:id="rId5"/>
    <p:sldId id="525" r:id="rId6"/>
    <p:sldId id="526" r:id="rId7"/>
    <p:sldId id="527" r:id="rId8"/>
    <p:sldId id="528" r:id="rId9"/>
    <p:sldId id="529" r:id="rId10"/>
    <p:sldId id="530" r:id="rId11"/>
    <p:sldId id="531" r:id="rId12"/>
    <p:sldId id="532" r:id="rId13"/>
    <p:sldId id="430" r:id="rId14"/>
    <p:sldId id="378" r:id="rId15"/>
    <p:sldId id="374" r:id="rId16"/>
    <p:sldId id="422" r:id="rId17"/>
    <p:sldId id="496" r:id="rId18"/>
    <p:sldId id="398" r:id="rId19"/>
    <p:sldId id="379" r:id="rId20"/>
    <p:sldId id="383" r:id="rId21"/>
    <p:sldId id="550" r:id="rId22"/>
    <p:sldId id="557" r:id="rId23"/>
    <p:sldId id="466" r:id="rId24"/>
    <p:sldId id="558" r:id="rId25"/>
    <p:sldId id="559" r:id="rId26"/>
    <p:sldId id="560" r:id="rId27"/>
    <p:sldId id="561" r:id="rId28"/>
    <p:sldId id="563" r:id="rId29"/>
    <p:sldId id="489" r:id="rId30"/>
    <p:sldId id="458" r:id="rId31"/>
    <p:sldId id="562" r:id="rId32"/>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FFE0"/>
    <a:srgbClr val="CCFFCC"/>
    <a:srgbClr val="FFCCFF"/>
    <a:srgbClr val="FF00FF"/>
    <a:srgbClr val="FF33CC"/>
    <a:srgbClr val="00CC99"/>
    <a:srgbClr val="FFFFCC"/>
    <a:srgbClr val="FF97DA"/>
    <a:srgbClr val="99FF66"/>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150" autoAdjust="0"/>
    <p:restoredTop sz="92269" autoAdjust="0"/>
  </p:normalViewPr>
  <p:slideViewPr>
    <p:cSldViewPr>
      <p:cViewPr varScale="1">
        <p:scale>
          <a:sx n="86" d="100"/>
          <a:sy n="86" d="100"/>
        </p:scale>
        <p:origin x="830" y="58"/>
      </p:cViewPr>
      <p:guideLst>
        <p:guide orient="horz" pos="2160"/>
        <p:guide pos="3840"/>
      </p:guideLst>
    </p:cSldViewPr>
  </p:slideViewPr>
  <p:outlineViewPr>
    <p:cViewPr>
      <p:scale>
        <a:sx n="33" d="100"/>
        <a:sy n="33" d="100"/>
      </p:scale>
      <p:origin x="0" y="-2448"/>
    </p:cViewPr>
  </p:outlineViewPr>
  <p:notesTextViewPr>
    <p:cViewPr>
      <p:scale>
        <a:sx n="3" d="2"/>
        <a:sy n="3" d="2"/>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802.11-22-2113r0</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January 2023</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802.11-22-2113r0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January 2023</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802.11-22-2113r0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January 2023</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6CBAD885-81A5-421E-8FC3-B2D944C8FA29}" type="slidenum">
              <a:rPr lang="en-US" sz="1200" b="0" smtClean="0"/>
              <a:pPr/>
              <a:t>1</a:t>
            </a:fld>
            <a:endParaRPr lang="en-US" sz="1200" b="0"/>
          </a:p>
        </p:txBody>
      </p:sp>
      <p:sp>
        <p:nvSpPr>
          <p:cNvPr id="7174" name="Rectangle 2"/>
          <p:cNvSpPr>
            <a:spLocks noGrp="1" noRot="1" noChangeAspect="1" noChangeArrowheads="1" noTextEdit="1"/>
          </p:cNvSpPr>
          <p:nvPr>
            <p:ph type="sldImg"/>
          </p:nvPr>
        </p:nvSpPr>
        <p:spPr>
          <a:xfrm>
            <a:off x="341313" y="701675"/>
            <a:ext cx="6178550" cy="3476625"/>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08220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16</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17</a:t>
            </a:fld>
            <a:endParaRPr lang="en-US" sz="1200" dirty="0"/>
          </a:p>
        </p:txBody>
      </p:sp>
      <p:sp>
        <p:nvSpPr>
          <p:cNvPr id="31749" name="Rectangle 2"/>
          <p:cNvSpPr>
            <a:spLocks noGrp="1" noRot="1" noChangeAspect="1" noChangeArrowheads="1" noTextEdit="1"/>
          </p:cNvSpPr>
          <p:nvPr>
            <p:ph type="sldImg"/>
          </p:nvPr>
        </p:nvSpPr>
        <p:spPr>
          <a:xfrm>
            <a:off x="382588" y="688975"/>
            <a:ext cx="6092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3500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701675"/>
            <a:ext cx="6178550" cy="3476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802.11-22-2113r0</a:t>
            </a:r>
          </a:p>
        </p:txBody>
      </p:sp>
      <p:sp>
        <p:nvSpPr>
          <p:cNvPr id="5" name="Date Placeholder 4"/>
          <p:cNvSpPr>
            <a:spLocks noGrp="1"/>
          </p:cNvSpPr>
          <p:nvPr>
            <p:ph type="dt" idx="11"/>
          </p:nvPr>
        </p:nvSpPr>
        <p:spPr/>
        <p:txBody>
          <a:bodyPr/>
          <a:lstStyle/>
          <a:p>
            <a:pPr>
              <a:defRPr/>
            </a:pPr>
            <a:r>
              <a:rPr lang="en-US"/>
              <a:t>January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802.11-22-2113r0</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January 2023</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4F87FA4D-B203-4A7A-ABA8-34BFB8289880}" type="slidenum">
              <a:rPr lang="en-US" sz="1200" b="0" smtClean="0"/>
              <a:pPr/>
              <a:t>19</a:t>
            </a:fld>
            <a:endParaRPr lang="en-US" sz="1200" b="0"/>
          </a:p>
        </p:txBody>
      </p:sp>
      <p:sp>
        <p:nvSpPr>
          <p:cNvPr id="23558" name="Rectangle 2"/>
          <p:cNvSpPr>
            <a:spLocks noGrp="1" noRot="1" noChangeAspect="1" noChangeArrowheads="1" noTextEdit="1"/>
          </p:cNvSpPr>
          <p:nvPr>
            <p:ph type="sldImg"/>
          </p:nvPr>
        </p:nvSpPr>
        <p:spPr>
          <a:xfrm>
            <a:off x="341313" y="701675"/>
            <a:ext cx="6178550" cy="3476625"/>
          </a:xfrm>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103035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802.11-22-2113r0</a:t>
            </a:r>
          </a:p>
        </p:txBody>
      </p:sp>
      <p:sp>
        <p:nvSpPr>
          <p:cNvPr id="5" name="Date Placeholder 4"/>
          <p:cNvSpPr>
            <a:spLocks noGrp="1"/>
          </p:cNvSpPr>
          <p:nvPr>
            <p:ph type="dt" idx="11"/>
          </p:nvPr>
        </p:nvSpPr>
        <p:spPr/>
        <p:txBody>
          <a:bodyPr/>
          <a:lstStyle/>
          <a:p>
            <a:pPr>
              <a:defRPr/>
            </a:pPr>
            <a:r>
              <a:rPr lang="en-US"/>
              <a:t>January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20</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802.11-22-2113r0</a:t>
            </a:r>
          </a:p>
        </p:txBody>
      </p:sp>
      <p:sp>
        <p:nvSpPr>
          <p:cNvPr id="5" name="Date Placeholder 4"/>
          <p:cNvSpPr>
            <a:spLocks noGrp="1"/>
          </p:cNvSpPr>
          <p:nvPr>
            <p:ph type="dt" idx="11"/>
          </p:nvPr>
        </p:nvSpPr>
        <p:spPr/>
        <p:txBody>
          <a:bodyPr/>
          <a:lstStyle/>
          <a:p>
            <a:pPr>
              <a:defRPr/>
            </a:pPr>
            <a:r>
              <a:rPr lang="en-US"/>
              <a:t>January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21</a:t>
            </a:fld>
            <a:endParaRPr lang="en-US" altLang="en-US"/>
          </a:p>
        </p:txBody>
      </p:sp>
    </p:spTree>
    <p:extLst>
      <p:ext uri="{BB962C8B-B14F-4D97-AF65-F5344CB8AC3E}">
        <p14:creationId xmlns:p14="http://schemas.microsoft.com/office/powerpoint/2010/main" val="22359663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802.11-22-2113r0</a:t>
            </a:r>
          </a:p>
        </p:txBody>
      </p:sp>
      <p:sp>
        <p:nvSpPr>
          <p:cNvPr id="5" name="Date Placeholder 4"/>
          <p:cNvSpPr>
            <a:spLocks noGrp="1"/>
          </p:cNvSpPr>
          <p:nvPr>
            <p:ph type="dt" idx="11"/>
          </p:nvPr>
        </p:nvSpPr>
        <p:spPr/>
        <p:txBody>
          <a:bodyPr/>
          <a:lstStyle/>
          <a:p>
            <a:pPr>
              <a:defRPr/>
            </a:pPr>
            <a:r>
              <a:rPr lang="en-US"/>
              <a:t>January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22</a:t>
            </a:fld>
            <a:endParaRPr lang="en-US"/>
          </a:p>
        </p:txBody>
      </p:sp>
    </p:spTree>
    <p:extLst>
      <p:ext uri="{BB962C8B-B14F-4D97-AF65-F5344CB8AC3E}">
        <p14:creationId xmlns:p14="http://schemas.microsoft.com/office/powerpoint/2010/main" val="11008601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802.11-22-2113r0</a:t>
            </a:r>
          </a:p>
        </p:txBody>
      </p:sp>
      <p:sp>
        <p:nvSpPr>
          <p:cNvPr id="5" name="Date Placeholder 4"/>
          <p:cNvSpPr>
            <a:spLocks noGrp="1"/>
          </p:cNvSpPr>
          <p:nvPr>
            <p:ph type="dt" idx="11"/>
          </p:nvPr>
        </p:nvSpPr>
        <p:spPr/>
        <p:txBody>
          <a:bodyPr/>
          <a:lstStyle/>
          <a:p>
            <a:pPr>
              <a:defRPr/>
            </a:pPr>
            <a:r>
              <a:rPr lang="en-US"/>
              <a:t>January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28</a:t>
            </a:fld>
            <a:endParaRPr lang="en-US"/>
          </a:p>
        </p:txBody>
      </p:sp>
    </p:spTree>
    <p:extLst>
      <p:ext uri="{BB962C8B-B14F-4D97-AF65-F5344CB8AC3E}">
        <p14:creationId xmlns:p14="http://schemas.microsoft.com/office/powerpoint/2010/main" val="228514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802.11-22-2113r0</a:t>
            </a:r>
          </a:p>
        </p:txBody>
      </p:sp>
      <p:sp>
        <p:nvSpPr>
          <p:cNvPr id="5" name="Date Placeholder 4"/>
          <p:cNvSpPr>
            <a:spLocks noGrp="1"/>
          </p:cNvSpPr>
          <p:nvPr>
            <p:ph type="dt" idx="11"/>
          </p:nvPr>
        </p:nvSpPr>
        <p:spPr/>
        <p:txBody>
          <a:bodyPr/>
          <a:lstStyle/>
          <a:p>
            <a:pPr>
              <a:defRPr/>
            </a:pPr>
            <a:r>
              <a:rPr lang="en-US"/>
              <a:t>January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a:t>
            </a:fld>
            <a:endParaRPr lang="en-US"/>
          </a:p>
        </p:txBody>
      </p:sp>
    </p:spTree>
    <p:extLst>
      <p:ext uri="{BB962C8B-B14F-4D97-AF65-F5344CB8AC3E}">
        <p14:creationId xmlns:p14="http://schemas.microsoft.com/office/powerpoint/2010/main" val="631608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802.11-22-2113r0</a:t>
            </a:r>
          </a:p>
        </p:txBody>
      </p:sp>
      <p:sp>
        <p:nvSpPr>
          <p:cNvPr id="5" name="Date Placeholder 4"/>
          <p:cNvSpPr>
            <a:spLocks noGrp="1"/>
          </p:cNvSpPr>
          <p:nvPr>
            <p:ph type="dt" idx="11"/>
          </p:nvPr>
        </p:nvSpPr>
        <p:spPr/>
        <p:txBody>
          <a:bodyPr/>
          <a:lstStyle/>
          <a:p>
            <a:pPr>
              <a:defRPr/>
            </a:pPr>
            <a:r>
              <a:rPr lang="en-US"/>
              <a:t>January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1183514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802.11-22-2113r0</a:t>
            </a:r>
          </a:p>
        </p:txBody>
      </p:sp>
      <p:sp>
        <p:nvSpPr>
          <p:cNvPr id="5" name="Date Placeholder 4"/>
          <p:cNvSpPr>
            <a:spLocks noGrp="1"/>
          </p:cNvSpPr>
          <p:nvPr>
            <p:ph type="dt" idx="11"/>
          </p:nvPr>
        </p:nvSpPr>
        <p:spPr/>
        <p:txBody>
          <a:bodyPr/>
          <a:lstStyle/>
          <a:p>
            <a:pPr>
              <a:defRPr/>
            </a:pPr>
            <a:r>
              <a:rPr lang="en-US"/>
              <a:t>January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5</a:t>
            </a:fld>
            <a:endParaRPr lang="en-US"/>
          </a:p>
        </p:txBody>
      </p:sp>
    </p:spTree>
    <p:extLst>
      <p:ext uri="{BB962C8B-B14F-4D97-AF65-F5344CB8AC3E}">
        <p14:creationId xmlns:p14="http://schemas.microsoft.com/office/powerpoint/2010/main" val="112157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802.11-22-2113r0</a:t>
            </a:r>
          </a:p>
        </p:txBody>
      </p:sp>
      <p:sp>
        <p:nvSpPr>
          <p:cNvPr id="5" name="Date Placeholder 4"/>
          <p:cNvSpPr>
            <a:spLocks noGrp="1"/>
          </p:cNvSpPr>
          <p:nvPr>
            <p:ph type="dt" idx="11"/>
          </p:nvPr>
        </p:nvSpPr>
        <p:spPr/>
        <p:txBody>
          <a:bodyPr/>
          <a:lstStyle/>
          <a:p>
            <a:pPr>
              <a:defRPr/>
            </a:pPr>
            <a:r>
              <a:rPr lang="en-US"/>
              <a:t>January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7</a:t>
            </a:fld>
            <a:endParaRPr lang="en-US"/>
          </a:p>
        </p:txBody>
      </p:sp>
    </p:spTree>
    <p:extLst>
      <p:ext uri="{BB962C8B-B14F-4D97-AF65-F5344CB8AC3E}">
        <p14:creationId xmlns:p14="http://schemas.microsoft.com/office/powerpoint/2010/main" val="3278016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802.11-22-2113r0</a:t>
            </a:r>
          </a:p>
        </p:txBody>
      </p:sp>
      <p:sp>
        <p:nvSpPr>
          <p:cNvPr id="5" name="Date Placeholder 4"/>
          <p:cNvSpPr>
            <a:spLocks noGrp="1"/>
          </p:cNvSpPr>
          <p:nvPr>
            <p:ph type="dt" idx="11"/>
          </p:nvPr>
        </p:nvSpPr>
        <p:spPr/>
        <p:txBody>
          <a:bodyPr/>
          <a:lstStyle/>
          <a:p>
            <a:pPr>
              <a:defRPr/>
            </a:pPr>
            <a:r>
              <a:rPr lang="en-US"/>
              <a:t>January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10</a:t>
            </a:fld>
            <a:endParaRPr lang="en-US"/>
          </a:p>
        </p:txBody>
      </p:sp>
    </p:spTree>
    <p:extLst>
      <p:ext uri="{BB962C8B-B14F-4D97-AF65-F5344CB8AC3E}">
        <p14:creationId xmlns:p14="http://schemas.microsoft.com/office/powerpoint/2010/main" val="216020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802.11-22-2113r0</a:t>
            </a:r>
          </a:p>
        </p:txBody>
      </p:sp>
      <p:sp>
        <p:nvSpPr>
          <p:cNvPr id="5" name="Date Placeholder 4"/>
          <p:cNvSpPr>
            <a:spLocks noGrp="1"/>
          </p:cNvSpPr>
          <p:nvPr>
            <p:ph type="dt" idx="11"/>
          </p:nvPr>
        </p:nvSpPr>
        <p:spPr/>
        <p:txBody>
          <a:bodyPr/>
          <a:lstStyle/>
          <a:p>
            <a:pPr>
              <a:defRPr/>
            </a:pPr>
            <a:r>
              <a:rPr lang="en-US"/>
              <a:t>January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11</a:t>
            </a:fld>
            <a:endParaRPr lang="en-US"/>
          </a:p>
        </p:txBody>
      </p:sp>
    </p:spTree>
    <p:extLst>
      <p:ext uri="{BB962C8B-B14F-4D97-AF65-F5344CB8AC3E}">
        <p14:creationId xmlns:p14="http://schemas.microsoft.com/office/powerpoint/2010/main" val="516384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341313" y="701675"/>
            <a:ext cx="6178550" cy="3476625"/>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292" name="Header Placeholder 3"/>
          <p:cNvSpPr>
            <a:spLocks noGrp="1"/>
          </p:cNvSpPr>
          <p:nvPr>
            <p:ph type="hdr" sz="quarter"/>
          </p:nvPr>
        </p:nvSpPr>
        <p:spPr>
          <a:xfrm>
            <a:off x="5572125" y="98425"/>
            <a:ext cx="641350"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802.11-22-2113r0</a:t>
            </a:r>
          </a:p>
        </p:txBody>
      </p:sp>
      <p:sp>
        <p:nvSpPr>
          <p:cNvPr id="12293" name="Date Placeholder 4"/>
          <p:cNvSpPr>
            <a:spLocks noGrp="1"/>
          </p:cNvSpPr>
          <p:nvPr>
            <p:ph type="dt" sz="quarter" idx="1"/>
          </p:nvPr>
        </p:nvSpPr>
        <p:spPr>
          <a:xfrm>
            <a:off x="646113" y="98425"/>
            <a:ext cx="827087"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January 2023</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56FFF4EB-5DB1-4C83-B02D-8AD5D978A35E}" type="slidenum">
              <a:rPr lang="en-US" sz="1200" b="0" smtClean="0"/>
              <a:pPr/>
              <a:t>12</a:t>
            </a:fld>
            <a:endParaRPr lang="en-US" sz="1200" b="0"/>
          </a:p>
        </p:txBody>
      </p:sp>
    </p:spTree>
    <p:extLst>
      <p:ext uri="{BB962C8B-B14F-4D97-AF65-F5344CB8AC3E}">
        <p14:creationId xmlns:p14="http://schemas.microsoft.com/office/powerpoint/2010/main" val="34324142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802.11-22-2113r0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January 2023</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E4A194D4-8BFB-4484-915A-61D91B0287BE}" type="slidenum">
              <a:rPr lang="en-US" sz="1200" b="0" smtClean="0"/>
              <a:pPr/>
              <a:t>15</a:t>
            </a:fld>
            <a:endParaRPr lang="en-US" sz="1200" b="0"/>
          </a:p>
        </p:txBody>
      </p:sp>
      <p:sp>
        <p:nvSpPr>
          <p:cNvPr id="16390" name="Rectangle 2"/>
          <p:cNvSpPr>
            <a:spLocks noGrp="1" noRot="1" noChangeAspect="1" noChangeArrowheads="1" noTextEdit="1"/>
          </p:cNvSpPr>
          <p:nvPr>
            <p:ph type="sldImg"/>
          </p:nvPr>
        </p:nvSpPr>
        <p:spPr>
          <a:xfrm>
            <a:off x="341313" y="701675"/>
            <a:ext cx="6178550" cy="3476625"/>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2149135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March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March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March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March 2023</a:t>
            </a:r>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March 2023</a:t>
            </a:r>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384"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a:xfrm>
            <a:off x="929218" y="332604"/>
            <a:ext cx="1541128" cy="276999"/>
          </a:xfrm>
        </p:spPr>
        <p:txBody>
          <a:bodyPr/>
          <a:lstStyle>
            <a:lvl1pPr>
              <a:defRPr smtClean="0"/>
            </a:lvl1pPr>
          </a:lstStyle>
          <a:p>
            <a:pPr>
              <a:defRPr/>
            </a:pPr>
            <a:r>
              <a:rPr lang="en-US"/>
              <a:t>March 2023</a:t>
            </a:r>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March 2023</a:t>
            </a:r>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March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March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4"/>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March 2023</a:t>
            </a:r>
            <a:endParaRPr lang="en-US" dirty="0"/>
          </a:p>
        </p:txBody>
      </p:sp>
      <p:sp>
        <p:nvSpPr>
          <p:cNvPr id="1029" name="Rectangle 5"/>
          <p:cNvSpPr>
            <a:spLocks noGrp="1" noChangeArrowheads="1"/>
          </p:cNvSpPr>
          <p:nvPr>
            <p:ph type="ftr" sz="quarter" idx="3"/>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7862238"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802.11-23/0177r1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2" y="6475413"/>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a:t>March 2023</a:t>
            </a: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9/document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802.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bp/StartPage" TargetMode="External"/><Relationship Id="rId4" Type="http://schemas.openxmlformats.org/officeDocument/2006/relationships/hyperlink" Target="https://ieee802.org/802tele_calendar.html"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urldefense.com/v3/__https:/www.hildebrandrussfh.com/obituary/donna-ferguson__;!!NpxR!nboCZivIR3yDK7ueH_XMgeLRguQvN2flf6_yka_SCI_kVsUtbUgdbLvnEW6dtG_rw7rNMAo-AtGQs-siLDCO$" TargetMode="External"/><Relationship Id="rId2" Type="http://schemas.openxmlformats.org/officeDocument/2006/relationships/image" Target="../media/image8.jpg"/><Relationship Id="rId1" Type="http://schemas.openxmlformats.org/officeDocument/2006/relationships/slideLayout" Target="../slideLayouts/slideLayout4.xml"/><Relationship Id="rId4" Type="http://schemas.openxmlformats.org/officeDocument/2006/relationships/hyperlink" Target="https://urldefense.com/v3/__https:/www.legacy.com/funeral-homes/obituaries/name/donna-ferguson-obituary?pid=203949637&amp;v=batesville__;!!NpxR!nboCZivIR3yDK7ueH_XMgeLRguQvN2flf6_yka_SCI_kVsUtbUgdbLvnEW6dtG_rw7rNMAo-AtGQs56DhR_Q$"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3/11-23-0158-00-0000-motions-and-straw-poll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431-00-0000-nist-plan-to-transition-from-sha-1.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grouper.ieee.org/groups/802/11/Liaisons/Liaisons-and-External-Communications.html"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ec/dcn/23/ec-23-0003" TargetMode="External"/><Relationship Id="rId3" Type="http://schemas.openxmlformats.org/officeDocument/2006/relationships/hyperlink" Target="https://mentor.ieee.org/802.11/dcn/23/11-23-0176" TargetMode="External"/><Relationship Id="rId7" Type="http://schemas.openxmlformats.org/officeDocument/2006/relationships/hyperlink" Target="https://mentor.ieee.org/802.11/dcn/23/11-23-0204" TargetMode="External"/><Relationship Id="rId12" Type="http://schemas.openxmlformats.org/officeDocument/2006/relationships/hyperlink" Target="https://mentor.ieee.org/802.11/dcn/23/11-23-0004"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11/dcn/23/11-23-0181" TargetMode="External"/><Relationship Id="rId11" Type="http://schemas.openxmlformats.org/officeDocument/2006/relationships/hyperlink" Target="https://mentor.ieee.org/802.11/dcn/23/11-23-0202" TargetMode="External"/><Relationship Id="rId5" Type="http://schemas.openxmlformats.org/officeDocument/2006/relationships/hyperlink" Target="https://mentor.ieee.org/802.11/dcn/23/11-23-0203" TargetMode="External"/><Relationship Id="rId10" Type="http://schemas.openxmlformats.org/officeDocument/2006/relationships/hyperlink" Target="https://mentor.ieee.org/802.11/dcn/23/11-23-0188" TargetMode="External"/><Relationship Id="rId4" Type="http://schemas.openxmlformats.org/officeDocument/2006/relationships/hyperlink" Target="https://mentor.ieee.org/802.11/dcn/23/11-23-0177" TargetMode="External"/><Relationship Id="rId9" Type="http://schemas.openxmlformats.org/officeDocument/2006/relationships/hyperlink" Target="https://mentor.ieee.org/802.11/dcn/23/11-23-0178"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802.org/18/" TargetMode="External"/><Relationship Id="rId2" Type="http://schemas.openxmlformats.org/officeDocument/2006/relationships/hyperlink" Target="https://mentor.ieee.org/802.18/documents" TargetMode="External"/><Relationship Id="rId1" Type="http://schemas.openxmlformats.org/officeDocument/2006/relationships/slideLayout" Target="../slideLayouts/slideLayout2.xm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noFill/>
        </p:spPr>
        <p:txBody>
          <a:bodyPr/>
          <a:lstStyle/>
          <a:p>
            <a:r>
              <a:rPr lang="en-US" dirty="0"/>
              <a:t>802.11 Working Group Opening Report</a:t>
            </a:r>
            <a:br>
              <a:rPr lang="en-US" dirty="0"/>
            </a:br>
            <a:r>
              <a:rPr lang="en-US" dirty="0"/>
              <a:t>March 2023</a:t>
            </a:r>
          </a:p>
        </p:txBody>
      </p:sp>
      <p:sp>
        <p:nvSpPr>
          <p:cNvPr id="6150" name="Rectangle 6"/>
          <p:cNvSpPr>
            <a:spLocks noGrp="1" noChangeArrowheads="1"/>
          </p:cNvSpPr>
          <p:nvPr>
            <p:ph idx="1"/>
          </p:nvPr>
        </p:nvSpPr>
        <p:spPr>
          <a:noFill/>
        </p:spPr>
        <p:txBody>
          <a:bodyPr/>
          <a:lstStyle/>
          <a:p>
            <a:pPr algn="ctr">
              <a:lnSpc>
                <a:spcPct val="90000"/>
              </a:lnSpc>
              <a:buFontTx/>
              <a:buNone/>
            </a:pPr>
            <a:r>
              <a:rPr lang="en-US" sz="2000" dirty="0"/>
              <a:t>Date:</a:t>
            </a:r>
            <a:r>
              <a:rPr lang="en-US" sz="2000" b="0" dirty="0"/>
              <a:t> 2023-03-13</a:t>
            </a:r>
          </a:p>
          <a:p>
            <a:pPr algn="ctr">
              <a:lnSpc>
                <a:spcPct val="90000"/>
              </a:lnSpc>
              <a:buFontTx/>
              <a:buNone/>
            </a:pPr>
            <a:endParaRPr lang="en-US" sz="2000" b="0" dirty="0"/>
          </a:p>
        </p:txBody>
      </p:sp>
      <p:sp>
        <p:nvSpPr>
          <p:cNvPr id="2" name="Date Placeholder 1"/>
          <p:cNvSpPr>
            <a:spLocks noGrp="1"/>
          </p:cNvSpPr>
          <p:nvPr>
            <p:ph type="dt" sz="half" idx="10"/>
          </p:nvPr>
        </p:nvSpPr>
        <p:spPr/>
        <p:txBody>
          <a:bodyPr/>
          <a:lstStyle/>
          <a:p>
            <a:pPr>
              <a:defRPr/>
            </a:pPr>
            <a:r>
              <a:rPr lang="en-US"/>
              <a:t>March 2023</a:t>
            </a:r>
            <a:endParaRPr lang="en-US" dirty="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6151" name="Object 11"/>
          <p:cNvGraphicFramePr>
            <a:graphicFrameLocks noChangeAspect="1"/>
          </p:cNvGraphicFramePr>
          <p:nvPr>
            <p:extLst>
              <p:ext uri="{D42A27DB-BD31-4B8C-83A1-F6EECF244321}">
                <p14:modId xmlns:p14="http://schemas.microsoft.com/office/powerpoint/2010/main" val="1981379868"/>
              </p:ext>
            </p:extLst>
          </p:nvPr>
        </p:nvGraphicFramePr>
        <p:xfrm>
          <a:off x="2052432" y="2386013"/>
          <a:ext cx="7653337" cy="2566987"/>
        </p:xfrm>
        <a:graphic>
          <a:graphicData uri="http://schemas.openxmlformats.org/presentationml/2006/ole">
            <mc:AlternateContent xmlns:mc="http://schemas.openxmlformats.org/markup-compatibility/2006">
              <mc:Choice xmlns:v="urn:schemas-microsoft-com:vml" Requires="v">
                <p:oleObj name="Document" r:id="rId3" imgW="8286150" imgH="2777437" progId="Word.Document.8">
                  <p:embed/>
                </p:oleObj>
              </mc:Choice>
              <mc:Fallback>
                <p:oleObj name="Document" r:id="rId3" imgW="8286150" imgH="2777437" progId="Word.Document.8">
                  <p:embed/>
                  <p:pic>
                    <p:nvPicPr>
                      <p:cNvPr id="0" name=""/>
                      <p:cNvPicPr>
                        <a:picLocks noChangeAspect="1" noChangeArrowheads="1"/>
                      </p:cNvPicPr>
                      <p:nvPr/>
                    </p:nvPicPr>
                    <p:blipFill>
                      <a:blip r:embed="rId4"/>
                      <a:srcRect/>
                      <a:stretch>
                        <a:fillRect/>
                      </a:stretch>
                    </p:blipFill>
                    <p:spPr bwMode="auto">
                      <a:xfrm>
                        <a:off x="2052432" y="2386013"/>
                        <a:ext cx="7653337" cy="2566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a:t>
            </a:fld>
            <a:endParaRPr lang="en-US"/>
          </a:p>
        </p:txBody>
      </p:sp>
    </p:spTree>
    <p:extLst>
      <p:ext uri="{BB962C8B-B14F-4D97-AF65-F5344CB8AC3E}">
        <p14:creationId xmlns:p14="http://schemas.microsoft.com/office/powerpoint/2010/main" val="109139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M3.2 802.19 details</a:t>
            </a:r>
          </a:p>
        </p:txBody>
      </p:sp>
      <p:sp>
        <p:nvSpPr>
          <p:cNvPr id="13315" name="Content Placeholder 6"/>
          <p:cNvSpPr>
            <a:spLocks noGrp="1"/>
          </p:cNvSpPr>
          <p:nvPr>
            <p:ph idx="1"/>
          </p:nvPr>
        </p:nvSpPr>
        <p:spPr>
          <a:xfrm>
            <a:off x="914400" y="1824315"/>
            <a:ext cx="10363200" cy="4495800"/>
          </a:xfrm>
        </p:spPr>
        <p:txBody>
          <a:bodyPr/>
          <a:lstStyle/>
          <a:p>
            <a:pPr>
              <a:spcBef>
                <a:spcPts val="0"/>
              </a:spcBef>
              <a:buFont typeface="Arial" panose="020B0604020202020204" pitchFamily="34" charset="0"/>
              <a:buChar char="•"/>
            </a:pPr>
            <a:r>
              <a:rPr lang="en-US" dirty="0"/>
              <a:t>See </a:t>
            </a:r>
            <a:r>
              <a:rPr lang="en-US" dirty="0">
                <a:hlinkClick r:id="rId3"/>
              </a:rPr>
              <a:t>https://www.ieee802.org/19/</a:t>
            </a:r>
            <a:r>
              <a:rPr lang="en-US" dirty="0"/>
              <a:t> </a:t>
            </a:r>
          </a:p>
          <a:p>
            <a:pPr>
              <a:spcBef>
                <a:spcPts val="0"/>
              </a:spcBef>
              <a:buFont typeface="Arial" panose="020B0604020202020204" pitchFamily="34" charset="0"/>
              <a:buChar char="•"/>
            </a:pPr>
            <a:r>
              <a:rPr lang="en-US" altLang="en-US" dirty="0"/>
              <a:t>802.19 documents: </a:t>
            </a:r>
            <a:r>
              <a:rPr lang="en-US" altLang="en-US" dirty="0">
                <a:hlinkClick r:id="rId4"/>
              </a:rPr>
              <a:t>https://mentor.ieee.org/802.19/documents</a:t>
            </a:r>
            <a:endParaRPr lang="en-US" altLang="en-US" dirty="0"/>
          </a:p>
          <a:p>
            <a:pPr>
              <a:spcBef>
                <a:spcPts val="0"/>
              </a:spcBef>
              <a:buFont typeface="Arial" panose="020B0604020202020204" pitchFamily="34" charset="0"/>
              <a:buChar char="•"/>
            </a:pPr>
            <a:endParaRPr lang="en-US" altLang="en-US" sz="2400" dirty="0"/>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220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379785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Other 802 WG meetings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IEEE 802 website: </a:t>
            </a:r>
            <a:r>
              <a:rPr lang="en-US" dirty="0">
                <a:hlinkClick r:id="rId3"/>
              </a:rPr>
              <a:t>https://www.ieee802.org/</a:t>
            </a:r>
            <a:r>
              <a:rPr lang="en-US" dirty="0"/>
              <a:t> </a:t>
            </a:r>
          </a:p>
          <a:p>
            <a:pPr lvl="1">
              <a:spcBef>
                <a:spcPts val="0"/>
              </a:spcBef>
              <a:buFont typeface="Arial" panose="020B0604020202020204" pitchFamily="34" charset="0"/>
              <a:buChar char="•"/>
            </a:pPr>
            <a:r>
              <a:rPr lang="en-US" dirty="0"/>
              <a:t>Includes links to all WG webpages</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Consolidated calendar: </a:t>
            </a:r>
            <a:r>
              <a:rPr lang="en-US" dirty="0">
                <a:hlinkClick r:id="rId4"/>
              </a:rPr>
              <a:t>https://ieee802.org/802tele_calendar.html</a:t>
            </a:r>
            <a:r>
              <a:rPr lang="en-US" dirty="0"/>
              <a:t> </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Documents: 802.11, 15, 18, 19, 24: </a:t>
            </a:r>
            <a:r>
              <a:rPr lang="en-US" dirty="0">
                <a:hlinkClick r:id="rId5"/>
              </a:rPr>
              <a:t>https://mentor.ieee.org/802/bp/StartPage</a:t>
            </a:r>
            <a:r>
              <a:rPr lang="en-US" dirty="0"/>
              <a:t> </a:t>
            </a:r>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11</a:t>
            </a:fld>
            <a:endParaRPr lang="en-US"/>
          </a:p>
        </p:txBody>
      </p:sp>
    </p:spTree>
    <p:extLst>
      <p:ext uri="{BB962C8B-B14F-4D97-AF65-F5344CB8AC3E}">
        <p14:creationId xmlns:p14="http://schemas.microsoft.com/office/powerpoint/2010/main" val="2167334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71700" y="644426"/>
            <a:ext cx="7086600" cy="457200"/>
          </a:xfrm>
        </p:spPr>
        <p:txBody>
          <a:bodyPr/>
          <a:lstStyle/>
          <a:p>
            <a:r>
              <a:rPr lang="en-GB" dirty="0"/>
              <a:t>M4.1.1/W2.6 IEEE 802.11 Groups </a:t>
            </a:r>
          </a:p>
        </p:txBody>
      </p:sp>
      <p:graphicFrame>
        <p:nvGraphicFramePr>
          <p:cNvPr id="7" name="Group 148"/>
          <p:cNvGraphicFramePr>
            <a:graphicFrameLocks/>
          </p:cNvGraphicFramePr>
          <p:nvPr>
            <p:extLst>
              <p:ext uri="{D42A27DB-BD31-4B8C-83A1-F6EECF244321}">
                <p14:modId xmlns:p14="http://schemas.microsoft.com/office/powerpoint/2010/main" val="2866957658"/>
              </p:ext>
            </p:extLst>
          </p:nvPr>
        </p:nvGraphicFramePr>
        <p:xfrm>
          <a:off x="533401" y="1719575"/>
          <a:ext cx="5181601" cy="1938025"/>
        </p:xfrm>
        <a:graphic>
          <a:graphicData uri="http://schemas.openxmlformats.org/drawingml/2006/table">
            <a:tbl>
              <a:tblPr/>
              <a:tblGrid>
                <a:gridCol w="969537">
                  <a:extLst>
                    <a:ext uri="{9D8B030D-6E8A-4147-A177-3AD203B41FA5}">
                      <a16:colId xmlns:a16="http://schemas.microsoft.com/office/drawing/2014/main" val="20000"/>
                    </a:ext>
                  </a:extLst>
                </a:gridCol>
                <a:gridCol w="875652">
                  <a:extLst>
                    <a:ext uri="{9D8B030D-6E8A-4147-A177-3AD203B41FA5}">
                      <a16:colId xmlns:a16="http://schemas.microsoft.com/office/drawing/2014/main" val="20001"/>
                    </a:ext>
                  </a:extLst>
                </a:gridCol>
                <a:gridCol w="3336412">
                  <a:extLst>
                    <a:ext uri="{9D8B030D-6E8A-4147-A177-3AD203B41FA5}">
                      <a16:colId xmlns:a16="http://schemas.microsoft.com/office/drawing/2014/main" val="20002"/>
                    </a:ext>
                  </a:extLst>
                </a:gridCol>
              </a:tblGrid>
              <a:tr h="25555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WG &amp; Infrastructure</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Coexistence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Date Placeholder 1"/>
          <p:cNvSpPr>
            <a:spLocks noGrp="1"/>
          </p:cNvSpPr>
          <p:nvPr>
            <p:ph type="dt" sz="half" idx="10"/>
          </p:nvPr>
        </p:nvSpPr>
        <p:spPr/>
        <p:txBody>
          <a:bodyPr/>
          <a:lstStyle/>
          <a:p>
            <a:pPr>
              <a:defRPr/>
            </a:pPr>
            <a:r>
              <a:rPr lang="en-US"/>
              <a:t>March 2023</a:t>
            </a:r>
            <a:endParaRPr lang="en-US" dirty="0"/>
          </a:p>
        </p:txBody>
      </p:sp>
      <p:graphicFrame>
        <p:nvGraphicFramePr>
          <p:cNvPr id="6" name="Group 148"/>
          <p:cNvGraphicFramePr>
            <a:graphicFrameLocks/>
          </p:cNvGraphicFramePr>
          <p:nvPr>
            <p:extLst>
              <p:ext uri="{D42A27DB-BD31-4B8C-83A1-F6EECF244321}">
                <p14:modId xmlns:p14="http://schemas.microsoft.com/office/powerpoint/2010/main" val="1814070600"/>
              </p:ext>
            </p:extLst>
          </p:nvPr>
        </p:nvGraphicFramePr>
        <p:xfrm>
          <a:off x="533401" y="4114800"/>
          <a:ext cx="5181600" cy="1953580"/>
        </p:xfrm>
        <a:graphic>
          <a:graphicData uri="http://schemas.openxmlformats.org/drawingml/2006/table">
            <a:tbl>
              <a:tblPr/>
              <a:tblGrid>
                <a:gridCol w="973637">
                  <a:extLst>
                    <a:ext uri="{9D8B030D-6E8A-4147-A177-3AD203B41FA5}">
                      <a16:colId xmlns:a16="http://schemas.microsoft.com/office/drawing/2014/main" val="20000"/>
                    </a:ext>
                  </a:extLst>
                </a:gridCol>
                <a:gridCol w="873206">
                  <a:extLst>
                    <a:ext uri="{9D8B030D-6E8A-4147-A177-3AD203B41FA5}">
                      <a16:colId xmlns:a16="http://schemas.microsoft.com/office/drawing/2014/main" val="20001"/>
                    </a:ext>
                  </a:extLst>
                </a:gridCol>
                <a:gridCol w="3334757">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New Work</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AHG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 Liaison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TIG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 in 802.11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TIG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AMP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Ambient Power for IoT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UHR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Ultra High Reliability</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graphicFrame>
        <p:nvGraphicFramePr>
          <p:cNvPr id="8" name="Group 148"/>
          <p:cNvGraphicFramePr>
            <a:graphicFrameLocks/>
          </p:cNvGraphicFramePr>
          <p:nvPr>
            <p:extLst>
              <p:ext uri="{D42A27DB-BD31-4B8C-83A1-F6EECF244321}">
                <p14:modId xmlns:p14="http://schemas.microsoft.com/office/powerpoint/2010/main" val="2282601243"/>
              </p:ext>
            </p:extLst>
          </p:nvPr>
        </p:nvGraphicFramePr>
        <p:xfrm>
          <a:off x="6248400" y="1719575"/>
          <a:ext cx="5744499" cy="3868090"/>
        </p:xfrm>
        <a:graphic>
          <a:graphicData uri="http://schemas.openxmlformats.org/drawingml/2006/table">
            <a:tbl>
              <a:tblPr/>
              <a:tblGrid>
                <a:gridCol w="838296">
                  <a:extLst>
                    <a:ext uri="{9D8B030D-6E8A-4147-A177-3AD203B41FA5}">
                      <a16:colId xmlns:a16="http://schemas.microsoft.com/office/drawing/2014/main" val="20000"/>
                    </a:ext>
                  </a:extLst>
                </a:gridCol>
                <a:gridCol w="1128150">
                  <a:extLst>
                    <a:ext uri="{9D8B030D-6E8A-4147-A177-3AD203B41FA5}">
                      <a16:colId xmlns:a16="http://schemas.microsoft.com/office/drawing/2014/main" val="20001"/>
                    </a:ext>
                  </a:extLst>
                </a:gridCol>
                <a:gridCol w="3778053">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Amendments/Revision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AZ</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Next Generation Positioning (NGP)*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BB</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Light Communication (LC)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Enhanced Broadcast Service (BCS)</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BD</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Enhancements for Next Gen V2X (NGV)*</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Extremely High Throughput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WLAN Sensing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BH</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Randomized MAC Addresses (RCM)</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Enhanced Data Privacy Protection (EDP)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BK</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320 MHz Positioning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Revision (</a:t>
                      </a:r>
                      <a:r>
                        <a:rPr kumimoji="0" lang="en-US" sz="1600" b="0" i="0" u="none" strike="noStrike" cap="none" normalizeH="0" baseline="0" dirty="0" err="1">
                          <a:ln>
                            <a:noFill/>
                          </a:ln>
                          <a:solidFill>
                            <a:schemeClr val="tx1"/>
                          </a:solidFill>
                          <a:effectLst/>
                          <a:latin typeface="Times New Roman" pitchFamily="18" charset="0"/>
                        </a:rPr>
                        <a:t>REVme</a:t>
                      </a:r>
                      <a:r>
                        <a:rPr kumimoji="0" lang="en-US" sz="1600" b="0" i="0" u="none" strike="noStrike" cap="none" normalizeH="0" baseline="0" dirty="0">
                          <a:ln>
                            <a:noFill/>
                          </a:ln>
                          <a:solidFill>
                            <a:schemeClr val="tx1"/>
                          </a:solidFill>
                          <a:effectLst/>
                          <a:latin typeface="Times New Roman" pitchFamily="18" charset="0"/>
                        </a:rPr>
                        <a: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1" u="none" strike="noStrike" cap="none" normalizeH="0" baseline="0" dirty="0">
                        <a:ln>
                          <a:noFill/>
                        </a:ln>
                        <a:solidFill>
                          <a:schemeClr val="tx1"/>
                        </a:solidFill>
                        <a:effectLst/>
                        <a:latin typeface="Times New Roman" pitchFamily="18" charset="0"/>
                      </a:endParaRP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1" u="none" strike="noStrike" cap="none" normalizeH="0" baseline="0" dirty="0">
                          <a:ln>
                            <a:noFill/>
                          </a:ln>
                          <a:solidFill>
                            <a:schemeClr val="tx1"/>
                          </a:solidFill>
                          <a:effectLst/>
                          <a:latin typeface="Times New Roman" pitchFamily="18" charset="0"/>
                        </a:rPr>
                        <a:t>*recently published, copy available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bl>
          </a:graphicData>
        </a:graphic>
      </p:graphicFrame>
      <p:sp>
        <p:nvSpPr>
          <p:cNvPr id="4" name="Footer Placeholder 3"/>
          <p:cNvSpPr>
            <a:spLocks noGrp="1"/>
          </p:cNvSpPr>
          <p:nvPr>
            <p:ph type="ftr" sz="quarter" idx="11"/>
          </p:nvPr>
        </p:nvSpPr>
        <p:spPr/>
        <p:txBody>
          <a:bodyPr/>
          <a:lstStyle/>
          <a:p>
            <a:pPr>
              <a:defRPr/>
            </a:pPr>
            <a:r>
              <a:rPr lang="en-US"/>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12</a:t>
            </a:fld>
            <a:endParaRPr lang="en-US"/>
          </a:p>
        </p:txBody>
      </p:sp>
    </p:spTree>
    <p:extLst>
      <p:ext uri="{BB962C8B-B14F-4D97-AF65-F5344CB8AC3E}">
        <p14:creationId xmlns:p14="http://schemas.microsoft.com/office/powerpoint/2010/main" val="3703323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a:xfrm>
            <a:off x="2209800" y="685800"/>
            <a:ext cx="8915400" cy="685800"/>
          </a:xfrm>
        </p:spPr>
        <p:txBody>
          <a:bodyPr/>
          <a:lstStyle/>
          <a:p>
            <a:r>
              <a:rPr lang="en-GB" dirty="0"/>
              <a:t>M4.1.2 /W2.6</a:t>
            </a:r>
            <a:r>
              <a:rPr lang="en-US" dirty="0"/>
              <a:t> 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val="2045845099"/>
              </p:ext>
            </p:extLst>
          </p:nvPr>
        </p:nvGraphicFramePr>
        <p:xfrm>
          <a:off x="3200400" y="1647614"/>
          <a:ext cx="5656072" cy="3388308"/>
        </p:xfrm>
        <a:graphic>
          <a:graphicData uri="http://schemas.openxmlformats.org/drawingml/2006/table">
            <a:tbl>
              <a:tblPr/>
              <a:tblGrid>
                <a:gridCol w="2685446">
                  <a:extLst>
                    <a:ext uri="{9D8B030D-6E8A-4147-A177-3AD203B41FA5}">
                      <a16:colId xmlns:a16="http://schemas.microsoft.com/office/drawing/2014/main" val="20000"/>
                    </a:ext>
                  </a:extLst>
                </a:gridCol>
                <a:gridCol w="2970626">
                  <a:extLst>
                    <a:ext uri="{9D8B030D-6E8A-4147-A177-3AD203B41FA5}">
                      <a16:colId xmlns:a16="http://schemas.microsoft.com/office/drawing/2014/main" val="20001"/>
                    </a:ext>
                  </a:extLst>
                </a:gridCol>
              </a:tblGrid>
              <a:tr h="38169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BB</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BC</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BE</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2023</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extLst>
                  <a:ext uri="{0D108BD9-81ED-4DB2-BD59-A6C34878D82A}">
                    <a16:rowId xmlns:a16="http://schemas.microsoft.com/office/drawing/2014/main" val="10004"/>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BF</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BH</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err="1">
                          <a:ln>
                            <a:noFill/>
                          </a:ln>
                          <a:solidFill>
                            <a:schemeClr val="tx1"/>
                          </a:solidFill>
                          <a:effectLst/>
                          <a:latin typeface="Times New Roman" pitchFamily="18" charset="0"/>
                        </a:rPr>
                        <a:t>REVme</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
        <p:nvSpPr>
          <p:cNvPr id="13345" name="Text Box 83"/>
          <p:cNvSpPr txBox="1">
            <a:spLocks noChangeArrowheads="1"/>
          </p:cNvSpPr>
          <p:nvPr/>
        </p:nvSpPr>
        <p:spPr bwMode="auto">
          <a:xfrm>
            <a:off x="304800" y="6073933"/>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2"/>
              </a:rPr>
              <a:t>http://www.ieee802.org/11/PARs/index.html</a:t>
            </a:r>
            <a:endParaRPr lang="en-US" sz="1800"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March 2023</a:t>
            </a:r>
            <a:endParaRPr lang="en-US" dirty="0"/>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13</a:t>
            </a:fld>
            <a:endParaRPr lang="en-US"/>
          </a:p>
        </p:txBody>
      </p:sp>
      <p:sp>
        <p:nvSpPr>
          <p:cNvPr id="4" name="TextBox 3"/>
          <p:cNvSpPr txBox="1"/>
          <p:nvPr/>
        </p:nvSpPr>
        <p:spPr>
          <a:xfrm>
            <a:off x="4921373" y="5612268"/>
            <a:ext cx="6244273" cy="369332"/>
          </a:xfrm>
          <a:prstGeom prst="rect">
            <a:avLst/>
          </a:prstGeom>
          <a:solidFill>
            <a:schemeClr val="accent4"/>
          </a:solidFill>
        </p:spPr>
        <p:txBody>
          <a:bodyPr wrap="none" rtlCol="0">
            <a:spAutoFit/>
          </a:bodyPr>
          <a:lstStyle/>
          <a:p>
            <a:r>
              <a:rPr lang="en-US" sz="1800" dirty="0"/>
              <a:t>PAR Extension Request – target WG11 approval in May 2023</a:t>
            </a:r>
            <a:endParaRPr lang="en-GB"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209800" y="930278"/>
            <a:ext cx="8534400" cy="822325"/>
          </a:xfrm>
        </p:spPr>
        <p:txBody>
          <a:bodyPr/>
          <a:lstStyle/>
          <a:p>
            <a:r>
              <a:rPr lang="en-GB" dirty="0"/>
              <a:t>M4.1.3 /W2.6 </a:t>
            </a:r>
            <a:r>
              <a:rPr lang="en-US" dirty="0"/>
              <a:t>802.11 WG Appointed positions</a:t>
            </a:r>
          </a:p>
        </p:txBody>
      </p:sp>
      <p:sp>
        <p:nvSpPr>
          <p:cNvPr id="76805" name="Rectangle 3"/>
          <p:cNvSpPr>
            <a:spLocks noGrp="1" noChangeArrowheads="1"/>
          </p:cNvSpPr>
          <p:nvPr>
            <p:ph type="body" idx="1"/>
          </p:nvPr>
        </p:nvSpPr>
        <p:spPr>
          <a:xfrm>
            <a:off x="1673228" y="1989138"/>
            <a:ext cx="8994775" cy="4114800"/>
          </a:xfrm>
        </p:spPr>
        <p:txBody>
          <a:bodyPr/>
          <a:lstStyle/>
          <a:p>
            <a:pPr>
              <a:defRPr/>
            </a:pPr>
            <a:r>
              <a:rPr lang="en-US" sz="2600" dirty="0"/>
              <a:t>WG Secretary – Stephen McCann</a:t>
            </a:r>
          </a:p>
          <a:p>
            <a:pPr>
              <a:defRPr/>
            </a:pPr>
            <a:r>
              <a:rPr lang="en-US" sz="2600" dirty="0"/>
              <a:t>Treasurer – Jon Rosdahl</a:t>
            </a:r>
          </a:p>
          <a:p>
            <a:pPr>
              <a:defRPr/>
            </a:pPr>
            <a:r>
              <a:rPr lang="en-US" sz="2600" dirty="0"/>
              <a:t>ANA Authority – Robert Stacey</a:t>
            </a:r>
          </a:p>
          <a:p>
            <a:pPr>
              <a:defRPr/>
            </a:pPr>
            <a:r>
              <a:rPr lang="en-US" sz="2600" dirty="0"/>
              <a:t>WG Technical Editors – Robert Stacey, Peter Ecclesine</a:t>
            </a:r>
          </a:p>
          <a:p>
            <a:pPr marL="0" indent="0">
              <a:buNone/>
              <a:defRPr/>
            </a:pPr>
            <a:endParaRPr lang="en-US" sz="2600" dirty="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March 2023</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981200" y="142103"/>
            <a:ext cx="7239000" cy="381000"/>
          </a:xfrm>
        </p:spPr>
        <p:txBody>
          <a:bodyPr/>
          <a:lstStyle/>
          <a:p>
            <a:r>
              <a:rPr lang="en-GB" sz="2800" dirty="0"/>
              <a:t>M4.1.3 /W2.6</a:t>
            </a:r>
            <a:r>
              <a:rPr lang="en-US" sz="2800" dirty="0"/>
              <a:t> Officers</a:t>
            </a:r>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March 2023</a:t>
            </a:r>
            <a:endParaRPr lang="en-US" dirty="0"/>
          </a:p>
        </p:txBody>
      </p:sp>
      <p:sp>
        <p:nvSpPr>
          <p:cNvPr id="4" name="TextBox 3"/>
          <p:cNvSpPr txBox="1"/>
          <p:nvPr/>
        </p:nvSpPr>
        <p:spPr>
          <a:xfrm>
            <a:off x="7162800" y="5979269"/>
            <a:ext cx="2743200" cy="338554"/>
          </a:xfrm>
          <a:prstGeom prst="rect">
            <a:avLst/>
          </a:prstGeom>
          <a:solidFill>
            <a:srgbClr val="FFFF00"/>
          </a:solidFill>
        </p:spPr>
        <p:txBody>
          <a:bodyPr wrap="square" rtlCol="0">
            <a:spAutoFit/>
          </a:bodyPr>
          <a:lstStyle/>
          <a:p>
            <a:r>
              <a:rPr lang="en-GB" sz="1600" dirty="0"/>
              <a:t>New since last session</a:t>
            </a:r>
          </a:p>
        </p:txBody>
      </p:sp>
      <p:graphicFrame>
        <p:nvGraphicFramePr>
          <p:cNvPr id="7" name="Group 148"/>
          <p:cNvGraphicFramePr>
            <a:graphicFrameLocks/>
          </p:cNvGraphicFramePr>
          <p:nvPr>
            <p:extLst>
              <p:ext uri="{D42A27DB-BD31-4B8C-83A1-F6EECF244321}">
                <p14:modId xmlns:p14="http://schemas.microsoft.com/office/powerpoint/2010/main" val="2683260410"/>
              </p:ext>
            </p:extLst>
          </p:nvPr>
        </p:nvGraphicFramePr>
        <p:xfrm>
          <a:off x="152400" y="897598"/>
          <a:ext cx="11734800" cy="4924082"/>
        </p:xfrm>
        <a:graphic>
          <a:graphicData uri="http://schemas.openxmlformats.org/drawingml/2006/table">
            <a:tbl>
              <a:tblPr/>
              <a:tblGrid>
                <a:gridCol w="5334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3124200">
                  <a:extLst>
                    <a:ext uri="{9D8B030D-6E8A-4147-A177-3AD203B41FA5}">
                      <a16:colId xmlns:a16="http://schemas.microsoft.com/office/drawing/2014/main" val="20003"/>
                    </a:ext>
                  </a:extLst>
                </a:gridCol>
                <a:gridCol w="2971800">
                  <a:extLst>
                    <a:ext uri="{9D8B030D-6E8A-4147-A177-3AD203B41FA5}">
                      <a16:colId xmlns:a16="http://schemas.microsoft.com/office/drawing/2014/main" val="20004"/>
                    </a:ext>
                  </a:extLst>
                </a:gridCol>
                <a:gridCol w="2133600">
                  <a:extLst>
                    <a:ext uri="{9D8B030D-6E8A-4147-A177-3AD203B41FA5}">
                      <a16:colId xmlns:a16="http://schemas.microsoft.com/office/drawing/2014/main" val="20005"/>
                    </a:ext>
                  </a:extLst>
                </a:gridCol>
              </a:tblGrid>
              <a:tr h="25711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Cat</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Group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Vice 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Technical 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 Secretary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 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Robert STACEY</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 Peter ECCLESINE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Stephen MCCANN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ARC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Coex</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 (TBC)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Guido HIERTZ</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Jim LANSFORD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TG</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ME</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Times New Roman" pitchFamily="18" charset="0"/>
                          <a:ea typeface="+mn-ea"/>
                          <a:cs typeface="+mn-cs"/>
                        </a:rPr>
                        <a:t>Michael MONTEMURRO</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 Mark RISON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Emily QI, 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a:ln>
                            <a:noFill/>
                          </a:ln>
                          <a:solidFill>
                            <a:schemeClr val="tx1"/>
                          </a:solidFill>
                          <a:effectLst/>
                          <a:latin typeface="Times New Roman" pitchFamily="18" charset="0"/>
                          <a:ea typeface="+mn-ea"/>
                          <a:cs typeface="+mn-cs"/>
                        </a:rPr>
                        <a:t>TG</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a:ln>
                            <a:noFill/>
                          </a:ln>
                          <a:solidFill>
                            <a:schemeClr val="tx1"/>
                          </a:solidFill>
                          <a:effectLst/>
                          <a:latin typeface="Times New Roman" pitchFamily="18" charset="0"/>
                          <a:ea typeface="+mn-ea"/>
                          <a:cs typeface="+mn-cs"/>
                        </a:rPr>
                        <a:t>AZ</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Times New Roman" pitchFamily="18" charset="0"/>
                          <a:ea typeface="+mn-ea"/>
                          <a:cs typeface="+mn-cs"/>
                        </a:rPr>
                        <a:t>Jonathan SEGEV</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a:ln>
                            <a:noFill/>
                          </a:ln>
                          <a:solidFill>
                            <a:schemeClr val="tx1"/>
                          </a:solidFill>
                          <a:effectLst/>
                          <a:latin typeface="Times New Roman" pitchFamily="18" charset="0"/>
                          <a:ea typeface="+mn-ea"/>
                          <a:cs typeface="+mn-cs"/>
                        </a:rPr>
                        <a:t>Assaf KASHER</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Times New Roman" pitchFamily="18" charset="0"/>
                          <a:ea typeface="+mn-ea"/>
                          <a:cs typeface="+mn-cs"/>
                        </a:rPr>
                        <a:t>Chao-Chun WANG, Roy WANT</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Assaf KASHER</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BB</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Nikola SERAFIMOVSKI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Tuncer BAYKAS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br>
                        <a:rPr kumimoji="0" lang="en-US" sz="1400" b="1" i="0" u="none" strike="noStrike" kern="1200" cap="none" normalizeH="0" baseline="0" dirty="0">
                          <a:ln>
                            <a:noFill/>
                          </a:ln>
                          <a:solidFill>
                            <a:schemeClr val="tx1"/>
                          </a:solidFill>
                          <a:effectLst/>
                          <a:latin typeface="Times New Roman" pitchFamily="18" charset="0"/>
                          <a:ea typeface="+mn-ea"/>
                          <a:cs typeface="+mn-cs"/>
                        </a:rPr>
                      </a:br>
                      <a:r>
                        <a:rPr kumimoji="0" lang="en-US" sz="1400" b="1" i="0" u="none" strike="noStrike" kern="1200" cap="none" normalizeH="0" baseline="0" dirty="0">
                          <a:ln>
                            <a:noFill/>
                          </a:ln>
                          <a:solidFill>
                            <a:schemeClr val="tx1"/>
                          </a:solidFill>
                          <a:effectLst/>
                          <a:latin typeface="Times New Roman" pitchFamily="18" charset="0"/>
                          <a:ea typeface="+mn-ea"/>
                          <a:cs typeface="+mn-cs"/>
                        </a:rPr>
                        <a:t>Harry BIMS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Hitoshi MORIOKA, Stephen MCCANN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Xiaofei</a:t>
                      </a:r>
                      <a:r>
                        <a:rPr kumimoji="0" lang="en-US" sz="1400" b="1" i="0" u="none" strike="noStrike" kern="1200" cap="none" normalizeH="0" baseline="0" dirty="0">
                          <a:ln>
                            <a:noFill/>
                          </a:ln>
                          <a:solidFill>
                            <a:schemeClr val="tx1"/>
                          </a:solidFill>
                          <a:effectLst/>
                          <a:latin typeface="Times New Roman" pitchFamily="18" charset="0"/>
                          <a:ea typeface="+mn-ea"/>
                          <a:cs typeface="+mn-cs"/>
                        </a:rPr>
                        <a:t> WANG</a:t>
                      </a:r>
                      <a:endParaRPr kumimoji="0" lang="en-GB"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Bo SUN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Hongyuan</a:t>
                      </a:r>
                      <a:r>
                        <a:rPr kumimoji="0" lang="en-US" sz="1400" b="1" i="0" u="none" strike="noStrike" kern="1200" cap="none" normalizeH="0" baseline="0" dirty="0">
                          <a:ln>
                            <a:noFill/>
                          </a:ln>
                          <a:solidFill>
                            <a:schemeClr val="tx1"/>
                          </a:solidFill>
                          <a:effectLst/>
                          <a:latin typeface="Times New Roman" pitchFamily="18" charset="0"/>
                          <a:ea typeface="+mn-ea"/>
                          <a:cs typeface="+mn-cs"/>
                        </a:rPr>
                        <a:t> ZHANG, 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Yujin</a:t>
                      </a:r>
                      <a:r>
                        <a:rPr kumimoji="0" lang="en-US" sz="1400" b="1" i="0" u="none" strike="noStrike" kern="1200" cap="none" normalizeH="0" baseline="0" dirty="0">
                          <a:ln>
                            <a:noFill/>
                          </a:ln>
                          <a:solidFill>
                            <a:schemeClr val="tx1"/>
                          </a:solidFill>
                          <a:effectLst/>
                          <a:latin typeface="Times New Roman" pitchFamily="18" charset="0"/>
                          <a:ea typeface="+mn-ea"/>
                          <a:cs typeface="+mn-cs"/>
                        </a:rPr>
                        <a:t> NOH</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Yan ZHANG </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0"/>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 Matthew FISCHER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Jason </a:t>
                      </a:r>
                      <a:r>
                        <a:rPr kumimoji="0" lang="en-US" sz="1400" b="1" i="0" u="none" strike="noStrike" kern="1200" cap="none" normalizeH="0" baseline="0" dirty="0" err="1">
                          <a:ln>
                            <a:noFill/>
                          </a:ln>
                          <a:solidFill>
                            <a:schemeClr val="tx1"/>
                          </a:solidFill>
                          <a:effectLst/>
                          <a:latin typeface="Times New Roman" pitchFamily="18" charset="0"/>
                          <a:ea typeface="+mn-ea"/>
                          <a:cs typeface="+mn-cs"/>
                        </a:rPr>
                        <a:t>Yuchen</a:t>
                      </a:r>
                      <a:r>
                        <a:rPr kumimoji="0" lang="en-US" sz="1400" b="1" i="0" u="none" strike="noStrike" kern="1200" cap="none" normalizeH="0" baseline="0" dirty="0">
                          <a:ln>
                            <a:noFill/>
                          </a:ln>
                          <a:solidFill>
                            <a:schemeClr val="tx1"/>
                          </a:solidFill>
                          <a:effectLst/>
                          <a:latin typeface="Times New Roman" pitchFamily="18" charset="0"/>
                          <a:ea typeface="+mn-ea"/>
                          <a:cs typeface="+mn-cs"/>
                        </a:rPr>
                        <a:t> GUO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BF</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Tony Xiao HAN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Sang KIM, 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Claudio DA SILVA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Leif WILHELMSSON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BH</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Stephen ORR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3"/>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Stephen MCCANN, Jerome HENRY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Po-Kai HUANG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Amelia ANDERSDOTTER</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4"/>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Jonathan SEGEV</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Roy WANT</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Assaf KASHER</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5"/>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AHG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ITU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Hassan YAGHOOBI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Richard KENNEDY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TIG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AIML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Xiaofei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Ming GAN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GB" sz="1400" b="1" dirty="0" err="1"/>
                        <a:t>Liangxiao</a:t>
                      </a:r>
                      <a:r>
                        <a:rPr lang="en-GB" sz="1400" b="1" dirty="0"/>
                        <a:t> XIN</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7"/>
                  </a:ext>
                </a:extLst>
              </a:tr>
              <a:tr h="10668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TIG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AMP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Bo SUN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lang="en-GB" sz="1400" b="1" dirty="0" err="1"/>
                        <a:t>Zhisong</a:t>
                      </a:r>
                      <a:r>
                        <a:rPr lang="en-GB" sz="1400" b="1" dirty="0"/>
                        <a:t> ZUO</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UHR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Ross Jian YU</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080851016"/>
                  </a:ext>
                </a:extLst>
              </a:tr>
            </a:tbl>
          </a:graphicData>
        </a:graphic>
      </p:graphicFrame>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15</a:t>
            </a:fld>
            <a:endParaRPr lang="en-US"/>
          </a:p>
        </p:txBody>
      </p:sp>
    </p:spTree>
    <p:extLst>
      <p:ext uri="{BB962C8B-B14F-4D97-AF65-F5344CB8AC3E}">
        <p14:creationId xmlns:p14="http://schemas.microsoft.com/office/powerpoint/2010/main" val="2557909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055202" y="139980"/>
            <a:ext cx="5696362" cy="457200"/>
          </a:xfrm>
        </p:spPr>
        <p:txBody>
          <a:bodyPr/>
          <a:lstStyle/>
          <a:p>
            <a:r>
              <a:rPr lang="en-GB" sz="2400" dirty="0"/>
              <a:t>M4.1.4 /W2.6</a:t>
            </a:r>
            <a:r>
              <a:rPr lang="en-US" sz="2400" dirty="0"/>
              <a:t> IEEE 802.11 Revisions</a:t>
            </a:r>
          </a:p>
        </p:txBody>
      </p:sp>
      <p:sp>
        <p:nvSpPr>
          <p:cNvPr id="32787" name="Text Box 6"/>
          <p:cNvSpPr txBox="1">
            <a:spLocks noChangeArrowheads="1"/>
          </p:cNvSpPr>
          <p:nvPr/>
        </p:nvSpPr>
        <p:spPr bwMode="auto">
          <a:xfrm rot="16200000">
            <a:off x="4699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grpSp>
        <p:nvGrpSpPr>
          <p:cNvPr id="2" name="Group 1"/>
          <p:cNvGrpSpPr/>
          <p:nvPr/>
        </p:nvGrpSpPr>
        <p:grpSpPr>
          <a:xfrm>
            <a:off x="2744639" y="710932"/>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11aa</a:t>
              </a:r>
            </a:p>
            <a:p>
              <a:pPr algn="ctr"/>
              <a:r>
                <a:rPr lang="en-US" sz="1100"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11ae</a:t>
              </a:r>
            </a:p>
            <a:p>
              <a:pPr algn="ctr"/>
              <a:r>
                <a:rPr lang="en-US" sz="1100" dirty="0" err="1">
                  <a:latin typeface="Tahoma" pitchFamily="34" charset="0"/>
                  <a:ea typeface="ＭＳ Ｐゴシック" charset="-128"/>
                  <a:cs typeface="Arial" pitchFamily="34" charset="0"/>
                </a:rPr>
                <a:t>QoS</a:t>
              </a:r>
              <a:r>
                <a:rPr lang="en-US" sz="1100"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11ac -VHT</a:t>
              </a:r>
            </a:p>
            <a:p>
              <a:pPr algn="ctr"/>
              <a:r>
                <a:rPr lang="en-US" sz="1050" dirty="0">
                  <a:latin typeface="Tahoma" pitchFamily="34" charset="0"/>
                  <a:ea typeface="ＭＳ Ｐゴシック" charset="-128"/>
                  <a:cs typeface="Arial" pitchFamily="34" charset="0"/>
                </a:rPr>
                <a:t>&gt;1 </a:t>
              </a:r>
              <a:r>
                <a:rPr lang="en-US" sz="1050" dirty="0" err="1">
                  <a:latin typeface="Tahoma" pitchFamily="34" charset="0"/>
                  <a:ea typeface="ＭＳ Ｐゴシック" charset="-128"/>
                  <a:cs typeface="Arial" pitchFamily="34" charset="0"/>
                </a:rPr>
                <a:t>Gbps</a:t>
              </a:r>
              <a:r>
                <a:rPr lang="en-US" sz="1050" dirty="0">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11ad - VHT</a:t>
              </a:r>
            </a:p>
            <a:p>
              <a:pPr algn="ctr"/>
              <a:r>
                <a:rPr lang="en-US" sz="1000" dirty="0">
                  <a:latin typeface="Tahoma" pitchFamily="34" charset="0"/>
                  <a:ea typeface="ＭＳ Ｐゴシック" charset="-128"/>
                  <a:cs typeface="Arial" pitchFamily="34" charset="0"/>
                </a:rPr>
                <a:t>&gt;1 </a:t>
              </a:r>
              <a:r>
                <a:rPr lang="en-US" sz="1000" dirty="0" err="1">
                  <a:latin typeface="Tahoma" pitchFamily="34" charset="0"/>
                  <a:ea typeface="ＭＳ Ｐゴシック" charset="-128"/>
                  <a:cs typeface="Arial" pitchFamily="34" charset="0"/>
                </a:rPr>
                <a:t>Gbps</a:t>
              </a:r>
              <a:r>
                <a:rPr lang="en-US" sz="1000" dirty="0">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11af</a:t>
              </a:r>
            </a:p>
            <a:p>
              <a:pPr algn="ctr"/>
              <a:r>
                <a:rPr lang="en-US" sz="1100" dirty="0">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84304" y="314728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6" name="Footer Placeholder 5"/>
          <p:cNvSpPr>
            <a:spLocks noGrp="1"/>
          </p:cNvSpPr>
          <p:nvPr>
            <p:ph type="ftr" sz="quarter" idx="11"/>
          </p:nvPr>
        </p:nvSpPr>
        <p:spPr/>
        <p:txBody>
          <a:bodyPr/>
          <a:lstStyle/>
          <a:p>
            <a:pPr>
              <a:defRPr/>
            </a:pPr>
            <a:r>
              <a:rPr lang="en-US"/>
              <a:t>Dorothy Stanley, HP Enterprise</a:t>
            </a:r>
          </a:p>
        </p:txBody>
      </p:sp>
      <p:sp>
        <p:nvSpPr>
          <p:cNvPr id="7" name="Date Placeholder 6"/>
          <p:cNvSpPr>
            <a:spLocks noGrp="1"/>
          </p:cNvSpPr>
          <p:nvPr>
            <p:ph type="dt" sz="half" idx="10"/>
          </p:nvPr>
        </p:nvSpPr>
        <p:spPr/>
        <p:txBody>
          <a:bodyPr/>
          <a:lstStyle/>
          <a:p>
            <a:pPr>
              <a:defRPr/>
            </a:pPr>
            <a:r>
              <a:rPr lang="en-US"/>
              <a:t>March 2023</a:t>
            </a:r>
            <a:endParaRPr lang="en-US" dirty="0"/>
          </a:p>
        </p:txBody>
      </p:sp>
      <p:sp>
        <p:nvSpPr>
          <p:cNvPr id="47" name="Text Box 6"/>
          <p:cNvSpPr txBox="1">
            <a:spLocks noChangeArrowheads="1"/>
          </p:cNvSpPr>
          <p:nvPr/>
        </p:nvSpPr>
        <p:spPr bwMode="auto">
          <a:xfrm rot="16200000">
            <a:off x="157395" y="4593854"/>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PHY &amp; MAC</a:t>
            </a:r>
            <a:endParaRPr lang="en-US" sz="2000"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144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144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858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75865" y="686091"/>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11w</a:t>
              </a:r>
            </a:p>
            <a:p>
              <a:pPr algn="ctr"/>
              <a:r>
                <a:rPr lang="en-US" sz="1000" dirty="0">
                  <a:latin typeface="Tahoma" pitchFamily="34" charset="0"/>
                  <a:ea typeface="ＭＳ Ｐゴシック" charset="-128"/>
                  <a:cs typeface="Arial" pitchFamily="34" charset="0"/>
                </a:rPr>
                <a:t>Management</a:t>
              </a:r>
            </a:p>
            <a:p>
              <a:pPr algn="ctr"/>
              <a:r>
                <a:rPr lang="en-US" sz="1000" dirty="0">
                  <a:latin typeface="Tahoma" pitchFamily="34" charset="0"/>
                  <a:ea typeface="ＭＳ Ｐゴシック" charset="-128"/>
                  <a:cs typeface="Arial" pitchFamily="34" charset="0"/>
                </a:rPr>
                <a:t>Frame </a:t>
              </a:r>
            </a:p>
            <a:p>
              <a:pPr algn="ctr"/>
              <a:r>
                <a:rPr lang="en-US" sz="1000" dirty="0">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11k</a:t>
              </a:r>
            </a:p>
            <a:p>
              <a:pPr algn="ctr"/>
              <a:r>
                <a:rPr lang="en-US" sz="1000"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11r</a:t>
              </a:r>
            </a:p>
            <a:p>
              <a:pPr algn="ctr"/>
              <a:r>
                <a:rPr lang="en-US" sz="1000" dirty="0">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11v</a:t>
              </a:r>
            </a:p>
            <a:p>
              <a:pPr algn="ctr"/>
              <a:r>
                <a:rPr lang="en-US" sz="1000" dirty="0">
                  <a:latin typeface="Tahoma" pitchFamily="34" charset="0"/>
                  <a:ea typeface="ＭＳ Ｐゴシック" charset="-128"/>
                  <a:cs typeface="Arial" pitchFamily="34" charset="0"/>
                </a:rPr>
                <a:t>Network</a:t>
              </a:r>
            </a:p>
            <a:p>
              <a:pPr algn="ctr"/>
              <a:r>
                <a:rPr lang="en-US" sz="1000" dirty="0">
                  <a:latin typeface="Tahoma" pitchFamily="34" charset="0"/>
                  <a:ea typeface="ＭＳ Ｐゴシック" charset="-128"/>
                  <a:cs typeface="Arial" pitchFamily="34" charset="0"/>
                </a:rPr>
                <a:t>Management</a:t>
              </a:r>
            </a:p>
            <a:p>
              <a:pPr algn="ctr"/>
              <a:endParaRPr lang="en-US" sz="1000"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11s</a:t>
              </a: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11u</a:t>
              </a:r>
            </a:p>
            <a:p>
              <a:pPr algn="ctr"/>
              <a:r>
                <a:rPr lang="en-US" sz="1000"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Tahoma" pitchFamily="34" charset="0"/>
                  <a:cs typeface="Tahoma" pitchFamily="34" charset="0"/>
                </a:rPr>
                <a:t>11y</a:t>
              </a:r>
            </a:p>
            <a:p>
              <a:pPr algn="ctr" eaLnBrk="0" hangingPunct="0"/>
              <a:r>
                <a:rPr lang="en-US" sz="1000" dirty="0">
                  <a:solidFill>
                    <a:srgbClr val="000000"/>
                  </a:solidFill>
                  <a:latin typeface="Tahoma" pitchFamily="34" charset="0"/>
                  <a:ea typeface="Tahoma" pitchFamily="34" charset="0"/>
                  <a:cs typeface="Tahoma" pitchFamily="34" charset="0"/>
                </a:rPr>
                <a:t>Contention</a:t>
              </a:r>
            </a:p>
            <a:p>
              <a:pPr algn="ctr" eaLnBrk="0" hangingPunct="0"/>
              <a:r>
                <a:rPr lang="en-US" sz="1000" dirty="0">
                  <a:solidFill>
                    <a:srgbClr val="000000"/>
                  </a:solidFill>
                  <a:latin typeface="Tahoma" pitchFamily="34" charset="0"/>
                  <a:ea typeface="Tahoma" pitchFamily="34" charset="0"/>
                  <a:cs typeface="Tahoma" pitchFamily="34" charset="0"/>
                </a:rPr>
                <a:t>Based</a:t>
              </a:r>
            </a:p>
            <a:p>
              <a:pPr algn="ctr" eaLnBrk="0" hangingPunct="0"/>
              <a:r>
                <a:rPr lang="en-US" sz="1000"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11n</a:t>
              </a:r>
            </a:p>
            <a:p>
              <a:pPr algn="ctr"/>
              <a:r>
                <a:rPr lang="en-US" sz="1000" dirty="0">
                  <a:latin typeface="Tahoma" pitchFamily="34" charset="0"/>
                  <a:ea typeface="ＭＳ Ｐゴシック" charset="-128"/>
                  <a:cs typeface="Arial" pitchFamily="34" charset="0"/>
                </a:rPr>
                <a:t>High </a:t>
              </a:r>
            </a:p>
            <a:p>
              <a:pPr algn="ctr"/>
              <a:r>
                <a:rPr lang="en-US" sz="1000" dirty="0">
                  <a:latin typeface="Tahoma" pitchFamily="34" charset="0"/>
                  <a:ea typeface="ＭＳ Ｐゴシック" charset="-128"/>
                  <a:cs typeface="Arial" pitchFamily="34" charset="0"/>
                </a:rPr>
                <a:t>Throughput</a:t>
              </a:r>
            </a:p>
            <a:p>
              <a:pPr algn="ctr"/>
              <a:r>
                <a:rPr lang="en-US" sz="1000"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11z</a:t>
              </a:r>
            </a:p>
            <a:p>
              <a:pPr algn="ctr"/>
              <a:r>
                <a:rPr lang="en-US" sz="1000"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11p</a:t>
              </a:r>
            </a:p>
            <a:p>
              <a:pPr algn="ctr"/>
              <a:r>
                <a:rPr lang="en-US" sz="1000" dirty="0">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78991"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4" name="Group 3"/>
          <p:cNvGrpSpPr/>
          <p:nvPr/>
        </p:nvGrpSpPr>
        <p:grpSpPr>
          <a:xfrm>
            <a:off x="7541801" y="733396"/>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11g</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11i</a:t>
              </a:r>
            </a:p>
            <a:p>
              <a:pPr algn="ctr"/>
              <a:r>
                <a:rPr lang="en-US" sz="1000"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11h</a:t>
              </a:r>
            </a:p>
            <a:p>
              <a:pPr algn="ctr"/>
              <a:r>
                <a:rPr lang="en-US" sz="1000"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11j</a:t>
              </a:r>
            </a:p>
            <a:p>
              <a:pPr algn="ctr"/>
              <a:r>
                <a:rPr lang="en-US" sz="1000" dirty="0">
                  <a:latin typeface="Tahoma" pitchFamily="34" charset="0"/>
                  <a:ea typeface="ＭＳ Ｐゴシック" charset="-128"/>
                  <a:cs typeface="Arial" pitchFamily="34" charset="0"/>
                </a:rPr>
                <a:t>JP bands</a:t>
              </a:r>
              <a:r>
                <a:rPr lang="en-US" sz="1000"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dirty="0">
                  <a:solidFill>
                    <a:schemeClr val="bg2">
                      <a:lumMod val="75000"/>
                    </a:schemeClr>
                  </a:solidFill>
                  <a:latin typeface="Tahoma" pitchFamily="34" charset="0"/>
                  <a:ea typeface="ＭＳ Ｐゴシック" charset="-128"/>
                  <a:cs typeface="Arial" charset="0"/>
                </a:rPr>
                <a:t>11f </a:t>
              </a:r>
            </a:p>
            <a:p>
              <a:pPr algn="ctr">
                <a:defRPr/>
              </a:pPr>
              <a:r>
                <a:rPr lang="en-US" sz="1000" dirty="0">
                  <a:solidFill>
                    <a:schemeClr val="bg2">
                      <a:lumMod val="75000"/>
                    </a:schemeClr>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1447"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8" name="Group 7"/>
          <p:cNvGrpSpPr/>
          <p:nvPr/>
        </p:nvGrpSpPr>
        <p:grpSpPr>
          <a:xfrm>
            <a:off x="9205088" y="733396"/>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 </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11b</a:t>
              </a:r>
            </a:p>
            <a:p>
              <a:pPr algn="ctr"/>
              <a:r>
                <a:rPr lang="en-US" sz="1000" dirty="0">
                  <a:latin typeface="Tahoma" pitchFamily="34" charset="0"/>
                  <a:ea typeface="ＭＳ Ｐゴシック" charset="-128"/>
                  <a:cs typeface="Arial" pitchFamily="34" charset="0"/>
                </a:rPr>
                <a:t>11 Mbps</a:t>
              </a:r>
            </a:p>
            <a:p>
              <a:pPr algn="ctr"/>
              <a:r>
                <a:rPr lang="en-US" sz="1000"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11d</a:t>
              </a:r>
            </a:p>
            <a:p>
              <a:pPr algn="ctr"/>
              <a:r>
                <a:rPr lang="en-US" sz="1000" dirty="0">
                  <a:latin typeface="Tahoma" pitchFamily="34" charset="0"/>
                  <a:ea typeface="ＭＳ Ｐゴシック" charset="-128"/>
                  <a:cs typeface="Arial" pitchFamily="34" charset="0"/>
                </a:rPr>
                <a:t>Intl roaming</a:t>
              </a:r>
              <a:r>
                <a:rPr lang="en-US" sz="1000" dirty="0">
                  <a:solidFill>
                    <a:schemeClr val="bg1"/>
                  </a:solidFill>
                  <a:latin typeface="Tahoma" pitchFamily="34" charset="0"/>
                  <a:ea typeface="ＭＳ Ｐゴシック" charset="-128"/>
                  <a:cs typeface="Arial" pitchFamily="34" charset="0"/>
                </a:rPr>
                <a:t> </a:t>
              </a:r>
            </a:p>
          </p:txBody>
        </p:sp>
      </p:grpSp>
      <p:sp>
        <p:nvSpPr>
          <p:cNvPr id="55" name="Right Arrow 54"/>
          <p:cNvSpPr/>
          <p:nvPr/>
        </p:nvSpPr>
        <p:spPr bwMode="auto">
          <a:xfrm rot="10800000">
            <a:off x="10158785" y="30790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32785" name="AutoShape 12"/>
          <p:cNvSpPr>
            <a:spLocks noChangeArrowheads="1"/>
          </p:cNvSpPr>
          <p:nvPr/>
        </p:nvSpPr>
        <p:spPr bwMode="auto">
          <a:xfrm>
            <a:off x="10591800" y="142117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IEEE</a:t>
            </a:r>
          </a:p>
          <a:p>
            <a:pPr algn="ctr"/>
            <a:r>
              <a:rPr lang="en-US" sz="1400" dirty="0" err="1">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 -1997</a:t>
            </a:r>
          </a:p>
          <a:p>
            <a:pPr algn="ctr"/>
            <a:endParaRPr lang="en-US" sz="1000" dirty="0">
              <a:latin typeface="Tahoma" pitchFamily="34" charset="0"/>
              <a:ea typeface="ＭＳ Ｐゴシック" charset="-128"/>
              <a:cs typeface="Arial" pitchFamily="34" charset="0"/>
            </a:endParaRPr>
          </a:p>
        </p:txBody>
      </p:sp>
      <p:sp>
        <p:nvSpPr>
          <p:cNvPr id="9" name="Slide Number Placeholder 8"/>
          <p:cNvSpPr>
            <a:spLocks noGrp="1"/>
          </p:cNvSpPr>
          <p:nvPr>
            <p:ph type="sldNum" sz="quarter" idx="12"/>
          </p:nvPr>
        </p:nvSpPr>
        <p:spPr/>
        <p:txBody>
          <a:bodyPr/>
          <a:lstStyle/>
          <a:p>
            <a:pPr>
              <a:defRPr/>
            </a:pPr>
            <a:r>
              <a:rPr lang="en-US"/>
              <a:t>Slide </a:t>
            </a:r>
            <a:fld id="{3FBD1F51-5136-477F-A21E-BB3B46CB0CD8}" type="slidenum">
              <a:rPr lang="en-US" smtClean="0"/>
              <a:pPr>
                <a:defRPr/>
              </a:pPr>
              <a:t>16</a:t>
            </a:fld>
            <a:endParaRPr lang="en-US"/>
          </a:p>
        </p:txBody>
      </p:sp>
      <p:grpSp>
        <p:nvGrpSpPr>
          <p:cNvPr id="49" name="Group 48"/>
          <p:cNvGrpSpPr/>
          <p:nvPr/>
        </p:nvGrpSpPr>
        <p:grpSpPr>
          <a:xfrm>
            <a:off x="911599" y="710932"/>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-2020</a:t>
              </a: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11aq</a:t>
              </a:r>
            </a:p>
            <a:p>
              <a:pPr algn="ctr"/>
              <a:r>
                <a:rPr lang="en-US" sz="1100" dirty="0">
                  <a:latin typeface="Tahoma" pitchFamily="34" charset="0"/>
                  <a:ea typeface="ＭＳ Ｐゴシック" charset="-128"/>
                  <a:cs typeface="Arial" pitchFamily="34" charset="0"/>
                </a:rPr>
                <a:t>Pre Association</a:t>
              </a:r>
            </a:p>
            <a:p>
              <a:pPr algn="ctr"/>
              <a:r>
                <a:rPr lang="en-US" sz="1100" dirty="0">
                  <a:latin typeface="Tahoma" pitchFamily="34" charset="0"/>
                  <a:ea typeface="ＭＳ Ｐゴシック" charset="-128"/>
                  <a:cs typeface="Arial" pitchFamily="34" charset="0"/>
                </a:rPr>
                <a:t>Discovery</a:t>
              </a: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11ak</a:t>
              </a:r>
            </a:p>
            <a:p>
              <a:pPr algn="ctr"/>
              <a:r>
                <a:rPr lang="en-US" sz="1100" dirty="0">
                  <a:latin typeface="Tahoma" pitchFamily="34" charset="0"/>
                  <a:ea typeface="ＭＳ Ｐゴシック" charset="-128"/>
                  <a:cs typeface="Arial" pitchFamily="34" charset="0"/>
                </a:rPr>
                <a:t>General Link</a:t>
              </a: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11ah </a:t>
              </a:r>
            </a:p>
            <a:p>
              <a:pPr algn="ctr"/>
              <a:r>
                <a:rPr lang="en-US" sz="1050" dirty="0">
                  <a:latin typeface="Tahoma" pitchFamily="34" charset="0"/>
                  <a:ea typeface="ＭＳ Ｐゴシック" charset="-128"/>
                  <a:cs typeface="Arial" pitchFamily="34" charset="0"/>
                </a:rPr>
                <a:t>Sub 1 GHz</a:t>
              </a: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11aj </a:t>
              </a:r>
            </a:p>
            <a:p>
              <a:pPr algn="ctr"/>
              <a:r>
                <a:rPr lang="en-US" sz="1000" dirty="0">
                  <a:latin typeface="Tahoma" pitchFamily="34" charset="0"/>
                  <a:ea typeface="ＭＳ Ｐゴシック" charset="-128"/>
                  <a:cs typeface="Arial" pitchFamily="34" charset="0"/>
                </a:rPr>
                <a:t>China millimeter </a:t>
              </a:r>
            </a:p>
            <a:p>
              <a:pPr algn="ctr"/>
              <a:r>
                <a:rPr lang="en-US" sz="1000" dirty="0">
                  <a:latin typeface="Tahoma" pitchFamily="34" charset="0"/>
                  <a:ea typeface="ＭＳ Ｐゴシック" charset="-128"/>
                  <a:cs typeface="Arial" pitchFamily="34" charset="0"/>
                </a:rPr>
                <a:t>wave</a:t>
              </a: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11ai</a:t>
              </a:r>
            </a:p>
            <a:p>
              <a:pPr algn="ctr"/>
              <a:r>
                <a:rPr lang="en-US" sz="1100" dirty="0">
                  <a:latin typeface="Tahoma" pitchFamily="34" charset="0"/>
                  <a:ea typeface="ＭＳ Ｐゴシック" charset="-128"/>
                  <a:cs typeface="Arial" pitchFamily="34" charset="0"/>
                </a:rPr>
                <a:t>Fast Initial Link </a:t>
              </a:r>
            </a:p>
            <a:p>
              <a:pPr algn="ctr"/>
              <a:r>
                <a:rPr lang="en-US" sz="1100" dirty="0">
                  <a:latin typeface="Tahoma" pitchFamily="34" charset="0"/>
                  <a:ea typeface="ＭＳ Ｐゴシック" charset="-128"/>
                  <a:cs typeface="Arial" pitchFamily="34" charset="0"/>
                </a:rPr>
                <a:t>Setup</a:t>
              </a:r>
            </a:p>
          </p:txBody>
        </p:sp>
      </p:grpSp>
      <p:sp>
        <p:nvSpPr>
          <p:cNvPr id="60" name="Right Arrow 59"/>
          <p:cNvSpPr/>
          <p:nvPr/>
        </p:nvSpPr>
        <p:spPr bwMode="auto">
          <a:xfrm rot="10800000">
            <a:off x="2352404" y="3094275"/>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12" name="Right Arrow 11"/>
          <p:cNvSpPr/>
          <p:nvPr/>
        </p:nvSpPr>
        <p:spPr bwMode="auto">
          <a:xfrm>
            <a:off x="304800" y="2140857"/>
            <a:ext cx="533400" cy="324399"/>
          </a:xfrm>
          <a:prstGeom prst="rightArrow">
            <a:avLst/>
          </a:prstGeom>
          <a:solidFill>
            <a:schemeClr val="accent3">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54996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685803"/>
            <a:ext cx="8763000" cy="649287"/>
          </a:xfrm>
        </p:spPr>
        <p:txBody>
          <a:bodyPr/>
          <a:lstStyle/>
          <a:p>
            <a:r>
              <a:rPr lang="en-GB" dirty="0"/>
              <a:t>M4.1.4 /W2.6</a:t>
            </a:r>
            <a:r>
              <a:rPr lang="en-US" dirty="0"/>
              <a:t> IEEE 802.11 Standards Pipeline</a:t>
            </a:r>
          </a:p>
        </p:txBody>
      </p:sp>
      <p:sp>
        <p:nvSpPr>
          <p:cNvPr id="30723" name="Text Box 3"/>
          <p:cNvSpPr txBox="1">
            <a:spLocks noChangeArrowheads="1"/>
          </p:cNvSpPr>
          <p:nvPr/>
        </p:nvSpPr>
        <p:spPr bwMode="auto">
          <a:xfrm>
            <a:off x="1677631" y="5182748"/>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6758459" y="596558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SA</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572135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1990727" y="1526033"/>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2871000"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3411540"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9294619"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5332138"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6927076"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2798766"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4541841"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4008917"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760538"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2221687"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7759303"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1371600" y="2184403"/>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a:p>
        </p:txBody>
      </p:sp>
      <p:sp>
        <p:nvSpPr>
          <p:cNvPr id="30765" name="AutoShape 46"/>
          <p:cNvSpPr>
            <a:spLocks noChangeArrowheads="1"/>
          </p:cNvSpPr>
          <p:nvPr/>
        </p:nvSpPr>
        <p:spPr bwMode="auto">
          <a:xfrm>
            <a:off x="1676400" y="3278187"/>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42" name="AutoShape 46"/>
          <p:cNvSpPr>
            <a:spLocks noChangeArrowheads="1"/>
          </p:cNvSpPr>
          <p:nvPr/>
        </p:nvSpPr>
        <p:spPr bwMode="auto">
          <a:xfrm>
            <a:off x="8020990" y="3660948"/>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802.11ax</a:t>
            </a:r>
          </a:p>
          <a:p>
            <a:pPr algn="ctr"/>
            <a:r>
              <a:rPr lang="en-US" sz="1200" dirty="0">
                <a:latin typeface="Tahoma" pitchFamily="34" charset="0"/>
                <a:ea typeface="ＭＳ Ｐゴシック" charset="-128"/>
                <a:cs typeface="Arial" pitchFamily="34" charset="0"/>
              </a:rPr>
              <a:t>HEW</a:t>
            </a:r>
          </a:p>
        </p:txBody>
      </p:sp>
      <p:sp>
        <p:nvSpPr>
          <p:cNvPr id="45" name="AutoShape 46"/>
          <p:cNvSpPr>
            <a:spLocks noChangeArrowheads="1"/>
          </p:cNvSpPr>
          <p:nvPr/>
        </p:nvSpPr>
        <p:spPr bwMode="auto">
          <a:xfrm>
            <a:off x="8020990" y="4262400"/>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802.11ay</a:t>
            </a:r>
          </a:p>
          <a:p>
            <a:pPr algn="ctr"/>
            <a:r>
              <a:rPr lang="en-US" sz="1200" dirty="0">
                <a:latin typeface="Tahoma" pitchFamily="34" charset="0"/>
                <a:ea typeface="ＭＳ Ｐゴシック" charset="-128"/>
                <a:cs typeface="Arial" pitchFamily="34" charset="0"/>
              </a:rPr>
              <a:t>NG60</a:t>
            </a:r>
          </a:p>
        </p:txBody>
      </p:sp>
      <p:sp>
        <p:nvSpPr>
          <p:cNvPr id="51" name="AutoShape 11"/>
          <p:cNvSpPr>
            <a:spLocks noChangeArrowheads="1"/>
          </p:cNvSpPr>
          <p:nvPr/>
        </p:nvSpPr>
        <p:spPr bwMode="auto">
          <a:xfrm>
            <a:off x="9294616" y="1436917"/>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-2020</a:t>
            </a:r>
          </a:p>
        </p:txBody>
      </p:sp>
      <p:sp>
        <p:nvSpPr>
          <p:cNvPr id="52" name="Slide Number Placeholder 4"/>
          <p:cNvSpPr txBox="1">
            <a:spLocks/>
          </p:cNvSpPr>
          <p:nvPr/>
        </p:nvSpPr>
        <p:spPr>
          <a:xfrm>
            <a:off x="9982200" y="6629400"/>
            <a:ext cx="438150" cy="228600"/>
          </a:xfrm>
          <a:prstGeom prst="rect">
            <a:avLst/>
          </a:prstGeom>
        </p:spPr>
        <p:txBody>
          <a:bodyPr/>
          <a:lstStyle/>
          <a:p>
            <a:pPr eaLnBrk="1" fontAlgn="auto" hangingPunct="1">
              <a:spcBef>
                <a:spcPts val="0"/>
              </a:spcBef>
              <a:spcAft>
                <a:spcPts val="0"/>
              </a:spcAft>
              <a:defRPr/>
            </a:pPr>
            <a:fld id="{9DB06DC2-A86B-4567-B1B6-4A779827CDB5}" type="slidenum">
              <a:rPr lang="en-US" sz="800">
                <a:latin typeface="+mj-lt"/>
              </a:rPr>
              <a:pPr eaLnBrk="1" fontAlgn="auto" hangingPunct="1">
                <a:spcBef>
                  <a:spcPts val="0"/>
                </a:spcBef>
                <a:spcAft>
                  <a:spcPts val="0"/>
                </a:spcAft>
                <a:defRPr/>
              </a:pPr>
              <a:t>17</a:t>
            </a:fld>
            <a:endParaRPr lang="en-US" sz="800" dirty="0">
              <a:latin typeface="+mj-lt"/>
            </a:endParaRPr>
          </a:p>
        </p:txBody>
      </p:sp>
      <p:sp>
        <p:nvSpPr>
          <p:cNvPr id="4" name="Footer Placeholder 3"/>
          <p:cNvSpPr>
            <a:spLocks noGrp="1"/>
          </p:cNvSpPr>
          <p:nvPr>
            <p:ph type="ftr" sz="quarter" idx="11"/>
          </p:nvPr>
        </p:nvSpPr>
        <p:spPr/>
        <p:txBody>
          <a:bodyPr/>
          <a:lstStyle/>
          <a:p>
            <a:pPr>
              <a:defRPr/>
            </a:pPr>
            <a:r>
              <a:rPr lang="en-US"/>
              <a:t>Dorothy Stanley, HP Enterprise</a:t>
            </a:r>
          </a:p>
        </p:txBody>
      </p:sp>
      <p:sp>
        <p:nvSpPr>
          <p:cNvPr id="5" name="Date Placeholder 4"/>
          <p:cNvSpPr>
            <a:spLocks noGrp="1"/>
          </p:cNvSpPr>
          <p:nvPr>
            <p:ph type="dt" sz="half" idx="10"/>
          </p:nvPr>
        </p:nvSpPr>
        <p:spPr/>
        <p:txBody>
          <a:bodyPr/>
          <a:lstStyle/>
          <a:p>
            <a:pPr>
              <a:defRPr/>
            </a:pPr>
            <a:r>
              <a:rPr lang="en-US"/>
              <a:t>March 2023</a:t>
            </a:r>
            <a:endParaRPr lang="en-US" dirty="0"/>
          </a:p>
        </p:txBody>
      </p:sp>
      <p:sp>
        <p:nvSpPr>
          <p:cNvPr id="44" name="AutoShape 46"/>
          <p:cNvSpPr>
            <a:spLocks noChangeArrowheads="1"/>
          </p:cNvSpPr>
          <p:nvPr/>
        </p:nvSpPr>
        <p:spPr bwMode="auto">
          <a:xfrm>
            <a:off x="7391966" y="2158901"/>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802.11az</a:t>
            </a:r>
          </a:p>
          <a:p>
            <a:pPr algn="ctr"/>
            <a:r>
              <a:rPr lang="en-US" sz="1200" dirty="0">
                <a:latin typeface="Tahoma" pitchFamily="34" charset="0"/>
                <a:ea typeface="ＭＳ Ｐゴシック" charset="-128"/>
                <a:cs typeface="Arial" pitchFamily="34" charset="0"/>
              </a:rPr>
              <a:t>NGP</a:t>
            </a:r>
          </a:p>
        </p:txBody>
      </p:sp>
      <p:sp>
        <p:nvSpPr>
          <p:cNvPr id="46" name="AutoShape 46"/>
          <p:cNvSpPr>
            <a:spLocks noChangeArrowheads="1"/>
          </p:cNvSpPr>
          <p:nvPr/>
        </p:nvSpPr>
        <p:spPr bwMode="auto">
          <a:xfrm>
            <a:off x="7999704" y="2896763"/>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802.11ba</a:t>
            </a:r>
          </a:p>
          <a:p>
            <a:pPr algn="ctr"/>
            <a:r>
              <a:rPr lang="en-US" sz="1200" dirty="0">
                <a:latin typeface="Tahoma" pitchFamily="34" charset="0"/>
                <a:ea typeface="ＭＳ Ｐゴシック" charset="-128"/>
                <a:cs typeface="Arial" pitchFamily="34" charset="0"/>
              </a:rPr>
              <a:t>WUR</a:t>
            </a:r>
          </a:p>
        </p:txBody>
      </p:sp>
      <p:sp>
        <p:nvSpPr>
          <p:cNvPr id="48" name="AutoShape 46"/>
          <p:cNvSpPr>
            <a:spLocks noChangeArrowheads="1"/>
          </p:cNvSpPr>
          <p:nvPr/>
        </p:nvSpPr>
        <p:spPr bwMode="auto">
          <a:xfrm>
            <a:off x="5469343" y="3985880"/>
            <a:ext cx="1007658" cy="59360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802.11be </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EHT</a:t>
            </a:r>
          </a:p>
        </p:txBody>
      </p:sp>
      <p:sp>
        <p:nvSpPr>
          <p:cNvPr id="53" name="AutoShape 27"/>
          <p:cNvSpPr>
            <a:spLocks/>
          </p:cNvSpPr>
          <p:nvPr/>
        </p:nvSpPr>
        <p:spPr bwMode="auto">
          <a:xfrm rot="-5400000">
            <a:off x="8230301"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6" name="AutoShape 46"/>
          <p:cNvSpPr>
            <a:spLocks noChangeArrowheads="1"/>
          </p:cNvSpPr>
          <p:nvPr/>
        </p:nvSpPr>
        <p:spPr bwMode="auto">
          <a:xfrm>
            <a:off x="5469342" y="2132743"/>
            <a:ext cx="931174" cy="476924"/>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err="1">
                <a:latin typeface="Arial" panose="020B0604020202020204" pitchFamily="34" charset="0"/>
                <a:cs typeface="Arial" panose="020B0604020202020204" pitchFamily="34" charset="0"/>
              </a:rPr>
              <a:t>REVme</a:t>
            </a:r>
            <a:endParaRPr lang="en-US" sz="1400" dirty="0">
              <a:latin typeface="Arial" panose="020B0604020202020204" pitchFamily="34" charset="0"/>
              <a:cs typeface="Arial" panose="020B0604020202020204" pitchFamily="34" charset="0"/>
            </a:endParaRPr>
          </a:p>
        </p:txBody>
      </p:sp>
      <p:sp>
        <p:nvSpPr>
          <p:cNvPr id="37" name="AutoShape 46"/>
          <p:cNvSpPr>
            <a:spLocks noChangeArrowheads="1"/>
          </p:cNvSpPr>
          <p:nvPr/>
        </p:nvSpPr>
        <p:spPr bwMode="auto">
          <a:xfrm>
            <a:off x="6709594" y="2821044"/>
            <a:ext cx="990600"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802.11bc</a:t>
            </a:r>
          </a:p>
          <a:p>
            <a:pPr algn="ctr"/>
            <a:r>
              <a:rPr lang="en-US" sz="1200" dirty="0">
                <a:latin typeface="Tahoma" pitchFamily="34" charset="0"/>
                <a:ea typeface="ＭＳ Ｐゴシック" charset="-128"/>
                <a:cs typeface="Arial" pitchFamily="34" charset="0"/>
              </a:rPr>
              <a:t>BCS</a:t>
            </a:r>
          </a:p>
        </p:txBody>
      </p:sp>
      <p:sp>
        <p:nvSpPr>
          <p:cNvPr id="39" name="AutoShape 46"/>
          <p:cNvSpPr>
            <a:spLocks noChangeArrowheads="1"/>
          </p:cNvSpPr>
          <p:nvPr/>
        </p:nvSpPr>
        <p:spPr bwMode="auto">
          <a:xfrm>
            <a:off x="7394348" y="4876256"/>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802.11bd</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 NGV</a:t>
            </a:r>
          </a:p>
        </p:txBody>
      </p:sp>
      <p:sp>
        <p:nvSpPr>
          <p:cNvPr id="40" name="AutoShape 46"/>
          <p:cNvSpPr>
            <a:spLocks noChangeArrowheads="1"/>
          </p:cNvSpPr>
          <p:nvPr/>
        </p:nvSpPr>
        <p:spPr bwMode="auto">
          <a:xfrm>
            <a:off x="6714047" y="3783609"/>
            <a:ext cx="1007374" cy="56642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802.11bb</a:t>
            </a:r>
          </a:p>
          <a:p>
            <a:pPr algn="ctr"/>
            <a:r>
              <a:rPr lang="en-US" sz="1200" dirty="0">
                <a:latin typeface="Tahoma" pitchFamily="34" charset="0"/>
                <a:ea typeface="ＭＳ Ｐゴシック" charset="-128"/>
                <a:cs typeface="Arial" pitchFamily="34" charset="0"/>
              </a:rPr>
              <a:t>LC</a:t>
            </a:r>
          </a:p>
        </p:txBody>
      </p:sp>
      <p:sp>
        <p:nvSpPr>
          <p:cNvPr id="41" name="AutoShape 46"/>
          <p:cNvSpPr>
            <a:spLocks noChangeArrowheads="1"/>
          </p:cNvSpPr>
          <p:nvPr/>
        </p:nvSpPr>
        <p:spPr bwMode="auto">
          <a:xfrm>
            <a:off x="4290757" y="2057139"/>
            <a:ext cx="929946" cy="4777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802.11bi</a:t>
            </a:r>
          </a:p>
          <a:p>
            <a:pPr algn="ctr"/>
            <a:r>
              <a:rPr lang="en-US" sz="1100" dirty="0">
                <a:latin typeface="Tahoma" pitchFamily="34" charset="0"/>
                <a:ea typeface="ＭＳ Ｐゴシック" charset="-128"/>
                <a:cs typeface="Arial" pitchFamily="34" charset="0"/>
              </a:rPr>
              <a:t>EDP</a:t>
            </a:r>
          </a:p>
        </p:txBody>
      </p:sp>
      <p:sp>
        <p:nvSpPr>
          <p:cNvPr id="49" name="AutoShape 46"/>
          <p:cNvSpPr>
            <a:spLocks noChangeArrowheads="1"/>
          </p:cNvSpPr>
          <p:nvPr/>
        </p:nvSpPr>
        <p:spPr bwMode="auto">
          <a:xfrm>
            <a:off x="5469343" y="3220842"/>
            <a:ext cx="1007658"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802.11bf</a:t>
            </a:r>
            <a:br>
              <a:rPr lang="en-US" sz="1100" dirty="0">
                <a:latin typeface="Tahoma" pitchFamily="34" charset="0"/>
                <a:ea typeface="ＭＳ Ｐゴシック" charset="-128"/>
                <a:cs typeface="Arial" pitchFamily="34" charset="0"/>
              </a:rPr>
            </a:br>
            <a:r>
              <a:rPr lang="en-US" sz="1100" dirty="0">
                <a:latin typeface="Tahoma" pitchFamily="34" charset="0"/>
                <a:ea typeface="ＭＳ Ｐゴシック" charset="-128"/>
                <a:cs typeface="Arial" pitchFamily="34" charset="0"/>
              </a:rPr>
              <a:t>SENS</a:t>
            </a:r>
          </a:p>
        </p:txBody>
      </p:sp>
      <p:sp>
        <p:nvSpPr>
          <p:cNvPr id="2" name="Slide Number Placeholder 1"/>
          <p:cNvSpPr>
            <a:spLocks noGrp="1"/>
          </p:cNvSpPr>
          <p:nvPr>
            <p:ph type="sldNum" sz="quarter" idx="12"/>
          </p:nvPr>
        </p:nvSpPr>
        <p:spPr/>
        <p:txBody>
          <a:bodyPr/>
          <a:lstStyle/>
          <a:p>
            <a:pPr>
              <a:defRPr/>
            </a:pPr>
            <a:r>
              <a:rPr lang="en-US"/>
              <a:t>Slide </a:t>
            </a:r>
            <a:fld id="{3FBD1F51-5136-477F-A21E-BB3B46CB0CD8}" type="slidenum">
              <a:rPr lang="en-US" smtClean="0"/>
              <a:pPr>
                <a:defRPr/>
              </a:pPr>
              <a:t>17</a:t>
            </a:fld>
            <a:endParaRPr lang="en-US"/>
          </a:p>
        </p:txBody>
      </p:sp>
      <p:sp>
        <p:nvSpPr>
          <p:cNvPr id="50" name="AutoShape 46"/>
          <p:cNvSpPr>
            <a:spLocks noChangeArrowheads="1"/>
          </p:cNvSpPr>
          <p:nvPr/>
        </p:nvSpPr>
        <p:spPr bwMode="auto">
          <a:xfrm>
            <a:off x="298027" y="3140798"/>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ITU Liaison</a:t>
            </a:r>
          </a:p>
          <a:p>
            <a:pPr algn="ctr"/>
            <a:r>
              <a:rPr lang="en-US" sz="1100" dirty="0">
                <a:latin typeface="Tahoma" pitchFamily="34" charset="0"/>
                <a:ea typeface="ＭＳ Ｐゴシック" charset="-128"/>
                <a:cs typeface="Arial" pitchFamily="34" charset="0"/>
              </a:rPr>
              <a:t>(ITU) AHG</a:t>
            </a:r>
          </a:p>
        </p:txBody>
      </p:sp>
      <p:sp>
        <p:nvSpPr>
          <p:cNvPr id="54" name="Text Box 3"/>
          <p:cNvSpPr txBox="1">
            <a:spLocks noChangeArrowheads="1"/>
          </p:cNvSpPr>
          <p:nvPr/>
        </p:nvSpPr>
        <p:spPr bwMode="auto">
          <a:xfrm>
            <a:off x="304800" y="5182748"/>
            <a:ext cx="8226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Liaison</a:t>
            </a:r>
            <a:endParaRPr lang="en-US" sz="2000" dirty="0">
              <a:latin typeface="Tahoma" pitchFamily="34" charset="0"/>
              <a:ea typeface="ＭＳ Ｐゴシック" charset="-128"/>
              <a:cs typeface="Arial" pitchFamily="34" charset="0"/>
            </a:endParaRPr>
          </a:p>
        </p:txBody>
      </p:sp>
      <p:sp>
        <p:nvSpPr>
          <p:cNvPr id="55" name="Text Box 36"/>
          <p:cNvSpPr txBox="1">
            <a:spLocks noChangeArrowheads="1"/>
          </p:cNvSpPr>
          <p:nvPr/>
        </p:nvSpPr>
        <p:spPr bwMode="auto">
          <a:xfrm>
            <a:off x="387707"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Liaison  Topics</a:t>
            </a:r>
          </a:p>
        </p:txBody>
      </p:sp>
      <p:sp>
        <p:nvSpPr>
          <p:cNvPr id="56" name="AutoShape 37"/>
          <p:cNvSpPr>
            <a:spLocks/>
          </p:cNvSpPr>
          <p:nvPr/>
        </p:nvSpPr>
        <p:spPr bwMode="auto">
          <a:xfrm rot="-5400000">
            <a:off x="848856"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8" name="AutoShape 46"/>
          <p:cNvSpPr>
            <a:spLocks noChangeArrowheads="1"/>
          </p:cNvSpPr>
          <p:nvPr/>
        </p:nvSpPr>
        <p:spPr bwMode="auto">
          <a:xfrm>
            <a:off x="4289529" y="1450527"/>
            <a:ext cx="914400" cy="48824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802.11bh </a:t>
            </a:r>
          </a:p>
          <a:p>
            <a:pPr algn="ctr"/>
            <a:r>
              <a:rPr lang="en-US" sz="1100" dirty="0">
                <a:latin typeface="Tahoma" pitchFamily="34" charset="0"/>
                <a:ea typeface="ＭＳ Ｐゴシック" charset="-128"/>
                <a:cs typeface="Arial" pitchFamily="34" charset="0"/>
              </a:rPr>
              <a:t>RCM</a:t>
            </a:r>
          </a:p>
        </p:txBody>
      </p:sp>
      <p:sp>
        <p:nvSpPr>
          <p:cNvPr id="59" name="AutoShape 46"/>
          <p:cNvSpPr>
            <a:spLocks noChangeArrowheads="1"/>
          </p:cNvSpPr>
          <p:nvPr/>
        </p:nvSpPr>
        <p:spPr bwMode="auto">
          <a:xfrm>
            <a:off x="3021265" y="3717563"/>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UHR Study </a:t>
            </a:r>
          </a:p>
          <a:p>
            <a:pPr algn="ctr"/>
            <a:r>
              <a:rPr lang="en-US" sz="1100" dirty="0">
                <a:latin typeface="Tahoma" pitchFamily="34" charset="0"/>
                <a:ea typeface="ＭＳ Ｐゴシック" charset="-128"/>
                <a:cs typeface="Arial" pitchFamily="34" charset="0"/>
              </a:rPr>
              <a:t>Group</a:t>
            </a:r>
          </a:p>
        </p:txBody>
      </p:sp>
      <p:sp>
        <p:nvSpPr>
          <p:cNvPr id="60" name="AutoShape 46"/>
          <p:cNvSpPr>
            <a:spLocks noChangeArrowheads="1"/>
          </p:cNvSpPr>
          <p:nvPr/>
        </p:nvSpPr>
        <p:spPr bwMode="auto">
          <a:xfrm>
            <a:off x="3045583" y="2721769"/>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AIML TIG</a:t>
            </a:r>
          </a:p>
        </p:txBody>
      </p:sp>
      <p:sp>
        <p:nvSpPr>
          <p:cNvPr id="47" name="AutoShape 46"/>
          <p:cNvSpPr>
            <a:spLocks noChangeArrowheads="1"/>
          </p:cNvSpPr>
          <p:nvPr/>
        </p:nvSpPr>
        <p:spPr bwMode="auto">
          <a:xfrm>
            <a:off x="8001000" y="1437941"/>
            <a:ext cx="934864"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t>
            </a:r>
          </a:p>
          <a:p>
            <a:pPr algn="ctr"/>
            <a:r>
              <a:rPr lang="en-US" sz="1200" dirty="0">
                <a:latin typeface="Tahoma" pitchFamily="34" charset="0"/>
                <a:ea typeface="ＭＳ Ｐゴシック" charset="-128"/>
                <a:cs typeface="Arial" pitchFamily="34" charset="0"/>
              </a:rPr>
              <a:t>COR 1</a:t>
            </a:r>
          </a:p>
        </p:txBody>
      </p:sp>
      <p:sp>
        <p:nvSpPr>
          <p:cNvPr id="57" name="AutoShape 46"/>
          <p:cNvSpPr>
            <a:spLocks noChangeArrowheads="1"/>
          </p:cNvSpPr>
          <p:nvPr/>
        </p:nvSpPr>
        <p:spPr bwMode="auto">
          <a:xfrm>
            <a:off x="3045583" y="4416762"/>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AMP TIG</a:t>
            </a:r>
          </a:p>
        </p:txBody>
      </p:sp>
      <p:sp>
        <p:nvSpPr>
          <p:cNvPr id="61" name="AutoShape 46"/>
          <p:cNvSpPr>
            <a:spLocks noChangeArrowheads="1"/>
          </p:cNvSpPr>
          <p:nvPr/>
        </p:nvSpPr>
        <p:spPr bwMode="auto">
          <a:xfrm>
            <a:off x="4289529" y="2615818"/>
            <a:ext cx="896050" cy="56109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802.11bk</a:t>
            </a:r>
          </a:p>
          <a:p>
            <a:pPr algn="ctr"/>
            <a:r>
              <a:rPr lang="en-US" sz="1100" dirty="0">
                <a:latin typeface="Tahoma" pitchFamily="34" charset="0"/>
                <a:ea typeface="ＭＳ Ｐゴシック" charset="-128"/>
                <a:cs typeface="Arial" pitchFamily="34" charset="0"/>
              </a:rPr>
              <a:t>320MHz </a:t>
            </a:r>
            <a:r>
              <a:rPr lang="en-US" sz="1100" dirty="0" err="1">
                <a:latin typeface="Tahoma" pitchFamily="34" charset="0"/>
                <a:ea typeface="ＭＳ Ｐゴシック" charset="-128"/>
                <a:cs typeface="Arial" pitchFamily="34" charset="0"/>
              </a:rPr>
              <a:t>Pos</a:t>
            </a:r>
            <a:endParaRPr lang="en-US" sz="1100" dirty="0">
              <a:latin typeface="Tahoma" pitchFamily="34" charset="0"/>
              <a:ea typeface="ＭＳ Ｐゴシック" charset="-128"/>
              <a:cs typeface="Arial" pitchFamily="34" charset="0"/>
            </a:endParaRPr>
          </a:p>
        </p:txBody>
      </p:sp>
    </p:spTree>
    <p:extLst>
      <p:ext uri="{BB962C8B-B14F-4D97-AF65-F5344CB8AC3E}">
        <p14:creationId xmlns:p14="http://schemas.microsoft.com/office/powerpoint/2010/main" val="2016195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0" y="685800"/>
            <a:ext cx="9677400" cy="533400"/>
          </a:xfrm>
        </p:spPr>
        <p:txBody>
          <a:bodyPr/>
          <a:lstStyle/>
          <a:p>
            <a:r>
              <a:rPr lang="en-GB" sz="2800" dirty="0"/>
              <a:t>M4.1.5 /W2.6 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7" name="Table 6"/>
          <p:cNvGraphicFramePr>
            <a:graphicFrameLocks noGrp="1"/>
          </p:cNvGraphicFramePr>
          <p:nvPr>
            <p:extLst>
              <p:ext uri="{D42A27DB-BD31-4B8C-83A1-F6EECF244321}">
                <p14:modId xmlns:p14="http://schemas.microsoft.com/office/powerpoint/2010/main" val="647891230"/>
              </p:ext>
            </p:extLst>
          </p:nvPr>
        </p:nvGraphicFramePr>
        <p:xfrm>
          <a:off x="750357" y="1524000"/>
          <a:ext cx="10908243" cy="4312445"/>
        </p:xfrm>
        <a:graphic>
          <a:graphicData uri="http://schemas.openxmlformats.org/drawingml/2006/table">
            <a:tbl>
              <a:tblPr firstRow="1" bandRow="1">
                <a:tableStyleId>{93296810-A885-4BE3-A3E7-6D5BEEA58F35}</a:tableStyleId>
              </a:tblPr>
              <a:tblGrid>
                <a:gridCol w="765343">
                  <a:extLst>
                    <a:ext uri="{9D8B030D-6E8A-4147-A177-3AD203B41FA5}">
                      <a16:colId xmlns:a16="http://schemas.microsoft.com/office/drawing/2014/main" val="20000"/>
                    </a:ext>
                  </a:extLst>
                </a:gridCol>
                <a:gridCol w="13799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867636">
                  <a:extLst>
                    <a:ext uri="{9D8B030D-6E8A-4147-A177-3AD203B41FA5}">
                      <a16:colId xmlns:a16="http://schemas.microsoft.com/office/drawing/2014/main" val="20003"/>
                    </a:ext>
                  </a:extLst>
                </a:gridCol>
                <a:gridCol w="656364">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666193">
                  <a:extLst>
                    <a:ext uri="{9D8B030D-6E8A-4147-A177-3AD203B41FA5}">
                      <a16:colId xmlns:a16="http://schemas.microsoft.com/office/drawing/2014/main" val="20006"/>
                    </a:ext>
                  </a:extLst>
                </a:gridCol>
                <a:gridCol w="765268">
                  <a:extLst>
                    <a:ext uri="{9D8B030D-6E8A-4147-A177-3AD203B41FA5}">
                      <a16:colId xmlns:a16="http://schemas.microsoft.com/office/drawing/2014/main" val="20007"/>
                    </a:ext>
                  </a:extLst>
                </a:gridCol>
                <a:gridCol w="969300">
                  <a:extLst>
                    <a:ext uri="{9D8B030D-6E8A-4147-A177-3AD203B41FA5}">
                      <a16:colId xmlns:a16="http://schemas.microsoft.com/office/drawing/2014/main" val="20008"/>
                    </a:ext>
                  </a:extLst>
                </a:gridCol>
                <a:gridCol w="720252">
                  <a:extLst>
                    <a:ext uri="{9D8B030D-6E8A-4147-A177-3AD203B41FA5}">
                      <a16:colId xmlns:a16="http://schemas.microsoft.com/office/drawing/2014/main" val="20009"/>
                    </a:ext>
                  </a:extLst>
                </a:gridCol>
                <a:gridCol w="688987">
                  <a:extLst>
                    <a:ext uri="{9D8B030D-6E8A-4147-A177-3AD203B41FA5}">
                      <a16:colId xmlns:a16="http://schemas.microsoft.com/office/drawing/2014/main" val="20010"/>
                    </a:ext>
                  </a:extLst>
                </a:gridCol>
                <a:gridCol w="762000">
                  <a:extLst>
                    <a:ext uri="{9D8B030D-6E8A-4147-A177-3AD203B41FA5}">
                      <a16:colId xmlns:a16="http://schemas.microsoft.com/office/drawing/2014/main" val="20011"/>
                    </a:ext>
                  </a:extLst>
                </a:gridCol>
                <a:gridCol w="838200">
                  <a:extLst>
                    <a:ext uri="{9D8B030D-6E8A-4147-A177-3AD203B41FA5}">
                      <a16:colId xmlns:a16="http://schemas.microsoft.com/office/drawing/2014/main" val="20012"/>
                    </a:ext>
                  </a:extLst>
                </a:gridCol>
              </a:tblGrid>
              <a:tr h="1752600">
                <a:tc>
                  <a:txBody>
                    <a:bodyPr/>
                    <a:lstStyle/>
                    <a:p>
                      <a:pPr lvl="0" algn="ctr"/>
                      <a:r>
                        <a:rPr lang="en-GB" sz="2400" dirty="0"/>
                        <a:t>Type</a:t>
                      </a:r>
                      <a:endParaRPr lang="en-GB" sz="2400" b="1" dirty="0">
                        <a:latin typeface="Arial Narrow" panose="020B0606020202030204" pitchFamily="34" charset="0"/>
                      </a:endParaRPr>
                    </a:p>
                  </a:txBody>
                  <a:tcPr vert="vert270" anchor="ctr"/>
                </a:tc>
                <a:tc>
                  <a:txBody>
                    <a:bodyPr/>
                    <a:lstStyle/>
                    <a:p>
                      <a:pPr lvl="0" algn="ctr"/>
                      <a:r>
                        <a:rPr lang="en-GB" sz="2400" dirty="0"/>
                        <a:t>Label</a:t>
                      </a:r>
                      <a:endParaRPr lang="en-GB" sz="2400" b="1" dirty="0">
                        <a:latin typeface="Arial Narrow" panose="020B0606020202030204" pitchFamily="34" charset="0"/>
                      </a:endParaRPr>
                    </a:p>
                  </a:txBody>
                  <a:tcPr vert="vert270" anchor="ctr"/>
                </a:tc>
                <a:tc>
                  <a:txBody>
                    <a:bodyPr/>
                    <a:lstStyle/>
                    <a:p>
                      <a:pPr lvl="0" algn="ctr"/>
                      <a:r>
                        <a:rPr lang="en-GB" sz="2000" dirty="0"/>
                        <a:t>Group</a:t>
                      </a:r>
                      <a:endParaRPr lang="en-GB" sz="2000" b="1" dirty="0">
                        <a:latin typeface="Arial Narrow" panose="020B0606020202030204" pitchFamily="34" charset="0"/>
                      </a:endParaRPr>
                    </a:p>
                  </a:txBody>
                  <a:tcPr vert="vert270" anchor="ctr"/>
                </a:tc>
                <a:tc>
                  <a:txBody>
                    <a:bodyPr/>
                    <a:lstStyle/>
                    <a:p>
                      <a:pPr lvl="0" algn="ctr"/>
                      <a:r>
                        <a:rPr lang="en-GB" sz="2000" dirty="0"/>
                        <a:t>Opened</a:t>
                      </a:r>
                    </a:p>
                    <a:p>
                      <a:pPr lvl="0" algn="ctr"/>
                      <a:r>
                        <a:rPr lang="en-GB" sz="2000" dirty="0"/>
                        <a:t> (mm-</a:t>
                      </a:r>
                      <a:r>
                        <a:rPr lang="en-GB" sz="2000" dirty="0" err="1"/>
                        <a:t>dd</a:t>
                      </a:r>
                      <a:r>
                        <a:rPr lang="en-GB" sz="2000" dirty="0"/>
                        <a:t>)</a:t>
                      </a:r>
                      <a:endParaRPr lang="en-GB" sz="2000" b="1" dirty="0">
                        <a:latin typeface="Arial Narrow" panose="020B0606020202030204" pitchFamily="34" charset="0"/>
                      </a:endParaRPr>
                    </a:p>
                  </a:txBody>
                  <a:tcPr vert="vert270" anchor="ctr"/>
                </a:tc>
                <a:tc>
                  <a:txBody>
                    <a:bodyPr/>
                    <a:lstStyle/>
                    <a:p>
                      <a:pPr lvl="0" algn="ctr"/>
                      <a:r>
                        <a:rPr lang="en-GB" sz="2000" dirty="0" err="1"/>
                        <a:t>Dur</a:t>
                      </a:r>
                      <a:r>
                        <a:rPr lang="en-GB" sz="2000" dirty="0"/>
                        <a:t> (d)</a:t>
                      </a:r>
                      <a:endParaRPr lang="en-GB" sz="2000" b="1" dirty="0">
                        <a:latin typeface="Arial Narrow" panose="020B0606020202030204" pitchFamily="34" charset="0"/>
                      </a:endParaRPr>
                    </a:p>
                  </a:txBody>
                  <a:tcPr vert="vert270" anchor="ctr"/>
                </a:tc>
                <a:tc>
                  <a:txBody>
                    <a:bodyPr/>
                    <a:lstStyle/>
                    <a:p>
                      <a:pPr lvl="0" algn="ctr"/>
                      <a:r>
                        <a:rPr lang="en-GB" sz="2000" dirty="0"/>
                        <a:t># Comments</a:t>
                      </a:r>
                      <a:endParaRPr lang="en-GB" sz="2000" b="1" dirty="0">
                        <a:latin typeface="Arial Narrow" panose="020B0606020202030204" pitchFamily="34" charset="0"/>
                      </a:endParaRPr>
                    </a:p>
                  </a:txBody>
                  <a:tcPr vert="vert270" anchor="ctr"/>
                </a:tc>
                <a:tc>
                  <a:txBody>
                    <a:bodyPr/>
                    <a:lstStyle/>
                    <a:p>
                      <a:pPr lvl="0" algn="ctr"/>
                      <a:r>
                        <a:rPr lang="en-GB" sz="2000" dirty="0"/>
                        <a:t>Ballot</a:t>
                      </a:r>
                      <a:r>
                        <a:rPr lang="en-GB" sz="2000" baseline="0" dirty="0"/>
                        <a:t> Group</a:t>
                      </a:r>
                      <a:endParaRPr lang="en-GB" sz="2000" b="1" dirty="0">
                        <a:latin typeface="Arial Narrow" panose="020B0606020202030204" pitchFamily="34" charset="0"/>
                      </a:endParaRPr>
                    </a:p>
                  </a:txBody>
                  <a:tcPr vert="vert270" anchor="ctr"/>
                </a:tc>
                <a:tc>
                  <a:txBody>
                    <a:bodyPr/>
                    <a:lstStyle/>
                    <a:p>
                      <a:pPr lvl="0" algn="ctr"/>
                      <a:r>
                        <a:rPr lang="en-GB" sz="2400" dirty="0"/>
                        <a:t>Approve</a:t>
                      </a:r>
                      <a:endParaRPr lang="en-GB" sz="2400" b="1" dirty="0">
                        <a:latin typeface="Arial Narrow" panose="020B0606020202030204" pitchFamily="34" charset="0"/>
                      </a:endParaRPr>
                    </a:p>
                  </a:txBody>
                  <a:tcPr vert="vert270" anchor="ctr"/>
                </a:tc>
                <a:tc>
                  <a:txBody>
                    <a:bodyPr/>
                    <a:lstStyle/>
                    <a:p>
                      <a:pPr lvl="0" algn="ctr"/>
                      <a:r>
                        <a:rPr lang="en-GB" sz="2400" dirty="0"/>
                        <a:t>Disapprove</a:t>
                      </a:r>
                      <a:endParaRPr lang="en-GB" sz="2400" b="1" dirty="0">
                        <a:latin typeface="Arial Narrow" panose="020B0606020202030204" pitchFamily="34" charset="0"/>
                      </a:endParaRPr>
                    </a:p>
                  </a:txBody>
                  <a:tcPr vert="vert270" anchor="ctr"/>
                </a:tc>
                <a:tc>
                  <a:txBody>
                    <a:bodyPr/>
                    <a:lstStyle/>
                    <a:p>
                      <a:pPr lvl="0" algn="ctr"/>
                      <a:r>
                        <a:rPr lang="en-GB" sz="2400" dirty="0"/>
                        <a:t>Abstain</a:t>
                      </a:r>
                      <a:endParaRPr lang="en-GB" sz="2400" b="1" dirty="0">
                        <a:latin typeface="Arial Narrow" panose="020B0606020202030204" pitchFamily="34" charset="0"/>
                      </a:endParaRPr>
                    </a:p>
                  </a:txBody>
                  <a:tcPr vert="vert270" anchor="ctr"/>
                </a:tc>
                <a:tc>
                  <a:txBody>
                    <a:bodyPr/>
                    <a:lstStyle/>
                    <a:p>
                      <a:pPr lvl="0" algn="ctr"/>
                      <a:r>
                        <a:rPr lang="en-GB" sz="2000" dirty="0"/>
                        <a:t>Return %</a:t>
                      </a:r>
                      <a:endParaRPr lang="en-GB" sz="2000" b="1" dirty="0">
                        <a:latin typeface="Arial Narrow" panose="020B0606020202030204" pitchFamily="34" charset="0"/>
                      </a:endParaRPr>
                    </a:p>
                  </a:txBody>
                  <a:tcPr vert="vert270" anchor="ctr"/>
                </a:tc>
                <a:tc>
                  <a:txBody>
                    <a:bodyPr/>
                    <a:lstStyle/>
                    <a:p>
                      <a:pPr lvl="0" algn="ctr"/>
                      <a:r>
                        <a:rPr lang="en-GB" sz="2000" dirty="0"/>
                        <a:t>Approve %</a:t>
                      </a:r>
                      <a:endParaRPr lang="en-GB" sz="2000" b="1" dirty="0">
                        <a:latin typeface="Arial Narrow" panose="020B0606020202030204" pitchFamily="34" charset="0"/>
                      </a:endParaRPr>
                    </a:p>
                  </a:txBody>
                  <a:tcPr vert="vert270" anchor="ctr"/>
                </a:tc>
                <a:tc>
                  <a:txBody>
                    <a:bodyPr/>
                    <a:lstStyle/>
                    <a:p>
                      <a:pPr lvl="0" algn="ctr"/>
                      <a:r>
                        <a:rPr lang="en-GB" sz="2400" dirty="0"/>
                        <a:t>Result</a:t>
                      </a:r>
                      <a:endParaRPr lang="en-GB" sz="2400" b="1" dirty="0">
                        <a:latin typeface="Arial Narrow" panose="020B0606020202030204" pitchFamily="34" charset="0"/>
                      </a:endParaRPr>
                    </a:p>
                  </a:txBody>
                  <a:tcPr vert="vert270" anchor="ctr"/>
                </a:tc>
                <a:extLst>
                  <a:ext uri="{0D108BD9-81ED-4DB2-BD59-A6C34878D82A}">
                    <a16:rowId xmlns:a16="http://schemas.microsoft.com/office/drawing/2014/main" val="10000"/>
                  </a:ext>
                </a:extLst>
              </a:tr>
              <a:tr h="511969">
                <a:tc>
                  <a:txBody>
                    <a:bodyPr/>
                    <a:lstStyle/>
                    <a:p>
                      <a:pPr algn="ctr"/>
                      <a:r>
                        <a:rPr lang="en-US" sz="2000" b="1" dirty="0">
                          <a:latin typeface="Calibri" panose="020F0502020204030204" pitchFamily="34" charset="0"/>
                          <a:cs typeface="Calibri" panose="020F0502020204030204" pitchFamily="34" charset="0"/>
                        </a:rPr>
                        <a:t>T</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a:latin typeface="Calibri" panose="020F0502020204030204" pitchFamily="34" charset="0"/>
                          <a:cs typeface="Calibri" panose="020F0502020204030204" pitchFamily="34" charset="0"/>
                        </a:rPr>
                        <a:t>SA Rec2</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err="1">
                          <a:latin typeface="Calibri" panose="020F0502020204030204" pitchFamily="34" charset="0"/>
                          <a:cs typeface="Calibri" panose="020F0502020204030204" pitchFamily="34" charset="0"/>
                        </a:rPr>
                        <a:t>TGbb</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a:latin typeface="Calibri" panose="020F0502020204030204" pitchFamily="34" charset="0"/>
                          <a:cs typeface="Calibri" panose="020F0502020204030204" pitchFamily="34" charset="0"/>
                        </a:rPr>
                        <a:t>12-15</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a:latin typeface="Calibri" panose="020F0502020204030204" pitchFamily="34" charset="0"/>
                          <a:cs typeface="Calibri" panose="020F0502020204030204" pitchFamily="34" charset="0"/>
                        </a:rPr>
                        <a:t>30</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20</a:t>
                      </a:r>
                    </a:p>
                  </a:txBody>
                  <a:tcPr/>
                </a:tc>
                <a:tc>
                  <a:txBody>
                    <a:bodyPr/>
                    <a:lstStyle/>
                    <a:p>
                      <a:pPr marL="0" algn="ctr" defTabSz="914400" rtl="0" eaLnBrk="1" latinLnBrk="0" hangingPunct="1"/>
                      <a:r>
                        <a:rPr lang="en-US" sz="2000" b="1" kern="1200" dirty="0">
                          <a:solidFill>
                            <a:schemeClr val="dk1"/>
                          </a:solidFill>
                          <a:latin typeface="Calibri" panose="020F0502020204030204" pitchFamily="34" charset="0"/>
                          <a:ea typeface="+mn-ea"/>
                          <a:cs typeface="Calibri" panose="020F0502020204030204" pitchFamily="34" charset="0"/>
                        </a:rPr>
                        <a:t>121</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4</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1"/>
                  </a:ext>
                </a:extLst>
              </a:tr>
              <a:tr h="511969">
                <a:tc>
                  <a:txBody>
                    <a:bodyPr/>
                    <a:lstStyle/>
                    <a:p>
                      <a:pPr algn="ctr"/>
                      <a:r>
                        <a:rPr lang="en-US" sz="2000" b="1" dirty="0">
                          <a:latin typeface="Calibri" panose="020F0502020204030204" pitchFamily="34" charset="0"/>
                          <a:cs typeface="Calibri" panose="020F0502020204030204" pitchFamily="34" charset="0"/>
                        </a:rPr>
                        <a:t>T</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a:latin typeface="Calibri" panose="020F0502020204030204" pitchFamily="34" charset="0"/>
                          <a:cs typeface="Calibri" panose="020F0502020204030204" pitchFamily="34" charset="0"/>
                        </a:rPr>
                        <a:t>SA Rec2</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err="1">
                          <a:latin typeface="Calibri" panose="020F0502020204030204" pitchFamily="34" charset="0"/>
                          <a:cs typeface="Calibri" panose="020F0502020204030204" pitchFamily="34" charset="0"/>
                        </a:rPr>
                        <a:t>TGbc</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a:latin typeface="Calibri" panose="020F0502020204030204" pitchFamily="34" charset="0"/>
                          <a:cs typeface="Calibri" panose="020F0502020204030204" pitchFamily="34" charset="0"/>
                        </a:rPr>
                        <a:t>12-16</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a:latin typeface="Calibri" panose="020F0502020204030204" pitchFamily="34" charset="0"/>
                          <a:cs typeface="Calibri" panose="020F0502020204030204" pitchFamily="34" charset="0"/>
                        </a:rPr>
                        <a:t>28</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17</a:t>
                      </a:r>
                    </a:p>
                  </a:txBody>
                  <a:tcPr/>
                </a:tc>
                <a:tc>
                  <a:txBody>
                    <a:bodyPr/>
                    <a:lstStyle/>
                    <a:p>
                      <a:pPr marL="0" algn="ctr" defTabSz="914400" rtl="0" eaLnBrk="1" latinLnBrk="0" hangingPunct="1"/>
                      <a:r>
                        <a:rPr lang="en-US" sz="2000" b="1" kern="1200" dirty="0">
                          <a:solidFill>
                            <a:schemeClr val="dk1"/>
                          </a:solidFill>
                          <a:latin typeface="Calibri" panose="020F0502020204030204" pitchFamily="34" charset="0"/>
                          <a:ea typeface="+mn-ea"/>
                          <a:cs typeface="Calibri" panose="020F0502020204030204" pitchFamily="34" charset="0"/>
                        </a:rPr>
                        <a:t>126</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84</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2"/>
                  </a:ext>
                </a:extLst>
              </a:tr>
              <a:tr h="511969">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algn="ctr"/>
                      <a:r>
                        <a:rPr lang="en-GB" sz="2000" b="1" dirty="0">
                          <a:latin typeface="Calibri" panose="020F0502020204030204" pitchFamily="34" charset="0"/>
                          <a:cs typeface="Calibri" panose="020F0502020204030204" pitchFamily="34" charset="0"/>
                        </a:rPr>
                        <a:t>Initial WG</a:t>
                      </a:r>
                    </a:p>
                  </a:txBody>
                  <a:tcPr/>
                </a:tc>
                <a:tc>
                  <a:txBody>
                    <a:bodyPr/>
                    <a:lstStyle/>
                    <a:p>
                      <a:pPr algn="ctr"/>
                      <a:r>
                        <a:rPr lang="en-GB" sz="2000" b="1" dirty="0" err="1">
                          <a:latin typeface="Calibri" panose="020F0502020204030204" pitchFamily="34" charset="0"/>
                          <a:cs typeface="Calibri" panose="020F0502020204030204" pitchFamily="34" charset="0"/>
                        </a:rPr>
                        <a:t>TGbe</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02-01</a:t>
                      </a:r>
                    </a:p>
                  </a:txBody>
                  <a:tcPr/>
                </a:tc>
                <a:tc>
                  <a:txBody>
                    <a:bodyPr/>
                    <a:lstStyle/>
                    <a:p>
                      <a:pPr algn="ctr"/>
                      <a:r>
                        <a:rPr lang="en-GB" sz="2000" b="1" dirty="0">
                          <a:latin typeface="Calibri" panose="020F0502020204030204" pitchFamily="34" charset="0"/>
                          <a:cs typeface="Calibri" panose="020F0502020204030204" pitchFamily="34" charset="0"/>
                        </a:rPr>
                        <a:t>30</a:t>
                      </a:r>
                    </a:p>
                  </a:txBody>
                  <a:tcPr/>
                </a:tc>
                <a:tc>
                  <a:txBody>
                    <a:bodyPr/>
                    <a:lstStyle/>
                    <a:p>
                      <a:pPr algn="ctr"/>
                      <a:r>
                        <a:rPr lang="en-GB" sz="2000" b="1" dirty="0">
                          <a:latin typeface="Calibri" panose="020F0502020204030204" pitchFamily="34" charset="0"/>
                          <a:cs typeface="Calibri" panose="020F0502020204030204" pitchFamily="34" charset="0"/>
                        </a:rPr>
                        <a:t>3343</a:t>
                      </a:r>
                    </a:p>
                  </a:txBody>
                  <a:tcPr/>
                </a:tc>
                <a:tc>
                  <a:txBody>
                    <a:bodyPr/>
                    <a:lstStyle/>
                    <a:p>
                      <a:pPr algn="ctr"/>
                      <a:r>
                        <a:rPr lang="en-GB" sz="2000" b="1" dirty="0">
                          <a:latin typeface="Calibri" panose="020F0502020204030204" pitchFamily="34" charset="0"/>
                          <a:cs typeface="Calibri" panose="020F0502020204030204" pitchFamily="34" charset="0"/>
                        </a:rPr>
                        <a:t>491</a:t>
                      </a:r>
                    </a:p>
                  </a:txBody>
                  <a:tcPr/>
                </a:tc>
                <a:tc>
                  <a:txBody>
                    <a:bodyPr/>
                    <a:lstStyle/>
                    <a:p>
                      <a:pPr algn="ctr"/>
                      <a:r>
                        <a:rPr lang="en-GB" sz="2000" b="1" dirty="0">
                          <a:latin typeface="Calibri" panose="020F0502020204030204" pitchFamily="34" charset="0"/>
                          <a:cs typeface="Calibri" panose="020F0502020204030204" pitchFamily="34" charset="0"/>
                        </a:rPr>
                        <a:t>302</a:t>
                      </a:r>
                    </a:p>
                  </a:txBody>
                  <a:tcPr/>
                </a:tc>
                <a:tc>
                  <a:txBody>
                    <a:bodyPr/>
                    <a:lstStyle/>
                    <a:p>
                      <a:pPr algn="ctr"/>
                      <a:r>
                        <a:rPr lang="en-GB" sz="2000" b="1" dirty="0">
                          <a:latin typeface="Calibri" panose="020F0502020204030204" pitchFamily="34" charset="0"/>
                          <a:cs typeface="Calibri" panose="020F0502020204030204" pitchFamily="34" charset="0"/>
                        </a:rPr>
                        <a:t>76</a:t>
                      </a:r>
                    </a:p>
                  </a:txBody>
                  <a:tcPr/>
                </a:tc>
                <a:tc>
                  <a:txBody>
                    <a:bodyPr/>
                    <a:lstStyle/>
                    <a:p>
                      <a:pPr algn="ctr"/>
                      <a:r>
                        <a:rPr lang="en-GB" sz="2000" b="1" dirty="0">
                          <a:latin typeface="Calibri" panose="020F0502020204030204" pitchFamily="34" charset="0"/>
                          <a:cs typeface="Calibri" panose="020F0502020204030204" pitchFamily="34" charset="0"/>
                        </a:rPr>
                        <a:t>6</a:t>
                      </a:r>
                    </a:p>
                  </a:txBody>
                  <a:tcPr/>
                </a:tc>
                <a:tc>
                  <a:txBody>
                    <a:bodyPr/>
                    <a:lstStyle/>
                    <a:p>
                      <a:pPr algn="ctr"/>
                      <a:r>
                        <a:rPr lang="en-GB" sz="2000" b="1" dirty="0">
                          <a:latin typeface="Calibri" panose="020F0502020204030204" pitchFamily="34" charset="0"/>
                          <a:cs typeface="Calibri" panose="020F0502020204030204" pitchFamily="34" charset="0"/>
                        </a:rPr>
                        <a:t>79</a:t>
                      </a:r>
                    </a:p>
                  </a:txBody>
                  <a:tcPr/>
                </a:tc>
                <a:tc>
                  <a:txBody>
                    <a:bodyPr/>
                    <a:lstStyle/>
                    <a:p>
                      <a:pPr algn="ctr"/>
                      <a:r>
                        <a:rPr lang="en-GB" sz="2000" b="1" dirty="0">
                          <a:latin typeface="Calibri" panose="020F0502020204030204" pitchFamily="34" charset="0"/>
                          <a:cs typeface="Calibri" panose="020F0502020204030204" pitchFamily="34" charset="0"/>
                        </a:rPr>
                        <a:t>79.9</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3"/>
                  </a:ext>
                </a:extLst>
              </a:tr>
              <a:tr h="511969">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algn="ctr"/>
                      <a:r>
                        <a:rPr lang="en-GB" sz="2000" b="1" dirty="0">
                          <a:latin typeface="Calibri" panose="020F0502020204030204" pitchFamily="34" charset="0"/>
                          <a:cs typeface="Calibri" panose="020F0502020204030204" pitchFamily="34" charset="0"/>
                        </a:rPr>
                        <a:t>Initial WG</a:t>
                      </a:r>
                    </a:p>
                  </a:txBody>
                  <a:tcPr/>
                </a:tc>
                <a:tc>
                  <a:txBody>
                    <a:bodyPr/>
                    <a:lstStyle/>
                    <a:p>
                      <a:pPr algn="ctr"/>
                      <a:r>
                        <a:rPr lang="en-GB" sz="2000" b="1" dirty="0" err="1">
                          <a:latin typeface="Calibri" panose="020F0502020204030204" pitchFamily="34" charset="0"/>
                          <a:cs typeface="Calibri" panose="020F0502020204030204" pitchFamily="34" charset="0"/>
                        </a:rPr>
                        <a:t>TGbf</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02-02</a:t>
                      </a:r>
                    </a:p>
                  </a:txBody>
                  <a:tcPr/>
                </a:tc>
                <a:tc>
                  <a:txBody>
                    <a:bodyPr/>
                    <a:lstStyle/>
                    <a:p>
                      <a:pPr algn="ctr"/>
                      <a:r>
                        <a:rPr lang="en-GB" sz="2000" b="1" dirty="0">
                          <a:latin typeface="Calibri" panose="020F0502020204030204" pitchFamily="34" charset="0"/>
                          <a:cs typeface="Calibri" panose="020F0502020204030204" pitchFamily="34" charset="0"/>
                        </a:rPr>
                        <a:t>30</a:t>
                      </a:r>
                    </a:p>
                  </a:txBody>
                  <a:tcPr/>
                </a:tc>
                <a:tc>
                  <a:txBody>
                    <a:bodyPr/>
                    <a:lstStyle/>
                    <a:p>
                      <a:pPr algn="ctr"/>
                      <a:r>
                        <a:rPr lang="en-GB" sz="2000" b="1" dirty="0">
                          <a:latin typeface="Calibri" panose="020F0502020204030204" pitchFamily="34" charset="0"/>
                          <a:cs typeface="Calibri" panose="020F0502020204030204" pitchFamily="34" charset="0"/>
                        </a:rPr>
                        <a:t>1302</a:t>
                      </a:r>
                    </a:p>
                  </a:txBody>
                  <a:tcPr/>
                </a:tc>
                <a:tc>
                  <a:txBody>
                    <a:bodyPr/>
                    <a:lstStyle/>
                    <a:p>
                      <a:pPr algn="ctr"/>
                      <a:r>
                        <a:rPr lang="en-GB" sz="2000" b="1" dirty="0">
                          <a:latin typeface="Calibri" panose="020F0502020204030204" pitchFamily="34" charset="0"/>
                          <a:cs typeface="Calibri" panose="020F0502020204030204" pitchFamily="34" charset="0"/>
                        </a:rPr>
                        <a:t>491</a:t>
                      </a:r>
                    </a:p>
                  </a:txBody>
                  <a:tcPr/>
                </a:tc>
                <a:tc>
                  <a:txBody>
                    <a:bodyPr/>
                    <a:lstStyle/>
                    <a:p>
                      <a:pPr algn="ctr"/>
                      <a:r>
                        <a:rPr lang="en-GB" sz="2000" b="1" dirty="0">
                          <a:latin typeface="Calibri" panose="020F0502020204030204" pitchFamily="34" charset="0"/>
                          <a:cs typeface="Calibri" panose="020F0502020204030204" pitchFamily="34" charset="0"/>
                        </a:rPr>
                        <a:t>244</a:t>
                      </a:r>
                    </a:p>
                  </a:txBody>
                  <a:tcPr/>
                </a:tc>
                <a:tc>
                  <a:txBody>
                    <a:bodyPr/>
                    <a:lstStyle/>
                    <a:p>
                      <a:pPr algn="ctr"/>
                      <a:r>
                        <a:rPr lang="en-GB" sz="2000" b="1" dirty="0">
                          <a:latin typeface="Calibri" panose="020F0502020204030204" pitchFamily="34" charset="0"/>
                          <a:cs typeface="Calibri" panose="020F0502020204030204" pitchFamily="34" charset="0"/>
                        </a:rPr>
                        <a:t>70</a:t>
                      </a:r>
                    </a:p>
                  </a:txBody>
                  <a:tcPr/>
                </a:tc>
                <a:tc>
                  <a:txBody>
                    <a:bodyPr/>
                    <a:lstStyle/>
                    <a:p>
                      <a:pPr algn="ctr"/>
                      <a:r>
                        <a:rPr lang="en-GB" sz="2000" b="1" dirty="0">
                          <a:latin typeface="Calibri" panose="020F0502020204030204" pitchFamily="34" charset="0"/>
                          <a:cs typeface="Calibri" panose="020F0502020204030204" pitchFamily="34" charset="0"/>
                        </a:rPr>
                        <a:t>46</a:t>
                      </a:r>
                    </a:p>
                  </a:txBody>
                  <a:tcPr/>
                </a:tc>
                <a:tc>
                  <a:txBody>
                    <a:bodyPr/>
                    <a:lstStyle/>
                    <a:p>
                      <a:pPr algn="ctr"/>
                      <a:r>
                        <a:rPr lang="en-GB" sz="2000" b="1" dirty="0">
                          <a:latin typeface="Calibri" panose="020F0502020204030204" pitchFamily="34" charset="0"/>
                          <a:cs typeface="Calibri" panose="020F0502020204030204" pitchFamily="34" charset="0"/>
                        </a:rPr>
                        <a:t>76</a:t>
                      </a:r>
                    </a:p>
                  </a:txBody>
                  <a:tcPr/>
                </a:tc>
                <a:tc>
                  <a:txBody>
                    <a:bodyPr/>
                    <a:lstStyle/>
                    <a:p>
                      <a:pPr algn="ctr"/>
                      <a:r>
                        <a:rPr lang="en-GB" sz="2000" b="1" dirty="0">
                          <a:latin typeface="Calibri" panose="020F0502020204030204" pitchFamily="34" charset="0"/>
                          <a:cs typeface="Calibri" panose="020F0502020204030204" pitchFamily="34" charset="0"/>
                        </a:rPr>
                        <a:t>77.7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4"/>
                  </a:ext>
                </a:extLst>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10006"/>
                  </a:ext>
                </a:extLst>
              </a:tr>
            </a:tbl>
          </a:graphicData>
        </a:graphic>
      </p:graphicFrame>
      <p:sp>
        <p:nvSpPr>
          <p:cNvPr id="6" name="Date Placeholder 5"/>
          <p:cNvSpPr>
            <a:spLocks noGrp="1"/>
          </p:cNvSpPr>
          <p:nvPr>
            <p:ph type="dt" sz="half" idx="10"/>
          </p:nvPr>
        </p:nvSpPr>
        <p:spPr/>
        <p:txBody>
          <a:bodyPr/>
          <a:lstStyle/>
          <a:p>
            <a:pPr>
              <a:defRPr/>
            </a:pPr>
            <a:r>
              <a:rPr lang="en-US"/>
              <a:t>March 2023</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2533" name="Rectangle 2"/>
          <p:cNvSpPr>
            <a:spLocks noGrp="1" noChangeArrowheads="1"/>
          </p:cNvSpPr>
          <p:nvPr>
            <p:ph type="title"/>
          </p:nvPr>
        </p:nvSpPr>
        <p:spPr/>
        <p:txBody>
          <a:bodyPr/>
          <a:lstStyle/>
          <a:p>
            <a:r>
              <a:rPr lang="en-GB" dirty="0"/>
              <a:t>M4.1.6 /W2.6 Current Membership Status</a:t>
            </a:r>
          </a:p>
        </p:txBody>
      </p:sp>
      <p:sp>
        <p:nvSpPr>
          <p:cNvPr id="22534" name="Text Box 3"/>
          <p:cNvSpPr txBox="1">
            <a:spLocks noChangeArrowheads="1"/>
          </p:cNvSpPr>
          <p:nvPr/>
        </p:nvSpPr>
        <p:spPr bwMode="auto">
          <a:xfrm>
            <a:off x="345121" y="1613712"/>
            <a:ext cx="24339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b="0" dirty="0"/>
              <a:t>Data as of 2022-01-31</a:t>
            </a:r>
          </a:p>
        </p:txBody>
      </p:sp>
      <p:sp>
        <p:nvSpPr>
          <p:cNvPr id="22535" name="TextBox 8"/>
          <p:cNvSpPr txBox="1">
            <a:spLocks noChangeArrowheads="1"/>
          </p:cNvSpPr>
          <p:nvPr/>
        </p:nvSpPr>
        <p:spPr bwMode="auto">
          <a:xfrm>
            <a:off x="1066800" y="4114800"/>
            <a:ext cx="10210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802.11</a:t>
            </a:r>
          </a:p>
        </p:txBody>
      </p:sp>
      <p:graphicFrame>
        <p:nvGraphicFramePr>
          <p:cNvPr id="5" name="Table 4"/>
          <p:cNvGraphicFramePr>
            <a:graphicFrameLocks noGrp="1"/>
          </p:cNvGraphicFramePr>
          <p:nvPr>
            <p:extLst>
              <p:ext uri="{D42A27DB-BD31-4B8C-83A1-F6EECF244321}">
                <p14:modId xmlns:p14="http://schemas.microsoft.com/office/powerpoint/2010/main" val="310011996"/>
              </p:ext>
            </p:extLst>
          </p:nvPr>
        </p:nvGraphicFramePr>
        <p:xfrm>
          <a:off x="2209800" y="1483416"/>
          <a:ext cx="7772400" cy="2286000"/>
        </p:xfrm>
        <a:graphic>
          <a:graphicData uri="http://schemas.openxmlformats.org/drawingml/2006/table">
            <a:tbl>
              <a:tblPr firstRow="1">
                <a:tableStyleId>{93296810-A885-4BE3-A3E7-6D5BEEA58F35}</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dirty="0">
                          <a:effectLst/>
                        </a:rPr>
                        <a:t>Number</a:t>
                      </a:r>
                      <a:endParaRPr lang="en-GB" sz="4000" dirty="0"/>
                    </a:p>
                  </a:txBody>
                  <a:tcPr marT="45673" marB="45673" anchor="ctr"/>
                </a:tc>
                <a:extLst>
                  <a:ext uri="{0D108BD9-81ED-4DB2-BD59-A6C34878D82A}">
                    <a16:rowId xmlns:a16="http://schemas.microsoft.com/office/drawing/2014/main" val="10000"/>
                  </a:ext>
                </a:extLst>
              </a:tr>
              <a:tr h="457200">
                <a:tc>
                  <a:txBody>
                    <a:bodyPr/>
                    <a:lstStyle/>
                    <a:p>
                      <a:pPr algn="ctr"/>
                      <a:r>
                        <a:rPr lang="en-GB" sz="2400" dirty="0">
                          <a:effectLst/>
                        </a:rPr>
                        <a:t>Aspirant</a:t>
                      </a:r>
                      <a:endParaRPr lang="en-GB" sz="4000" dirty="0"/>
                    </a:p>
                  </a:txBody>
                  <a:tcPr marT="45673" marB="45673"/>
                </a:tc>
                <a:tc>
                  <a:txBody>
                    <a:bodyPr/>
                    <a:lstStyle/>
                    <a:p>
                      <a:pPr marL="0" algn="ctr" defTabSz="914400" rtl="0" eaLnBrk="1" latinLnBrk="0" hangingPunct="1"/>
                      <a:r>
                        <a:rPr lang="en-US" sz="2400" b="0" i="0" kern="1200" dirty="0">
                          <a:solidFill>
                            <a:schemeClr val="dk1"/>
                          </a:solidFill>
                          <a:effectLst/>
                          <a:latin typeface="+mn-lt"/>
                          <a:ea typeface="+mn-ea"/>
                          <a:cs typeface="+mn-cs"/>
                        </a:rPr>
                        <a:t>93</a:t>
                      </a:r>
                      <a:endParaRPr lang="en-GB" sz="2400" b="0" i="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1"/>
                  </a:ext>
                </a:extLst>
              </a:tr>
              <a:tr h="457200">
                <a:tc>
                  <a:txBody>
                    <a:bodyPr/>
                    <a:lstStyle/>
                    <a:p>
                      <a:pPr algn="ctr"/>
                      <a:r>
                        <a:rPr lang="en-GB" sz="2400" dirty="0">
                          <a:effectLst/>
                        </a:rPr>
                        <a:t>Potential Voter</a:t>
                      </a:r>
                      <a:endParaRPr lang="en-GB" sz="4000" dirty="0"/>
                    </a:p>
                  </a:txBody>
                  <a:tcPr marT="45673" marB="45673"/>
                </a:tc>
                <a:tc>
                  <a:txBody>
                    <a:bodyPr/>
                    <a:lstStyle/>
                    <a:p>
                      <a:pPr algn="ctr"/>
                      <a:r>
                        <a:rPr lang="en-US" sz="2400" b="0" i="0" dirty="0">
                          <a:effectLst/>
                        </a:rPr>
                        <a:t>68</a:t>
                      </a:r>
                      <a:endParaRPr lang="en-GB" sz="4000" b="1" i="1" dirty="0"/>
                    </a:p>
                  </a:txBody>
                  <a:tcPr marT="45673" marB="45673"/>
                </a:tc>
                <a:extLst>
                  <a:ext uri="{0D108BD9-81ED-4DB2-BD59-A6C34878D82A}">
                    <a16:rowId xmlns:a16="http://schemas.microsoft.com/office/drawing/2014/main" val="10002"/>
                  </a:ext>
                </a:extLst>
              </a:tr>
              <a:tr h="457200">
                <a:tc>
                  <a:txBody>
                    <a:bodyPr/>
                    <a:lstStyle/>
                    <a:p>
                      <a:pPr algn="ctr"/>
                      <a:r>
                        <a:rPr lang="en-GB" sz="2400" dirty="0">
                          <a:effectLst/>
                        </a:rPr>
                        <a:t>Voter</a:t>
                      </a:r>
                      <a:endParaRPr lang="en-GB" sz="4000" dirty="0"/>
                    </a:p>
                  </a:txBody>
                  <a:tcPr marT="45673" marB="45673"/>
                </a:tc>
                <a:tc>
                  <a:txBody>
                    <a:bodyPr/>
                    <a:lstStyle/>
                    <a:p>
                      <a:pPr algn="ctr"/>
                      <a:r>
                        <a:rPr lang="en-US" sz="2400" dirty="0">
                          <a:effectLst/>
                        </a:rPr>
                        <a:t>491</a:t>
                      </a:r>
                      <a:endParaRPr lang="en-GB" sz="4000" dirty="0"/>
                    </a:p>
                  </a:txBody>
                  <a:tcPr marT="45673" marB="45673"/>
                </a:tc>
                <a:extLst>
                  <a:ext uri="{0D108BD9-81ED-4DB2-BD59-A6C34878D82A}">
                    <a16:rowId xmlns:a16="http://schemas.microsoft.com/office/drawing/2014/main" val="10003"/>
                  </a:ext>
                </a:extLst>
              </a:tr>
              <a:tr h="457200">
                <a:tc>
                  <a:txBody>
                    <a:bodyPr/>
                    <a:lstStyle/>
                    <a:p>
                      <a:pPr marL="0" algn="ctr" defTabSz="914400" rtl="0" eaLnBrk="1" latinLnBrk="0" hangingPunct="1"/>
                      <a:r>
                        <a:rPr lang="en-GB" sz="2400" kern="1200" dirty="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a:effectLst/>
                        </a:rPr>
                        <a:t>11</a:t>
                      </a:r>
                      <a:endParaRPr lang="en-GB" sz="240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4"/>
                  </a:ext>
                </a:extLst>
              </a:tr>
            </a:tbl>
          </a:graphicData>
        </a:graphic>
      </p:graphicFrame>
      <p:sp>
        <p:nvSpPr>
          <p:cNvPr id="2" name="Date Placeholder 1"/>
          <p:cNvSpPr>
            <a:spLocks noGrp="1"/>
          </p:cNvSpPr>
          <p:nvPr>
            <p:ph type="dt" sz="half" idx="10"/>
          </p:nvPr>
        </p:nvSpPr>
        <p:spPr/>
        <p:txBody>
          <a:bodyPr/>
          <a:lstStyle/>
          <a:p>
            <a:pPr>
              <a:defRPr/>
            </a:pPr>
            <a:r>
              <a:rPr lang="en-US"/>
              <a:t>March 2023</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t>Introduction</a:t>
            </a:r>
            <a:endParaRPr lang="en-US"/>
          </a:p>
        </p:txBody>
      </p:sp>
      <p:sp>
        <p:nvSpPr>
          <p:cNvPr id="8195" name="Content Placeholder 2"/>
          <p:cNvSpPr>
            <a:spLocks noGrp="1"/>
          </p:cNvSpPr>
          <p:nvPr>
            <p:ph idx="1"/>
          </p:nvPr>
        </p:nvSpPr>
        <p:spPr/>
        <p:txBody>
          <a:bodyPr/>
          <a:lstStyle/>
          <a:p>
            <a:r>
              <a:rPr lang="en-GB" sz="2800" b="0" dirty="0"/>
              <a:t>This presentation, together with the reports cited herein, forms the opening report of the IEEE 802.11 Working Group for March 2023.</a:t>
            </a:r>
          </a:p>
          <a:p>
            <a:r>
              <a:rPr lang="en-GB" sz="2800" b="0" dirty="0"/>
              <a:t>“</a:t>
            </a:r>
            <a:r>
              <a:rPr lang="en-GB" sz="2800" b="0" i="1" dirty="0" err="1"/>
              <a:t>Mx.y.z</a:t>
            </a:r>
            <a:r>
              <a:rPr lang="en-GB" sz="2800" b="0" dirty="0"/>
              <a:t>” terminology indicates that the item was on the tentative agenda for the </a:t>
            </a:r>
            <a:r>
              <a:rPr lang="en-GB" sz="2800" b="0" i="1" dirty="0"/>
              <a:t>M</a:t>
            </a:r>
            <a:r>
              <a:rPr lang="en-GB" sz="2800" b="0" dirty="0"/>
              <a:t>onday 802.11 plenary, and was agenda item </a:t>
            </a:r>
            <a:r>
              <a:rPr lang="en-GB" sz="2800" b="0" i="1" dirty="0" err="1"/>
              <a:t>x.y.z</a:t>
            </a:r>
            <a:r>
              <a:rPr lang="en-GB" sz="2800" b="0" dirty="0"/>
              <a:t>.</a:t>
            </a:r>
          </a:p>
          <a:p>
            <a:endParaRPr lang="en-US" sz="2800" b="0" dirty="0"/>
          </a:p>
          <a:p>
            <a:r>
              <a:rPr lang="en-US" sz="2800" b="0" dirty="0"/>
              <a:t>R1: Corrections to slides 4 and 8.</a:t>
            </a:r>
          </a:p>
        </p:txBody>
      </p:sp>
      <p:sp>
        <p:nvSpPr>
          <p:cNvPr id="2" name="Date Placeholder 1"/>
          <p:cNvSpPr>
            <a:spLocks noGrp="1"/>
          </p:cNvSpPr>
          <p:nvPr>
            <p:ph type="dt" sz="half" idx="10"/>
          </p:nvPr>
        </p:nvSpPr>
        <p:spPr/>
        <p:txBody>
          <a:bodyPr/>
          <a:lstStyle/>
          <a:p>
            <a:pPr>
              <a:defRPr/>
            </a:pPr>
            <a:r>
              <a:rPr lang="en-US"/>
              <a:t>March 2023</a:t>
            </a: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a:t>
            </a:fld>
            <a:endParaRPr lang="en-US"/>
          </a:p>
        </p:txBody>
      </p:sp>
    </p:spTree>
    <p:extLst>
      <p:ext uri="{BB962C8B-B14F-4D97-AF65-F5344CB8AC3E}">
        <p14:creationId xmlns:p14="http://schemas.microsoft.com/office/powerpoint/2010/main" val="609408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effectLst/>
              </a:rPr>
              <a:t>None this session</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M6.2 Announcements: 2023 March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20</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None/>
            </a:pPr>
            <a:r>
              <a:rPr lang="en-US" sz="2000" dirty="0"/>
              <a:t>2022-2024 is Paul </a:t>
            </a:r>
            <a:r>
              <a:rPr lang="en-US" sz="2000" dirty="0" err="1"/>
              <a:t>Nikolich’s</a:t>
            </a:r>
            <a:r>
              <a:rPr lang="en-US" sz="2000" dirty="0"/>
              <a:t> final term as 802 Chairman.  </a:t>
            </a:r>
          </a:p>
          <a:p>
            <a:pPr marL="0" indent="0">
              <a:buNone/>
            </a:pPr>
            <a:endParaRPr lang="en-US" sz="2000" dirty="0"/>
          </a:p>
          <a:p>
            <a:pPr marL="0" indent="0">
              <a:buNone/>
            </a:pPr>
            <a:r>
              <a:rPr lang="en-US" sz="2000" dirty="0"/>
              <a:t>Candidates for 802 Chair and the 802 EC Appointed positions are sought as soon as possible. </a:t>
            </a:r>
          </a:p>
          <a:p>
            <a:pPr marL="0" indent="0">
              <a:buNone/>
            </a:pPr>
            <a:endParaRPr lang="en-US" sz="2000" dirty="0"/>
          </a:p>
          <a:p>
            <a:pPr marL="0" indent="0">
              <a:buNone/>
            </a:pPr>
            <a:r>
              <a:rPr lang="en-US" sz="2000" dirty="0"/>
              <a:t>Candidates should contact the holder of the position they seek to enable them to fully understand the responsibilities of the positions (Vice Chairs, Treasure, Recording Secretary,  Executive Secretary and Chair).  Please announce this at your opening meetings.</a:t>
            </a:r>
            <a:br>
              <a:rPr lang="en-US" sz="3200" dirty="0"/>
            </a:br>
            <a:endParaRPr lang="en-US" sz="3200" dirty="0"/>
          </a:p>
        </p:txBody>
      </p:sp>
      <p:sp>
        <p:nvSpPr>
          <p:cNvPr id="20483" name="Title 1"/>
          <p:cNvSpPr>
            <a:spLocks noGrp="1"/>
          </p:cNvSpPr>
          <p:nvPr>
            <p:ph type="title"/>
          </p:nvPr>
        </p:nvSpPr>
        <p:spPr/>
        <p:txBody>
          <a:bodyPr/>
          <a:lstStyle/>
          <a:p>
            <a:r>
              <a:rPr lang="en-GB" altLang="en-US" dirty="0"/>
              <a:t>M6.2 Announcements: 802 Chair request</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21</a:t>
            </a:fld>
            <a:endParaRPr lang="en-US" altLang="en-US" sz="1200" b="0"/>
          </a:p>
        </p:txBody>
      </p:sp>
    </p:spTree>
    <p:extLst>
      <p:ext uri="{BB962C8B-B14F-4D97-AF65-F5344CB8AC3E}">
        <p14:creationId xmlns:p14="http://schemas.microsoft.com/office/powerpoint/2010/main" val="34004967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background data</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March 2023</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22</a:t>
            </a:fld>
            <a:endParaRPr lang="en-US"/>
          </a:p>
        </p:txBody>
      </p:sp>
    </p:spTree>
    <p:extLst>
      <p:ext uri="{BB962C8B-B14F-4D97-AF65-F5344CB8AC3E}">
        <p14:creationId xmlns:p14="http://schemas.microsoft.com/office/powerpoint/2010/main" val="22521196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t>March 2023</a:t>
            </a:r>
          </a:p>
        </p:txBody>
      </p:sp>
      <p:sp>
        <p:nvSpPr>
          <p:cNvPr id="5" name="Footer Placeholder 4"/>
          <p:cNvSpPr>
            <a:spLocks noGrp="1"/>
          </p:cNvSpPr>
          <p:nvPr>
            <p:ph type="ftr" sz="quarter" idx="11"/>
          </p:nvPr>
        </p:nvSpPr>
        <p:spPr/>
        <p:txBody>
          <a:bodyPr/>
          <a:lstStyle/>
          <a:p>
            <a:pPr>
              <a:defRPr/>
            </a:pPr>
            <a:r>
              <a:rPr lang="en-US"/>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23</a:t>
            </a:fld>
            <a:endParaRPr lang="en-US"/>
          </a:p>
        </p:txBody>
      </p:sp>
      <p:pic>
        <p:nvPicPr>
          <p:cNvPr id="8" name="Picture 7">
            <a:extLst>
              <a:ext uri="{FF2B5EF4-FFF2-40B4-BE49-F238E27FC236}">
                <a16:creationId xmlns:a16="http://schemas.microsoft.com/office/drawing/2014/main" id="{8E32C503-8E46-6429-82EF-33BD8E6A082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4400" y="751559"/>
            <a:ext cx="10477502" cy="5725441"/>
          </a:xfrm>
          <a:prstGeom prst="rect">
            <a:avLst/>
          </a:prstGeom>
        </p:spPr>
      </p:pic>
    </p:spTree>
    <p:extLst>
      <p:ext uri="{BB962C8B-B14F-4D97-AF65-F5344CB8AC3E}">
        <p14:creationId xmlns:p14="http://schemas.microsoft.com/office/powerpoint/2010/main" val="41298299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F886797-8C70-4EB1-8875-218F36C8C491}"/>
              </a:ext>
            </a:extLst>
          </p:cNvPr>
          <p:cNvSpPr>
            <a:spLocks noGrp="1"/>
          </p:cNvSpPr>
          <p:nvPr>
            <p:ph type="dt" sz="half" idx="10"/>
          </p:nvPr>
        </p:nvSpPr>
        <p:spPr/>
        <p:txBody>
          <a:bodyPr/>
          <a:lstStyle/>
          <a:p>
            <a:pPr>
              <a:defRPr/>
            </a:pPr>
            <a:r>
              <a:rPr lang="en-US"/>
              <a:t>March 2023</a:t>
            </a:r>
          </a:p>
        </p:txBody>
      </p:sp>
      <p:sp>
        <p:nvSpPr>
          <p:cNvPr id="5" name="Footer Placeholder 4">
            <a:extLst>
              <a:ext uri="{FF2B5EF4-FFF2-40B4-BE49-F238E27FC236}">
                <a16:creationId xmlns:a16="http://schemas.microsoft.com/office/drawing/2014/main" id="{B9D96BD3-8C66-476D-BEED-D489DD0A32AD}"/>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C3613AD6-2F43-41F2-BCA7-AB796FA2EE5A}"/>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24</a:t>
            </a:fld>
            <a:endParaRPr lang="en-US"/>
          </a:p>
        </p:txBody>
      </p:sp>
      <p:pic>
        <p:nvPicPr>
          <p:cNvPr id="3" name="Picture 2">
            <a:extLst>
              <a:ext uri="{FF2B5EF4-FFF2-40B4-BE49-F238E27FC236}">
                <a16:creationId xmlns:a16="http://schemas.microsoft.com/office/drawing/2014/main" id="{1BB36074-E672-3888-4FAA-1CE179FD0EE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4399" y="762000"/>
            <a:ext cx="10458395" cy="5715000"/>
          </a:xfrm>
          <a:prstGeom prst="rect">
            <a:avLst/>
          </a:prstGeom>
        </p:spPr>
      </p:pic>
    </p:spTree>
    <p:extLst>
      <p:ext uri="{BB962C8B-B14F-4D97-AF65-F5344CB8AC3E}">
        <p14:creationId xmlns:p14="http://schemas.microsoft.com/office/powerpoint/2010/main" val="26735124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867C0-DE16-40E2-8E50-D6A1A8155F62}"/>
              </a:ext>
            </a:extLst>
          </p:cNvPr>
          <p:cNvSpPr>
            <a:spLocks noGrp="1"/>
          </p:cNvSpPr>
          <p:nvPr>
            <p:ph type="title"/>
          </p:nvPr>
        </p:nvSpPr>
        <p:spPr/>
        <p:txBody>
          <a:bodyPr/>
          <a:lstStyle/>
          <a:p>
            <a:r>
              <a:rPr lang="en-US" dirty="0"/>
              <a:t>Attendees by affiliation</a:t>
            </a:r>
            <a:br>
              <a:rPr lang="en-US" dirty="0"/>
            </a:br>
            <a:r>
              <a:rPr lang="en-US" dirty="0"/>
              <a:t>(attended at least one meeting January to March</a:t>
            </a:r>
          </a:p>
        </p:txBody>
      </p:sp>
      <p:sp>
        <p:nvSpPr>
          <p:cNvPr id="4" name="Date Placeholder 3">
            <a:extLst>
              <a:ext uri="{FF2B5EF4-FFF2-40B4-BE49-F238E27FC236}">
                <a16:creationId xmlns:a16="http://schemas.microsoft.com/office/drawing/2014/main" id="{B2621AE5-EB5E-4CF0-A5F5-FC0015447EFB}"/>
              </a:ext>
            </a:extLst>
          </p:cNvPr>
          <p:cNvSpPr>
            <a:spLocks noGrp="1"/>
          </p:cNvSpPr>
          <p:nvPr>
            <p:ph type="dt" sz="half" idx="10"/>
          </p:nvPr>
        </p:nvSpPr>
        <p:spPr/>
        <p:txBody>
          <a:bodyPr/>
          <a:lstStyle/>
          <a:p>
            <a:pPr>
              <a:defRPr/>
            </a:pPr>
            <a:r>
              <a:rPr lang="en-US"/>
              <a:t>March 2023</a:t>
            </a:r>
          </a:p>
        </p:txBody>
      </p:sp>
      <p:sp>
        <p:nvSpPr>
          <p:cNvPr id="5" name="Footer Placeholder 4">
            <a:extLst>
              <a:ext uri="{FF2B5EF4-FFF2-40B4-BE49-F238E27FC236}">
                <a16:creationId xmlns:a16="http://schemas.microsoft.com/office/drawing/2014/main" id="{63A08059-8BA5-4ED7-89A0-1830D2473426}"/>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45089981-0F8C-4894-9157-388EF44E8F4F}"/>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25</a:t>
            </a:fld>
            <a:endParaRPr lang="en-US"/>
          </a:p>
        </p:txBody>
      </p:sp>
      <p:pic>
        <p:nvPicPr>
          <p:cNvPr id="8" name="Content Placeholder 7">
            <a:extLst>
              <a:ext uri="{FF2B5EF4-FFF2-40B4-BE49-F238E27FC236}">
                <a16:creationId xmlns:a16="http://schemas.microsoft.com/office/drawing/2014/main" id="{A34862B0-A7E0-567B-ACC2-4E1812295136}"/>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712856" y="1706783"/>
            <a:ext cx="8726544" cy="4768629"/>
          </a:xfrm>
        </p:spPr>
      </p:pic>
    </p:spTree>
    <p:extLst>
      <p:ext uri="{BB962C8B-B14F-4D97-AF65-F5344CB8AC3E}">
        <p14:creationId xmlns:p14="http://schemas.microsoft.com/office/powerpoint/2010/main" val="8470894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18312-8B32-4EF3-A60E-0BAA89327CE2}"/>
              </a:ext>
            </a:extLst>
          </p:cNvPr>
          <p:cNvSpPr>
            <a:spLocks noGrp="1"/>
          </p:cNvSpPr>
          <p:nvPr>
            <p:ph type="title"/>
          </p:nvPr>
        </p:nvSpPr>
        <p:spPr/>
        <p:txBody>
          <a:bodyPr/>
          <a:lstStyle/>
          <a:p>
            <a:r>
              <a:rPr lang="en-US" dirty="0"/>
              <a:t>Attendance by subgroup (January to March)</a:t>
            </a:r>
          </a:p>
        </p:txBody>
      </p:sp>
      <p:sp>
        <p:nvSpPr>
          <p:cNvPr id="4" name="Date Placeholder 3">
            <a:extLst>
              <a:ext uri="{FF2B5EF4-FFF2-40B4-BE49-F238E27FC236}">
                <a16:creationId xmlns:a16="http://schemas.microsoft.com/office/drawing/2014/main" id="{8D20EB58-84BD-4A59-979A-CC5365F87061}"/>
              </a:ext>
            </a:extLst>
          </p:cNvPr>
          <p:cNvSpPr>
            <a:spLocks noGrp="1"/>
          </p:cNvSpPr>
          <p:nvPr>
            <p:ph type="dt" sz="half" idx="10"/>
          </p:nvPr>
        </p:nvSpPr>
        <p:spPr/>
        <p:txBody>
          <a:bodyPr/>
          <a:lstStyle/>
          <a:p>
            <a:pPr>
              <a:defRPr/>
            </a:pPr>
            <a:r>
              <a:rPr lang="en-US"/>
              <a:t>March 2023</a:t>
            </a:r>
          </a:p>
        </p:txBody>
      </p:sp>
      <p:sp>
        <p:nvSpPr>
          <p:cNvPr id="5" name="Footer Placeholder 4">
            <a:extLst>
              <a:ext uri="{FF2B5EF4-FFF2-40B4-BE49-F238E27FC236}">
                <a16:creationId xmlns:a16="http://schemas.microsoft.com/office/drawing/2014/main" id="{14DB3660-8F54-485A-ADFF-470042F745CC}"/>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3E7AE66F-EC38-468C-838B-30F3AE0D9C11}"/>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26</a:t>
            </a:fld>
            <a:endParaRPr lang="en-US"/>
          </a:p>
        </p:txBody>
      </p:sp>
      <p:pic>
        <p:nvPicPr>
          <p:cNvPr id="12" name="Content Placeholder 11">
            <a:extLst>
              <a:ext uri="{FF2B5EF4-FFF2-40B4-BE49-F238E27FC236}">
                <a16:creationId xmlns:a16="http://schemas.microsoft.com/office/drawing/2014/main" id="{E9087FE8-F314-A173-9DAB-FC0E13313411}"/>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524000" y="1524001"/>
            <a:ext cx="9061036" cy="4951412"/>
          </a:xfrm>
        </p:spPr>
      </p:pic>
    </p:spTree>
    <p:extLst>
      <p:ext uri="{BB962C8B-B14F-4D97-AF65-F5344CB8AC3E}">
        <p14:creationId xmlns:p14="http://schemas.microsoft.com/office/powerpoint/2010/main" val="17731105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914400" y="685800"/>
            <a:ext cx="10363200" cy="1066800"/>
          </a:xfrm>
        </p:spPr>
        <p:txBody>
          <a:bodyPr wrap="square" anchor="ctr">
            <a:normAutofit/>
          </a:bodyPr>
          <a:lstStyle/>
          <a:p>
            <a:r>
              <a:rPr lang="en-GB" dirty="0"/>
              <a:t>M6.2 </a:t>
            </a:r>
            <a:r>
              <a:rPr lang="en-US" dirty="0"/>
              <a:t>Memorial: Donna Ferguson</a:t>
            </a:r>
          </a:p>
        </p:txBody>
      </p:sp>
      <p:pic>
        <p:nvPicPr>
          <p:cNvPr id="5" name="Picture 4" descr="A picture containing person, person&#10;&#10;Description automatically generated">
            <a:extLst>
              <a:ext uri="{FF2B5EF4-FFF2-40B4-BE49-F238E27FC236}">
                <a16:creationId xmlns:a16="http://schemas.microsoft.com/office/drawing/2014/main" id="{3E3AB758-188A-657D-0F86-CCBC0EE2B792}"/>
              </a:ext>
            </a:extLst>
          </p:cNvPr>
          <p:cNvPicPr>
            <a:picLocks noChangeAspect="1"/>
          </p:cNvPicPr>
          <p:nvPr/>
        </p:nvPicPr>
        <p:blipFill rotWithShape="1">
          <a:blip r:embed="rId2">
            <a:extLst>
              <a:ext uri="{28A0092B-C50C-407E-A947-70E740481C1C}">
                <a14:useLocalDpi xmlns:a14="http://schemas.microsoft.com/office/drawing/2010/main" val="0"/>
              </a:ext>
            </a:extLst>
          </a:blip>
          <a:srcRect t="8975" b="10025"/>
          <a:stretch/>
        </p:blipFill>
        <p:spPr>
          <a:xfrm>
            <a:off x="914400" y="1981200"/>
            <a:ext cx="5080000" cy="4114800"/>
          </a:xfrm>
          <a:prstGeom prst="rect">
            <a:avLst/>
          </a:prstGeom>
          <a:noFill/>
        </p:spPr>
      </p:pic>
      <p:sp>
        <p:nvSpPr>
          <p:cNvPr id="76805" name="Rectangle 3"/>
          <p:cNvSpPr>
            <a:spLocks noGrp="1" noChangeArrowheads="1"/>
          </p:cNvSpPr>
          <p:nvPr>
            <p:ph sz="half" idx="2"/>
          </p:nvPr>
        </p:nvSpPr>
        <p:spPr>
          <a:xfrm>
            <a:off x="6197600" y="1981200"/>
            <a:ext cx="5080000" cy="4114800"/>
          </a:xfrm>
        </p:spPr>
        <p:txBody>
          <a:bodyPr wrap="square" anchor="t">
            <a:normAutofit/>
          </a:bodyPr>
          <a:lstStyle/>
          <a:p>
            <a:pPr marL="0" indent="0">
              <a:lnSpc>
                <a:spcPct val="90000"/>
              </a:lnSpc>
              <a:buNone/>
              <a:defRPr/>
            </a:pPr>
            <a:r>
              <a:rPr lang="en-US" sz="1100" dirty="0">
                <a:effectLst/>
              </a:rPr>
              <a:t>It is with deep sadness and heavy hearts that we inform you of the death of our team member and friend, Donna Ferguson, who passed away on February 21, 2023. Donna passed away unexpectedly, she was involved in an accident.</a:t>
            </a:r>
          </a:p>
          <a:p>
            <a:pPr marL="0" indent="0">
              <a:lnSpc>
                <a:spcPct val="90000"/>
              </a:lnSpc>
              <a:buNone/>
              <a:defRPr/>
            </a:pPr>
            <a:br>
              <a:rPr lang="en-US" sz="1100" dirty="0"/>
            </a:br>
            <a:r>
              <a:rPr lang="en-US" sz="1100" dirty="0">
                <a:effectLst/>
              </a:rPr>
              <a:t>We will all miss her more than words can express. She was not just our co-worker but our good friend as well. At the time of her passing Donna had been supporting the organization of IEEE 802 Standards Plenary and Interim sessions for 40 years.</a:t>
            </a:r>
          </a:p>
          <a:p>
            <a:pPr marL="0" indent="0">
              <a:lnSpc>
                <a:spcPct val="90000"/>
              </a:lnSpc>
              <a:buNone/>
              <a:defRPr/>
            </a:pPr>
            <a:br>
              <a:rPr lang="en-US" sz="1100" dirty="0"/>
            </a:br>
            <a:r>
              <a:rPr lang="en-US" sz="1100" dirty="0">
                <a:effectLst/>
              </a:rPr>
              <a:t>We will share some photos, memories and a book of condolence at the March 2023 IEEE 802 Plenary Session in Atlanta, GA. </a:t>
            </a:r>
            <a:br>
              <a:rPr lang="en-US" sz="1100" dirty="0">
                <a:effectLst/>
              </a:rPr>
            </a:br>
            <a:br>
              <a:rPr lang="en-US" sz="1100" dirty="0"/>
            </a:br>
            <a:r>
              <a:rPr lang="en-US" sz="1100" dirty="0">
                <a:effectLst/>
              </a:rPr>
              <a:t>Obituary: </a:t>
            </a:r>
            <a:r>
              <a:rPr lang="en-US" sz="1100" dirty="0">
                <a:effectLst/>
                <a:hlinkClick r:id="rId3"/>
              </a:rPr>
              <a:t>https://www.hildebrandrussfh.com/obituary/donna-Ferguson</a:t>
            </a:r>
            <a:endParaRPr lang="en-US" sz="1100" dirty="0">
              <a:effectLst/>
            </a:endParaRPr>
          </a:p>
          <a:p>
            <a:pPr marL="0" indent="0">
              <a:lnSpc>
                <a:spcPct val="90000"/>
              </a:lnSpc>
              <a:buNone/>
              <a:defRPr/>
            </a:pPr>
            <a:r>
              <a:rPr lang="en-US" sz="1100" dirty="0">
                <a:effectLst/>
              </a:rPr>
              <a:t>Book of Condolence: </a:t>
            </a:r>
            <a:r>
              <a:rPr lang="en-US" sz="1100" dirty="0">
                <a:effectLst/>
                <a:hlinkClick r:id="rId4"/>
              </a:rPr>
              <a:t>https://www.legacy.com/funeral-homes/obituaries/name/donna-ferguson-obituary?pid=203949637&amp;v=batesville</a:t>
            </a:r>
            <a:br>
              <a:rPr lang="en-US" sz="1100" dirty="0"/>
            </a:br>
            <a:endParaRPr lang="en-US" sz="1100" dirty="0"/>
          </a:p>
          <a:p>
            <a:pPr marL="0" indent="0">
              <a:lnSpc>
                <a:spcPct val="90000"/>
              </a:lnSpc>
              <a:buNone/>
              <a:defRPr/>
            </a:pPr>
            <a:r>
              <a:rPr lang="en-US" sz="1100" dirty="0">
                <a:effectLst/>
              </a:rPr>
              <a:t>Sincerely, </a:t>
            </a:r>
            <a:br>
              <a:rPr lang="en-US" sz="1100" dirty="0"/>
            </a:br>
            <a:r>
              <a:rPr lang="en-US" sz="1100" dirty="0">
                <a:effectLst/>
              </a:rPr>
              <a:t>Dawn </a:t>
            </a:r>
            <a:r>
              <a:rPr lang="en-US" sz="1100" dirty="0" err="1">
                <a:effectLst/>
              </a:rPr>
              <a:t>Slykhouse</a:t>
            </a:r>
            <a:r>
              <a:rPr lang="en-US" sz="1100" dirty="0">
                <a:effectLst/>
              </a:rPr>
              <a:t>, President</a:t>
            </a:r>
          </a:p>
          <a:p>
            <a:pPr marL="0" indent="0">
              <a:lnSpc>
                <a:spcPct val="90000"/>
              </a:lnSpc>
              <a:buNone/>
              <a:defRPr/>
            </a:pPr>
            <a:r>
              <a:rPr lang="en-US" sz="1100" dirty="0">
                <a:effectLst/>
              </a:rPr>
              <a:t>Face to Face Events IEEE 802 Meeting Manager</a:t>
            </a:r>
            <a:endParaRPr lang="en-US" sz="1100" dirty="0"/>
          </a:p>
        </p:txBody>
      </p:sp>
      <p:sp>
        <p:nvSpPr>
          <p:cNvPr id="2" name="Date Placeholder 1"/>
          <p:cNvSpPr>
            <a:spLocks noGrp="1"/>
          </p:cNvSpPr>
          <p:nvPr>
            <p:ph type="dt" sz="half" idx="10"/>
          </p:nvPr>
        </p:nvSpPr>
        <p:spPr>
          <a:xfrm>
            <a:off x="929218" y="332604"/>
            <a:ext cx="1182055" cy="276999"/>
          </a:xfrm>
        </p:spPr>
        <p:txBody>
          <a:bodyPr wrap="none" anchor="b">
            <a:normAutofit/>
          </a:bodyPr>
          <a:lstStyle/>
          <a:p>
            <a:pPr>
              <a:spcAft>
                <a:spcPts val="600"/>
              </a:spcAft>
              <a:defRPr/>
            </a:pPr>
            <a:r>
              <a:rPr lang="en-US"/>
              <a:t>March 2023</a:t>
            </a:r>
          </a:p>
        </p:txBody>
      </p:sp>
      <p:sp>
        <p:nvSpPr>
          <p:cNvPr id="14341" name="Footer Placeholder 1"/>
          <p:cNvSpPr>
            <a:spLocks noGrp="1"/>
          </p:cNvSpPr>
          <p:nvPr>
            <p:ph type="ftr" sz="quarter" idx="11"/>
          </p:nvPr>
        </p:nvSpPr>
        <p:spPr>
          <a:xfrm>
            <a:off x="9224642" y="6475413"/>
            <a:ext cx="2167260"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orm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spcAft>
                <a:spcPts val="600"/>
              </a:spcAft>
              <a:buFontTx/>
              <a:buNone/>
            </a:pPr>
            <a:r>
              <a:rPr lang="en-US" sz="1200" b="0"/>
              <a:t>Dorothy Stanley, HP Enterprise</a:t>
            </a:r>
          </a:p>
        </p:txBody>
      </p:sp>
      <p:sp>
        <p:nvSpPr>
          <p:cNvPr id="3" name="Slide Number Placeholder 2"/>
          <p:cNvSpPr>
            <a:spLocks noGrp="1"/>
          </p:cNvSpPr>
          <p:nvPr>
            <p:ph type="sldNum" sz="quarter" idx="12"/>
          </p:nvPr>
        </p:nvSpPr>
        <p:spPr>
          <a:xfrm>
            <a:off x="5879101" y="6475413"/>
            <a:ext cx="535403" cy="184666"/>
          </a:xfrm>
        </p:spPr>
        <p:txBody>
          <a:bodyPr wrap="none" anchor="t">
            <a:normAutofit/>
          </a:bodyPr>
          <a:lstStyle/>
          <a:p>
            <a:pPr>
              <a:spcAft>
                <a:spcPts val="600"/>
              </a:spcAft>
              <a:defRPr/>
            </a:pPr>
            <a:r>
              <a:rPr lang="en-US"/>
              <a:t>Slide </a:t>
            </a:r>
            <a:fld id="{DDBC98B1-8847-456F-A590-69DC1C4B50DA}" type="slidenum">
              <a:rPr lang="en-US" smtClean="0"/>
              <a:pPr>
                <a:spcAft>
                  <a:spcPts val="600"/>
                </a:spcAft>
                <a:defRPr/>
              </a:pPr>
              <a:t>27</a:t>
            </a:fld>
            <a:endParaRPr lang="en-US"/>
          </a:p>
        </p:txBody>
      </p:sp>
    </p:spTree>
    <p:extLst>
      <p:ext uri="{BB962C8B-B14F-4D97-AF65-F5344CB8AC3E}">
        <p14:creationId xmlns:p14="http://schemas.microsoft.com/office/powerpoint/2010/main" val="41301788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Additional Reference material</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March 2023</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28</a:t>
            </a:fld>
            <a:endParaRPr lang="en-US"/>
          </a:p>
        </p:txBody>
      </p:sp>
    </p:spTree>
    <p:extLst>
      <p:ext uri="{BB962C8B-B14F-4D97-AF65-F5344CB8AC3E}">
        <p14:creationId xmlns:p14="http://schemas.microsoft.com/office/powerpoint/2010/main" val="14975100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29</a:t>
            </a:fld>
            <a:endParaRPr lang="en-US"/>
          </a:p>
        </p:txBody>
      </p:sp>
    </p:spTree>
    <p:extLst>
      <p:ext uri="{BB962C8B-B14F-4D97-AF65-F5344CB8AC3E}">
        <p14:creationId xmlns:p14="http://schemas.microsoft.com/office/powerpoint/2010/main" val="3783999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M1.3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March 2023</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3</a:t>
            </a:fld>
            <a:endParaRPr lang="en-US"/>
          </a:p>
        </p:txBody>
      </p:sp>
    </p:spTree>
    <p:extLst>
      <p:ext uri="{BB962C8B-B14F-4D97-AF65-F5344CB8AC3E}">
        <p14:creationId xmlns:p14="http://schemas.microsoft.com/office/powerpoint/2010/main" val="18382508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see </a:t>
            </a:r>
            <a:r>
              <a:rPr lang="en-GB" altLang="en-US" dirty="0">
                <a:hlinkClick r:id="rId2"/>
              </a:rPr>
              <a:t>https://mentor.ieee.org/802.11/dcn/23/11-23-0158-00-0000-motions-and-straw-polls.pptx</a:t>
            </a:r>
            <a:r>
              <a:rPr lang="en-GB" altLang="en-US" dirty="0"/>
              <a:t> </a:t>
            </a:r>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30</a:t>
            </a:fld>
            <a:endParaRPr lang="en-US"/>
          </a:p>
        </p:txBody>
      </p:sp>
    </p:spTree>
    <p:extLst>
      <p:ext uri="{BB962C8B-B14F-4D97-AF65-F5344CB8AC3E}">
        <p14:creationId xmlns:p14="http://schemas.microsoft.com/office/powerpoint/2010/main" val="3733953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a:t>M2.2.1 Summary of Liaisons </a:t>
            </a:r>
          </a:p>
        </p:txBody>
      </p:sp>
      <p:sp>
        <p:nvSpPr>
          <p:cNvPr id="2" name="Content Placeholder 1"/>
          <p:cNvSpPr>
            <a:spLocks noGrp="1"/>
          </p:cNvSpPr>
          <p:nvPr>
            <p:ph idx="1"/>
          </p:nvPr>
        </p:nvSpPr>
        <p:spPr>
          <a:xfrm>
            <a:off x="929218" y="1903416"/>
            <a:ext cx="10363200" cy="3429000"/>
          </a:xfrm>
        </p:spPr>
        <p:txBody>
          <a:bodyPr/>
          <a:lstStyle/>
          <a:p>
            <a:pPr marL="0" indent="0">
              <a:buNone/>
            </a:pPr>
            <a:r>
              <a:rPr lang="en-US" sz="2000" dirty="0"/>
              <a:t>Liaisons sent/received since January 2023:</a:t>
            </a:r>
          </a:p>
          <a:p>
            <a:pPr marL="0" indent="0">
              <a:buNone/>
            </a:pPr>
            <a:r>
              <a:rPr lang="en-US" sz="2000" u="sng" dirty="0"/>
              <a:t>Received:</a:t>
            </a:r>
            <a:r>
              <a:rPr lang="en-US" sz="2000" dirty="0"/>
              <a:t> </a:t>
            </a:r>
            <a:r>
              <a:rPr lang="en-US" sz="2000" dirty="0">
                <a:hlinkClick r:id="rId3"/>
              </a:rPr>
              <a:t>https://mentor.ieee.org/802.11/dcn/23/11-23-0431-00-0000-nist-plan-to-transition-from-sha-1.docx</a:t>
            </a:r>
            <a:r>
              <a:rPr lang="en-US" sz="2000" dirty="0"/>
              <a:t> </a:t>
            </a:r>
          </a:p>
          <a:p>
            <a:pPr marL="0" indent="0">
              <a:buNone/>
            </a:pPr>
            <a:endParaRPr lang="en-US" sz="2000" dirty="0"/>
          </a:p>
          <a:p>
            <a:pPr marL="0" indent="0">
              <a:buNone/>
            </a:pPr>
            <a:r>
              <a:rPr lang="en-US" sz="2000" dirty="0"/>
              <a:t>Liaisons website, see </a:t>
            </a:r>
            <a:r>
              <a:rPr lang="en-US" sz="2000" dirty="0">
                <a:hlinkClick r:id="rId4"/>
              </a:rPr>
              <a:t>https://grouper.ieee.org/groups/802/11/Liaisons/Liaisons-and-External-Communications.html</a:t>
            </a:r>
            <a:r>
              <a:rPr lang="en-US" sz="2000" dirty="0"/>
              <a:t> </a:t>
            </a:r>
          </a:p>
          <a:p>
            <a:pPr marL="0" indent="0">
              <a:buNone/>
            </a:pPr>
            <a:endParaRPr lang="en-GB" sz="2000" dirty="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4</a:t>
            </a:fld>
            <a:endParaRPr lang="en-US"/>
          </a:p>
        </p:txBody>
      </p:sp>
    </p:spTree>
    <p:extLst>
      <p:ext uri="{BB962C8B-B14F-4D97-AF65-F5344CB8AC3E}">
        <p14:creationId xmlns:p14="http://schemas.microsoft.com/office/powerpoint/2010/main" val="98472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Recent and anticipated 802 EC actions</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5</a:t>
            </a:fld>
            <a:endParaRPr lang="en-US"/>
          </a:p>
        </p:txBody>
      </p:sp>
      <p:sp>
        <p:nvSpPr>
          <p:cNvPr id="7" name="Content Placeholder 2"/>
          <p:cNvSpPr>
            <a:spLocks noGrp="1"/>
          </p:cNvSpPr>
          <p:nvPr>
            <p:ph sz="half" idx="1"/>
          </p:nvPr>
        </p:nvSpPr>
        <p:spPr>
          <a:xfrm>
            <a:off x="799100" y="1752600"/>
            <a:ext cx="10859500" cy="4343400"/>
          </a:xfrm>
        </p:spPr>
        <p:txBody>
          <a:bodyPr/>
          <a:lstStyle/>
          <a:p>
            <a:pPr marL="0" indent="0">
              <a:buNone/>
            </a:pPr>
            <a:r>
              <a:rPr lang="en-US" altLang="en-US" dirty="0"/>
              <a:t>March</a:t>
            </a:r>
          </a:p>
          <a:p>
            <a:pPr marL="0" indent="0">
              <a:buNone/>
            </a:pPr>
            <a:r>
              <a:rPr lang="en-US" altLang="en-US" sz="2800" dirty="0"/>
              <a:t>UHR SG 2</a:t>
            </a:r>
            <a:r>
              <a:rPr lang="en-US" altLang="en-US" sz="2800" baseline="30000" dirty="0"/>
              <a:t>nd</a:t>
            </a:r>
            <a:r>
              <a:rPr lang="en-US" altLang="en-US" sz="2800" dirty="0"/>
              <a:t> Recharter and 6-month Extension</a:t>
            </a:r>
          </a:p>
          <a:p>
            <a:pPr marL="0" indent="0">
              <a:buNone/>
            </a:pPr>
            <a:r>
              <a:rPr lang="en-US" altLang="en-US" sz="2800" dirty="0"/>
              <a:t>AMP Study Group</a:t>
            </a:r>
          </a:p>
          <a:p>
            <a:pPr marL="0" indent="0">
              <a:buNone/>
            </a:pPr>
            <a:r>
              <a:rPr lang="en-US" altLang="en-US" dirty="0"/>
              <a:t>P802.11bb and P802.11bc to </a:t>
            </a:r>
            <a:r>
              <a:rPr lang="en-US" altLang="en-US" dirty="0" err="1"/>
              <a:t>RevCom</a:t>
            </a:r>
            <a:endParaRPr lang="en-US" altLang="en-US" sz="2800" dirty="0"/>
          </a:p>
        </p:txBody>
      </p:sp>
    </p:spTree>
    <p:extLst>
      <p:ext uri="{BB962C8B-B14F-4D97-AF65-F5344CB8AC3E}">
        <p14:creationId xmlns:p14="http://schemas.microsoft.com/office/powerpoint/2010/main" val="3429797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IEEE-SA Standards Board (SASB)</a:t>
            </a:r>
          </a:p>
        </p:txBody>
      </p:sp>
      <p:sp>
        <p:nvSpPr>
          <p:cNvPr id="15363" name="Content Placeholder 2"/>
          <p:cNvSpPr>
            <a:spLocks noGrp="1"/>
          </p:cNvSpPr>
          <p:nvPr>
            <p:ph idx="1"/>
          </p:nvPr>
        </p:nvSpPr>
        <p:spPr>
          <a:xfrm>
            <a:off x="894127" y="1600200"/>
            <a:ext cx="10363200" cy="4648200"/>
          </a:xfrm>
        </p:spPr>
        <p:txBody>
          <a:bodyPr/>
          <a:lstStyle/>
          <a:p>
            <a:pPr marL="0" indent="0">
              <a:buNone/>
            </a:pPr>
            <a:endParaRPr lang="en-US" altLang="en-US" sz="2800" dirty="0"/>
          </a:p>
          <a:p>
            <a:pPr marL="0" indent="0">
              <a:buNone/>
            </a:pPr>
            <a:r>
              <a:rPr lang="en-US" altLang="en-US" sz="2800" dirty="0"/>
              <a:t>March 2023: No items</a:t>
            </a:r>
          </a:p>
          <a:p>
            <a:pPr marL="0" indent="0">
              <a:buNone/>
            </a:pPr>
            <a:endParaRPr lang="en-US" altLang="en-US" sz="2800" dirty="0"/>
          </a:p>
          <a:p>
            <a:pPr marL="0" indent="0">
              <a:buNone/>
            </a:pPr>
            <a:r>
              <a:rPr lang="en-US" altLang="en-US" sz="2800" dirty="0"/>
              <a:t>June 2023:</a:t>
            </a:r>
          </a:p>
          <a:p>
            <a:pPr marL="0" indent="0">
              <a:buNone/>
            </a:pPr>
            <a:r>
              <a:rPr lang="en-US" altLang="en-US" sz="2800" b="0" dirty="0"/>
              <a:t>P802.11bb D7.0 to </a:t>
            </a:r>
            <a:r>
              <a:rPr lang="en-US" altLang="en-US" sz="2800" b="0" dirty="0" err="1"/>
              <a:t>RevCom</a:t>
            </a:r>
            <a:endParaRPr lang="en-US" altLang="en-US" sz="2800" b="0" dirty="0"/>
          </a:p>
          <a:p>
            <a:pPr marL="0" indent="0">
              <a:buNone/>
            </a:pPr>
            <a:r>
              <a:rPr lang="en-US" altLang="en-US" sz="2800" b="0" dirty="0"/>
              <a:t>P802.11bc D7.0 to </a:t>
            </a:r>
            <a:r>
              <a:rPr lang="en-US" altLang="en-US" sz="2800" b="0" dirty="0" err="1"/>
              <a:t>RevCom</a:t>
            </a:r>
            <a:endParaRPr lang="en-US" altLang="en-US" sz="2800" b="0" dirty="0"/>
          </a:p>
          <a:p>
            <a:pPr marL="0" indent="0">
              <a:buNone/>
            </a:pPr>
            <a:endParaRPr lang="en-US" altLang="en-US" sz="2800" dirty="0"/>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3717701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a:t>M3.1 802.11 Working Group Session Documents</a:t>
            </a:r>
          </a:p>
        </p:txBody>
      </p:sp>
      <p:sp>
        <p:nvSpPr>
          <p:cNvPr id="3" name="Date Placeholder 2"/>
          <p:cNvSpPr>
            <a:spLocks noGrp="1"/>
          </p:cNvSpPr>
          <p:nvPr>
            <p:ph type="dt" sz="half" idx="10"/>
          </p:nvPr>
        </p:nvSpPr>
        <p:spPr/>
        <p:txBody>
          <a:bodyPr/>
          <a:lstStyle/>
          <a:p>
            <a:pPr>
              <a:defRPr/>
            </a:pPr>
            <a:r>
              <a:rPr lang="en-US"/>
              <a:t>March 2023</a:t>
            </a:r>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8" name="Table 7"/>
          <p:cNvGraphicFramePr>
            <a:graphicFrameLocks noGrp="1"/>
          </p:cNvGraphicFramePr>
          <p:nvPr>
            <p:extLst>
              <p:ext uri="{D42A27DB-BD31-4B8C-83A1-F6EECF244321}">
                <p14:modId xmlns:p14="http://schemas.microsoft.com/office/powerpoint/2010/main" val="1398394216"/>
              </p:ext>
            </p:extLst>
          </p:nvPr>
        </p:nvGraphicFramePr>
        <p:xfrm>
          <a:off x="929218" y="1828802"/>
          <a:ext cx="9625013" cy="3914524"/>
        </p:xfrm>
        <a:graphic>
          <a:graphicData uri="http://schemas.openxmlformats.org/drawingml/2006/table">
            <a:tbl>
              <a:tblPr/>
              <a:tblGrid>
                <a:gridCol w="3605213">
                  <a:extLst>
                    <a:ext uri="{9D8B030D-6E8A-4147-A177-3AD203B41FA5}">
                      <a16:colId xmlns:a16="http://schemas.microsoft.com/office/drawing/2014/main" val="20000"/>
                    </a:ext>
                  </a:extLst>
                </a:gridCol>
                <a:gridCol w="6019800">
                  <a:extLst>
                    <a:ext uri="{9D8B030D-6E8A-4147-A177-3AD203B41FA5}">
                      <a16:colId xmlns:a16="http://schemas.microsoft.com/office/drawing/2014/main" val="20001"/>
                    </a:ext>
                  </a:extLst>
                </a:gridCol>
              </a:tblGrid>
              <a:tr h="352674">
                <a:tc>
                  <a:txBody>
                    <a:bodyPr/>
                    <a:lstStyle/>
                    <a:p>
                      <a:pPr algn="l" fontAlgn="b"/>
                      <a:r>
                        <a:rPr lang="en-US" sz="2000" b="1" i="1" u="none" strike="noStrike">
                          <a:effectLst/>
                          <a:latin typeface="Arial" panose="020B0604020202020204" pitchFamily="34" charset="0"/>
                        </a:rPr>
                        <a:t>WG Session Reports</a:t>
                      </a:r>
                    </a:p>
                  </a:txBody>
                  <a:tcPr marL="0" marR="0" marT="0" marB="0" anchor="b">
                    <a:lnL>
                      <a:noFill/>
                    </a:lnL>
                    <a:lnR>
                      <a:noFill/>
                    </a:lnR>
                    <a:lnT>
                      <a:noFill/>
                    </a:lnT>
                    <a:lnB>
                      <a:noFill/>
                    </a:lnB>
                    <a:solidFill>
                      <a:srgbClr val="FFCCFF"/>
                    </a:solidFill>
                  </a:tcPr>
                </a:tc>
                <a:tc>
                  <a:txBody>
                    <a:bodyPr/>
                    <a:lstStyle/>
                    <a:p>
                      <a:pPr algn="l" fontAlgn="b"/>
                      <a:r>
                        <a:rPr lang="en-US" sz="2000" b="0" i="1" u="sng" strike="noStrike">
                          <a:solidFill>
                            <a:srgbClr val="0000D4"/>
                          </a:solidFill>
                          <a:effectLst/>
                          <a:latin typeface="Arial" panose="020B0604020202020204" pitchFamily="34" charset="0"/>
                        </a:rPr>
                        <a:t> </a:t>
                      </a: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0"/>
                  </a:ext>
                </a:extLst>
              </a:tr>
              <a:tr h="352674">
                <a:tc>
                  <a:txBody>
                    <a:bodyPr/>
                    <a:lstStyle/>
                    <a:p>
                      <a:pPr algn="l" fontAlgn="b"/>
                      <a:r>
                        <a:rPr lang="en-US" sz="2000" b="0" i="0" u="none" strike="noStrike">
                          <a:solidFill>
                            <a:srgbClr val="323232"/>
                          </a:solidFill>
                          <a:effectLst/>
                          <a:latin typeface="Arial" panose="020B0604020202020204" pitchFamily="34" charset="0"/>
                        </a:rPr>
                        <a:t>WG Agenda</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3"/>
                        </a:rPr>
                        <a:t>https://mentor.ieee.org/802.11/dcn/23/11-23-0176</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1"/>
                  </a:ext>
                </a:extLst>
              </a:tr>
              <a:tr h="352674">
                <a:tc>
                  <a:txBody>
                    <a:bodyPr/>
                    <a:lstStyle/>
                    <a:p>
                      <a:pPr algn="l" fontAlgn="b"/>
                      <a:r>
                        <a:rPr lang="en-US" sz="2000" b="0" i="0" u="none" strike="noStrike">
                          <a:solidFill>
                            <a:srgbClr val="323232"/>
                          </a:solidFill>
                          <a:effectLst/>
                          <a:latin typeface="Arial" panose="020B0604020202020204" pitchFamily="34" charset="0"/>
                        </a:rPr>
                        <a:t>Opening report</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4"/>
                        </a:rPr>
                        <a:t>https://mentor.ieee.org/802.11/dcn/23/11-23-0177</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2"/>
                  </a:ext>
                </a:extLst>
              </a:tr>
              <a:tr h="352674">
                <a:tc>
                  <a:txBody>
                    <a:bodyPr/>
                    <a:lstStyle/>
                    <a:p>
                      <a:pPr algn="l" fontAlgn="b"/>
                      <a:r>
                        <a:rPr lang="en-US" sz="2000" b="0" i="0" u="none" strike="noStrike">
                          <a:solidFill>
                            <a:srgbClr val="323232"/>
                          </a:solidFill>
                          <a:effectLst/>
                          <a:latin typeface="Arial" panose="020B0604020202020204" pitchFamily="34" charset="0"/>
                        </a:rPr>
                        <a:t>Snapshot slides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5"/>
                        </a:rPr>
                        <a:t>https://mentor.ieee.org/802.11/dcn/23/11-23-0203</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3"/>
                  </a:ext>
                </a:extLst>
              </a:tr>
              <a:tr h="394166">
                <a:tc>
                  <a:txBody>
                    <a:bodyPr/>
                    <a:lstStyle/>
                    <a:p>
                      <a:pPr algn="l" fontAlgn="b"/>
                      <a:r>
                        <a:rPr lang="en-US" sz="2000" b="0" i="0" u="none" strike="noStrike">
                          <a:solidFill>
                            <a:srgbClr val="323232"/>
                          </a:solidFill>
                          <a:effectLst/>
                          <a:latin typeface="Arial" panose="020B0604020202020204" pitchFamily="34" charset="0"/>
                        </a:rPr>
                        <a:t>1</a:t>
                      </a:r>
                      <a:r>
                        <a:rPr lang="en-US" sz="2000" b="0" i="0" u="none" strike="noStrike" baseline="30000">
                          <a:solidFill>
                            <a:srgbClr val="323232"/>
                          </a:solidFill>
                          <a:effectLst/>
                          <a:latin typeface="Arial" panose="020B0604020202020204" pitchFamily="34" charset="0"/>
                        </a:rPr>
                        <a:t>st</a:t>
                      </a:r>
                      <a:r>
                        <a:rPr lang="en-US" sz="20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6"/>
                        </a:rPr>
                        <a:t>https://mentor.ieee.org/802.11/dcn/23/11-23-0181</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4"/>
                  </a:ext>
                </a:extLst>
              </a:tr>
              <a:tr h="394166">
                <a:tc>
                  <a:txBody>
                    <a:bodyPr/>
                    <a:lstStyle/>
                    <a:p>
                      <a:pPr algn="l" fontAlgn="b"/>
                      <a:r>
                        <a:rPr lang="en-US" sz="2000" b="0" i="0" u="none" strike="noStrike">
                          <a:solidFill>
                            <a:srgbClr val="323232"/>
                          </a:solidFill>
                          <a:effectLst/>
                          <a:latin typeface="Arial" panose="020B0604020202020204" pitchFamily="34" charset="0"/>
                        </a:rPr>
                        <a:t>2</a:t>
                      </a:r>
                      <a:r>
                        <a:rPr lang="en-US" sz="2000" b="0" i="0" u="none" strike="noStrike" baseline="30000">
                          <a:solidFill>
                            <a:srgbClr val="323232"/>
                          </a:solidFill>
                          <a:effectLst/>
                          <a:latin typeface="Arial" panose="020B0604020202020204" pitchFamily="34" charset="0"/>
                        </a:rPr>
                        <a:t>nd</a:t>
                      </a:r>
                      <a:r>
                        <a:rPr lang="en-US" sz="20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7"/>
                        </a:rPr>
                        <a:t>https://mentor.ieee.org/802.11/dcn/23/11-23-0204</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5"/>
                  </a:ext>
                </a:extLst>
              </a:tr>
              <a:tr h="352674">
                <a:tc>
                  <a:txBody>
                    <a:bodyPr/>
                    <a:lstStyle/>
                    <a:p>
                      <a:pPr algn="l" fontAlgn="b"/>
                      <a:r>
                        <a:rPr lang="en-US" sz="2000" b="0" i="0" u="none" strike="noStrike">
                          <a:solidFill>
                            <a:srgbClr val="323232"/>
                          </a:solidFill>
                          <a:effectLst/>
                          <a:latin typeface="Arial" panose="020B0604020202020204" pitchFamily="34" charset="0"/>
                        </a:rPr>
                        <a:t>Treasurer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8"/>
                        </a:rPr>
                        <a:t>https://mentor.ieee.org/802-ec/dcn/23/ec-23-0003</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6"/>
                  </a:ext>
                </a:extLst>
              </a:tr>
              <a:tr h="267696">
                <a:tc>
                  <a:txBody>
                    <a:bodyPr/>
                    <a:lstStyle/>
                    <a:p>
                      <a:pPr algn="l" fontAlgn="b"/>
                      <a:r>
                        <a:rPr lang="en-US" sz="2000" b="0" i="0" u="none" strike="noStrike">
                          <a:solidFill>
                            <a:srgbClr val="323232"/>
                          </a:solidFill>
                          <a:effectLst/>
                          <a:latin typeface="Arial" panose="020B0604020202020204" pitchFamily="34" charset="0"/>
                        </a:rPr>
                        <a:t>Chair's Supplementary Material</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9"/>
                        </a:rPr>
                        <a:t>https://mentor.ieee.org/802.11/dcn/23/11-23-0178</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7"/>
                  </a:ext>
                </a:extLst>
              </a:tr>
              <a:tr h="352674">
                <a:tc>
                  <a:txBody>
                    <a:bodyPr/>
                    <a:lstStyle/>
                    <a:p>
                      <a:pPr algn="l" fontAlgn="b"/>
                      <a:r>
                        <a:rPr lang="en-US" sz="2000" b="0" i="0" u="none" strike="noStrike">
                          <a:solidFill>
                            <a:srgbClr val="323232"/>
                          </a:solidFill>
                          <a:effectLst/>
                          <a:latin typeface="Arial" panose="020B0604020202020204" pitchFamily="34" charset="0"/>
                        </a:rPr>
                        <a:t>Motions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10"/>
                        </a:rPr>
                        <a:t>https://mentor.ieee.org/802.11/dcn/23/11-23-0188</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8"/>
                  </a:ext>
                </a:extLst>
              </a:tr>
              <a:tr h="352674">
                <a:tc>
                  <a:txBody>
                    <a:bodyPr/>
                    <a:lstStyle/>
                    <a:p>
                      <a:pPr algn="l" fontAlgn="b"/>
                      <a:r>
                        <a:rPr lang="en-US" sz="2000" b="0" i="0" u="none" strike="noStrike">
                          <a:solidFill>
                            <a:srgbClr val="323232"/>
                          </a:solidFill>
                          <a:effectLst/>
                          <a:latin typeface="Arial" panose="020B0604020202020204" pitchFamily="34" charset="0"/>
                        </a:rPr>
                        <a:t>Session report</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11"/>
                        </a:rPr>
                        <a:t>https://mentor.ieee.org/802.11/dcn/23/11-23-0202</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9"/>
                  </a:ext>
                </a:extLst>
              </a:tr>
              <a:tr h="352674">
                <a:tc>
                  <a:txBody>
                    <a:bodyPr/>
                    <a:lstStyle/>
                    <a:p>
                      <a:pPr algn="l" fontAlgn="b"/>
                      <a:r>
                        <a:rPr lang="en-US" sz="2000" b="0" i="0" u="none" strike="noStrike">
                          <a:solidFill>
                            <a:srgbClr val="323232"/>
                          </a:solidFill>
                          <a:effectLst/>
                          <a:latin typeface="Arial" panose="020B0604020202020204" pitchFamily="34" charset="0"/>
                        </a:rPr>
                        <a:t>Previous Session Minutes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dirty="0">
                          <a:solidFill>
                            <a:srgbClr val="0000D4"/>
                          </a:solidFill>
                          <a:effectLst/>
                          <a:latin typeface="Arial" panose="020B0604020202020204" pitchFamily="34" charset="0"/>
                          <a:hlinkClick r:id="rId12"/>
                        </a:rPr>
                        <a:t>https://mentor.ieee.org/802.11/dcn/23/11-23-0004</a:t>
                      </a:r>
                      <a:endParaRPr lang="en-US"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10"/>
                  </a:ext>
                </a:extLst>
              </a:tr>
            </a:tbl>
          </a:graphicData>
        </a:graphic>
      </p:graphicFrame>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7</a:t>
            </a:fld>
            <a:endParaRPr lang="en-US"/>
          </a:p>
        </p:txBody>
      </p:sp>
    </p:spTree>
    <p:extLst>
      <p:ext uri="{BB962C8B-B14F-4D97-AF65-F5344CB8AC3E}">
        <p14:creationId xmlns:p14="http://schemas.microsoft.com/office/powerpoint/2010/main" val="1711243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Joint meetings and Reciprocal Credit</a:t>
            </a:r>
          </a:p>
        </p:txBody>
      </p:sp>
      <p:sp>
        <p:nvSpPr>
          <p:cNvPr id="13315" name="Content Placeholder 6"/>
          <p:cNvSpPr>
            <a:spLocks noGrp="1"/>
          </p:cNvSpPr>
          <p:nvPr>
            <p:ph idx="1"/>
          </p:nvPr>
        </p:nvSpPr>
        <p:spPr>
          <a:xfrm>
            <a:off x="914400" y="1981200"/>
            <a:ext cx="10363200" cy="4343400"/>
          </a:xfrm>
        </p:spPr>
        <p:txBody>
          <a:bodyPr/>
          <a:lstStyle/>
          <a:p>
            <a:r>
              <a:rPr lang="en-GB" altLang="en-US" dirty="0"/>
              <a:t>Reciprocal credit is provided to 802.11 voters for attendance at:  802.18 (.11 credit for .18 attendance and .18 credit for the .11 attendance during the 2 .18 timeslots), 802.19, 802.24, 802.1, and the 802 JTC1 SC.</a:t>
            </a:r>
          </a:p>
          <a:p>
            <a:pPr marL="457200" lvl="1" indent="0">
              <a:buNone/>
            </a:pPr>
            <a:endParaRPr lang="en-GB" altLang="en-US" dirty="0"/>
          </a:p>
          <a:p>
            <a:r>
              <a:rPr lang="en-US" altLang="en-US" dirty="0"/>
              <a:t>For the March 2023 session, reciprocal credit is given for other WG/TAG meetings which occur during the WG11 session, Monday March 13, 2023 10:00 am Eastern time to Friday, March 17, 2023 noon Eastern time. </a:t>
            </a:r>
          </a:p>
          <a:p>
            <a:endParaRPr lang="en-US" altLang="en-US" dirty="0"/>
          </a:p>
          <a:p>
            <a:r>
              <a:rPr lang="en-US" altLang="en-US" dirty="0"/>
              <a:t>The </a:t>
            </a:r>
            <a:r>
              <a:rPr lang="en-US" altLang="en-US" u="sng" dirty="0"/>
              <a:t>March</a:t>
            </a:r>
            <a:r>
              <a:rPr lang="en-US" altLang="en-US" dirty="0"/>
              <a:t> 2023 in-person and electronic meeting DOES count towards voting credit.</a:t>
            </a:r>
            <a:endParaRPr lang="en-GB" altLang="en-US" dirty="0"/>
          </a:p>
          <a:p>
            <a:pPr marL="0" indent="0">
              <a:buNone/>
            </a:pPr>
            <a:endParaRPr lang="en-GB" altLang="en-US" dirty="0"/>
          </a:p>
          <a:p>
            <a:pPr marL="0" indent="0">
              <a:buNone/>
            </a:pPr>
            <a:endParaRPr lang="en-GB" altLang="en-US" sz="1800" b="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723633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M3.2 802.18 details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r>
              <a:rPr lang="en-US" dirty="0"/>
              <a:t>Agenda:   see </a:t>
            </a:r>
            <a:r>
              <a:rPr lang="en-US" dirty="0">
                <a:hlinkClick r:id="rId2"/>
              </a:rPr>
              <a:t>https://mentor.ieee.org/802.18/documents</a:t>
            </a:r>
            <a:r>
              <a:rPr lang="en-US" dirty="0"/>
              <a:t> </a:t>
            </a:r>
          </a:p>
          <a:p>
            <a:pPr>
              <a:spcBef>
                <a:spcPts val="0"/>
              </a:spcBef>
              <a:buFont typeface="Arial" panose="020B0604020202020204" pitchFamily="34" charset="0"/>
              <a:buChar char="•"/>
            </a:pPr>
            <a:r>
              <a:rPr lang="en-US" altLang="en-US" dirty="0"/>
              <a:t>Meeting times: Tuesday 2023-03-14 AM2 and Thursday 2023-03-16 AM1, see </a:t>
            </a:r>
            <a:r>
              <a:rPr lang="en-US" altLang="en-US" dirty="0">
                <a:hlinkClick r:id="rId3"/>
              </a:rPr>
              <a:t>https://www.ieee802.org/18/</a:t>
            </a:r>
            <a:r>
              <a:rPr lang="en-US" altLang="en-US" dirty="0"/>
              <a:t> and </a:t>
            </a:r>
            <a:r>
              <a:rPr lang="en-US" altLang="en-US" dirty="0">
                <a:hlinkClick r:id="rId4"/>
              </a:rPr>
              <a:t>https://ieee802.org/802tele_calendar.html</a:t>
            </a:r>
            <a:r>
              <a:rPr lang="en-US" altLang="en-US" dirty="0"/>
              <a:t> </a:t>
            </a:r>
          </a:p>
          <a:p>
            <a:pPr>
              <a:spcBef>
                <a:spcPts val="0"/>
              </a:spcBef>
              <a:buFont typeface="Arial" panose="020B0604020202020204" pitchFamily="34" charset="0"/>
              <a:buChar char="•"/>
            </a:pPr>
            <a:endParaRPr lang="en-US" altLang="en-US" sz="2400" dirty="0"/>
          </a:p>
          <a:p>
            <a:pPr>
              <a:spcBef>
                <a:spcPts val="0"/>
              </a:spcBef>
              <a:buFont typeface="Arial" panose="020B0604020202020204" pitchFamily="34" charset="0"/>
              <a:buChar char="•"/>
            </a:pPr>
            <a:r>
              <a:rPr lang="en-US" altLang="en-US" dirty="0"/>
              <a:t>Discussion items of interest to 802.11 WG include</a:t>
            </a:r>
          </a:p>
          <a:p>
            <a:pPr lvl="1">
              <a:spcBef>
                <a:spcPts val="0"/>
              </a:spcBef>
              <a:buFont typeface="Arial" panose="020B0604020202020204" pitchFamily="34" charset="0"/>
              <a:buChar char="•"/>
            </a:pPr>
            <a:r>
              <a:rPr lang="en-US" altLang="en-US" dirty="0"/>
              <a:t>Recent Americas, European ETSI, CEPT and Asia Pacific activities status and discussion</a:t>
            </a:r>
          </a:p>
          <a:p>
            <a:pPr lvl="1">
              <a:spcBef>
                <a:spcPts val="0"/>
              </a:spcBef>
              <a:buFont typeface="Arial" panose="020B0604020202020204" pitchFamily="34" charset="0"/>
              <a:buChar char="•"/>
            </a:pPr>
            <a:r>
              <a:rPr lang="en-US" dirty="0"/>
              <a:t>IEEE 802 ITU-R WP5A contributions</a:t>
            </a:r>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9</a:t>
            </a:fld>
            <a:endParaRPr lang="en-US"/>
          </a:p>
        </p:txBody>
      </p:sp>
    </p:spTree>
    <p:extLst>
      <p:ext uri="{BB962C8B-B14F-4D97-AF65-F5344CB8AC3E}">
        <p14:creationId xmlns:p14="http://schemas.microsoft.com/office/powerpoint/2010/main" val="371744886"/>
      </p:ext>
    </p:extLst>
  </p:cSld>
  <p:clrMapOvr>
    <a:masterClrMapping/>
  </p:clrMapOvr>
</p:sld>
</file>

<file path=ppt/theme/theme1.xml><?xml version="1.0" encoding="utf-8"?>
<a:theme xmlns:a="http://schemas.openxmlformats.org/drawingml/2006/main" name="Default Design">
  <a:themeElements>
    <a:clrScheme name="Custom 4">
      <a:dk1>
        <a:srgbClr val="000000"/>
      </a:dk1>
      <a:lt1>
        <a:srgbClr val="FFFFFF"/>
      </a:lt1>
      <a:dk2>
        <a:srgbClr val="000000"/>
      </a:dk2>
      <a:lt2>
        <a:srgbClr val="969696"/>
      </a:lt2>
      <a:accent1>
        <a:srgbClr val="0070C0"/>
      </a:accent1>
      <a:accent2>
        <a:srgbClr val="FF0000"/>
      </a:accent2>
      <a:accent3>
        <a:srgbClr val="00B050"/>
      </a:accent3>
      <a:accent4>
        <a:srgbClr val="FFFF00"/>
      </a:accent4>
      <a:accent5>
        <a:srgbClr val="AAE2CA"/>
      </a:accent5>
      <a:accent6>
        <a:srgbClr val="2D2DB9"/>
      </a:accent6>
      <a:hlink>
        <a:srgbClr val="2D2DB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182182</TotalTime>
  <Words>2810</Words>
  <Application>Microsoft Office PowerPoint</Application>
  <PresentationFormat>Widescreen</PresentationFormat>
  <Paragraphs>719</Paragraphs>
  <Slides>30</Slides>
  <Notes>17</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30</vt:i4>
      </vt:variant>
    </vt:vector>
  </HeadingPairs>
  <TitlesOfParts>
    <vt:vector size="39" baseType="lpstr">
      <vt:lpstr>Arial</vt:lpstr>
      <vt:lpstr>Arial Narrow</vt:lpstr>
      <vt:lpstr>Calibri</vt:lpstr>
      <vt:lpstr>Tahoma</vt:lpstr>
      <vt:lpstr>Times New Roman</vt:lpstr>
      <vt:lpstr>Wingdings</vt:lpstr>
      <vt:lpstr>Default Design</vt:lpstr>
      <vt:lpstr>Custom Design</vt:lpstr>
      <vt:lpstr>Document</vt:lpstr>
      <vt:lpstr>802.11 Working Group Opening Report March 2023</vt:lpstr>
      <vt:lpstr>Introduction</vt:lpstr>
      <vt:lpstr>M1.3 Meeting Decorum</vt:lpstr>
      <vt:lpstr>M2.2.1 Summary of Liaisons </vt:lpstr>
      <vt:lpstr>M2.3 Recent and anticipated 802 EC actions</vt:lpstr>
      <vt:lpstr>M2.3 IEEE-SA Standards Board (SASB)</vt:lpstr>
      <vt:lpstr>M3.1 802.11 Working Group Session Documents</vt:lpstr>
      <vt:lpstr>M3.2 Joint meetings and Reciprocal Credit</vt:lpstr>
      <vt:lpstr>M3.2 802.18 details</vt:lpstr>
      <vt:lpstr>M3.2 802.19 details</vt:lpstr>
      <vt:lpstr>M3.2 Other 802 WG meetings</vt:lpstr>
      <vt:lpstr>M4.1.1/W2.6 IEEE 802.11 Groups </vt:lpstr>
      <vt:lpstr>M4.1.2 /W2.6 PAR Expiration/Renewal Schedule</vt:lpstr>
      <vt:lpstr>M4.1.3 /W2.6 802.11 WG Appointed positions</vt:lpstr>
      <vt:lpstr>M4.1.3 /W2.6 Officers</vt:lpstr>
      <vt:lpstr>M4.1.4 /W2.6 IEEE 802.11 Revisions</vt:lpstr>
      <vt:lpstr>M4.1.4 /W2.6 IEEE 802.11 Standards Pipeline</vt:lpstr>
      <vt:lpstr>M4.1.5 /W2.6 Summary of ballots and comment collections</vt:lpstr>
      <vt:lpstr>M4.1.6 /W2.6 Current Membership Status</vt:lpstr>
      <vt:lpstr>M6.2 Announcements: 2023 March Designation of Individual experts</vt:lpstr>
      <vt:lpstr>M6.2 Announcements: 802 Chair request</vt:lpstr>
      <vt:lpstr>background data</vt:lpstr>
      <vt:lpstr>PowerPoint Presentation</vt:lpstr>
      <vt:lpstr>PowerPoint Presentation</vt:lpstr>
      <vt:lpstr>Attendees by affiliation (attended at least one meeting January to March</vt:lpstr>
      <vt:lpstr>Attendance by subgroup (January to March)</vt:lpstr>
      <vt:lpstr>M6.2 Memorial: Donna Ferguson</vt:lpstr>
      <vt:lpstr>Additional Reference material</vt:lpstr>
      <vt:lpstr> Comment Resolution Resources</vt:lpstr>
      <vt:lpstr> Motion and other templates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dorothy.stanley@hpe.com</dc:creator>
  <cp:keywords>March 2023</cp:keywords>
  <cp:lastModifiedBy>Stanley, Dorothy</cp:lastModifiedBy>
  <cp:revision>2460</cp:revision>
  <cp:lastPrinted>1998-02-10T13:28:06Z</cp:lastPrinted>
  <dcterms:created xsi:type="dcterms:W3CDTF">1998-02-10T13:07:52Z</dcterms:created>
  <dcterms:modified xsi:type="dcterms:W3CDTF">2023-03-13T19:23:55Z</dcterms:modified>
  <cp:category>Dorothy Stanley, HP Enterprise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59ef7ea6-7660-4976-a5e3-adea9f669c32</vt:lpwstr>
  </property>
  <property fmtid="{D5CDD505-2E9C-101B-9397-08002B2CF9AE}" pid="3" name="CTP_TimeStamp">
    <vt:lpwstr>2018-09-10 22:21:28Z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