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3"/>
  </p:notesMasterIdLst>
  <p:handoutMasterIdLst>
    <p:handoutMasterId r:id="rId34"/>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50" r:id="rId22"/>
    <p:sldId id="557" r:id="rId23"/>
    <p:sldId id="466" r:id="rId24"/>
    <p:sldId id="558" r:id="rId25"/>
    <p:sldId id="559" r:id="rId26"/>
    <p:sldId id="560" r:id="rId27"/>
    <p:sldId id="561" r:id="rId28"/>
    <p:sldId id="563" r:id="rId29"/>
    <p:sldId id="489" r:id="rId30"/>
    <p:sldId id="458" r:id="rId31"/>
    <p:sldId id="562" r:id="rId32"/>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50" autoAdjust="0"/>
    <p:restoredTop sz="92269" autoAdjust="0"/>
  </p:normalViewPr>
  <p:slideViewPr>
    <p:cSldViewPr>
      <p:cViewPr varScale="1">
        <p:scale>
          <a:sx n="85" d="100"/>
          <a:sy n="85" d="100"/>
        </p:scale>
        <p:origin x="86" y="77"/>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802.11-22-2113r0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802.11-22-2113r0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35966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22</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28</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March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March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802.11-23/0177r0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March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www.hildebrandrussfh.com/obituary/donna-ferguson__;!!NpxR!nboCZivIR3yDK7ueH_XMgeLRguQvN2flf6_yka_SCI_kVsUtbUgdbLvnEW6dtG_rw7rNMAo-AtGQs-siLDCO$" TargetMode="External"/><Relationship Id="rId2" Type="http://schemas.openxmlformats.org/officeDocument/2006/relationships/image" Target="../media/image8.jpg"/><Relationship Id="rId1" Type="http://schemas.openxmlformats.org/officeDocument/2006/relationships/slideLayout" Target="../slideLayouts/slideLayout4.xml"/><Relationship Id="rId4" Type="http://schemas.openxmlformats.org/officeDocument/2006/relationships/hyperlink" Target="https://urldefense.com/v3/__https:/www.legacy.com/funeral-homes/obituaries/name/donna-ferguson-obituary?pid=203949637&amp;v=batesville__;!!NpxR!nboCZivIR3yDK7ueH_XMgeLRguQvN2flf6_yka_SCI_kVsUtbUgdbLvnEW6dtG_rw7rNMAo-AtGQs56DhR_Q$"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3/11-23-0158-00-0000-motions-and-straw-poll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0176" TargetMode="External"/><Relationship Id="rId7" Type="http://schemas.openxmlformats.org/officeDocument/2006/relationships/hyperlink" Target="https://mentor.ieee.org/802.11/dcn/23/11-23-0204" TargetMode="External"/><Relationship Id="rId12" Type="http://schemas.openxmlformats.org/officeDocument/2006/relationships/hyperlink" Target="https://mentor.ieee.org/802.11/dcn/23/11-23-000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0181" TargetMode="External"/><Relationship Id="rId11" Type="http://schemas.openxmlformats.org/officeDocument/2006/relationships/hyperlink" Target="https://mentor.ieee.org/802.11/dcn/23/11-23-0202" TargetMode="External"/><Relationship Id="rId5" Type="http://schemas.openxmlformats.org/officeDocument/2006/relationships/hyperlink" Target="https://mentor.ieee.org/802.11/dcn/23/11-23-0203" TargetMode="External"/><Relationship Id="rId10" Type="http://schemas.openxmlformats.org/officeDocument/2006/relationships/hyperlink" Target="https://mentor.ieee.org/802.11/dcn/23/11-23-0188" TargetMode="External"/><Relationship Id="rId4" Type="http://schemas.openxmlformats.org/officeDocument/2006/relationships/hyperlink" Target="https://mentor.ieee.org/802.11/dcn/23/11-23-0177" TargetMode="External"/><Relationship Id="rId9" Type="http://schemas.openxmlformats.org/officeDocument/2006/relationships/hyperlink" Target="https://mentor.ieee.org/802.11/dcn/23/11-23-017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March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2023-03-12</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March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814070600"/>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282601243"/>
              </p:ext>
            </p:extLst>
          </p:nvPr>
        </p:nvGraphicFramePr>
        <p:xfrm>
          <a:off x="6248400" y="1719575"/>
          <a:ext cx="5744499" cy="38680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*recently published, copy available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6244273" cy="369332"/>
          </a:xfrm>
          <a:prstGeom prst="rect">
            <a:avLst/>
          </a:prstGeom>
          <a:solidFill>
            <a:schemeClr val="accent4"/>
          </a:solidFill>
        </p:spPr>
        <p:txBody>
          <a:bodyPr wrap="none" rtlCol="0">
            <a:spAutoFit/>
          </a:bodyPr>
          <a:lstStyle/>
          <a:p>
            <a:r>
              <a:rPr lang="en-US" sz="1800" dirty="0"/>
              <a:t>PAR Extension Request – target WG11 approval in May 2023</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Peter Ecclesine</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683260410"/>
              </p:ext>
            </p:extLst>
          </p:nvPr>
        </p:nvGraphicFramePr>
        <p:xfrm>
          <a:off x="152400" y="897598"/>
          <a:ext cx="11734800" cy="492408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 (TBC)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AZ</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Jonathan SEGEV</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Assaf KASHER</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Chao-Chun WANG, Roy WANT</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Hongyuan</a:t>
                      </a:r>
                      <a:r>
                        <a:rPr kumimoji="0" lang="en-US" sz="1400" b="1" i="0" u="none" strike="noStrike" kern="1200" cap="none" normalizeH="0" baseline="0" dirty="0">
                          <a:ln>
                            <a:noFill/>
                          </a:ln>
                          <a:solidFill>
                            <a:schemeClr val="tx1"/>
                          </a:solidFill>
                          <a:effectLst/>
                          <a:latin typeface="Times New Roman" pitchFamily="18" charset="0"/>
                          <a:ea typeface="+mn-ea"/>
                          <a:cs typeface="+mn-cs"/>
                        </a:rPr>
                        <a:t> ZHANG, 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Yujin</a:t>
                      </a:r>
                      <a:r>
                        <a:rPr kumimoji="0" lang="en-US" sz="1400" b="1" i="0" u="none" strike="noStrike" kern="1200" cap="none" normalizeH="0" baseline="0" dirty="0">
                          <a:ln>
                            <a:noFill/>
                          </a:ln>
                          <a:solidFill>
                            <a:schemeClr val="tx1"/>
                          </a:solidFill>
                          <a:effectLst/>
                          <a:latin typeface="Times New Roman" pitchFamily="18" charset="0"/>
                          <a:ea typeface="+mn-ea"/>
                          <a:cs typeface="+mn-cs"/>
                        </a:rPr>
                        <a:t> NOH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Yan ZHANG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GB" sz="1400" b="1" dirty="0" err="1"/>
                        <a:t>Zhisong</a:t>
                      </a:r>
                      <a:r>
                        <a:rPr lang="en-GB" sz="1400" b="1" dirty="0"/>
                        <a:t> ZUO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March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7818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March 2023</a:t>
            </a:r>
            <a:endParaRPr lang="en-US" dirty="0"/>
          </a:p>
        </p:txBody>
      </p:sp>
      <p:sp>
        <p:nvSpPr>
          <p:cNvPr id="44" name="AutoShape 46"/>
          <p:cNvSpPr>
            <a:spLocks noChangeArrowheads="1"/>
          </p:cNvSpPr>
          <p:nvPr/>
        </p:nvSpPr>
        <p:spPr bwMode="auto">
          <a:xfrm>
            <a:off x="7391966"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2" y="2132743"/>
            <a:ext cx="931174" cy="47692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709594"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73943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714047"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05713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89529" y="1450527"/>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7175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41676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TIG</a:t>
            </a:r>
          </a:p>
        </p:txBody>
      </p:sp>
      <p:sp>
        <p:nvSpPr>
          <p:cNvPr id="61" name="AutoShape 46"/>
          <p:cNvSpPr>
            <a:spLocks noChangeArrowheads="1"/>
          </p:cNvSpPr>
          <p:nvPr/>
        </p:nvSpPr>
        <p:spPr bwMode="auto">
          <a:xfrm>
            <a:off x="4289529" y="2615818"/>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647891230"/>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US" sz="2000" b="1" dirty="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SA Rec2</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a:latin typeface="Calibri" panose="020F0502020204030204" pitchFamily="34" charset="0"/>
                          <a:cs typeface="Calibri" panose="020F0502020204030204" pitchFamily="34" charset="0"/>
                        </a:rPr>
                        <a:t>TGbb</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12-15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30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20</a:t>
                      </a:r>
                    </a:p>
                  </a:txBody>
                  <a:tcPr/>
                </a:tc>
                <a:tc>
                  <a:txBody>
                    <a:bodyPr/>
                    <a:lstStyle/>
                    <a:p>
                      <a:pPr marL="0" algn="ctr" defTabSz="914400" rtl="0" eaLnBrk="1" latinLnBrk="0" hangingPunct="1"/>
                      <a:r>
                        <a:rPr lang="en-US" sz="2000" b="1" kern="1200" dirty="0">
                          <a:solidFill>
                            <a:schemeClr val="dk1"/>
                          </a:solidFill>
                          <a:latin typeface="Calibri" panose="020F0502020204030204" pitchFamily="34" charset="0"/>
                          <a:ea typeface="+mn-ea"/>
                          <a:cs typeface="Calibri" panose="020F0502020204030204" pitchFamily="34" charset="0"/>
                        </a:rPr>
                        <a:t>121</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US" sz="2000" b="1" dirty="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SA Rec2</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a:latin typeface="Calibri" panose="020F0502020204030204" pitchFamily="34" charset="0"/>
                          <a:cs typeface="Calibri" panose="020F0502020204030204" pitchFamily="34" charset="0"/>
                        </a:rPr>
                        <a:t>TGbc</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12-16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28</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17</a:t>
                      </a:r>
                    </a:p>
                  </a:txBody>
                  <a:tcPr/>
                </a:tc>
                <a:tc>
                  <a:txBody>
                    <a:bodyPr/>
                    <a:lstStyle/>
                    <a:p>
                      <a:pPr marL="0" algn="ctr" defTabSz="914400" rtl="0" eaLnBrk="1" latinLnBrk="0" hangingPunct="1"/>
                      <a:r>
                        <a:rPr lang="en-US" sz="2000" b="1" kern="1200" dirty="0">
                          <a:solidFill>
                            <a:schemeClr val="dk1"/>
                          </a:solidFill>
                          <a:latin typeface="Calibri" panose="020F0502020204030204" pitchFamily="34" charset="0"/>
                          <a:ea typeface="+mn-ea"/>
                          <a:cs typeface="Calibri" panose="020F0502020204030204" pitchFamily="34" charset="0"/>
                        </a:rPr>
                        <a:t>126</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WG</a:t>
                      </a:r>
                    </a:p>
                  </a:txBody>
                  <a:tcPr/>
                </a:tc>
                <a:tc>
                  <a:txBody>
                    <a:bodyPr/>
                    <a:lstStyle/>
                    <a:p>
                      <a:pPr algn="ctr"/>
                      <a:r>
                        <a:rPr lang="en-GB" sz="2000" b="1" dirty="0" err="1">
                          <a:latin typeface="Calibri" panose="020F0502020204030204" pitchFamily="34" charset="0"/>
                          <a:cs typeface="Calibri" panose="020F0502020204030204" pitchFamily="34" charset="0"/>
                        </a:rPr>
                        <a:t>TGbe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02-01</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3343</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302</a:t>
                      </a:r>
                    </a:p>
                  </a:txBody>
                  <a:tcPr/>
                </a:tc>
                <a:tc>
                  <a:txBody>
                    <a:bodyPr/>
                    <a:lstStyle/>
                    <a:p>
                      <a:pPr algn="ctr"/>
                      <a:r>
                        <a:rPr lang="en-GB" sz="2000" b="1" dirty="0">
                          <a:latin typeface="Calibri" panose="020F0502020204030204" pitchFamily="34" charset="0"/>
                          <a:cs typeface="Calibri" panose="020F0502020204030204" pitchFamily="34" charset="0"/>
                        </a:rPr>
                        <a:t>76</a:t>
                      </a:r>
                    </a:p>
                  </a:txBody>
                  <a:tcPr/>
                </a:tc>
                <a:tc>
                  <a:txBody>
                    <a:bodyPr/>
                    <a:lstStyle/>
                    <a:p>
                      <a:pPr algn="ctr"/>
                      <a:r>
                        <a:rPr lang="en-GB" sz="2000" b="1" dirty="0">
                          <a:latin typeface="Calibri" panose="020F0502020204030204" pitchFamily="34" charset="0"/>
                          <a:cs typeface="Calibri" panose="020F0502020204030204" pitchFamily="34" charset="0"/>
                        </a:rPr>
                        <a:t>6</a:t>
                      </a:r>
                    </a:p>
                  </a:txBody>
                  <a:tcPr/>
                </a:tc>
                <a:tc>
                  <a:txBody>
                    <a:bodyPr/>
                    <a:lstStyle/>
                    <a:p>
                      <a:pPr algn="ctr"/>
                      <a:r>
                        <a:rPr lang="en-GB" sz="2000" b="1" dirty="0">
                          <a:latin typeface="Calibri" panose="020F0502020204030204" pitchFamily="34" charset="0"/>
                          <a:cs typeface="Calibri" panose="020F0502020204030204" pitchFamily="34" charset="0"/>
                        </a:rPr>
                        <a:t>79</a:t>
                      </a:r>
                    </a:p>
                  </a:txBody>
                  <a:tcPr/>
                </a:tc>
                <a:tc>
                  <a:txBody>
                    <a:bodyPr/>
                    <a:lstStyle/>
                    <a:p>
                      <a:pPr algn="ctr"/>
                      <a:r>
                        <a:rPr lang="en-GB" sz="2000" b="1" dirty="0">
                          <a:latin typeface="Calibri" panose="020F0502020204030204" pitchFamily="34" charset="0"/>
                          <a:cs typeface="Calibri" panose="020F0502020204030204" pitchFamily="34" charset="0"/>
                        </a:rPr>
                        <a:t>79.9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3"/>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WG</a:t>
                      </a:r>
                    </a:p>
                  </a:txBody>
                  <a:tcPr/>
                </a:tc>
                <a:tc>
                  <a:txBody>
                    <a:bodyPr/>
                    <a:lstStyle/>
                    <a:p>
                      <a:pPr algn="ctr"/>
                      <a:r>
                        <a:rPr lang="en-GB" sz="2000" b="1" dirty="0" err="1">
                          <a:latin typeface="Calibri" panose="020F0502020204030204" pitchFamily="34" charset="0"/>
                          <a:cs typeface="Calibri" panose="020F0502020204030204" pitchFamily="34" charset="0"/>
                        </a:rPr>
                        <a:t>TGbf</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02-02</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1302</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244</a:t>
                      </a:r>
                    </a:p>
                  </a:txBody>
                  <a:tcPr/>
                </a:tc>
                <a:tc>
                  <a:txBody>
                    <a:bodyPr/>
                    <a:lstStyle/>
                    <a:p>
                      <a:pPr algn="ctr"/>
                      <a:r>
                        <a:rPr lang="en-GB" sz="2000" b="1" dirty="0">
                          <a:latin typeface="Calibri" panose="020F0502020204030204" pitchFamily="34" charset="0"/>
                          <a:cs typeface="Calibri" panose="020F0502020204030204" pitchFamily="34" charset="0"/>
                        </a:rPr>
                        <a:t>70</a:t>
                      </a:r>
                    </a:p>
                  </a:txBody>
                  <a:tcPr/>
                </a:tc>
                <a:tc>
                  <a:txBody>
                    <a:bodyPr/>
                    <a:lstStyle/>
                    <a:p>
                      <a:pPr algn="ctr"/>
                      <a:r>
                        <a:rPr lang="en-GB" sz="2000" b="1" dirty="0">
                          <a:latin typeface="Calibri" panose="020F0502020204030204" pitchFamily="34" charset="0"/>
                          <a:cs typeface="Calibri" panose="020F0502020204030204" pitchFamily="34" charset="0"/>
                        </a:rPr>
                        <a:t>46</a:t>
                      </a:r>
                    </a:p>
                  </a:txBody>
                  <a:tcPr/>
                </a:tc>
                <a:tc>
                  <a:txBody>
                    <a:bodyPr/>
                    <a:lstStyle/>
                    <a:p>
                      <a:pPr algn="ctr"/>
                      <a:r>
                        <a:rPr lang="en-GB" sz="2000" b="1" dirty="0">
                          <a:latin typeface="Calibri" panose="020F0502020204030204" pitchFamily="34" charset="0"/>
                          <a:cs typeface="Calibri" panose="020F0502020204030204" pitchFamily="34" charset="0"/>
                        </a:rPr>
                        <a:t>76</a:t>
                      </a:r>
                    </a:p>
                  </a:txBody>
                  <a:tcPr/>
                </a:tc>
                <a:tc>
                  <a:txBody>
                    <a:bodyPr/>
                    <a:lstStyle/>
                    <a:p>
                      <a:pPr algn="ctr"/>
                      <a:r>
                        <a:rPr lang="en-GB" sz="2000" b="1" dirty="0">
                          <a:latin typeface="Calibri" panose="020F0502020204030204" pitchFamily="34" charset="0"/>
                          <a:cs typeface="Calibri" panose="020F0502020204030204" pitchFamily="34" charset="0"/>
                        </a:rPr>
                        <a:t>77.7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March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2022-01-31</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10011996"/>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68</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491</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March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March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a:t>.</a:t>
            </a:r>
          </a:p>
          <a:p>
            <a:endParaRPr lang="en-US" sz="2800" b="0" dirty="0"/>
          </a:p>
          <a:p>
            <a:endParaRPr lang="en-US" sz="2800" b="0" dirty="0"/>
          </a:p>
        </p:txBody>
      </p:sp>
      <p:sp>
        <p:nvSpPr>
          <p:cNvPr id="2" name="Date Placeholder 1"/>
          <p:cNvSpPr>
            <a:spLocks noGrp="1"/>
          </p:cNvSpPr>
          <p:nvPr>
            <p:ph type="dt" sz="half" idx="10"/>
          </p:nvPr>
        </p:nvSpPr>
        <p:spPr/>
        <p:txBody>
          <a:bodyPr/>
          <a:lstStyle/>
          <a:p>
            <a:pPr>
              <a:defRPr/>
            </a:pPr>
            <a:r>
              <a:rPr lang="en-US"/>
              <a:t>March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effectLst/>
              </a:rPr>
              <a:t>None this session</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sz="2000" dirty="0"/>
              <a:t>2022-2024 is Paul </a:t>
            </a:r>
            <a:r>
              <a:rPr lang="en-US" sz="2000" dirty="0" err="1"/>
              <a:t>Nikolich’s</a:t>
            </a:r>
            <a:r>
              <a:rPr lang="en-US" sz="2000" dirty="0"/>
              <a:t> final term as 802 Chairman.  </a:t>
            </a:r>
          </a:p>
          <a:p>
            <a:pPr marL="0" indent="0">
              <a:buNone/>
            </a:pPr>
            <a:endParaRPr lang="en-US" sz="2000" dirty="0"/>
          </a:p>
          <a:p>
            <a:pPr marL="0" indent="0">
              <a:buNone/>
            </a:pPr>
            <a:r>
              <a:rPr lang="en-US" sz="2000" dirty="0"/>
              <a:t>Candidates for 802 Chair and the 802 EC Appointed positions are sought as soon as possible. </a:t>
            </a:r>
          </a:p>
          <a:p>
            <a:pPr marL="0" indent="0">
              <a:buNone/>
            </a:pPr>
            <a:endParaRPr lang="en-US" sz="2000" dirty="0"/>
          </a:p>
          <a:p>
            <a:pPr marL="0" indent="0">
              <a:buNone/>
            </a:pPr>
            <a:r>
              <a:rPr lang="en-US" sz="2000" dirty="0"/>
              <a:t>Candidates should contact the holder of the position they seek to enable them to fully understand the responsibilities of the positions (Vice Chairs, Treasure, Recording Secretary,  Executive Secretary and Chair).  Please announce this at your opening meetings.</a:t>
            </a:r>
            <a:br>
              <a:rPr lang="en-US" sz="3200" dirty="0"/>
            </a:br>
            <a:endParaRPr lang="en-US" sz="3200" dirty="0"/>
          </a:p>
        </p:txBody>
      </p:sp>
      <p:sp>
        <p:nvSpPr>
          <p:cNvPr id="20483" name="Title 1"/>
          <p:cNvSpPr>
            <a:spLocks noGrp="1"/>
          </p:cNvSpPr>
          <p:nvPr>
            <p:ph type="title"/>
          </p:nvPr>
        </p:nvSpPr>
        <p:spPr/>
        <p:txBody>
          <a:bodyPr/>
          <a:lstStyle/>
          <a:p>
            <a:r>
              <a:rPr lang="en-GB" altLang="en-US" dirty="0"/>
              <a:t>M6.2 Announcements: 802 Chair request</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400496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22</a:t>
            </a:fld>
            <a:endParaRPr lang="en-US"/>
          </a:p>
        </p:txBody>
      </p:sp>
    </p:spTree>
    <p:extLst>
      <p:ext uri="{BB962C8B-B14F-4D97-AF65-F5344CB8AC3E}">
        <p14:creationId xmlns:p14="http://schemas.microsoft.com/office/powerpoint/2010/main" val="2252119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March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8" name="Picture 7">
            <a:extLst>
              <a:ext uri="{FF2B5EF4-FFF2-40B4-BE49-F238E27FC236}">
                <a16:creationId xmlns:a16="http://schemas.microsoft.com/office/drawing/2014/main" id="{8E32C503-8E46-6429-82EF-33BD8E6A08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751559"/>
            <a:ext cx="10477502" cy="5725441"/>
          </a:xfrm>
          <a:prstGeom prst="rect">
            <a:avLst/>
          </a:prstGeom>
        </p:spPr>
      </p:pic>
    </p:spTree>
    <p:extLst>
      <p:ext uri="{BB962C8B-B14F-4D97-AF65-F5344CB8AC3E}">
        <p14:creationId xmlns:p14="http://schemas.microsoft.com/office/powerpoint/2010/main" val="4129829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March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3" name="Picture 2">
            <a:extLst>
              <a:ext uri="{FF2B5EF4-FFF2-40B4-BE49-F238E27FC236}">
                <a16:creationId xmlns:a16="http://schemas.microsoft.com/office/drawing/2014/main" id="{1BB36074-E672-3888-4FAA-1CE179FD0E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399" y="762000"/>
            <a:ext cx="10458395" cy="5715000"/>
          </a:xfrm>
          <a:prstGeom prst="rect">
            <a:avLst/>
          </a:prstGeom>
        </p:spPr>
      </p:pic>
    </p:spTree>
    <p:extLst>
      <p:ext uri="{BB962C8B-B14F-4D97-AF65-F5344CB8AC3E}">
        <p14:creationId xmlns:p14="http://schemas.microsoft.com/office/powerpoint/2010/main" val="2673512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January to March</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March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a16="http://schemas.microsoft.com/office/drawing/2014/main" id="{A34862B0-A7E0-567B-ACC2-4E181229513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12856" y="1706783"/>
            <a:ext cx="8726544" cy="4768629"/>
          </a:xfrm>
        </p:spPr>
      </p:pic>
    </p:spTree>
    <p:extLst>
      <p:ext uri="{BB962C8B-B14F-4D97-AF65-F5344CB8AC3E}">
        <p14:creationId xmlns:p14="http://schemas.microsoft.com/office/powerpoint/2010/main" val="847089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(January to March)</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March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pic>
        <p:nvPicPr>
          <p:cNvPr id="12" name="Content Placeholder 11">
            <a:extLst>
              <a:ext uri="{FF2B5EF4-FFF2-40B4-BE49-F238E27FC236}">
                <a16:creationId xmlns:a16="http://schemas.microsoft.com/office/drawing/2014/main" id="{E9087FE8-F314-A173-9DAB-FC0E1331341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0" y="1524001"/>
            <a:ext cx="9061036" cy="4951412"/>
          </a:xfrm>
        </p:spPr>
      </p:pic>
    </p:spTree>
    <p:extLst>
      <p:ext uri="{BB962C8B-B14F-4D97-AF65-F5344CB8AC3E}">
        <p14:creationId xmlns:p14="http://schemas.microsoft.com/office/powerpoint/2010/main" val="1773110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914400" y="685800"/>
            <a:ext cx="10363200" cy="1066800"/>
          </a:xfrm>
        </p:spPr>
        <p:txBody>
          <a:bodyPr wrap="square" anchor="ctr">
            <a:normAutofit/>
          </a:bodyPr>
          <a:lstStyle/>
          <a:p>
            <a:r>
              <a:rPr lang="en-GB" dirty="0"/>
              <a:t>M6.2 </a:t>
            </a:r>
            <a:r>
              <a:rPr lang="en-US" dirty="0"/>
              <a:t>Memorial: Donna Ferguson</a:t>
            </a:r>
          </a:p>
        </p:txBody>
      </p:sp>
      <p:pic>
        <p:nvPicPr>
          <p:cNvPr id="5" name="Picture 4" descr="A picture containing person, person&#10;&#10;Description automatically generated">
            <a:extLst>
              <a:ext uri="{FF2B5EF4-FFF2-40B4-BE49-F238E27FC236}">
                <a16:creationId xmlns:a16="http://schemas.microsoft.com/office/drawing/2014/main" id="{3E3AB758-188A-657D-0F86-CCBC0EE2B792}"/>
              </a:ext>
            </a:extLst>
          </p:cNvPr>
          <p:cNvPicPr>
            <a:picLocks noChangeAspect="1"/>
          </p:cNvPicPr>
          <p:nvPr/>
        </p:nvPicPr>
        <p:blipFill rotWithShape="1">
          <a:blip r:embed="rId2">
            <a:extLst>
              <a:ext uri="{28A0092B-C50C-407E-A947-70E740481C1C}">
                <a14:useLocalDpi xmlns:a14="http://schemas.microsoft.com/office/drawing/2010/main" val="0"/>
              </a:ext>
            </a:extLst>
          </a:blip>
          <a:srcRect t="8975" b="10025"/>
          <a:stretch/>
        </p:blipFill>
        <p:spPr>
          <a:xfrm>
            <a:off x="914400" y="1981200"/>
            <a:ext cx="5080000" cy="4114800"/>
          </a:xfrm>
          <a:prstGeom prst="rect">
            <a:avLst/>
          </a:prstGeom>
          <a:noFill/>
        </p:spPr>
      </p:pic>
      <p:sp>
        <p:nvSpPr>
          <p:cNvPr id="76805" name="Rectangle 3"/>
          <p:cNvSpPr>
            <a:spLocks noGrp="1" noChangeArrowheads="1"/>
          </p:cNvSpPr>
          <p:nvPr>
            <p:ph sz="half" idx="2"/>
          </p:nvPr>
        </p:nvSpPr>
        <p:spPr>
          <a:xfrm>
            <a:off x="6197600" y="1981200"/>
            <a:ext cx="5080000" cy="4114800"/>
          </a:xfrm>
        </p:spPr>
        <p:txBody>
          <a:bodyPr wrap="square" anchor="t">
            <a:normAutofit/>
          </a:bodyPr>
          <a:lstStyle/>
          <a:p>
            <a:pPr marL="0" indent="0">
              <a:lnSpc>
                <a:spcPct val="90000"/>
              </a:lnSpc>
              <a:buNone/>
              <a:defRPr/>
            </a:pPr>
            <a:r>
              <a:rPr lang="en-US" sz="1100" dirty="0">
                <a:effectLst/>
              </a:rPr>
              <a:t>It is with deep sadness and heavy hearts that we inform you of the death of our team member and friend, Donna Ferguson, who passed away on February 21, 2023. Donna passed away unexpectedly, she was involved in an accident.</a:t>
            </a:r>
          </a:p>
          <a:p>
            <a:pPr marL="0" indent="0">
              <a:lnSpc>
                <a:spcPct val="90000"/>
              </a:lnSpc>
              <a:buNone/>
              <a:defRPr/>
            </a:pPr>
            <a:br>
              <a:rPr lang="en-US" sz="1100" dirty="0"/>
            </a:br>
            <a:r>
              <a:rPr lang="en-US" sz="1100" dirty="0">
                <a:effectLst/>
              </a:rPr>
              <a:t>We will all miss her more than words can express. She was not just our co-worker but our good friend as well. At the time of her passing Donna had been supporting the organization of IEEE 802 Standards Plenary and Interim sessions for 40 years.</a:t>
            </a:r>
          </a:p>
          <a:p>
            <a:pPr marL="0" indent="0">
              <a:lnSpc>
                <a:spcPct val="90000"/>
              </a:lnSpc>
              <a:buNone/>
              <a:defRPr/>
            </a:pPr>
            <a:br>
              <a:rPr lang="en-US" sz="1100" dirty="0"/>
            </a:br>
            <a:r>
              <a:rPr lang="en-US" sz="1100" dirty="0">
                <a:effectLst/>
              </a:rPr>
              <a:t>We will share some photos, memories and a book of condolence at the March 2023 IEEE 802 Plenary Session in Atlanta, GA. </a:t>
            </a:r>
            <a:br>
              <a:rPr lang="en-US" sz="1100" dirty="0">
                <a:effectLst/>
              </a:rPr>
            </a:br>
            <a:br>
              <a:rPr lang="en-US" sz="1100" dirty="0"/>
            </a:br>
            <a:r>
              <a:rPr lang="en-US" sz="1100" dirty="0">
                <a:effectLst/>
              </a:rPr>
              <a:t>Obituary: </a:t>
            </a:r>
            <a:r>
              <a:rPr lang="en-US" sz="1100" dirty="0">
                <a:effectLst/>
                <a:hlinkClick r:id="rId3"/>
              </a:rPr>
              <a:t>https://www.hildebrandrussfh.com/obituary/donna-Ferguson</a:t>
            </a:r>
            <a:endParaRPr lang="en-US" sz="1100" dirty="0">
              <a:effectLst/>
            </a:endParaRPr>
          </a:p>
          <a:p>
            <a:pPr marL="0" indent="0">
              <a:lnSpc>
                <a:spcPct val="90000"/>
              </a:lnSpc>
              <a:buNone/>
              <a:defRPr/>
            </a:pPr>
            <a:r>
              <a:rPr lang="en-US" sz="1100" dirty="0">
                <a:effectLst/>
              </a:rPr>
              <a:t>Book of Condolence: </a:t>
            </a:r>
            <a:r>
              <a:rPr lang="en-US" sz="1100" dirty="0">
                <a:effectLst/>
                <a:hlinkClick r:id="rId4"/>
              </a:rPr>
              <a:t>https://www.legacy.com/funeral-homes/obituaries/name/donna-ferguson-obituary?pid=203949637&amp;v=batesville</a:t>
            </a:r>
            <a:br>
              <a:rPr lang="en-US" sz="1100" dirty="0"/>
            </a:br>
            <a:endParaRPr lang="en-US" sz="1100" dirty="0"/>
          </a:p>
          <a:p>
            <a:pPr marL="0" indent="0">
              <a:lnSpc>
                <a:spcPct val="90000"/>
              </a:lnSpc>
              <a:buNone/>
              <a:defRPr/>
            </a:pPr>
            <a:r>
              <a:rPr lang="en-US" sz="1100" dirty="0">
                <a:effectLst/>
              </a:rPr>
              <a:t>Sincerely, </a:t>
            </a:r>
            <a:br>
              <a:rPr lang="en-US" sz="1100" dirty="0"/>
            </a:br>
            <a:r>
              <a:rPr lang="en-US" sz="1100" dirty="0">
                <a:effectLst/>
              </a:rPr>
              <a:t>Dawn </a:t>
            </a:r>
            <a:r>
              <a:rPr lang="en-US" sz="1100" dirty="0" err="1">
                <a:effectLst/>
              </a:rPr>
              <a:t>Slykhouse</a:t>
            </a:r>
            <a:r>
              <a:rPr lang="en-US" sz="1100" dirty="0">
                <a:effectLst/>
              </a:rPr>
              <a:t>, President</a:t>
            </a:r>
          </a:p>
          <a:p>
            <a:pPr marL="0" indent="0">
              <a:lnSpc>
                <a:spcPct val="90000"/>
              </a:lnSpc>
              <a:buNone/>
              <a:defRPr/>
            </a:pPr>
            <a:r>
              <a:rPr lang="en-US" sz="1100" dirty="0">
                <a:effectLst/>
              </a:rPr>
              <a:t>Face to Face Events IEEE 802 Meeting Manager</a:t>
            </a:r>
            <a:endParaRPr lang="en-US" sz="1100" dirty="0"/>
          </a:p>
        </p:txBody>
      </p:sp>
      <p:sp>
        <p:nvSpPr>
          <p:cNvPr id="2" name="Date Placeholder 1"/>
          <p:cNvSpPr>
            <a:spLocks noGrp="1"/>
          </p:cNvSpPr>
          <p:nvPr>
            <p:ph type="dt" sz="half" idx="10"/>
          </p:nvPr>
        </p:nvSpPr>
        <p:spPr>
          <a:xfrm>
            <a:off x="929218" y="332604"/>
            <a:ext cx="1182055" cy="276999"/>
          </a:xfrm>
        </p:spPr>
        <p:txBody>
          <a:bodyPr wrap="none" anchor="b">
            <a:normAutofit/>
          </a:bodyPr>
          <a:lstStyle/>
          <a:p>
            <a:pPr>
              <a:spcAft>
                <a:spcPts val="600"/>
              </a:spcAft>
              <a:defRPr/>
            </a:pPr>
            <a:r>
              <a:rPr lang="en-US"/>
              <a:t>March 2023</a:t>
            </a:r>
          </a:p>
        </p:txBody>
      </p:sp>
      <p:sp>
        <p:nvSpPr>
          <p:cNvPr id="14341" name="Footer Placeholder 1"/>
          <p:cNvSpPr>
            <a:spLocks noGrp="1"/>
          </p:cNvSpPr>
          <p:nvPr>
            <p:ph type="ftr" sz="quarter" idx="11"/>
          </p:nvPr>
        </p:nvSpPr>
        <p:spPr>
          <a:xfrm>
            <a:off x="9224642" y="6475413"/>
            <a:ext cx="2167260"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t">
            <a:norm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spcAft>
                <a:spcPts val="600"/>
              </a:spcAft>
              <a:buFontTx/>
              <a:buNone/>
            </a:pPr>
            <a:r>
              <a:rPr lang="en-US" sz="1200" b="0"/>
              <a:t>Dorothy Stanley, HP Enterprise</a:t>
            </a:r>
          </a:p>
        </p:txBody>
      </p:sp>
      <p:sp>
        <p:nvSpPr>
          <p:cNvPr id="3" name="Slide Number Placeholder 2"/>
          <p:cNvSpPr>
            <a:spLocks noGrp="1"/>
          </p:cNvSpPr>
          <p:nvPr>
            <p:ph type="sldNum" sz="quarter" idx="12"/>
          </p:nvPr>
        </p:nvSpPr>
        <p:spPr>
          <a:xfrm>
            <a:off x="5879101" y="6475413"/>
            <a:ext cx="535403" cy="184666"/>
          </a:xfrm>
        </p:spPr>
        <p:txBody>
          <a:bodyPr wrap="none" anchor="t">
            <a:normAutofit/>
          </a:bodyPr>
          <a:lstStyle/>
          <a:p>
            <a:pPr>
              <a:spcAft>
                <a:spcPts val="600"/>
              </a:spcAft>
              <a:defRPr/>
            </a:pPr>
            <a:r>
              <a:rPr lang="en-US"/>
              <a:t>Slide </a:t>
            </a:r>
            <a:fld id="{DDBC98B1-8847-456F-A590-69DC1C4B50DA}" type="slidenum">
              <a:rPr lang="en-US" smtClean="0"/>
              <a:pPr>
                <a:spcAft>
                  <a:spcPts val="600"/>
                </a:spcAft>
                <a:defRPr/>
              </a:pPr>
              <a:t>27</a:t>
            </a:fld>
            <a:endParaRPr lang="en-US"/>
          </a:p>
        </p:txBody>
      </p:sp>
    </p:spTree>
    <p:extLst>
      <p:ext uri="{BB962C8B-B14F-4D97-AF65-F5344CB8AC3E}">
        <p14:creationId xmlns:p14="http://schemas.microsoft.com/office/powerpoint/2010/main" val="4130178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28</a:t>
            </a:fld>
            <a:endParaRPr lang="en-US"/>
          </a:p>
        </p:txBody>
      </p:sp>
    </p:spTree>
    <p:extLst>
      <p:ext uri="{BB962C8B-B14F-4D97-AF65-F5344CB8AC3E}">
        <p14:creationId xmlns:p14="http://schemas.microsoft.com/office/powerpoint/2010/main" val="14975100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83999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https://mentor.ieee.org/802.11/dcn/23/11-23-0158-00-0000-motions-and-straw-polls.pptx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30</a:t>
            </a:fld>
            <a:endParaRPr lang="en-US"/>
          </a:p>
        </p:txBody>
      </p:sp>
    </p:spTree>
    <p:extLst>
      <p:ext uri="{BB962C8B-B14F-4D97-AF65-F5344CB8AC3E}">
        <p14:creationId xmlns:p14="http://schemas.microsoft.com/office/powerpoint/2010/main" val="373395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3429000"/>
          </a:xfrm>
        </p:spPr>
        <p:txBody>
          <a:bodyPr/>
          <a:lstStyle/>
          <a:p>
            <a:pPr marL="0" indent="0">
              <a:buNone/>
            </a:pPr>
            <a:r>
              <a:rPr lang="en-US" sz="2000" dirty="0"/>
              <a:t>Liaisons sent/received since January 2023: None</a:t>
            </a:r>
          </a:p>
          <a:p>
            <a:pPr marL="0" indent="0">
              <a:buNone/>
            </a:pPr>
            <a:endParaRPr lang="en-US" sz="2000" dirty="0"/>
          </a:p>
          <a:p>
            <a:pPr marL="0" indent="0">
              <a:buNone/>
            </a:pPr>
            <a:r>
              <a:rPr lang="en-US" sz="2000" dirty="0"/>
              <a:t>Liaisons website, see </a:t>
            </a:r>
            <a:r>
              <a:rPr lang="en-US" sz="2000" dirty="0">
                <a:hlinkClick r:id="rId3"/>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March</a:t>
            </a:r>
          </a:p>
          <a:p>
            <a:pPr marL="0" indent="0">
              <a:buNone/>
            </a:pPr>
            <a:r>
              <a:rPr lang="en-US" altLang="en-US" sz="2800" dirty="0"/>
              <a:t>UHR SG 2</a:t>
            </a:r>
            <a:r>
              <a:rPr lang="en-US" altLang="en-US" sz="2800" baseline="30000" dirty="0"/>
              <a:t>nd</a:t>
            </a:r>
            <a:r>
              <a:rPr lang="en-US" altLang="en-US" sz="2800" dirty="0"/>
              <a:t> Recharter and 6-month Extension</a:t>
            </a:r>
          </a:p>
          <a:p>
            <a:pPr marL="0" indent="0">
              <a:buNone/>
            </a:pPr>
            <a:r>
              <a:rPr lang="en-US" altLang="en-US" sz="2800" dirty="0"/>
              <a:t>AMP Study Group</a:t>
            </a:r>
          </a:p>
          <a:p>
            <a:pPr marL="0" indent="0">
              <a:buNone/>
            </a:pPr>
            <a:r>
              <a:rPr lang="en-US" altLang="en-US" dirty="0"/>
              <a:t>P802.11bb and P802.11bc to </a:t>
            </a:r>
            <a:r>
              <a:rPr lang="en-US" altLang="en-US" dirty="0" err="1"/>
              <a:t>RevCom</a:t>
            </a: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March 2023: No items</a:t>
            </a:r>
          </a:p>
          <a:p>
            <a:pPr marL="0" indent="0">
              <a:buNone/>
            </a:pPr>
            <a:endParaRPr lang="en-US" altLang="en-US" sz="2800" dirty="0"/>
          </a:p>
          <a:p>
            <a:pPr marL="0" indent="0">
              <a:buNone/>
            </a:pPr>
            <a:r>
              <a:rPr lang="en-US" altLang="en-US" sz="2800" dirty="0"/>
              <a:t>June 2023:</a:t>
            </a:r>
          </a:p>
          <a:p>
            <a:pPr marL="0" indent="0">
              <a:buNone/>
            </a:pPr>
            <a:r>
              <a:rPr lang="en-US" altLang="en-US" sz="2800" b="0" dirty="0"/>
              <a:t>P802.11bb D7.0 to </a:t>
            </a:r>
            <a:r>
              <a:rPr lang="en-US" altLang="en-US" sz="2800" b="0" dirty="0" err="1"/>
              <a:t>RevCom</a:t>
            </a:r>
            <a:endParaRPr lang="en-US" altLang="en-US" sz="2800" b="0" dirty="0"/>
          </a:p>
          <a:p>
            <a:pPr marL="0" indent="0">
              <a:buNone/>
            </a:pPr>
            <a:r>
              <a:rPr lang="en-US" altLang="en-US" sz="2800" b="0" dirty="0"/>
              <a:t>P802.11bc D7.0 to </a:t>
            </a:r>
            <a:r>
              <a:rPr lang="en-US" altLang="en-US" sz="2800" b="0" dirty="0" err="1"/>
              <a:t>RevCom</a:t>
            </a:r>
            <a:endParaRPr lang="en-US" altLang="en-US" sz="2800" b="0" dirty="0"/>
          </a:p>
          <a:p>
            <a:pPr marL="0" indent="0">
              <a:buNone/>
            </a:pPr>
            <a:endParaRPr lang="en-US" altLang="en-US" sz="280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March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398394216"/>
              </p:ext>
            </p:extLst>
          </p:nvPr>
        </p:nvGraphicFramePr>
        <p:xfrm>
          <a:off x="929218" y="1828802"/>
          <a:ext cx="9625013" cy="3914524"/>
        </p:xfrm>
        <a:graphic>
          <a:graphicData uri="http://schemas.openxmlformats.org/drawingml/2006/table">
            <a:tbl>
              <a:tblPr/>
              <a:tblGrid>
                <a:gridCol w="3605213">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https://mentor.ieee.org/802.11/dcn/23/11-23-0176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https://mentor.ieee.org/802.11/dcn/23/11-23-0177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https://mentor.ieee.org/802.11/dcn/23/11-23-0203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https://mentor.ieee.org/802.11/dcn/23/11-23-0181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https://mentor.ieee.org/802.11/dcn/23/11-23-0204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https://mentor.ieee.org/802.11/dcn/23/11-23-0178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https://mentor.ieee.org/802.11/dcn/23/11-23-0188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https://mentor.ieee.org/802.11/dcn/23/11-23-0202</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https://mentor.ieee.org/802.11/dcn/23/11-23-0004</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March 2023 session, reciprocal credit is given for other WG/TAG meetings which occur during the WG11 session, Monday March 13, 2023 10:00 am Eastern time to Friday, March 17, 2023 noon Eastern time. </a:t>
            </a:r>
          </a:p>
          <a:p>
            <a:endParaRPr lang="en-US" altLang="en-US" dirty="0"/>
          </a:p>
          <a:p>
            <a:r>
              <a:rPr lang="en-US" altLang="en-US" dirty="0"/>
              <a:t>The January 2023 in-person and electronic meeting DOES count towards voting credit.</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2023-03-14 AM2 and Thursday 2023-03-16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182176</TotalTime>
  <Words>2785</Words>
  <Application>Microsoft Office PowerPoint</Application>
  <PresentationFormat>Widescreen</PresentationFormat>
  <Paragraphs>716</Paragraphs>
  <Slides>30</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30</vt:i4>
      </vt:variant>
    </vt:vector>
  </HeadingPairs>
  <TitlesOfParts>
    <vt:vector size="39"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March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March Designation of Individual experts</vt:lpstr>
      <vt:lpstr>M6.2 Announcements: 802 Chair request</vt:lpstr>
      <vt:lpstr>background data</vt:lpstr>
      <vt:lpstr>PowerPoint Presentation</vt:lpstr>
      <vt:lpstr>PowerPoint Presentation</vt:lpstr>
      <vt:lpstr>Attendees by affiliation (attended at least one meeting January to March</vt:lpstr>
      <vt:lpstr>Attendance by subgroup (January to March)</vt:lpstr>
      <vt:lpstr>M6.2 Memorial: Donna Ferguson</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March 2023</cp:keywords>
  <cp:lastModifiedBy>Stanley, Dorothy</cp:lastModifiedBy>
  <cp:revision>2457</cp:revision>
  <cp:lastPrinted>1998-02-10T13:28:06Z</cp:lastPrinted>
  <dcterms:created xsi:type="dcterms:W3CDTF">1998-02-10T13:07:52Z</dcterms:created>
  <dcterms:modified xsi:type="dcterms:W3CDTF">2023-03-13T01:57:53Z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