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72" r:id="rId7"/>
    <p:sldId id="2368" r:id="rId8"/>
    <p:sldId id="2371" r:id="rId9"/>
    <p:sldId id="857" r:id="rId10"/>
    <p:sldId id="2370" r:id="rId11"/>
    <p:sldId id="859"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72"/>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varScale="1">
        <p:scale>
          <a:sx n="80" d="100"/>
          <a:sy n="80" d="100"/>
        </p:scale>
        <p:origin x="115"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61867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802.11-23/175r8</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documents 11-22/0065r15, 11-22/1976r6, 11-22/1971r10, 11-22/2016r7, 11-21/0793r36, 11-21/0727r22, 11-22/2020r5, </a:t>
            </a:r>
          </a:p>
          <a:p>
            <a:pPr marL="0" indent="0">
              <a:buNone/>
            </a:pPr>
            <a:r>
              <a:rPr lang="en-US" sz="2000" dirty="0"/>
              <a:t>Instruct the editor to prepare Draft 3.0 incorporating these resolutions and,</a:t>
            </a:r>
          </a:p>
          <a:p>
            <a:pPr marL="0" indent="0">
              <a:buNone/>
            </a:pPr>
            <a:r>
              <a:rPr lang="en-US" sz="2000" dirty="0"/>
              <a:t>Approve a 25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Stephen McCann</a:t>
            </a:r>
          </a:p>
          <a:p>
            <a:pPr marL="0" indent="0">
              <a:spcBef>
                <a:spcPts val="276"/>
              </a:spcBef>
              <a:buNone/>
            </a:pPr>
            <a:r>
              <a:rPr lang="en-US" sz="2000" dirty="0"/>
              <a:t>Second: Joseph Levy</a:t>
            </a:r>
          </a:p>
          <a:p>
            <a:pPr marL="0" indent="0">
              <a:spcBef>
                <a:spcPts val="276"/>
              </a:spcBef>
              <a:buNone/>
            </a:pPr>
            <a:r>
              <a:rPr lang="en-US" sz="2000" dirty="0"/>
              <a:t>Result</a:t>
            </a:r>
            <a:r>
              <a:rPr lang="en-US" sz="2000"/>
              <a:t>: 21 </a:t>
            </a:r>
            <a:r>
              <a:rPr lang="en-US" sz="2000" dirty="0"/>
              <a:t>– Yes; 0 – No</a:t>
            </a:r>
            <a:r>
              <a:rPr lang="en-US" sz="2000"/>
              <a:t>; 5 </a:t>
            </a:r>
            <a:r>
              <a:rPr lang="en-US" sz="2000" dirty="0"/>
              <a:t>-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 3435 – doc 11-23/456 –Yang (</a:t>
            </a:r>
            <a:r>
              <a:rPr lang="en-CA" sz="1100" dirty="0" err="1"/>
              <a:t>InterDigital</a:t>
            </a:r>
            <a:r>
              <a:rPr lang="en-CA" sz="1100" dirty="0"/>
              <a:t>)</a:t>
            </a:r>
          </a:p>
          <a:p>
            <a:pPr lvl="2"/>
            <a:r>
              <a:rPr lang="en-CA" sz="1100" dirty="0"/>
              <a:t>CIDs 3772, 3478 – doc 11-23/392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a:t>doc 11-22/1035 </a:t>
            </a:r>
            <a:r>
              <a:rPr lang="en-CA" sz="1100" dirty="0"/>
              <a:t>–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524000"/>
            <a:ext cx="5943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10:30am ET</a:t>
            </a:r>
          </a:p>
          <a:p>
            <a:pPr lvl="1"/>
            <a:r>
              <a:rPr lang="en-CA" altLang="en-US" sz="1600" dirty="0"/>
              <a:t>Comment Resolution</a:t>
            </a:r>
            <a:endParaRPr lang="pt-BR" sz="1600" dirty="0"/>
          </a:p>
          <a:p>
            <a:pPr lvl="2"/>
            <a:r>
              <a:rPr lang="sv-SE" sz="1600" dirty="0"/>
              <a:t>CID 3018 – doc 11-23/238 – Patil (Qualcomm)</a:t>
            </a:r>
            <a:endParaRPr lang="en-CA" sz="1600" dirty="0"/>
          </a:p>
          <a:p>
            <a:pPr lvl="2"/>
            <a:r>
              <a:rPr lang="en-CA" sz="1600" dirty="0"/>
              <a:t>CID 3014 – doc 11-22/2206 – Patil (Qualcomm)</a:t>
            </a:r>
          </a:p>
          <a:p>
            <a:pPr lvl="2"/>
            <a:r>
              <a:rPr lang="en-CA" sz="1600" dirty="0"/>
              <a:t>CID 3000 – doc 11-22/2208 – Patil (Qualcomm)</a:t>
            </a:r>
          </a:p>
          <a:p>
            <a:pPr lvl="2"/>
            <a:r>
              <a:rPr lang="sv-SE" sz="1600" dirty="0"/>
              <a:t>CIDs </a:t>
            </a:r>
            <a:r>
              <a:rPr lang="sv-SE" sz="1600" b="1" dirty="0"/>
              <a:t>3002</a:t>
            </a:r>
            <a:r>
              <a:rPr lang="sv-SE" sz="1600" dirty="0"/>
              <a:t>/3/</a:t>
            </a:r>
            <a:r>
              <a:rPr lang="sv-SE" sz="1600" b="1" dirty="0"/>
              <a:t>4</a:t>
            </a:r>
            <a:r>
              <a:rPr lang="sv-SE" sz="1600" dirty="0"/>
              <a:t>, 3012/13, 3020/21 – doc 11-23/236 – Patil (Qualcomm)</a:t>
            </a:r>
          </a:p>
          <a:p>
            <a:pPr lvl="2"/>
            <a:r>
              <a:rPr lang="en-CA" altLang="en-US" sz="1600" b="1" dirty="0"/>
              <a:t>3683 </a:t>
            </a:r>
            <a:r>
              <a:rPr lang="en-CA" altLang="en-US" sz="1600" dirty="0"/>
              <a:t>– doc 11-22/2069 – Rison (Samsung)</a:t>
            </a:r>
            <a:endParaRPr lang="sv-SE" sz="1600" dirty="0"/>
          </a:p>
          <a:p>
            <a:pPr lvl="2"/>
            <a:r>
              <a:rPr lang="sv-SE" sz="1600" dirty="0"/>
              <a:t>Misc MAC CIDs – doc 11-23/162 – Huang (Intel)</a:t>
            </a:r>
          </a:p>
          <a:p>
            <a:pPr lvl="2"/>
            <a:r>
              <a:rPr lang="en-CA" sz="1600" dirty="0"/>
              <a:t>CID follow-up – doc 11-22/2069 – Rison (Samsung)</a:t>
            </a:r>
            <a:endParaRPr lang="nl-NL" sz="1600" dirty="0"/>
          </a:p>
          <a:p>
            <a:pPr lvl="1"/>
            <a:r>
              <a:rPr lang="en-CA" altLang="en-US" sz="16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6119687" y="151091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4pm ET</a:t>
            </a:r>
          </a:p>
          <a:p>
            <a:pPr lvl="1"/>
            <a:r>
              <a:rPr lang="en-CA" altLang="en-US" sz="1600" dirty="0"/>
              <a:t>Comment Resolution</a:t>
            </a:r>
            <a:endParaRPr lang="pt-BR" sz="1600" dirty="0"/>
          </a:p>
          <a:p>
            <a:pPr lvl="2"/>
            <a:r>
              <a:rPr lang="en-GB" sz="16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600" dirty="0"/>
          </a:p>
          <a:p>
            <a:pPr lvl="2"/>
            <a:r>
              <a:rPr lang="nl-NL" sz="1600" dirty="0"/>
              <a:t>Protected Password Identifiers – 11-23/0044 – Harkins(HPE) – 20 min</a:t>
            </a:r>
          </a:p>
          <a:p>
            <a:pPr lvl="2"/>
            <a:r>
              <a:rPr lang="nl-NL" sz="1600" dirty="0"/>
              <a:t>CID 3753 – doc 11-23/156 (SEC)– Huang (Intel)</a:t>
            </a:r>
          </a:p>
          <a:p>
            <a:pPr lvl="2"/>
            <a:r>
              <a:rPr lang="nl-NL" sz="1600" dirty="0"/>
              <a:t>CID 3743, 3744, 3745, 3746 (SEC) – doc 11-23/153 – Huang (Intel)</a:t>
            </a:r>
          </a:p>
          <a:p>
            <a:pPr lvl="2"/>
            <a:r>
              <a:rPr lang="sv-SE" sz="1600"/>
              <a:t>Misc MAC CIDs – doc 11-23/162 – Huang (Intel)</a:t>
            </a:r>
            <a:endParaRPr lang="nl-NL" sz="1600" dirty="0"/>
          </a:p>
          <a:p>
            <a:pPr lvl="2"/>
            <a:r>
              <a:rPr lang="en-CA" sz="1600" dirty="0"/>
              <a:t>CID follow-up – doc 11-22/2069 – Rison (Samsung)</a:t>
            </a:r>
            <a:endParaRPr lang="es-ES" altLang="en-US" sz="1600" dirty="0"/>
          </a:p>
          <a:p>
            <a:pPr lvl="1"/>
            <a:r>
              <a:rPr lang="en-CA" altLang="en-US" sz="1600" dirty="0"/>
              <a:t>Recess</a:t>
            </a:r>
          </a:p>
        </p:txBody>
      </p:sp>
    </p:spTree>
    <p:extLst>
      <p:ext uri="{BB962C8B-B14F-4D97-AF65-F5344CB8AC3E}">
        <p14:creationId xmlns:p14="http://schemas.microsoft.com/office/powerpoint/2010/main" val="3906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117504" y="160020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4pm ET</a:t>
            </a:r>
          </a:p>
          <a:p>
            <a:pPr lvl="1"/>
            <a:r>
              <a:rPr lang="en-CA" altLang="en-US" sz="1600" dirty="0"/>
              <a:t>Comment Resolution </a:t>
            </a:r>
          </a:p>
          <a:p>
            <a:pPr lvl="2"/>
            <a:r>
              <a:rPr lang="it-IT" altLang="en-US" sz="1600" dirty="0"/>
              <a:t>CID 3316 (GEN) – Smith (SRT)</a:t>
            </a:r>
          </a:p>
          <a:p>
            <a:pPr lvl="2"/>
            <a:r>
              <a:rPr lang="en-CA" sz="1600" dirty="0"/>
              <a:t>CID follow-up – doc 11-22/2069 – Rison (Samsung)</a:t>
            </a:r>
            <a:endParaRPr lang="it-IT" altLang="en-US" sz="1600"/>
          </a:p>
          <a:p>
            <a:pPr lvl="2"/>
            <a:endParaRPr lang="en-CA" sz="1600" dirty="0"/>
          </a:p>
          <a:p>
            <a:pPr lvl="1"/>
            <a:r>
              <a:rPr lang="en-CA" altLang="en-US" sz="1600" dirty="0"/>
              <a:t>Motions </a:t>
            </a:r>
            <a:r>
              <a:rPr lang="en-CA" altLang="en-US" sz="1600" b="1" dirty="0"/>
              <a:t>@5:15 pm</a:t>
            </a:r>
            <a:endParaRPr lang="en-CA" sz="1600" b="1" dirty="0"/>
          </a:p>
          <a:p>
            <a:pPr lvl="2"/>
            <a:r>
              <a:rPr lang="en-GB" sz="1600" dirty="0"/>
              <a:t>Motion – Minutes approval (Slide 7)</a:t>
            </a:r>
            <a:endParaRPr lang="en-CA" altLang="en-US" sz="1600" dirty="0"/>
          </a:p>
          <a:p>
            <a:pPr lvl="2"/>
            <a:r>
              <a:rPr lang="en-CA" altLang="en-US" sz="1600" dirty="0"/>
              <a:t>Doc 11-23/24r4 - slides &lt;x&gt; through &lt;y&gt;</a:t>
            </a:r>
          </a:p>
          <a:p>
            <a:pPr lvl="2"/>
            <a:r>
              <a:rPr lang="en-CA" altLang="en-US" sz="1600" dirty="0"/>
              <a:t>WG LB Recirculation motion</a:t>
            </a:r>
          </a:p>
          <a:p>
            <a:pPr lvl="1"/>
            <a:r>
              <a:rPr lang="en-CA" altLang="en-US" sz="1800" dirty="0"/>
              <a:t>Timeline, Teleconferences, </a:t>
            </a:r>
            <a:r>
              <a:rPr lang="en-CA" altLang="en-US" sz="1800" dirty="0" err="1"/>
              <a:t>Adhoc</a:t>
            </a:r>
            <a:r>
              <a:rPr lang="en-CA" altLang="en-US" sz="1800" dirty="0"/>
              <a:t>, Plan for May</a:t>
            </a:r>
          </a:p>
          <a:p>
            <a:pPr lvl="1"/>
            <a:r>
              <a:rPr lang="en-CA" altLang="en-US" sz="1600" dirty="0" err="1"/>
              <a:t>AoB</a:t>
            </a:r>
            <a:endParaRPr lang="en-CA" altLang="en-US" sz="1600" dirty="0"/>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09600" y="16764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 TBD ET</a:t>
            </a:r>
          </a:p>
          <a:p>
            <a:pPr lvl="1"/>
            <a:r>
              <a:rPr lang="en-CA" altLang="en-US" sz="1600" dirty="0"/>
              <a:t>Comment Resolution</a:t>
            </a:r>
            <a:endParaRPr lang="pt-BR" sz="1600" dirty="0"/>
          </a:p>
          <a:p>
            <a:pPr lvl="2"/>
            <a:r>
              <a:rPr lang="pt-BR" altLang="en-US" sz="1600" dirty="0"/>
              <a:t>CIDs </a:t>
            </a:r>
            <a:r>
              <a:rPr lang="pt-BR" altLang="en-US" sz="1600" b="1" dirty="0"/>
              <a:t>3150, 3159, 3158, 3802, 3801 </a:t>
            </a:r>
            <a:r>
              <a:rPr lang="pt-BR" altLang="en-US" sz="1600" dirty="0"/>
              <a:t>– doc 11-23/161 – Ajami (Qualcomm)</a:t>
            </a:r>
            <a:endParaRPr lang="it-IT" altLang="en-US" sz="1600" dirty="0"/>
          </a:p>
          <a:p>
            <a:pPr lvl="2"/>
            <a:r>
              <a:rPr lang="it-IT" altLang="en-US" sz="1600" dirty="0"/>
              <a:t>CID 3233 (ED1), 3053 (MAC) – Qi (Intel)</a:t>
            </a:r>
          </a:p>
          <a:p>
            <a:pPr lvl="2"/>
            <a:r>
              <a:rPr lang="en-CA" sz="1600" dirty="0"/>
              <a:t>CID follow-up – doc 11-22/2069 – Rison (Samsung)</a:t>
            </a:r>
            <a:endParaRPr lang="it-IT" altLang="en-US" sz="1600" dirty="0"/>
          </a:p>
          <a:p>
            <a:pPr lvl="1"/>
            <a:r>
              <a:rPr lang="en-CA" altLang="en-US" sz="1600" dirty="0"/>
              <a:t>Recess</a:t>
            </a:r>
          </a:p>
        </p:txBody>
      </p:sp>
    </p:spTree>
    <p:extLst>
      <p:ext uri="{BB962C8B-B14F-4D97-AF65-F5344CB8AC3E}">
        <p14:creationId xmlns:p14="http://schemas.microsoft.com/office/powerpoint/2010/main" val="302877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109542</TotalTime>
  <Words>2815</Words>
  <Application>Microsoft Office PowerPoint</Application>
  <PresentationFormat>Widescreen</PresentationFormat>
  <Paragraphs>304</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4616</cp:revision>
  <cp:lastPrinted>2014-11-04T15:04:57Z</cp:lastPrinted>
  <dcterms:created xsi:type="dcterms:W3CDTF">2007-04-17T18:10:23Z</dcterms:created>
  <dcterms:modified xsi:type="dcterms:W3CDTF">2023-03-16T22:07:29Z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