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850" r:id="rId2"/>
    <p:sldId id="851" r:id="rId3"/>
    <p:sldId id="2367" r:id="rId4"/>
    <p:sldId id="423" r:id="rId5"/>
    <p:sldId id="2369" r:id="rId6"/>
    <p:sldId id="2368" r:id="rId7"/>
    <p:sldId id="2371" r:id="rId8"/>
    <p:sldId id="857" r:id="rId9"/>
    <p:sldId id="2370" r:id="rId10"/>
    <p:sldId id="859" r:id="rId11"/>
    <p:sldId id="848" r:id="rId12"/>
    <p:sldId id="754" r:id="rId13"/>
    <p:sldId id="755" r:id="rId14"/>
    <p:sldId id="458" r:id="rId15"/>
    <p:sldId id="489" r:id="rId16"/>
    <p:sldId id="814" r:id="rId17"/>
    <p:sldId id="815" r:id="rId18"/>
    <p:sldId id="749" r:id="rId19"/>
    <p:sldId id="767" r:id="rId20"/>
    <p:sldId id="768" r:id="rId21"/>
    <p:sldId id="746"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1"/>
            <p14:sldId id="857"/>
            <p14:sldId id="2370"/>
            <p14:sldId id="859"/>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347348-656D-4E8B-822F-8EDDC2D254BF}" v="22" dt="2023-03-10T20:05:58.75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87" d="100"/>
          <a:sy n="87" d="100"/>
        </p:scale>
        <p:origin x="56" y="84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88347348-656D-4E8B-822F-8EDDC2D254BF}"/>
    <pc:docChg chg="undo redo custSel addSld modSld modMainMaster">
      <pc:chgData name="Mike Montemurro" userId="40c20c913ca7511e" providerId="LiveId" clId="{88347348-656D-4E8B-822F-8EDDC2D254BF}" dt="2023-03-10T20:07:55.465" v="2585" actId="2710"/>
      <pc:docMkLst>
        <pc:docMk/>
      </pc:docMkLst>
      <pc:sldChg chg="modSp mod">
        <pc:chgData name="Mike Montemurro" userId="40c20c913ca7511e" providerId="LiveId" clId="{88347348-656D-4E8B-822F-8EDDC2D254BF}" dt="2023-03-10T17:48:24.644" v="87" actId="20577"/>
        <pc:sldMkLst>
          <pc:docMk/>
          <pc:sldMk cId="0" sldId="423"/>
        </pc:sldMkLst>
        <pc:spChg chg="mod">
          <ac:chgData name="Mike Montemurro" userId="40c20c913ca7511e" providerId="LiveId" clId="{88347348-656D-4E8B-822F-8EDDC2D254BF}" dt="2023-03-10T17:48:24.644" v="87" actId="20577"/>
          <ac:spMkLst>
            <pc:docMk/>
            <pc:sldMk cId="0" sldId="423"/>
            <ac:spMk id="8195" creationId="{00000000-0000-0000-0000-000000000000}"/>
          </ac:spMkLst>
        </pc:spChg>
      </pc:sldChg>
      <pc:sldChg chg="modSp mod">
        <pc:chgData name="Mike Montemurro" userId="40c20c913ca7511e" providerId="LiveId" clId="{88347348-656D-4E8B-822F-8EDDC2D254BF}" dt="2023-03-10T17:05:47.922" v="9" actId="20577"/>
        <pc:sldMkLst>
          <pc:docMk/>
          <pc:sldMk cId="2822743645" sldId="850"/>
        </pc:sldMkLst>
        <pc:spChg chg="mod">
          <ac:chgData name="Mike Montemurro" userId="40c20c913ca7511e" providerId="LiveId" clId="{88347348-656D-4E8B-822F-8EDDC2D254BF}" dt="2023-03-10T17:05:47.922" v="9" actId="20577"/>
          <ac:spMkLst>
            <pc:docMk/>
            <pc:sldMk cId="2822743645" sldId="850"/>
            <ac:spMk id="5" creationId="{5C289E12-1085-4168-A398-0F7249308ABA}"/>
          </ac:spMkLst>
        </pc:spChg>
      </pc:sldChg>
      <pc:sldChg chg="modSp mod">
        <pc:chgData name="Mike Montemurro" userId="40c20c913ca7511e" providerId="LiveId" clId="{88347348-656D-4E8B-822F-8EDDC2D254BF}" dt="2023-03-10T17:47:33.458" v="79" actId="113"/>
        <pc:sldMkLst>
          <pc:docMk/>
          <pc:sldMk cId="1554063236" sldId="857"/>
        </pc:sldMkLst>
        <pc:spChg chg="mod">
          <ac:chgData name="Mike Montemurro" userId="40c20c913ca7511e" providerId="LiveId" clId="{88347348-656D-4E8B-822F-8EDDC2D254BF}" dt="2023-03-10T17:47:33.458" v="79" actId="113"/>
          <ac:spMkLst>
            <pc:docMk/>
            <pc:sldMk cId="1554063236" sldId="857"/>
            <ac:spMk id="5" creationId="{312E63CB-7AA4-47E9-A213-073D8CADFEE1}"/>
          </ac:spMkLst>
        </pc:spChg>
      </pc:sldChg>
      <pc:sldChg chg="modSp mod">
        <pc:chgData name="Mike Montemurro" userId="40c20c913ca7511e" providerId="LiveId" clId="{88347348-656D-4E8B-822F-8EDDC2D254BF}" dt="2023-03-10T20:03:30.348" v="2573" actId="20577"/>
        <pc:sldMkLst>
          <pc:docMk/>
          <pc:sldMk cId="3070285947" sldId="859"/>
        </pc:sldMkLst>
        <pc:spChg chg="mod">
          <ac:chgData name="Mike Montemurro" userId="40c20c913ca7511e" providerId="LiveId" clId="{88347348-656D-4E8B-822F-8EDDC2D254BF}" dt="2023-03-10T20:02:05.427" v="2501" actId="20577"/>
          <ac:spMkLst>
            <pc:docMk/>
            <pc:sldMk cId="3070285947" sldId="859"/>
            <ac:spMk id="4" creationId="{2D54C6BD-C858-48E4-ADDB-E13D7A95204A}"/>
          </ac:spMkLst>
        </pc:spChg>
        <pc:spChg chg="mod">
          <ac:chgData name="Mike Montemurro" userId="40c20c913ca7511e" providerId="LiveId" clId="{88347348-656D-4E8B-822F-8EDDC2D254BF}" dt="2023-03-10T20:03:30.348" v="2573" actId="20577"/>
          <ac:spMkLst>
            <pc:docMk/>
            <pc:sldMk cId="3070285947" sldId="859"/>
            <ac:spMk id="5" creationId="{312E63CB-7AA4-47E9-A213-073D8CADFEE1}"/>
          </ac:spMkLst>
        </pc:spChg>
      </pc:sldChg>
      <pc:sldChg chg="addSp delSp modSp mod">
        <pc:chgData name="Mike Montemurro" userId="40c20c913ca7511e" providerId="LiveId" clId="{88347348-656D-4E8B-822F-8EDDC2D254BF}" dt="2023-03-10T19:58:53.829" v="2411" actId="20577"/>
        <pc:sldMkLst>
          <pc:docMk/>
          <pc:sldMk cId="3028779059" sldId="2368"/>
        </pc:sldMkLst>
        <pc:spChg chg="mod">
          <ac:chgData name="Mike Montemurro" userId="40c20c913ca7511e" providerId="LiveId" clId="{88347348-656D-4E8B-822F-8EDDC2D254BF}" dt="2023-03-10T19:56:40.552" v="2327"/>
          <ac:spMkLst>
            <pc:docMk/>
            <pc:sldMk cId="3028779059" sldId="2368"/>
            <ac:spMk id="2" creationId="{ACBDC556-5085-DDAB-497B-39756CECE699}"/>
          </ac:spMkLst>
        </pc:spChg>
        <pc:spChg chg="add del mod">
          <ac:chgData name="Mike Montemurro" userId="40c20c913ca7511e" providerId="LiveId" clId="{88347348-656D-4E8B-822F-8EDDC2D254BF}" dt="2023-03-10T19:44:29.881" v="2051" actId="478"/>
          <ac:spMkLst>
            <pc:docMk/>
            <pc:sldMk cId="3028779059" sldId="2368"/>
            <ac:spMk id="4" creationId="{4D53F1F7-6905-F09A-CB36-6DD3ABBFB95D}"/>
          </ac:spMkLst>
        </pc:spChg>
        <pc:spChg chg="mod">
          <ac:chgData name="Mike Montemurro" userId="40c20c913ca7511e" providerId="LiveId" clId="{88347348-656D-4E8B-822F-8EDDC2D254BF}" dt="2023-03-10T19:56:33.230" v="2326" actId="20577"/>
          <ac:spMkLst>
            <pc:docMk/>
            <pc:sldMk cId="3028779059" sldId="2368"/>
            <ac:spMk id="8" creationId="{4CD249A7-B25B-4413-A490-DA16C7C17DEA}"/>
          </ac:spMkLst>
        </pc:spChg>
        <pc:spChg chg="mod">
          <ac:chgData name="Mike Montemurro" userId="40c20c913ca7511e" providerId="LiveId" clId="{88347348-656D-4E8B-822F-8EDDC2D254BF}" dt="2023-03-10T19:58:53.829" v="2411" actId="20577"/>
          <ac:spMkLst>
            <pc:docMk/>
            <pc:sldMk cId="3028779059" sldId="2368"/>
            <ac:spMk id="10" creationId="{CC2AB40D-EE73-4F6E-AF6C-5BB8815A67AA}"/>
          </ac:spMkLst>
        </pc:spChg>
      </pc:sldChg>
      <pc:sldChg chg="modSp mod">
        <pc:chgData name="Mike Montemurro" userId="40c20c913ca7511e" providerId="LiveId" clId="{88347348-656D-4E8B-822F-8EDDC2D254BF}" dt="2023-03-10T19:55:34.248" v="2320" actId="20577"/>
        <pc:sldMkLst>
          <pc:docMk/>
          <pc:sldMk cId="2478274848" sldId="2369"/>
        </pc:sldMkLst>
        <pc:spChg chg="mod">
          <ac:chgData name="Mike Montemurro" userId="40c20c913ca7511e" providerId="LiveId" clId="{88347348-656D-4E8B-822F-8EDDC2D254BF}" dt="2023-03-10T19:55:23.031" v="2317" actId="20577"/>
          <ac:spMkLst>
            <pc:docMk/>
            <pc:sldMk cId="2478274848" sldId="2369"/>
            <ac:spMk id="2" creationId="{C5D05322-5C80-FACD-410B-333A15944AA8}"/>
          </ac:spMkLst>
        </pc:spChg>
        <pc:spChg chg="mod">
          <ac:chgData name="Mike Montemurro" userId="40c20c913ca7511e" providerId="LiveId" clId="{88347348-656D-4E8B-822F-8EDDC2D254BF}" dt="2023-03-10T19:55:34.248" v="2320" actId="20577"/>
          <ac:spMkLst>
            <pc:docMk/>
            <pc:sldMk cId="2478274848" sldId="2369"/>
            <ac:spMk id="10" creationId="{CC2AB40D-EE73-4F6E-AF6C-5BB8815A67AA}"/>
          </ac:spMkLst>
        </pc:spChg>
        <pc:spChg chg="mod">
          <ac:chgData name="Mike Montemurro" userId="40c20c913ca7511e" providerId="LiveId" clId="{88347348-656D-4E8B-822F-8EDDC2D254BF}" dt="2023-03-10T18:49:52.669" v="968" actId="20577"/>
          <ac:spMkLst>
            <pc:docMk/>
            <pc:sldMk cId="2478274848" sldId="2369"/>
            <ac:spMk id="4103" creationId="{00000000-0000-0000-0000-000000000000}"/>
          </ac:spMkLst>
        </pc:spChg>
      </pc:sldChg>
      <pc:sldChg chg="modSp mod">
        <pc:chgData name="Mike Montemurro" userId="40c20c913ca7511e" providerId="LiveId" clId="{88347348-656D-4E8B-822F-8EDDC2D254BF}" dt="2023-03-10T20:00:14.160" v="2415" actId="20577"/>
        <pc:sldMkLst>
          <pc:docMk/>
          <pc:sldMk cId="1479028770" sldId="2370"/>
        </pc:sldMkLst>
        <pc:spChg chg="mod">
          <ac:chgData name="Mike Montemurro" userId="40c20c913ca7511e" providerId="LiveId" clId="{88347348-656D-4E8B-822F-8EDDC2D254BF}" dt="2023-03-10T20:00:14.160" v="2415" actId="20577"/>
          <ac:spMkLst>
            <pc:docMk/>
            <pc:sldMk cId="1479028770" sldId="2370"/>
            <ac:spMk id="5" creationId="{54F32229-DC42-C878-F1A8-ED09B22BFBBB}"/>
          </ac:spMkLst>
        </pc:spChg>
      </pc:sldChg>
      <pc:sldChg chg="modSp add mod">
        <pc:chgData name="Mike Montemurro" userId="40c20c913ca7511e" providerId="LiveId" clId="{88347348-656D-4E8B-822F-8EDDC2D254BF}" dt="2023-03-10T20:07:55.465" v="2585" actId="2710"/>
        <pc:sldMkLst>
          <pc:docMk/>
          <pc:sldMk cId="4072629524" sldId="2371"/>
        </pc:sldMkLst>
        <pc:spChg chg="mod">
          <ac:chgData name="Mike Montemurro" userId="40c20c913ca7511e" providerId="LiveId" clId="{88347348-656D-4E8B-822F-8EDDC2D254BF}" dt="2023-03-10T19:12:25.125" v="1447" actId="20577"/>
          <ac:spMkLst>
            <pc:docMk/>
            <pc:sldMk cId="4072629524" sldId="2371"/>
            <ac:spMk id="4" creationId="{2D54C6BD-C858-48E4-ADDB-E13D7A95204A}"/>
          </ac:spMkLst>
        </pc:spChg>
        <pc:spChg chg="mod">
          <ac:chgData name="Mike Montemurro" userId="40c20c913ca7511e" providerId="LiveId" clId="{88347348-656D-4E8B-822F-8EDDC2D254BF}" dt="2023-03-10T20:07:55.465" v="2585" actId="2710"/>
          <ac:spMkLst>
            <pc:docMk/>
            <pc:sldMk cId="4072629524" sldId="2371"/>
            <ac:spMk id="5" creationId="{312E63CB-7AA4-47E9-A213-073D8CADFEE1}"/>
          </ac:spMkLst>
        </pc:spChg>
      </pc:sldChg>
      <pc:sldMasterChg chg="modSp mod">
        <pc:chgData name="Mike Montemurro" userId="40c20c913ca7511e" providerId="LiveId" clId="{88347348-656D-4E8B-822F-8EDDC2D254BF}" dt="2023-03-10T20:05:04.724" v="2575" actId="20577"/>
        <pc:sldMasterMkLst>
          <pc:docMk/>
          <pc:sldMasterMk cId="0" sldId="2147483648"/>
        </pc:sldMasterMkLst>
        <pc:spChg chg="mod">
          <ac:chgData name="Mike Montemurro" userId="40c20c913ca7511e" providerId="LiveId" clId="{88347348-656D-4E8B-822F-8EDDC2D254BF}" dt="2023-03-10T20:05:04.724" v="2575"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802.11-23/175r1</a:t>
            </a:r>
          </a:p>
        </p:txBody>
      </p:sp>
      <p:sp>
        <p:nvSpPr>
          <p:cNvPr id="2" name="Line 8"/>
          <p:cNvSpPr>
            <a:spLocks noChangeShapeType="1"/>
          </p:cNvSpPr>
          <p:nvPr/>
        </p:nvSpPr>
        <p:spPr bwMode="auto">
          <a:xfrm>
            <a:off x="914400" y="605997"/>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04800"/>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March 2023</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cvent.me/AwPbAx"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3/11-23-0159-01-000m-minutes-for-revme-2023-january-27-telecon.docx" TargetMode="External"/><Relationship Id="rId2" Type="http://schemas.openxmlformats.org/officeDocument/2006/relationships/hyperlink" Target="https://mentor.ieee.org/802.11/dcn/23/11-23-0116-00-000m-minutes-for-revme-2023-january-interim-baltimore.docx" TargetMode="External"/><Relationship Id="rId1" Type="http://schemas.openxmlformats.org/officeDocument/2006/relationships/slideLayout" Target="../slideLayouts/slideLayout1.xml"/><Relationship Id="rId5" Type="http://schemas.openxmlformats.org/officeDocument/2006/relationships/hyperlink" Target="https://mentor.ieee.org/802.11/dcn/23/11-23-0271-00-000m-minutes-for-revme-2023-march-telecons.docx" TargetMode="External"/><Relationship Id="rId4" Type="http://schemas.openxmlformats.org/officeDocument/2006/relationships/hyperlink" Target="https://mentor.ieee.org/802.11/dcn/23/11-23-0174-06-000m-minutes-for-revme-2023-february-telecons.doc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March 2023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2023-03-10</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00B050"/>
                </a:solidFill>
              </a:rPr>
              <a:t>Sep 2022 – D2.0 Recirculation LB </a:t>
            </a:r>
          </a:p>
          <a:p>
            <a:pPr>
              <a:lnSpc>
                <a:spcPct val="80000"/>
              </a:lnSpc>
            </a:pPr>
            <a:r>
              <a:rPr lang="en-US" altLang="en-US" sz="2000" dirty="0">
                <a:solidFill>
                  <a:srgbClr val="00B0F0"/>
                </a:solidFill>
              </a:rPr>
              <a:t>Mar 2023 – D3.0 Recirculation </a:t>
            </a:r>
          </a:p>
          <a:p>
            <a:pPr>
              <a:lnSpc>
                <a:spcPct val="80000"/>
              </a:lnSpc>
            </a:pPr>
            <a:r>
              <a:rPr lang="en-US" altLang="en-US" sz="2000" dirty="0">
                <a:solidFill>
                  <a:srgbClr val="00B0F0"/>
                </a:solidFill>
              </a:rPr>
              <a:t>Jul 2023 – D4.0 Recirculation (Conditional SA Ballot Approval)</a:t>
            </a:r>
          </a:p>
          <a:p>
            <a:pPr>
              <a:lnSpc>
                <a:spcPct val="80000"/>
              </a:lnSpc>
            </a:pPr>
            <a:r>
              <a:rPr lang="en-US" altLang="en-US" sz="2000" dirty="0">
                <a:solidFill>
                  <a:srgbClr val="00B0F0"/>
                </a:solidFill>
              </a:rPr>
              <a:t>Sep 2023 – D5.0 Initial SA Ballot </a:t>
            </a:r>
          </a:p>
          <a:p>
            <a:pPr>
              <a:lnSpc>
                <a:spcPct val="80000"/>
              </a:lnSpc>
            </a:pPr>
            <a:r>
              <a:rPr lang="en-US" altLang="en-US" sz="2000" dirty="0">
                <a:solidFill>
                  <a:srgbClr val="00B0F0"/>
                </a:solidFill>
              </a:rPr>
              <a:t>Jan 2024 – D6.0 Recirculation SA Ballot  (11az, 11bc, 11bd, 11bb)</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 (Updated)</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&lt;&gt;</a:t>
            </a:r>
          </a:p>
          <a:p>
            <a:pPr marL="0" indent="0">
              <a:lnSpc>
                <a:spcPct val="80000"/>
              </a:lnSpc>
              <a:buNone/>
            </a:pPr>
            <a:endParaRPr lang="en-US" altLang="en-US" sz="2000" dirty="0"/>
          </a:p>
          <a:p>
            <a:pPr>
              <a:lnSpc>
                <a:spcPct val="80000"/>
              </a:lnSpc>
            </a:pPr>
            <a:r>
              <a:rPr lang="en-US" altLang="en-US" sz="2000" dirty="0" err="1"/>
              <a:t>adhoc</a:t>
            </a:r>
            <a:r>
              <a:rPr lang="en-US" altLang="en-US" sz="2000" dirty="0"/>
              <a:t> ?</a:t>
            </a:r>
            <a:endParaRPr lang="en-US" altLang="en-US" sz="1600" dirty="0"/>
          </a:p>
          <a:p>
            <a:pPr marL="0" indent="0">
              <a:lnSpc>
                <a:spcPct val="80000"/>
              </a:lnSpc>
              <a:buNone/>
            </a:pPr>
            <a:endParaRPr lang="en-US" altLang="en-US" sz="2000" dirty="0"/>
          </a:p>
          <a:p>
            <a:pPr>
              <a:lnSpc>
                <a:spcPct val="80000"/>
              </a:lnSpc>
            </a:pPr>
            <a:r>
              <a:rPr lang="en-US" altLang="en-US" sz="2000" dirty="0"/>
              <a:t>For the </a:t>
            </a:r>
            <a:r>
              <a:rPr lang="en-US" altLang="en-US" sz="2000"/>
              <a:t>May Interim: </a:t>
            </a:r>
            <a:r>
              <a:rPr lang="en-US" altLang="en-US" sz="2000" dirty="0"/>
              <a:t>5</a:t>
            </a:r>
            <a:r>
              <a:rPr lang="en-US" altLang="en-US" sz="2000"/>
              <a:t> </a:t>
            </a:r>
            <a:r>
              <a:rPr lang="en-US" altLang="en-US" sz="2000" dirty="0"/>
              <a:t>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11</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12</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13</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14</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15</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19</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March 2023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20</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21</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March 802 plenary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March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3"/>
              </a:rPr>
              <a:t>https://cvent.me/AwPbAx</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11-20</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457200" y="1143000"/>
            <a:ext cx="58674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Mar 13, 4pm  ET</a:t>
            </a:r>
          </a:p>
          <a:p>
            <a:pPr lvl="1"/>
            <a:r>
              <a:rPr lang="en-US" altLang="en-US" sz="1100" dirty="0"/>
              <a:t>Chair’s Welcome, Policy &amp; patent reminder</a:t>
            </a:r>
          </a:p>
          <a:p>
            <a:pPr lvl="1"/>
            <a:r>
              <a:rPr lang="en-US" altLang="en-US" sz="1100" dirty="0"/>
              <a:t>Approve agenda</a:t>
            </a:r>
          </a:p>
          <a:p>
            <a:pPr lvl="1"/>
            <a:r>
              <a:rPr lang="en-GB" sz="1100" dirty="0"/>
              <a:t>Motion – Minutes approval (Slide 7)</a:t>
            </a:r>
          </a:p>
          <a:p>
            <a:pPr lvl="1"/>
            <a:r>
              <a:rPr lang="en-GB" sz="1100" dirty="0"/>
              <a:t>Editor Report</a:t>
            </a:r>
          </a:p>
          <a:p>
            <a:pPr lvl="1"/>
            <a:r>
              <a:rPr lang="en-GB" sz="1100" dirty="0"/>
              <a:t>Comment Resolution</a:t>
            </a:r>
          </a:p>
          <a:p>
            <a:pPr lvl="2"/>
            <a:r>
              <a:rPr lang="pt-BR" altLang="en-US" sz="1100" dirty="0"/>
              <a:t>CIDs </a:t>
            </a:r>
            <a:r>
              <a:rPr lang="pt-BR" altLang="en-US" sz="1100" b="1" dirty="0"/>
              <a:t>3713, 3640, 3630, 3576</a:t>
            </a:r>
            <a:r>
              <a:rPr lang="pt-BR" altLang="en-US" sz="1100" dirty="0"/>
              <a:t> – Au (Huawei)</a:t>
            </a:r>
          </a:p>
          <a:p>
            <a:pPr lvl="2"/>
            <a:r>
              <a:rPr lang="pt-BR" altLang="en-US" sz="1100" dirty="0"/>
              <a:t>CIDs 3026, </a:t>
            </a:r>
            <a:r>
              <a:rPr lang="pt-BR" altLang="en-US" sz="1100" b="1" dirty="0"/>
              <a:t>3051</a:t>
            </a:r>
            <a:r>
              <a:rPr lang="pt-BR" altLang="en-US" sz="1100" dirty="0"/>
              <a:t>, 3349 &amp; 3355 – doc 11-23/232 - Patil (Qualcomm)</a:t>
            </a:r>
          </a:p>
          <a:p>
            <a:pPr lvl="2"/>
            <a:r>
              <a:rPr lang="pt-BR" altLang="en-US" sz="1100" dirty="0"/>
              <a:t>CIDs </a:t>
            </a:r>
            <a:r>
              <a:rPr lang="pt-BR" altLang="en-US" sz="1100" b="1" dirty="0"/>
              <a:t>3150, 3159, 3158, 3802, 3801 </a:t>
            </a:r>
            <a:r>
              <a:rPr lang="pt-BR" altLang="en-US" sz="1100" dirty="0"/>
              <a:t>– doc 11-23/161 – Ajami (Qualcomm)</a:t>
            </a:r>
          </a:p>
          <a:p>
            <a:pPr lvl="2"/>
            <a:r>
              <a:rPr lang="en-CA" altLang="en-US" sz="1100" dirty="0"/>
              <a:t>CIDs </a:t>
            </a:r>
            <a:r>
              <a:rPr lang="en-CA" altLang="en-US" sz="1100" b="1" dirty="0"/>
              <a:t>3002, 3004 – </a:t>
            </a:r>
            <a:r>
              <a:rPr lang="en-CA" altLang="en-US" sz="1100" dirty="0"/>
              <a:t>doc 11-23/236 – Patil (Qualcomm)</a:t>
            </a:r>
            <a:r>
              <a:rPr lang="it-IT" altLang="en-US" sz="1100" dirty="0"/>
              <a:t> </a:t>
            </a:r>
            <a:endParaRPr lang="pt-BR" altLang="en-US" sz="1100" dirty="0"/>
          </a:p>
          <a:p>
            <a:pPr lvl="2"/>
            <a:r>
              <a:rPr lang="pt-BR" altLang="en-US" sz="1100" dirty="0"/>
              <a:t>CIDs  </a:t>
            </a:r>
            <a:r>
              <a:rPr lang="pt-BR" altLang="en-US" sz="1100" b="1" dirty="0"/>
              <a:t>3189, 3225, 3346, 3187, 3509, 3435 </a:t>
            </a:r>
            <a:r>
              <a:rPr lang="pt-BR" altLang="en-US" sz="1100" dirty="0"/>
              <a:t>– Hamilton (Ruckus/Commscope)</a:t>
            </a:r>
            <a:endParaRPr lang="it-IT" altLang="en-US" sz="1100" dirty="0"/>
          </a:p>
          <a:p>
            <a:pPr lvl="1"/>
            <a:r>
              <a:rPr lang="es-ES" sz="1200" dirty="0" err="1"/>
              <a:t>Recess</a:t>
            </a:r>
            <a:endParaRPr lang="en-GB" sz="1200"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096000" y="1187053"/>
            <a:ext cx="5867400"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Mar 14, 8am ET</a:t>
            </a:r>
          </a:p>
          <a:p>
            <a:pPr lvl="1"/>
            <a:r>
              <a:rPr lang="en-CA" altLang="en-US" sz="1100" dirty="0"/>
              <a:t>Comment Resolution </a:t>
            </a:r>
          </a:p>
          <a:p>
            <a:pPr lvl="2"/>
            <a:r>
              <a:rPr lang="en-CA" altLang="en-US" sz="1100" dirty="0"/>
              <a:t>CIDs  </a:t>
            </a:r>
            <a:r>
              <a:rPr lang="en-CA" altLang="en-US" sz="1100" b="1" dirty="0"/>
              <a:t>3711, 3639, 3638, 3620, 3334 </a:t>
            </a:r>
            <a:r>
              <a:rPr lang="en-CA" altLang="en-US" sz="1100" dirty="0"/>
              <a:t>– doc 11-22/2163 – Montemurro (Huawei)</a:t>
            </a:r>
          </a:p>
          <a:p>
            <a:pPr lvl="2"/>
            <a:r>
              <a:rPr lang="en-CA" altLang="en-US" sz="1100" dirty="0"/>
              <a:t>CIDs </a:t>
            </a:r>
            <a:r>
              <a:rPr lang="en-CA" altLang="en-US" sz="1100" b="1" dirty="0"/>
              <a:t>3290, 3573, 3574, 3404, 3683 </a:t>
            </a:r>
            <a:r>
              <a:rPr lang="en-CA" altLang="en-US" sz="1100" dirty="0"/>
              <a:t>– doc 11-22/2069 – Rison (Samsung)</a:t>
            </a:r>
            <a:r>
              <a:rPr lang="it-IT" altLang="en-US" sz="1100" dirty="0"/>
              <a:t> </a:t>
            </a:r>
          </a:p>
          <a:p>
            <a:pPr lvl="2"/>
            <a:r>
              <a:rPr lang="it-IT" altLang="en-US" sz="1100" dirty="0"/>
              <a:t>CID 3233 (ED1), 3053 (MAC) – Qi (Intel)</a:t>
            </a:r>
          </a:p>
          <a:p>
            <a:pPr lvl="2"/>
            <a:r>
              <a:rPr lang="it-IT" altLang="en-US" sz="1100" dirty="0"/>
              <a:t>CID 3316 (GEN) – Smith (SRT)</a:t>
            </a:r>
          </a:p>
          <a:p>
            <a:pPr lvl="2"/>
            <a:r>
              <a:rPr lang="en-CA" sz="1100" dirty="0"/>
              <a:t>CID follow-up – doc 11-22/2206 – Rison (Samsung)</a:t>
            </a:r>
            <a:endParaRPr lang="es-ES" altLang="en-US" sz="1100" dirty="0"/>
          </a:p>
          <a:p>
            <a:pPr lvl="1"/>
            <a:r>
              <a:rPr lang="en-CA" altLang="en-US" sz="1100" dirty="0" err="1"/>
              <a:t>AoB</a:t>
            </a:r>
            <a:endParaRPr lang="en-CA" altLang="en-US" sz="1100" dirty="0"/>
          </a:p>
        </p:txBody>
      </p:sp>
      <p:sp>
        <p:nvSpPr>
          <p:cNvPr id="2" name="Rectangle 19">
            <a:extLst>
              <a:ext uri="{FF2B5EF4-FFF2-40B4-BE49-F238E27FC236}">
                <a16:creationId xmlns:a16="http://schemas.microsoft.com/office/drawing/2014/main" id="{C5D05322-5C80-FACD-410B-333A15944AA8}"/>
              </a:ext>
            </a:extLst>
          </p:cNvPr>
          <p:cNvSpPr>
            <a:spLocks noChangeArrowheads="1"/>
          </p:cNvSpPr>
          <p:nvPr/>
        </p:nvSpPr>
        <p:spPr bwMode="auto">
          <a:xfrm>
            <a:off x="6363207" y="3048000"/>
            <a:ext cx="4610103"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Jan 17, 4pm ET</a:t>
            </a:r>
          </a:p>
          <a:p>
            <a:pPr lvl="1"/>
            <a:r>
              <a:rPr lang="en-CA" altLang="en-US" sz="1100" dirty="0"/>
              <a:t>Comment Resolution:</a:t>
            </a:r>
            <a:endParaRPr lang="en-CA" sz="300" dirty="0"/>
          </a:p>
          <a:p>
            <a:pPr lvl="2"/>
            <a:r>
              <a:rPr lang="en-CA" sz="1100" dirty="0"/>
              <a:t>CID 3820 – doc 11-23/350 – </a:t>
            </a:r>
            <a:r>
              <a:rPr lang="en-CA" sz="1100" dirty="0" err="1"/>
              <a:t>Asai</a:t>
            </a:r>
            <a:r>
              <a:rPr lang="en-CA" sz="1100" dirty="0"/>
              <a:t> (NTT)</a:t>
            </a:r>
          </a:p>
          <a:p>
            <a:pPr lvl="2"/>
            <a:r>
              <a:rPr lang="en-CA" sz="1100" dirty="0"/>
              <a:t>CIDs 3772, 3478 – Kim (Qualcomm)</a:t>
            </a:r>
          </a:p>
          <a:p>
            <a:pPr lvl="2"/>
            <a:r>
              <a:rPr lang="en-CA" sz="1100" dirty="0"/>
              <a:t>CID 3454 – </a:t>
            </a:r>
            <a:r>
              <a:rPr lang="en-CA" sz="1100" dirty="0" err="1"/>
              <a:t>Halasz</a:t>
            </a:r>
            <a:r>
              <a:rPr lang="en-CA" sz="1100" dirty="0"/>
              <a:t> (Morse Micro)</a:t>
            </a:r>
          </a:p>
          <a:p>
            <a:pPr lvl="2"/>
            <a:r>
              <a:rPr lang="en-CA" sz="1100" dirty="0"/>
              <a:t>CID 3075, 3076 – Coffey (Realtek)</a:t>
            </a:r>
          </a:p>
          <a:p>
            <a:pPr lvl="2"/>
            <a:r>
              <a:rPr lang="en-CA" sz="1100" dirty="0"/>
              <a:t>CID follow-up – doc 11-22/2206 – Rison (Samsung)</a:t>
            </a:r>
          </a:p>
          <a:p>
            <a:pPr marL="914400" lvl="2" indent="0">
              <a:buNone/>
            </a:pPr>
            <a:r>
              <a:rPr lang="en-CA" sz="1100" b="1" dirty="0"/>
              <a:t>@5pm:</a:t>
            </a:r>
          </a:p>
          <a:p>
            <a:pPr lvl="2"/>
            <a:r>
              <a:rPr lang="en-CA" sz="1100" dirty="0"/>
              <a:t>WUR MC-OOK discussion </a:t>
            </a:r>
          </a:p>
          <a:p>
            <a:pPr lvl="3"/>
            <a:r>
              <a:rPr lang="en-CA" sz="1100" dirty="0"/>
              <a:t>doc 11-23/111(?) – Levy (</a:t>
            </a:r>
            <a:r>
              <a:rPr lang="en-CA" sz="1100" dirty="0" err="1"/>
              <a:t>InterDigital</a:t>
            </a:r>
            <a:r>
              <a:rPr lang="en-CA" sz="1100" dirty="0"/>
              <a:t>)</a:t>
            </a:r>
          </a:p>
          <a:p>
            <a:pPr lvl="3"/>
            <a:r>
              <a:rPr lang="en-CA" sz="1100" dirty="0"/>
              <a:t>doc 11-23/334 – </a:t>
            </a:r>
            <a:r>
              <a:rPr lang="en-CA" sz="1100" dirty="0" err="1"/>
              <a:t>Shellhammer</a:t>
            </a:r>
            <a:r>
              <a:rPr lang="en-CA" sz="1100" dirty="0"/>
              <a:t> (Qualcomm)</a:t>
            </a:r>
          </a:p>
          <a:p>
            <a:pPr marL="1371600" lvl="3" indent="0">
              <a:buNone/>
            </a:pPr>
            <a:r>
              <a:rPr lang="en-CA" sz="1100" b="1" dirty="0"/>
              <a:t>@5:45pm </a:t>
            </a:r>
            <a:r>
              <a:rPr lang="en-CA" sz="1100" dirty="0"/>
              <a:t>– finalize LB270 comment resolutions for topic</a:t>
            </a:r>
          </a:p>
          <a:p>
            <a:pPr lvl="1"/>
            <a:r>
              <a:rPr lang="en-US" altLang="en-US" sz="1100" dirty="0"/>
              <a:t>Recess</a:t>
            </a:r>
            <a:endParaRPr lang="en-GB" sz="1100" dirty="0"/>
          </a:p>
          <a:p>
            <a:pPr marL="914400" lvl="2" indent="0">
              <a:buNone/>
            </a:pPr>
            <a:endParaRPr lang="en-US" sz="1100" b="1" dirty="0"/>
          </a:p>
          <a:p>
            <a:pPr lvl="2"/>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7118351" y="1478280"/>
            <a:ext cx="4876799" cy="3322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Mar 16, 4pm ET</a:t>
            </a:r>
          </a:p>
          <a:p>
            <a:pPr lvl="1"/>
            <a:r>
              <a:rPr lang="en-CA" altLang="en-US" sz="1100" dirty="0"/>
              <a:t>Comment Resolution </a:t>
            </a:r>
          </a:p>
          <a:p>
            <a:pPr lvl="2"/>
            <a:r>
              <a:rPr lang="en-CA" sz="1100" dirty="0"/>
              <a:t>EPCS CIDs 3789, 3787 – Das (</a:t>
            </a:r>
            <a:r>
              <a:rPr lang="en-CA" sz="1100" dirty="0" err="1"/>
              <a:t>Peraton</a:t>
            </a:r>
            <a:r>
              <a:rPr lang="en-CA" sz="1100" dirty="0"/>
              <a:t> Labs)</a:t>
            </a:r>
          </a:p>
          <a:p>
            <a:pPr lvl="2"/>
            <a:r>
              <a:rPr lang="en-CA" sz="1100" dirty="0"/>
              <a:t>CID follow-up – doc 11-22/2206 – Rison (Samsung)</a:t>
            </a:r>
          </a:p>
          <a:p>
            <a:pPr lvl="1"/>
            <a:r>
              <a:rPr lang="en-CA" altLang="en-US" sz="1100" dirty="0"/>
              <a:t>Motions</a:t>
            </a:r>
            <a:endParaRPr lang="en-CA" sz="1100" dirty="0"/>
          </a:p>
          <a:p>
            <a:pPr lvl="2"/>
            <a:r>
              <a:rPr lang="en-CA" altLang="en-US" sz="1100" dirty="0"/>
              <a:t>Doc 11-23/24r4 - slides &lt;x&gt; through &lt;y&gt;</a:t>
            </a:r>
          </a:p>
          <a:p>
            <a:pPr lvl="2"/>
            <a:r>
              <a:rPr lang="en-CA" altLang="en-US" sz="1100" dirty="0"/>
              <a:t>WG LB Recirculation motion</a:t>
            </a:r>
          </a:p>
          <a:p>
            <a:pPr lvl="1"/>
            <a:r>
              <a:rPr lang="en-CA" altLang="en-US" sz="1200" dirty="0"/>
              <a:t>Timeline, Teleconferences, </a:t>
            </a:r>
            <a:r>
              <a:rPr lang="en-CA" altLang="en-US" sz="1200" dirty="0" err="1"/>
              <a:t>Adhoc</a:t>
            </a:r>
            <a:r>
              <a:rPr lang="en-CA" altLang="en-US" sz="1200" dirty="0"/>
              <a:t>, Plan for May</a:t>
            </a:r>
          </a:p>
          <a:p>
            <a:pPr lvl="1"/>
            <a:r>
              <a:rPr lang="en-CA" altLang="en-US" sz="1100" dirty="0" err="1"/>
              <a:t>AoB</a:t>
            </a:r>
            <a:endParaRPr lang="en-CA" altLang="en-US" sz="1100" dirty="0"/>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838200" y="1447800"/>
            <a:ext cx="59436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Mar 15, 10:30am ET</a:t>
            </a:r>
          </a:p>
          <a:p>
            <a:pPr lvl="1"/>
            <a:r>
              <a:rPr lang="en-CA" altLang="en-US" sz="1100" dirty="0"/>
              <a:t>Comment Resolution</a:t>
            </a:r>
            <a:endParaRPr lang="pt-BR" sz="1100" dirty="0"/>
          </a:p>
          <a:p>
            <a:pPr lvl="2"/>
            <a:r>
              <a:rPr lang="en-CA" sz="1100" dirty="0"/>
              <a:t>CID 3014 – doc 11-22/2206 – Patil (Qualcomm)</a:t>
            </a:r>
          </a:p>
          <a:p>
            <a:pPr lvl="2"/>
            <a:r>
              <a:rPr lang="en-CA" sz="1100" dirty="0"/>
              <a:t>CID 3000 – doc 11-22/2208 – Patil (Qualcomm)</a:t>
            </a:r>
          </a:p>
          <a:p>
            <a:pPr lvl="2"/>
            <a:r>
              <a:rPr lang="sv-SE" sz="1100" dirty="0"/>
              <a:t>CID 3316 (GEN) – Smith (SRT)</a:t>
            </a:r>
          </a:p>
          <a:p>
            <a:pPr lvl="2"/>
            <a:r>
              <a:rPr lang="sv-SE" sz="1100" dirty="0"/>
              <a:t>Misc MAC CIDs – doc 11-23/162 – Huang (Intel)</a:t>
            </a:r>
          </a:p>
          <a:p>
            <a:pPr lvl="2"/>
            <a:r>
              <a:rPr lang="en-CA" sz="1100" dirty="0"/>
              <a:t>CID follow-up – doc 11-22/2206 – Rison (Samsung)</a:t>
            </a:r>
            <a:endParaRPr lang="nl-NL" sz="1100" dirty="0"/>
          </a:p>
          <a:p>
            <a:pPr lvl="1"/>
            <a:r>
              <a:rPr lang="en-CA" altLang="en-US" sz="1100" dirty="0"/>
              <a:t>Recess</a:t>
            </a:r>
          </a:p>
        </p:txBody>
      </p:sp>
      <p:sp>
        <p:nvSpPr>
          <p:cNvPr id="2" name="Rectangle 19">
            <a:extLst>
              <a:ext uri="{FF2B5EF4-FFF2-40B4-BE49-F238E27FC236}">
                <a16:creationId xmlns:a16="http://schemas.microsoft.com/office/drawing/2014/main" id="{ACBDC556-5085-DDAB-497B-39756CECE699}"/>
              </a:ext>
            </a:extLst>
          </p:cNvPr>
          <p:cNvSpPr>
            <a:spLocks noChangeArrowheads="1"/>
          </p:cNvSpPr>
          <p:nvPr/>
        </p:nvSpPr>
        <p:spPr bwMode="auto">
          <a:xfrm>
            <a:off x="838200" y="3810000"/>
            <a:ext cx="59436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Mar 15, 4pm ET</a:t>
            </a:r>
          </a:p>
          <a:p>
            <a:pPr lvl="1"/>
            <a:r>
              <a:rPr lang="en-CA" altLang="en-US" sz="1100" dirty="0"/>
              <a:t>Comment Resolution</a:t>
            </a:r>
            <a:endParaRPr lang="pt-BR" sz="1100" dirty="0"/>
          </a:p>
          <a:p>
            <a:pPr lvl="2"/>
            <a:r>
              <a:rPr lang="en-GB" sz="1100" dirty="0">
                <a:effectLst/>
                <a:latin typeface="Times New Roman" panose="02020603050405020304" pitchFamily="18" charset="0"/>
                <a:ea typeface="Times New Roman" panose="02020603050405020304" pitchFamily="18" charset="0"/>
              </a:rPr>
              <a:t>Discussion on NIST SHA-1 liaison/announcement – 15 min</a:t>
            </a:r>
            <a:endParaRPr lang="nl-NL" sz="1100" dirty="0"/>
          </a:p>
          <a:p>
            <a:pPr lvl="2"/>
            <a:r>
              <a:rPr lang="nl-NL" sz="1100" dirty="0"/>
              <a:t>Protected Password Identifiers – 11-23/0044 – Harkins(HPE) – 20 min</a:t>
            </a:r>
          </a:p>
          <a:p>
            <a:pPr lvl="2"/>
            <a:r>
              <a:rPr lang="nl-NL" sz="1100" dirty="0"/>
              <a:t>CID 3753 – doc 11-23/156 (SEC)– Huang (Intel)</a:t>
            </a:r>
          </a:p>
          <a:p>
            <a:pPr lvl="2"/>
            <a:r>
              <a:rPr lang="nl-NL" sz="1100" dirty="0"/>
              <a:t>CID 3743, 3744, 3745, 3746 (SEC) – doc 11-23/153 – Huang (Intel)</a:t>
            </a:r>
          </a:p>
          <a:p>
            <a:pPr lvl="2"/>
            <a:r>
              <a:rPr lang="en-CA" sz="1100" dirty="0"/>
              <a:t>CID follow-up – doc 11-22/2206 – Rison (Samsung)</a:t>
            </a:r>
            <a:endParaRPr lang="es-ES" altLang="en-US" sz="1100" dirty="0"/>
          </a:p>
          <a:p>
            <a:pPr lvl="1"/>
            <a:r>
              <a:rPr lang="en-CA" altLang="en-US" sz="1100" dirty="0"/>
              <a:t>Recess</a:t>
            </a:r>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108201" y="1600200"/>
            <a:ext cx="8077200" cy="4572000"/>
          </a:xfrm>
        </p:spPr>
        <p:txBody>
          <a:bodyPr/>
          <a:lstStyle/>
          <a:p>
            <a:r>
              <a:rPr lang="en-US" altLang="en-US" sz="2000" b="0" dirty="0"/>
              <a:t>Rison: 3493/3494, 3631/3596, 3326, 3216, 3217, 3218, 3224, 3226, 3227, 3327, 3650, 3578, 3266, 3174, 3379, 3370, 3400, 3699, 3466, 3385, 3175, 3329, 3504 (CIDs suggested by Mark)</a:t>
            </a:r>
          </a:p>
          <a:p>
            <a:pPr>
              <a:lnSpc>
                <a:spcPct val="80000"/>
              </a:lnSpc>
            </a:pPr>
            <a:r>
              <a:rPr lang="en-US" altLang="en-US" sz="2000" b="0" dirty="0"/>
              <a:t>Stacey: 3770, 3776</a:t>
            </a:r>
          </a:p>
          <a:p>
            <a:pPr>
              <a:lnSpc>
                <a:spcPct val="80000"/>
              </a:lnSpc>
            </a:pPr>
            <a:r>
              <a:rPr lang="en-US" altLang="en-US" sz="2000" b="0" dirty="0"/>
              <a:t>Kim: 3772, 3478</a:t>
            </a:r>
          </a:p>
          <a:p>
            <a:pPr>
              <a:lnSpc>
                <a:spcPct val="80000"/>
              </a:lnSpc>
            </a:pPr>
            <a:r>
              <a:rPr lang="en-US" altLang="en-US" sz="2000" b="0" dirty="0"/>
              <a:t>Huang:  3743, 3744, 3745, 3746, 3748, 3749, 3751, 3753, 3760, 3761,  3762,</a:t>
            </a:r>
          </a:p>
          <a:p>
            <a:pPr>
              <a:lnSpc>
                <a:spcPct val="80000"/>
              </a:lnSpc>
            </a:pPr>
            <a:r>
              <a:rPr lang="en-US" altLang="en-US" sz="2000" b="0" dirty="0"/>
              <a:t>Subir Das/</a:t>
            </a:r>
            <a:r>
              <a:rPr lang="en-US" altLang="en-US" sz="2000" b="0" dirty="0" err="1"/>
              <a:t>JohnWullert</a:t>
            </a:r>
            <a:r>
              <a:rPr lang="en-US" altLang="en-US" sz="2000" b="0" dirty="0"/>
              <a:t>: 3780, 3787</a:t>
            </a:r>
          </a:p>
          <a:p>
            <a:pPr>
              <a:lnSpc>
                <a:spcPct val="80000"/>
              </a:lnSpc>
            </a:pPr>
            <a:r>
              <a:rPr lang="en-US" altLang="en-US" sz="2000" b="0" dirty="0" err="1"/>
              <a:t>Tomo</a:t>
            </a:r>
            <a:r>
              <a:rPr lang="en-US" altLang="en-US" sz="2000" b="0" dirty="0"/>
              <a:t> Adachi: 3793</a:t>
            </a:r>
          </a:p>
          <a:p>
            <a:pPr>
              <a:lnSpc>
                <a:spcPct val="80000"/>
              </a:lnSpc>
            </a:pPr>
            <a:r>
              <a:rPr lang="en-US" altLang="en-US" sz="2000" b="0" dirty="0"/>
              <a:t>Abhi Patil: 3000, 3026, 3355</a:t>
            </a:r>
          </a:p>
          <a:p>
            <a:pPr>
              <a:lnSpc>
                <a:spcPct val="80000"/>
              </a:lnSpc>
            </a:pPr>
            <a:r>
              <a:rPr lang="en-US" altLang="en-US" sz="2000" b="0" dirty="0"/>
              <a:t>Sean Coffey: 3075, 3076</a:t>
            </a:r>
          </a:p>
          <a:p>
            <a:pPr>
              <a:lnSpc>
                <a:spcPct val="80000"/>
              </a:lnSpc>
            </a:pPr>
            <a:r>
              <a:rPr lang="en-US" altLang="en-US" sz="2000" b="0" dirty="0"/>
              <a:t>Steve </a:t>
            </a:r>
            <a:r>
              <a:rPr lang="en-US" altLang="en-US" sz="2000" b="0" dirty="0" err="1"/>
              <a:t>Shellhammer</a:t>
            </a:r>
            <a:r>
              <a:rPr lang="en-US" altLang="en-US" sz="2000" b="0" dirty="0"/>
              <a:t>:  3068, 3071, 3072, 3095, 3096, 3278, 3283, 3458</a:t>
            </a:r>
          </a:p>
          <a:p>
            <a:pPr>
              <a:lnSpc>
                <a:spcPct val="80000"/>
              </a:lnSpc>
            </a:pPr>
            <a:r>
              <a:rPr lang="en-US" altLang="en-US" sz="2000" b="0" dirty="0"/>
              <a:t>Mark Hamilton:  3247, 3398, 3567, 3617</a:t>
            </a:r>
          </a:p>
          <a:p>
            <a:pPr>
              <a:lnSpc>
                <a:spcPct val="80000"/>
              </a:lnSpc>
            </a:pPr>
            <a:r>
              <a:rPr lang="en-US" altLang="en-US" sz="2000" b="0" dirty="0"/>
              <a:t>Graham Smith: 3316</a:t>
            </a:r>
          </a:p>
          <a:p>
            <a:pPr>
              <a:lnSpc>
                <a:spcPct val="80000"/>
              </a:lnSpc>
            </a:pPr>
            <a:r>
              <a:rPr lang="en-US" altLang="en-US" sz="2000" b="0" dirty="0"/>
              <a:t>Dave </a:t>
            </a:r>
            <a:r>
              <a:rPr lang="en-US" altLang="en-US" sz="2000" b="0" dirty="0" err="1"/>
              <a:t>Halasz</a:t>
            </a:r>
            <a:r>
              <a:rPr lang="en-US" altLang="en-US" sz="2000" b="0" dirty="0"/>
              <a:t>: 3454</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Follow-up CID list</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4072629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January Interim: </a:t>
            </a:r>
          </a:p>
          <a:p>
            <a:pPr marL="0" indent="0">
              <a:lnSpc>
                <a:spcPct val="80000"/>
              </a:lnSpc>
              <a:buNone/>
            </a:pPr>
            <a:r>
              <a:rPr lang="en-US" altLang="en-US" sz="1800" dirty="0">
                <a:hlinkClick r:id="rId2"/>
              </a:rPr>
              <a:t>	</a:t>
            </a:r>
            <a:r>
              <a:rPr lang="en-US" altLang="en-US" sz="1400" b="0" dirty="0">
                <a:hlinkClick r:id="rId2"/>
              </a:rPr>
              <a:t>https://mentor.ieee.org/802.11/dcn/23/11-23-0116-00-000m-minutes-for-revme-2023-january-interim-baltimore.docx</a:t>
            </a:r>
            <a:r>
              <a:rPr lang="en-US" altLang="en-US" sz="1400" b="0" dirty="0"/>
              <a:t> </a:t>
            </a:r>
          </a:p>
          <a:p>
            <a:pPr>
              <a:lnSpc>
                <a:spcPct val="80000"/>
              </a:lnSpc>
            </a:pPr>
            <a:r>
              <a:rPr lang="en-US" altLang="en-US" sz="1800" dirty="0"/>
              <a:t>Teleconferences:</a:t>
            </a:r>
          </a:p>
          <a:p>
            <a:pPr marL="457200" lvl="1" indent="0">
              <a:lnSpc>
                <a:spcPct val="80000"/>
              </a:lnSpc>
              <a:buNone/>
            </a:pPr>
            <a:r>
              <a:rPr lang="en-US" altLang="en-US" sz="1400" dirty="0"/>
              <a:t>	January: </a:t>
            </a:r>
            <a:r>
              <a:rPr lang="en-US" altLang="en-US" sz="1400" dirty="0">
                <a:hlinkClick r:id="rId3"/>
              </a:rPr>
              <a:t>https://mentor.ieee.org/802.11/dcn/23/11-23-0159-01-000m-minutes-for-revme-2023-january-27-telecon.docx</a:t>
            </a:r>
            <a:r>
              <a:rPr lang="en-US" altLang="en-US" sz="1400" dirty="0"/>
              <a:t> </a:t>
            </a:r>
          </a:p>
          <a:p>
            <a:pPr marL="457200" lvl="1" indent="0">
              <a:lnSpc>
                <a:spcPct val="80000"/>
              </a:lnSpc>
              <a:buNone/>
            </a:pPr>
            <a:r>
              <a:rPr lang="en-US" altLang="en-US" sz="1400" dirty="0"/>
              <a:t>	February:   </a:t>
            </a:r>
            <a:r>
              <a:rPr lang="en-US" altLang="en-US" sz="1400" dirty="0">
                <a:hlinkClick r:id="rId4"/>
              </a:rPr>
              <a:t>https://mentor.ieee.org/802.11/dcn/23/11-23-0174-06-000m-minutes-for-revme-2023-february-telecons.docx</a:t>
            </a:r>
            <a:r>
              <a:rPr lang="en-US" altLang="en-US" sz="1400" dirty="0"/>
              <a:t> </a:t>
            </a:r>
          </a:p>
          <a:p>
            <a:pPr marL="457200" lvl="1" indent="0">
              <a:lnSpc>
                <a:spcPct val="80000"/>
              </a:lnSpc>
              <a:buNone/>
            </a:pPr>
            <a:r>
              <a:rPr lang="en-US" sz="1400" dirty="0"/>
              <a:t>	March: </a:t>
            </a:r>
            <a:r>
              <a:rPr lang="en-US" sz="1400" dirty="0">
                <a:hlinkClick r:id="rId5"/>
              </a:rPr>
              <a:t>https://mentor.ieee.org/802.11/dcn/23/11-23-0271-00-000m-minutes-for-revme-2023-march-telecons.docx</a:t>
            </a:r>
            <a:r>
              <a:rPr lang="en-US" sz="1400" dirty="0"/>
              <a:t> </a:t>
            </a:r>
          </a:p>
          <a:p>
            <a:pPr marL="0" indent="0">
              <a:lnSpc>
                <a:spcPct val="80000"/>
              </a:lnSpc>
              <a:buNone/>
            </a:pPr>
            <a:r>
              <a:rPr lang="en-CA" dirty="0"/>
              <a:t>Moved: </a:t>
            </a:r>
          </a:p>
          <a:p>
            <a:pPr marL="0" indent="0">
              <a:buNone/>
            </a:pPr>
            <a:r>
              <a:rPr lang="en-CA" dirty="0"/>
              <a:t>Seconded: </a:t>
            </a:r>
          </a:p>
          <a:p>
            <a:pPr marL="0" indent="0">
              <a:buNone/>
            </a:pPr>
            <a:r>
              <a:rPr lang="en-CA" dirty="0"/>
              <a:t>Results: </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BA0969-7D67-30AC-F64C-7AED0672CC9F}"/>
              </a:ext>
            </a:extLst>
          </p:cNvPr>
          <p:cNvSpPr>
            <a:spLocks noGrp="1"/>
          </p:cNvSpPr>
          <p:nvPr>
            <p:ph type="title"/>
          </p:nvPr>
        </p:nvSpPr>
        <p:spPr/>
        <p:txBody>
          <a:bodyPr/>
          <a:lstStyle/>
          <a:p>
            <a:r>
              <a:rPr lang="en-CA" dirty="0"/>
              <a:t>Recirculation LB Motion</a:t>
            </a:r>
          </a:p>
        </p:txBody>
      </p:sp>
      <p:sp>
        <p:nvSpPr>
          <p:cNvPr id="5" name="Content Placeholder 4">
            <a:extLst>
              <a:ext uri="{FF2B5EF4-FFF2-40B4-BE49-F238E27FC236}">
                <a16:creationId xmlns:a16="http://schemas.microsoft.com/office/drawing/2014/main" id="{54F32229-DC42-C878-F1A8-ED09B22BFBBB}"/>
              </a:ext>
            </a:extLst>
          </p:cNvPr>
          <p:cNvSpPr>
            <a:spLocks noGrp="1"/>
          </p:cNvSpPr>
          <p:nvPr>
            <p:ph idx="1"/>
          </p:nvPr>
        </p:nvSpPr>
        <p:spPr>
          <a:xfrm>
            <a:off x="921026" y="1981200"/>
            <a:ext cx="10744200" cy="4343400"/>
          </a:xfrm>
        </p:spPr>
        <p:txBody>
          <a:bodyPr/>
          <a:lstStyle/>
          <a:p>
            <a:pPr marL="0" indent="0">
              <a:buNone/>
            </a:pPr>
            <a:r>
              <a:rPr lang="en-US" sz="2000" dirty="0"/>
              <a:t>Having approved comment resolutions for all of the comments received from LB 270 on </a:t>
            </a:r>
            <a:r>
              <a:rPr lang="en-US" sz="2000" dirty="0" err="1"/>
              <a:t>REVme</a:t>
            </a:r>
            <a:r>
              <a:rPr lang="en-US" sz="2000" dirty="0"/>
              <a:t> D2.0 as contained in document &lt;&gt;,</a:t>
            </a:r>
          </a:p>
          <a:p>
            <a:pPr marL="0" indent="0">
              <a:buNone/>
            </a:pPr>
            <a:r>
              <a:rPr lang="en-US" sz="2000" dirty="0"/>
              <a:t>Instruct the editor to prepare Draft 3.0 incorporating these resolutions and,</a:t>
            </a:r>
          </a:p>
          <a:p>
            <a:pPr marL="0" indent="0">
              <a:buNone/>
            </a:pPr>
            <a:r>
              <a:rPr lang="en-US" sz="2000" dirty="0"/>
              <a:t>Approve a &lt;&gt; day Working Group Recirculation Ballot asking the question “Should </a:t>
            </a:r>
            <a:r>
              <a:rPr lang="en-US" sz="2000" dirty="0" err="1"/>
              <a:t>REVme</a:t>
            </a:r>
            <a:r>
              <a:rPr lang="en-US" sz="2000" dirty="0"/>
              <a:t> D3.0 be forwarded to Sponsor Ballot?</a:t>
            </a:r>
          </a:p>
          <a:p>
            <a:pPr marL="0" indent="0">
              <a:buNone/>
            </a:pPr>
            <a:endParaRPr lang="en-US" sz="2000" dirty="0"/>
          </a:p>
          <a:p>
            <a:pPr marL="0" indent="0">
              <a:spcBef>
                <a:spcPts val="276"/>
              </a:spcBef>
              <a:buNone/>
            </a:pPr>
            <a:endParaRPr lang="en-US" sz="2000" dirty="0"/>
          </a:p>
          <a:p>
            <a:pPr marL="0" indent="0">
              <a:spcBef>
                <a:spcPts val="276"/>
              </a:spcBef>
              <a:buNone/>
            </a:pPr>
            <a:r>
              <a:rPr lang="en-US" sz="2000" dirty="0"/>
              <a:t>Moved: &lt;&gt;</a:t>
            </a:r>
          </a:p>
          <a:p>
            <a:pPr marL="0" indent="0">
              <a:spcBef>
                <a:spcPts val="276"/>
              </a:spcBef>
              <a:buNone/>
            </a:pPr>
            <a:r>
              <a:rPr lang="en-US" sz="2000" dirty="0"/>
              <a:t>Second: &lt;&gt;</a:t>
            </a:r>
          </a:p>
          <a:p>
            <a:pPr marL="0" indent="0">
              <a:spcBef>
                <a:spcPts val="276"/>
              </a:spcBef>
              <a:buNone/>
            </a:pPr>
            <a:r>
              <a:rPr lang="en-US" sz="2000" dirty="0"/>
              <a:t>Result: 0 – Yes; 0 – No; 0 - Abstain</a:t>
            </a:r>
          </a:p>
          <a:p>
            <a:pPr marL="0" indent="0">
              <a:buNone/>
            </a:pPr>
            <a:endParaRPr lang="en-CA" dirty="0"/>
          </a:p>
        </p:txBody>
      </p:sp>
      <p:sp>
        <p:nvSpPr>
          <p:cNvPr id="2" name="Footer Placeholder 1">
            <a:extLst>
              <a:ext uri="{FF2B5EF4-FFF2-40B4-BE49-F238E27FC236}">
                <a16:creationId xmlns:a16="http://schemas.microsoft.com/office/drawing/2014/main" id="{0649578D-E455-12C0-5534-910E281AA3AC}"/>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EC559F40-5B6B-3379-E472-1967BC38DEB1}"/>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147902877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108011</TotalTime>
  <Words>2698</Words>
  <Application>Microsoft Office PowerPoint</Application>
  <PresentationFormat>Widescreen</PresentationFormat>
  <Paragraphs>289</Paragraphs>
  <Slides>21</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March 802 plenary session</vt:lpstr>
      <vt:lpstr>Chair’s welcome and Patent Reminder</vt:lpstr>
      <vt:lpstr>REVme Agenda</vt:lpstr>
      <vt:lpstr>REVme Agenda</vt:lpstr>
      <vt:lpstr>Follow-up CID list</vt:lpstr>
      <vt:lpstr>REVme minutes approval</vt:lpstr>
      <vt:lpstr>Recirculation LB Motion</vt:lpstr>
      <vt:lpstr>TGme Timeline (Updated)</vt:lpstr>
      <vt:lpstr>Teleconference/Meeting plan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11-22/1696</dc:title>
  <dc:subject>Task Group AY November 2015 Meeting Agenda</dc:subject>
  <dc:creator>montemurro.michael@gmail.com</dc:creator>
  <cp:keywords>November 2022</cp:keywords>
  <dc:description/>
  <cp:lastModifiedBy>Mike Montemurro</cp:lastModifiedBy>
  <cp:revision>4609</cp:revision>
  <cp:lastPrinted>2014-11-04T15:04:57Z</cp:lastPrinted>
  <dcterms:created xsi:type="dcterms:W3CDTF">2007-04-17T18:10:23Z</dcterms:created>
  <dcterms:modified xsi:type="dcterms:W3CDTF">2023-03-10T20:08:05Z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