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50" r:id="rId24"/>
    <p:sldId id="1249" r:id="rId2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77" d="100"/>
          <a:sy n="77" d="100"/>
        </p:scale>
        <p:origin x="24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March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March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March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March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March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March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March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/0172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0196-01-0amp-amp-802-11-amp-tig-tc-minutes-for-feb-2023.docx" TargetMode="External"/><Relationship Id="rId2" Type="http://schemas.openxmlformats.org/officeDocument/2006/relationships/hyperlink" Target="https://mentor.ieee.org/802.11/dcn/23/11-23-0114-01-0amp-802-11-amp-tig-session-minutes-for-january-2023-ieee-interim.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a:t>
            </a:r>
            <a:r>
              <a:rPr lang="en-US" altLang="en-US" kern="0" dirty="0" smtClean="0"/>
              <a:t>Plenary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2023-03-01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707"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a:t>
            </a:r>
            <a:r>
              <a:rPr lang="en-US" sz="3200" dirty="0" smtClean="0"/>
              <a:t>March </a:t>
            </a:r>
            <a:r>
              <a:rPr lang="en-US" sz="3200" dirty="0"/>
              <a:t>802 wireless </a:t>
            </a:r>
            <a:r>
              <a:rPr lang="en-US" sz="3200" dirty="0" smtClean="0"/>
              <a:t>plenary </a:t>
            </a:r>
            <a:r>
              <a:rPr lang="en-US"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a:t>
            </a:r>
            <a:r>
              <a:rPr lang="en-US" sz="2400" dirty="0" smtClean="0"/>
              <a:t>March </a:t>
            </a:r>
            <a:r>
              <a:rPr lang="en-US" sz="2400" dirty="0"/>
              <a:t>802 wireless </a:t>
            </a:r>
            <a:r>
              <a:rPr lang="en-US" sz="2400" dirty="0" smtClean="0"/>
              <a:t>plenary </a:t>
            </a:r>
            <a:r>
              <a:rPr lang="en-US" sz="2400" dirty="0"/>
              <a:t>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smtClean="0">
                <a:hlinkClick r:id="rId2"/>
              </a:rPr>
              <a:t>https://cvent.me/AwPbAx</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Meeting Plan during the March Plenary 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7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Mar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a:t>
            </a:r>
            <a:r>
              <a:rPr lang="en-US" altLang="zh-CN" sz="2800" dirty="0">
                <a:solidFill>
                  <a:schemeClr val="tx1"/>
                </a:solidFill>
                <a:cs typeface="+mn-ea"/>
                <a:sym typeface="+mn-ea"/>
              </a:rPr>
              <a:t>, </a:t>
            </a:r>
            <a:r>
              <a:rPr lang="en-US" altLang="zh-CN" sz="2800" dirty="0" smtClean="0">
                <a:solidFill>
                  <a:schemeClr val="tx1"/>
                </a:solidFill>
                <a:cs typeface="+mn-ea"/>
                <a:sym typeface="+mn-ea"/>
              </a:rPr>
              <a:t>Atlanta local time (</a:t>
            </a:r>
            <a:r>
              <a:rPr lang="en-US" altLang="zh-CN" sz="2800" dirty="0" err="1" smtClean="0">
                <a:solidFill>
                  <a:schemeClr val="tx1"/>
                </a:solidFill>
                <a:cs typeface="+mn-ea"/>
                <a:sym typeface="+mn-ea"/>
              </a:rPr>
              <a:t>adhoc</a:t>
            </a:r>
            <a:r>
              <a:rPr lang="en-US" altLang="zh-CN" sz="2800" dirty="0" smtClean="0">
                <a:solidFill>
                  <a:schemeClr val="tx1"/>
                </a:solidFill>
                <a:cs typeface="+mn-ea"/>
                <a:sym typeface="+mn-ea"/>
              </a:rPr>
              <a:t>, mixed mode)</a:t>
            </a:r>
          </a:p>
          <a:p>
            <a:pPr lvl="1">
              <a:lnSpc>
                <a:spcPct val="120000"/>
              </a:lnSpc>
              <a:spcAft>
                <a:spcPts val="600"/>
              </a:spcAft>
              <a:buFont typeface="Arial" panose="020B0604020202020204" pitchFamily="34" charset="0"/>
              <a:buChar char="•"/>
            </a:pPr>
            <a:r>
              <a:rPr lang="en-US" altLang="zh-CN" sz="3200" dirty="0" smtClean="0">
                <a:solidFill>
                  <a:schemeClr val="tx1"/>
                </a:solidFill>
              </a:rPr>
              <a:t> Grand Ballroom; </a:t>
            </a:r>
            <a:r>
              <a:rPr lang="en-US" altLang="zh-CN" sz="3200" dirty="0" err="1" smtClean="0">
                <a:solidFill>
                  <a:schemeClr val="tx1"/>
                </a:solidFill>
              </a:rPr>
              <a:t>webex</a:t>
            </a:r>
            <a:r>
              <a:rPr lang="en-US" altLang="zh-CN" sz="3200" dirty="0">
                <a:solidFill>
                  <a:schemeClr val="tx1"/>
                </a:solidFill>
              </a:rPr>
              <a:t>: </a:t>
            </a:r>
            <a:r>
              <a:rPr lang="en-US" sz="3200" dirty="0">
                <a:solidFill>
                  <a:schemeClr val="tx1"/>
                </a:solidFill>
              </a:rPr>
              <a:t>2332 337 </a:t>
            </a:r>
            <a:r>
              <a:rPr lang="en-US" sz="3200" dirty="0" smtClean="0">
                <a:solidFill>
                  <a:schemeClr val="tx1"/>
                </a:solidFill>
              </a:rPr>
              <a:t>8234 </a:t>
            </a:r>
          </a:p>
          <a:p>
            <a:pPr lvl="1">
              <a:lnSpc>
                <a:spcPct val="120000"/>
              </a:lnSpc>
              <a:spcAft>
                <a:spcPts val="600"/>
              </a:spcAft>
              <a:buFont typeface="Arial" panose="020B0604020202020204" pitchFamily="34" charset="0"/>
              <a:buChar char="•"/>
            </a:pPr>
            <a:endParaRPr lang="en-US" altLang="zh-CN" sz="32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Mar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(Tuesday), 13:30 ~ 15:30, Atlanta local time (mixed mode)</a:t>
            </a:r>
          </a:p>
          <a:p>
            <a:pPr lvl="1">
              <a:lnSpc>
                <a:spcPct val="120000"/>
              </a:lnSpc>
              <a:spcAft>
                <a:spcPts val="600"/>
              </a:spcAft>
              <a:buFont typeface="Arial" panose="020B0604020202020204" pitchFamily="34" charset="0"/>
              <a:buChar char="•"/>
            </a:pPr>
            <a:r>
              <a:rPr lang="en-US" altLang="zh-CN" sz="3200" dirty="0" smtClean="0">
                <a:solidFill>
                  <a:schemeClr val="tx1"/>
                </a:solidFill>
              </a:rPr>
              <a:t> Grand Ballroom A; </a:t>
            </a:r>
            <a:r>
              <a:rPr lang="en-US" altLang="zh-CN" sz="3200" dirty="0" err="1" smtClean="0">
                <a:solidFill>
                  <a:schemeClr val="tx1"/>
                </a:solidFill>
              </a:rPr>
              <a:t>webex</a:t>
            </a:r>
            <a:r>
              <a:rPr lang="en-US" altLang="zh-CN" sz="3200" dirty="0">
                <a:solidFill>
                  <a:schemeClr val="tx1"/>
                </a:solidFill>
              </a:rPr>
              <a:t>: </a:t>
            </a:r>
            <a:r>
              <a:rPr lang="en-US" sz="3200" dirty="0">
                <a:solidFill>
                  <a:schemeClr val="tx1"/>
                </a:solidFill>
              </a:rPr>
              <a:t>2339 460 </a:t>
            </a:r>
            <a:r>
              <a:rPr lang="en-US" sz="3200" dirty="0" smtClean="0">
                <a:solidFill>
                  <a:schemeClr val="tx1"/>
                </a:solidFill>
              </a:rPr>
              <a:t>9787</a:t>
            </a:r>
          </a:p>
          <a:p>
            <a:pPr lvl="1">
              <a:lnSpc>
                <a:spcPct val="120000"/>
              </a:lnSpc>
              <a:spcAft>
                <a:spcPts val="600"/>
              </a:spcAft>
              <a:buFont typeface="Arial" panose="020B0604020202020204" pitchFamily="34" charset="0"/>
              <a:buChar char="•"/>
            </a:pPr>
            <a:endParaRPr lang="en-US" sz="3200" dirty="0" smtClean="0">
              <a:solidFill>
                <a:schemeClr val="tx1"/>
              </a:solidFill>
            </a:endParaRPr>
          </a:p>
          <a:p>
            <a:pPr>
              <a:lnSpc>
                <a:spcPct val="120000"/>
              </a:lnSpc>
              <a:spcAft>
                <a:spcPts val="600"/>
              </a:spcAft>
              <a:buFont typeface="Arial" panose="020B0604020202020204" pitchFamily="34" charset="0"/>
              <a:buChar char="•"/>
            </a:pPr>
            <a:r>
              <a:rPr lang="en-US" altLang="zh-CN" sz="2800" dirty="0">
                <a:solidFill>
                  <a:schemeClr val="tx1"/>
                </a:solidFill>
                <a:cs typeface="+mn-ea"/>
                <a:sym typeface="+mn-ea"/>
              </a:rPr>
              <a:t>Mar </a:t>
            </a:r>
            <a:r>
              <a:rPr lang="en-US" altLang="zh-CN" sz="2800" dirty="0" smtClean="0">
                <a:solidFill>
                  <a:schemeClr val="tx1"/>
                </a:solidFill>
                <a:cs typeface="+mn-ea"/>
                <a:sym typeface="+mn-ea"/>
              </a:rPr>
              <a:t>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a:t>
            </a:r>
            <a:r>
              <a:rPr lang="en-US" altLang="zh-CN" sz="2800" dirty="0">
                <a:solidFill>
                  <a:schemeClr val="tx1"/>
                </a:solidFill>
                <a:cs typeface="+mn-ea"/>
                <a:sym typeface="+mn-ea"/>
              </a:rPr>
              <a:t>, Atlanta local time (mixed mode)</a:t>
            </a:r>
          </a:p>
          <a:p>
            <a:pPr lvl="1">
              <a:lnSpc>
                <a:spcPct val="120000"/>
              </a:lnSpc>
              <a:spcAft>
                <a:spcPts val="600"/>
              </a:spcAft>
              <a:buFont typeface="Arial" panose="020B0604020202020204" pitchFamily="34" charset="0"/>
              <a:buChar char="•"/>
            </a:pPr>
            <a:r>
              <a:rPr lang="en-US" altLang="zh-CN" sz="3200" dirty="0">
                <a:solidFill>
                  <a:schemeClr val="tx1"/>
                </a:solidFill>
              </a:rPr>
              <a:t> Grand Ballroom </a:t>
            </a:r>
            <a:r>
              <a:rPr lang="en-US" altLang="zh-CN" sz="3200" dirty="0" smtClean="0">
                <a:solidFill>
                  <a:schemeClr val="tx1"/>
                </a:solidFill>
              </a:rPr>
              <a:t>B; </a:t>
            </a:r>
            <a:r>
              <a:rPr lang="en-US" altLang="zh-CN" sz="3200" dirty="0" err="1" smtClean="0">
                <a:solidFill>
                  <a:schemeClr val="tx1"/>
                </a:solidFill>
              </a:rPr>
              <a:t>webex</a:t>
            </a:r>
            <a:r>
              <a:rPr lang="en-US" altLang="zh-CN" sz="3200" dirty="0">
                <a:solidFill>
                  <a:schemeClr val="tx1"/>
                </a:solidFill>
              </a:rPr>
              <a:t>: </a:t>
            </a:r>
            <a:r>
              <a:rPr lang="en-US" sz="3100" dirty="0" smtClean="0">
                <a:solidFill>
                  <a:schemeClr val="tx1"/>
                </a:solidFill>
              </a:rPr>
              <a:t>2331 </a:t>
            </a:r>
            <a:r>
              <a:rPr lang="en-US" sz="3100" dirty="0">
                <a:solidFill>
                  <a:schemeClr val="tx1"/>
                </a:solidFill>
              </a:rPr>
              <a:t>280 5949</a:t>
            </a:r>
            <a:endParaRPr lang="en-US" altLang="zh-CN" sz="3100" dirty="0">
              <a:solidFill>
                <a:schemeClr val="tx1"/>
              </a:solidFill>
              <a:sym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800" strike="sngStrike" dirty="0" smtClean="0">
                <a:solidFill>
                  <a:schemeClr val="tx1"/>
                </a:solidFill>
                <a:latin typeface="Calibri" panose="020F0502020204030204" pitchFamily="34" charset="0"/>
                <a:cs typeface="Calibri" panose="020F0502020204030204" pitchFamily="34" charset="0"/>
              </a:rPr>
              <a:t>11-22/0257, additional use case on improving and automating healthcare workflows, </a:t>
            </a:r>
            <a:r>
              <a:rPr lang="en-US" altLang="zh-CN" sz="1800" strike="sngStrike" dirty="0" err="1" smtClean="0">
                <a:solidFill>
                  <a:schemeClr val="tx1"/>
                </a:solidFill>
                <a:latin typeface="Calibri" panose="020F0502020204030204" pitchFamily="34" charset="0"/>
                <a:cs typeface="Calibri" panose="020F0502020204030204" pitchFamily="34" charset="0"/>
              </a:rPr>
              <a:t>Amichai</a:t>
            </a:r>
            <a:r>
              <a:rPr lang="en-US" altLang="zh-CN" sz="1800" strike="sngStrike" dirty="0" smtClean="0">
                <a:solidFill>
                  <a:schemeClr val="tx1"/>
                </a:solidFill>
                <a:latin typeface="Calibri" panose="020F0502020204030204" pitchFamily="34" charset="0"/>
                <a:cs typeface="Calibri" panose="020F0502020204030204" pitchFamily="34" charset="0"/>
              </a:rPr>
              <a:t> </a:t>
            </a:r>
            <a:r>
              <a:rPr lang="en-US" altLang="zh-CN" sz="1800" strike="sngStrike" dirty="0" err="1" smtClean="0">
                <a:solidFill>
                  <a:schemeClr val="tx1"/>
                </a:solidFill>
                <a:latin typeface="Calibri" panose="020F0502020204030204" pitchFamily="34" charset="0"/>
                <a:cs typeface="Calibri" panose="020F0502020204030204" pitchFamily="34" charset="0"/>
              </a:rPr>
              <a:t>Sanderovich</a:t>
            </a:r>
            <a:r>
              <a:rPr lang="en-US" altLang="zh-CN" sz="1800" strike="sngStrike" dirty="0" smtClean="0">
                <a:solidFill>
                  <a:schemeClr val="tx1"/>
                </a:solidFill>
                <a:latin typeface="Calibri" panose="020F0502020204030204" pitchFamily="34" charset="0"/>
                <a:cs typeface="Calibri" panose="020F0502020204030204" pitchFamily="34" charset="0"/>
              </a:rPr>
              <a:t> (</a:t>
            </a:r>
            <a:r>
              <a:rPr lang="en-US" altLang="zh-CN" sz="1800" strike="sngStrike" dirty="0" err="1" smtClean="0">
                <a:solidFill>
                  <a:schemeClr val="tx1"/>
                </a:solidFill>
                <a:latin typeface="Calibri" panose="020F0502020204030204" pitchFamily="34" charset="0"/>
                <a:cs typeface="Calibri" panose="020F0502020204030204" pitchFamily="34" charset="0"/>
              </a:rPr>
              <a:t>Wiliot</a:t>
            </a:r>
            <a:r>
              <a:rPr lang="en-US" altLang="zh-CN" sz="1800" strike="sngStrike" dirty="0" smtClean="0">
                <a:solidFill>
                  <a:schemeClr val="tx1"/>
                </a:solidFill>
                <a:latin typeface="Calibri" panose="020F0502020204030204" pitchFamily="34" charset="0"/>
                <a:cs typeface="Calibri" panose="020F0502020204030204" pitchFamily="34" charset="0"/>
              </a:rPr>
              <a:t>)</a:t>
            </a:r>
            <a:endParaRPr lang="en-US" altLang="zh-CN" sz="1800" strike="sngStrike"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11-22/1960r6, Summary and recommendation for AMP </a:t>
            </a:r>
            <a:r>
              <a:rPr lang="en-US" altLang="zh-CN" sz="1800" dirty="0" err="1" smtClean="0">
                <a:solidFill>
                  <a:schemeClr val="tx1"/>
                </a:solidFill>
                <a:latin typeface="Calibri" panose="020F0502020204030204" pitchFamily="34" charset="0"/>
                <a:cs typeface="Calibri" panose="020F0502020204030204" pitchFamily="34" charset="0"/>
              </a:rPr>
              <a:t>IoT</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en-US" sz="1800" dirty="0" smtClean="0">
                <a:solidFill>
                  <a:schemeClr val="tx1"/>
                </a:solidFill>
              </a:rPr>
              <a:t>11-22/1562r8, </a:t>
            </a:r>
            <a:r>
              <a:rPr lang="en-US" altLang="en-US" sz="1800" dirty="0">
                <a:solidFill>
                  <a:schemeClr val="tx1"/>
                </a:solidFill>
              </a:rPr>
              <a:t>Draft technical report on support of AMP </a:t>
            </a:r>
            <a:r>
              <a:rPr lang="en-US" altLang="en-US" sz="1800" dirty="0" err="1">
                <a:solidFill>
                  <a:schemeClr val="tx1"/>
                </a:solidFill>
              </a:rPr>
              <a:t>IoT</a:t>
            </a:r>
            <a:r>
              <a:rPr lang="en-US" altLang="en-US" sz="1800" dirty="0">
                <a:solidFill>
                  <a:schemeClr val="tx1"/>
                </a:solidFill>
              </a:rPr>
              <a:t> devices in WLAN, </a:t>
            </a:r>
            <a:r>
              <a:rPr lang="en-US" altLang="en-US" sz="1800" dirty="0" err="1">
                <a:solidFill>
                  <a:schemeClr val="tx1"/>
                </a:solidFill>
              </a:rPr>
              <a:t>Weijie</a:t>
            </a:r>
            <a:r>
              <a:rPr lang="en-US" altLang="en-US" sz="1800" dirty="0">
                <a:solidFill>
                  <a:schemeClr val="tx1"/>
                </a:solidFill>
              </a:rPr>
              <a:t> Xu (OPPO)</a:t>
            </a:r>
          </a:p>
          <a:p>
            <a:pPr marL="800100" lvl="1" indent="-342900" algn="just">
              <a:lnSpc>
                <a:spcPct val="120000"/>
              </a:lnSpc>
              <a:buFontTx/>
              <a:buChar char="•"/>
              <a:defRPr/>
            </a:pPr>
            <a:r>
              <a:rPr lang="en-US" altLang="en-US" sz="1800" dirty="0" smtClean="0">
                <a:solidFill>
                  <a:schemeClr val="tx1"/>
                </a:solidFill>
              </a:rPr>
              <a:t>11-23/0406r0, </a:t>
            </a:r>
            <a:r>
              <a:rPr lang="en-US" altLang="en-US" sz="1800" dirty="0">
                <a:solidFill>
                  <a:schemeClr val="tx1"/>
                </a:solidFill>
              </a:rPr>
              <a:t>Proposal for consensus straw </a:t>
            </a:r>
            <a:r>
              <a:rPr lang="en-US" altLang="en-US" sz="1800" dirty="0" smtClean="0">
                <a:solidFill>
                  <a:schemeClr val="tx1"/>
                </a:solidFill>
              </a:rPr>
              <a:t>poll and motion, </a:t>
            </a:r>
            <a:r>
              <a:rPr lang="en-US" altLang="en-US" sz="1800" dirty="0" err="1">
                <a:solidFill>
                  <a:schemeClr val="tx1"/>
                </a:solidFill>
              </a:rPr>
              <a:t>Weijie</a:t>
            </a:r>
            <a:r>
              <a:rPr lang="en-US" altLang="en-US" sz="1800" dirty="0">
                <a:solidFill>
                  <a:schemeClr val="tx1"/>
                </a:solidFill>
              </a:rPr>
              <a:t> Xu (OPPO)</a:t>
            </a: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p>
          <a:p>
            <a:pPr>
              <a:lnSpc>
                <a:spcPct val="90000"/>
              </a:lnSpc>
              <a:buNone/>
              <a:defRPr/>
            </a:pPr>
            <a:r>
              <a:rPr lang="en-US" altLang="en-US" sz="2000" kern="0" dirty="0">
                <a:latin typeface="Arial" panose="020B0604020202020204" pitchFamily="34" charset="0"/>
              </a:rPr>
              <a:t>	</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Feb 2023 TC progress</a:t>
            </a:r>
            <a:endParaRPr lang="en-GB" altLang="en-US" dirty="0"/>
          </a:p>
          <a:p>
            <a:pPr eaLnBrk="0" hangingPunct="0">
              <a:defRPr/>
            </a:pPr>
            <a:r>
              <a:rPr lang="en-US" altLang="en-GB" dirty="0" smtClean="0"/>
              <a:t>Contribution discussion</a:t>
            </a:r>
          </a:p>
          <a:p>
            <a:pPr lvl="1" eaLnBrk="0" hangingPunct="0">
              <a:buFontTx/>
              <a:buChar char="–"/>
              <a:defRPr/>
            </a:pPr>
            <a:r>
              <a:rPr lang="en-US" altLang="zh-CN" dirty="0" smtClean="0"/>
              <a:t>11-22/0375, AMP Devices in WLAN, </a:t>
            </a:r>
            <a:r>
              <a:rPr lang="en-US" altLang="zh-CN" dirty="0" err="1" smtClean="0"/>
              <a:t>Yinan</a:t>
            </a:r>
            <a:r>
              <a:rPr lang="en-US" altLang="zh-CN" dirty="0" smtClean="0"/>
              <a:t> Qi </a:t>
            </a:r>
            <a:r>
              <a:rPr lang="en-US" altLang="zh-CN" dirty="0"/>
              <a:t>(OPPO)</a:t>
            </a:r>
          </a:p>
          <a:p>
            <a:pPr lvl="1" eaLnBrk="0" hangingPunct="0">
              <a:defRPr/>
            </a:pPr>
            <a:r>
              <a:rPr lang="en-US" altLang="en-US" dirty="0"/>
              <a:t>11-23/0406r0, Proposal for consensus straw poll and </a:t>
            </a:r>
            <a:r>
              <a:rPr lang="en-US" altLang="en-US" dirty="0" smtClean="0"/>
              <a:t>motion, </a:t>
            </a:r>
            <a:r>
              <a:rPr lang="en-US" altLang="en-US" dirty="0" err="1" smtClean="0"/>
              <a:t>Weijie</a:t>
            </a:r>
            <a:r>
              <a:rPr lang="en-US" altLang="en-US" dirty="0" smtClean="0"/>
              <a:t> </a:t>
            </a:r>
            <a:r>
              <a:rPr lang="en-US" altLang="en-US" dirty="0"/>
              <a:t>Xu (OPPO)</a:t>
            </a:r>
          </a:p>
          <a:p>
            <a:pPr lvl="1" eaLnBrk="0" hangingPunct="0">
              <a:buFontTx/>
              <a:buChar char="–"/>
              <a:defRPr/>
            </a:pPr>
            <a:r>
              <a:rPr lang="en-US" altLang="en-US" dirty="0" smtClean="0"/>
              <a:t>11-22/1562r8</a:t>
            </a:r>
            <a:r>
              <a:rPr lang="en-US" altLang="en-US" dirty="0"/>
              <a:t>, Draft technical report on support of AMP </a:t>
            </a:r>
            <a:r>
              <a:rPr lang="en-US" altLang="en-US" dirty="0" err="1"/>
              <a:t>IoT</a:t>
            </a:r>
            <a:r>
              <a:rPr lang="en-US" altLang="en-US" dirty="0"/>
              <a:t> devices in WLAN, </a:t>
            </a:r>
            <a:r>
              <a:rPr lang="en-US" altLang="en-US" dirty="0" err="1" smtClean="0"/>
              <a:t>Yinan</a:t>
            </a:r>
            <a:r>
              <a:rPr lang="en-US" altLang="en-US" dirty="0" smtClean="0"/>
              <a:t> Qi </a:t>
            </a:r>
            <a:r>
              <a:rPr lang="en-US" altLang="en-US" dirty="0"/>
              <a:t>(OPPO)</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Teleconference Progress</a:t>
            </a:r>
            <a:endParaRPr lang="zh-CN" altLang="en-US" sz="2800" dirty="0"/>
          </a:p>
        </p:txBody>
      </p:sp>
      <p:sp>
        <p:nvSpPr>
          <p:cNvPr id="3" name="内容占位符 2"/>
          <p:cNvSpPr>
            <a:spLocks noGrp="1"/>
          </p:cNvSpPr>
          <p:nvPr>
            <p:ph idx="1"/>
          </p:nvPr>
        </p:nvSpPr>
        <p:spPr>
          <a:xfrm>
            <a:off x="914400" y="1828842"/>
            <a:ext cx="10361613" cy="4419483"/>
          </a:xfrm>
        </p:spPr>
        <p:txBody>
          <a:bodyPr>
            <a:normAutofit fontScale="92500" lnSpcReduction="10000"/>
          </a:bodyPr>
          <a:lstStyle/>
          <a:p>
            <a:pPr marL="285750">
              <a:lnSpc>
                <a:spcPct val="120000"/>
              </a:lnSpc>
              <a:spcAft>
                <a:spcPts val="600"/>
              </a:spcAft>
              <a:buFontTx/>
              <a:buChar char="-"/>
              <a:defRPr/>
            </a:pPr>
            <a:r>
              <a:rPr lang="en-US" altLang="zh-CN" sz="1600" dirty="0">
                <a:sym typeface="+mn-ea"/>
              </a:rPr>
              <a:t>Since Jan 2023 IEEE 802.11 interim week, 2 AMP TIG teleconferences were organized on Feb 7 and Feb 28, respectively. Contributions on tech feasibility and Tech Report content were presented and discussed</a:t>
            </a:r>
          </a:p>
          <a:p>
            <a:pPr lvl="1">
              <a:buFontTx/>
              <a:buChar char="–"/>
              <a:defRPr/>
            </a:pPr>
            <a:r>
              <a:rPr lang="en-US" altLang="en-US" sz="1600" dirty="0">
                <a:solidFill>
                  <a:schemeClr val="tx1"/>
                </a:solidFill>
              </a:rPr>
              <a:t>11-2</a:t>
            </a:r>
            <a:r>
              <a:rPr lang="en-US" altLang="en-US" sz="1600" dirty="0" bmk="">
                <a:solidFill>
                  <a:schemeClr val="tx1"/>
                </a:solidFill>
              </a:rPr>
              <a:t>3/0173 Discussion on </a:t>
            </a:r>
            <a:r>
              <a:rPr lang="en-US" altLang="en-US" sz="1600" dirty="0" err="1" bmk="">
                <a:solidFill>
                  <a:schemeClr val="tx1"/>
                </a:solidFill>
              </a:rPr>
              <a:t>examplary</a:t>
            </a:r>
            <a:r>
              <a:rPr lang="en-US" altLang="en-US" sz="1600" dirty="0" bmk="">
                <a:solidFill>
                  <a:schemeClr val="tx1"/>
                </a:solidFill>
              </a:rPr>
              <a:t> AMP use scenarios for S1G </a:t>
            </a:r>
            <a:r>
              <a:rPr lang="en-US" altLang="en-US" sz="1600" dirty="0" err="1" bmk="">
                <a:solidFill>
                  <a:schemeClr val="tx1"/>
                </a:solidFill>
              </a:rPr>
              <a:t>Yinan</a:t>
            </a:r>
            <a:r>
              <a:rPr lang="en-US" altLang="en-US" sz="1600" dirty="0" bmk="">
                <a:solidFill>
                  <a:schemeClr val="tx1"/>
                </a:solidFill>
              </a:rPr>
              <a:t> </a:t>
            </a:r>
            <a:r>
              <a:rPr lang="en-US" altLang="en-US" sz="1600" dirty="0">
                <a:solidFill>
                  <a:schemeClr val="tx1"/>
                </a:solidFill>
              </a:rPr>
              <a:t>Qi (OPPO)</a:t>
            </a:r>
          </a:p>
          <a:p>
            <a:pPr lvl="1">
              <a:buFontTx/>
              <a:buChar char="–"/>
              <a:defRPr/>
            </a:pPr>
            <a:r>
              <a:rPr lang="en-US" altLang="en-US" sz="1600" dirty="0">
                <a:solidFill>
                  <a:schemeClr val="tx1"/>
                </a:solidFill>
              </a:rPr>
              <a:t>11-23/0197, Proposal for “Polished” SG Scope, </a:t>
            </a:r>
            <a:r>
              <a:rPr lang="en-US" altLang="en-US" sz="1600" dirty="0" err="1">
                <a:solidFill>
                  <a:schemeClr val="tx1"/>
                </a:solidFill>
              </a:rPr>
              <a:t>Joerg</a:t>
            </a:r>
            <a:r>
              <a:rPr lang="en-US" altLang="en-US" sz="1600" dirty="0">
                <a:solidFill>
                  <a:schemeClr val="tx1"/>
                </a:solidFill>
              </a:rPr>
              <a:t> Robert (</a:t>
            </a:r>
            <a:r>
              <a:rPr lang="en-US" sz="1600" dirty="0">
                <a:solidFill>
                  <a:schemeClr val="tx1"/>
                </a:solidFill>
              </a:rPr>
              <a:t>TU </a:t>
            </a:r>
            <a:r>
              <a:rPr lang="en-US" sz="1600" dirty="0" err="1">
                <a:solidFill>
                  <a:schemeClr val="tx1"/>
                </a:solidFill>
              </a:rPr>
              <a:t>Ilmenau</a:t>
            </a:r>
            <a:r>
              <a:rPr lang="en-US" sz="1600" dirty="0">
                <a:solidFill>
                  <a:schemeClr val="tx1"/>
                </a:solidFill>
              </a:rPr>
              <a:t> / </a:t>
            </a:r>
            <a:r>
              <a:rPr lang="en-US" sz="1600" dirty="0" err="1">
                <a:solidFill>
                  <a:schemeClr val="tx1"/>
                </a:solidFill>
              </a:rPr>
              <a:t>Fraunhofer</a:t>
            </a:r>
            <a:r>
              <a:rPr lang="en-US" sz="1600" dirty="0">
                <a:solidFill>
                  <a:schemeClr val="tx1"/>
                </a:solidFill>
              </a:rPr>
              <a:t> IIS</a:t>
            </a:r>
            <a:r>
              <a:rPr lang="en-US" altLang="en-US" sz="1600" dirty="0">
                <a:solidFill>
                  <a:schemeClr val="tx1"/>
                </a:solidFill>
              </a:rPr>
              <a:t>)</a:t>
            </a:r>
          </a:p>
          <a:p>
            <a:pPr lvl="1">
              <a:buFontTx/>
              <a:buChar char="–"/>
              <a:defRPr/>
            </a:pPr>
            <a:r>
              <a:rPr lang="en-US" altLang="en-US" sz="1600" dirty="0">
                <a:solidFill>
                  <a:schemeClr val="tx1"/>
                </a:solidFill>
              </a:rPr>
              <a:t>11-23/0198, Open Issues in TIG Report, </a:t>
            </a:r>
            <a:r>
              <a:rPr lang="en-US" altLang="en-US" sz="1600" dirty="0" err="1">
                <a:solidFill>
                  <a:schemeClr val="tx1"/>
                </a:solidFill>
              </a:rPr>
              <a:t>Joerg</a:t>
            </a:r>
            <a:r>
              <a:rPr lang="en-US" altLang="en-US" sz="1600" dirty="0">
                <a:solidFill>
                  <a:schemeClr val="tx1"/>
                </a:solidFill>
              </a:rPr>
              <a:t> Robert (</a:t>
            </a:r>
            <a:r>
              <a:rPr lang="en-US" sz="1600" dirty="0">
                <a:solidFill>
                  <a:schemeClr val="tx1"/>
                </a:solidFill>
              </a:rPr>
              <a:t>TU </a:t>
            </a:r>
            <a:r>
              <a:rPr lang="en-US" sz="1600" dirty="0" err="1">
                <a:solidFill>
                  <a:schemeClr val="tx1"/>
                </a:solidFill>
              </a:rPr>
              <a:t>Ilmenau</a:t>
            </a:r>
            <a:r>
              <a:rPr lang="en-US" sz="1600" dirty="0">
                <a:solidFill>
                  <a:schemeClr val="tx1"/>
                </a:solidFill>
              </a:rPr>
              <a:t> / </a:t>
            </a:r>
            <a:r>
              <a:rPr lang="en-US" sz="1600" dirty="0" err="1">
                <a:solidFill>
                  <a:schemeClr val="tx1"/>
                </a:solidFill>
              </a:rPr>
              <a:t>Fraunhofer</a:t>
            </a:r>
            <a:r>
              <a:rPr lang="en-US" sz="1600" dirty="0">
                <a:solidFill>
                  <a:schemeClr val="tx1"/>
                </a:solidFill>
              </a:rPr>
              <a:t> IIS</a:t>
            </a:r>
            <a:r>
              <a:rPr lang="en-US" altLang="en-US" sz="1600" dirty="0">
                <a:solidFill>
                  <a:schemeClr val="tx1"/>
                </a:solidFill>
              </a:rPr>
              <a:t>)</a:t>
            </a:r>
          </a:p>
          <a:p>
            <a:pPr lvl="1">
              <a:buFontTx/>
              <a:buChar char="–"/>
              <a:defRPr/>
            </a:pPr>
            <a:r>
              <a:rPr lang="en-US" altLang="en-US" sz="1600" dirty="0">
                <a:solidFill>
                  <a:schemeClr val="tx1"/>
                </a:solidFill>
              </a:rPr>
              <a:t>11-23/0213, Suggested addition to 22/1960 Summary and recommendation for AMP </a:t>
            </a:r>
            <a:r>
              <a:rPr lang="en-US" altLang="en-US" sz="1600" dirty="0" err="1">
                <a:solidFill>
                  <a:schemeClr val="tx1"/>
                </a:solidFill>
              </a:rPr>
              <a:t>IoT</a:t>
            </a:r>
            <a:r>
              <a:rPr lang="en-US" altLang="en-US" sz="1600" dirty="0">
                <a:solidFill>
                  <a:schemeClr val="tx1"/>
                </a:solidFill>
              </a:rPr>
              <a:t>, </a:t>
            </a:r>
            <a:r>
              <a:rPr lang="en-US" altLang="en-US" sz="1600" dirty="0" err="1">
                <a:solidFill>
                  <a:schemeClr val="tx1"/>
                </a:solidFill>
              </a:rPr>
              <a:t>Amichai</a:t>
            </a:r>
            <a:r>
              <a:rPr lang="en-US" altLang="en-US" sz="1600" dirty="0">
                <a:solidFill>
                  <a:schemeClr val="tx1"/>
                </a:solidFill>
              </a:rPr>
              <a:t> </a:t>
            </a:r>
            <a:r>
              <a:rPr lang="en-US" altLang="en-US" sz="1600" dirty="0" err="1">
                <a:solidFill>
                  <a:schemeClr val="tx1"/>
                </a:solidFill>
              </a:rPr>
              <a:t>Sanderovich</a:t>
            </a:r>
            <a:r>
              <a:rPr lang="en-US" altLang="en-US" sz="1600" dirty="0">
                <a:solidFill>
                  <a:schemeClr val="tx1"/>
                </a:solidFill>
              </a:rPr>
              <a:t> (</a:t>
            </a:r>
            <a:r>
              <a:rPr lang="en-US" altLang="en-US" sz="1600" dirty="0" err="1">
                <a:solidFill>
                  <a:schemeClr val="tx1"/>
                </a:solidFill>
              </a:rPr>
              <a:t>Wiliot</a:t>
            </a:r>
            <a:r>
              <a:rPr lang="en-US" altLang="en-US" sz="1600" dirty="0">
                <a:solidFill>
                  <a:schemeClr val="tx1"/>
                </a:solidFill>
              </a:rPr>
              <a:t>)</a:t>
            </a:r>
          </a:p>
          <a:p>
            <a:pPr lvl="1">
              <a:buFontTx/>
              <a:buChar char="–"/>
              <a:defRPr/>
            </a:pPr>
            <a:r>
              <a:rPr lang="en-US" altLang="en-US" sz="1600" dirty="0">
                <a:solidFill>
                  <a:schemeClr val="tx1"/>
                </a:solidFill>
              </a:rPr>
              <a:t>11-23/0251, Technical solution to full duplex problem, </a:t>
            </a:r>
            <a:r>
              <a:rPr lang="en-US" altLang="en-US" sz="1600" dirty="0" err="1">
                <a:solidFill>
                  <a:schemeClr val="tx1"/>
                </a:solidFill>
              </a:rPr>
              <a:t>Joerg</a:t>
            </a:r>
            <a:r>
              <a:rPr lang="en-US" altLang="en-US" sz="1600" dirty="0">
                <a:solidFill>
                  <a:schemeClr val="tx1"/>
                </a:solidFill>
              </a:rPr>
              <a:t> Robert (TU </a:t>
            </a:r>
            <a:r>
              <a:rPr lang="en-US" altLang="en-US" sz="1600" dirty="0" err="1">
                <a:solidFill>
                  <a:schemeClr val="tx1"/>
                </a:solidFill>
              </a:rPr>
              <a:t>Ilmenau</a:t>
            </a:r>
            <a:r>
              <a:rPr lang="en-US" altLang="en-US" sz="1600" dirty="0">
                <a:solidFill>
                  <a:schemeClr val="tx1"/>
                </a:solidFill>
              </a:rPr>
              <a:t> / </a:t>
            </a:r>
            <a:r>
              <a:rPr lang="en-US" altLang="en-US" sz="1600" dirty="0" err="1">
                <a:solidFill>
                  <a:schemeClr val="tx1"/>
                </a:solidFill>
              </a:rPr>
              <a:t>Fraunhofer</a:t>
            </a:r>
            <a:r>
              <a:rPr lang="en-US" altLang="en-US" sz="1600" dirty="0">
                <a:solidFill>
                  <a:schemeClr val="tx1"/>
                </a:solidFill>
              </a:rPr>
              <a:t> IIS)</a:t>
            </a:r>
          </a:p>
          <a:p>
            <a:pPr lvl="1">
              <a:buFontTx/>
              <a:buChar char="–"/>
              <a:defRPr/>
            </a:pPr>
            <a:r>
              <a:rPr lang="en-US" altLang="en-US" sz="1600" dirty="0">
                <a:solidFill>
                  <a:schemeClr val="tx1"/>
                </a:solidFill>
              </a:rPr>
              <a:t>11-23/0063, Proposal for consensus straw poll, </a:t>
            </a:r>
            <a:r>
              <a:rPr lang="en-US" altLang="en-US" sz="1600" dirty="0" err="1">
                <a:solidFill>
                  <a:schemeClr val="tx1"/>
                </a:solidFill>
              </a:rPr>
              <a:t>Weijie</a:t>
            </a:r>
            <a:r>
              <a:rPr lang="en-US" altLang="en-US" sz="1600" dirty="0">
                <a:solidFill>
                  <a:schemeClr val="tx1"/>
                </a:solidFill>
              </a:rPr>
              <a:t> Xu (OPPO)</a:t>
            </a:r>
          </a:p>
          <a:p>
            <a:pPr lvl="1">
              <a:buFontTx/>
              <a:buChar char="–"/>
              <a:defRPr/>
            </a:pPr>
            <a:r>
              <a:rPr lang="en-US" altLang="en-US" sz="1600" dirty="0">
                <a:solidFill>
                  <a:schemeClr val="tx1"/>
                </a:solidFill>
              </a:rPr>
              <a:t>11-22/1960, Summary and recommendation for AMP </a:t>
            </a:r>
            <a:r>
              <a:rPr lang="en-US" altLang="en-US" sz="1600" dirty="0" err="1">
                <a:solidFill>
                  <a:schemeClr val="tx1"/>
                </a:solidFill>
              </a:rPr>
              <a:t>IoT</a:t>
            </a:r>
            <a:r>
              <a:rPr lang="en-US" altLang="en-US" sz="1600" dirty="0">
                <a:solidFill>
                  <a:schemeClr val="tx1"/>
                </a:solidFill>
              </a:rPr>
              <a:t>,  </a:t>
            </a:r>
            <a:r>
              <a:rPr lang="en-US" altLang="en-US" sz="1600" dirty="0" err="1">
                <a:solidFill>
                  <a:schemeClr val="tx1"/>
                </a:solidFill>
              </a:rPr>
              <a:t>Yinan</a:t>
            </a:r>
            <a:r>
              <a:rPr lang="en-US" altLang="en-US" sz="1600" dirty="0">
                <a:solidFill>
                  <a:schemeClr val="tx1"/>
                </a:solidFill>
              </a:rPr>
              <a:t> Qi (OPPO)</a:t>
            </a:r>
          </a:p>
          <a:p>
            <a:pPr lvl="1">
              <a:buFontTx/>
              <a:buChar char="–"/>
              <a:defRPr/>
            </a:pPr>
            <a:r>
              <a:rPr lang="en-US" altLang="en-US" sz="1600" dirty="0">
                <a:solidFill>
                  <a:schemeClr val="tx1"/>
                </a:solidFill>
              </a:rPr>
              <a:t>11-22/1562, Draft technical report on support of AMP </a:t>
            </a:r>
            <a:r>
              <a:rPr lang="en-US" altLang="en-US" sz="1600" dirty="0" err="1">
                <a:solidFill>
                  <a:schemeClr val="tx1"/>
                </a:solidFill>
              </a:rPr>
              <a:t>IoT</a:t>
            </a:r>
            <a:r>
              <a:rPr lang="en-US" altLang="en-US" sz="1600" dirty="0">
                <a:solidFill>
                  <a:schemeClr val="tx1"/>
                </a:solidFill>
              </a:rPr>
              <a:t> devices in WLAN, </a:t>
            </a:r>
            <a:r>
              <a:rPr lang="en-US" altLang="en-US" sz="1600" dirty="0" err="1">
                <a:solidFill>
                  <a:schemeClr val="tx1"/>
                </a:solidFill>
              </a:rPr>
              <a:t>Weijie</a:t>
            </a:r>
            <a:r>
              <a:rPr lang="en-US" altLang="en-US" sz="1600" dirty="0">
                <a:solidFill>
                  <a:schemeClr val="tx1"/>
                </a:solidFill>
              </a:rPr>
              <a:t> Xu (OPPO)</a:t>
            </a:r>
            <a:endParaRPr lang="en-US" altLang="en-US" sz="1600" dirty="0">
              <a:solidFill>
                <a:srgbClr val="00B050"/>
              </a:solidFill>
            </a:endParaRPr>
          </a:p>
          <a:p>
            <a:pPr marL="285750">
              <a:lnSpc>
                <a:spcPct val="120000"/>
              </a:lnSpc>
              <a:spcAft>
                <a:spcPts val="600"/>
              </a:spcAft>
              <a:buFontTx/>
              <a:buChar char="-"/>
              <a:defRPr/>
            </a:pPr>
            <a:r>
              <a:rPr lang="en-US" altLang="zh-CN" sz="1600" dirty="0"/>
              <a:t>The chair prepared progress report (11-23/0260) during Mar mid-week plenary.</a:t>
            </a:r>
          </a:p>
          <a:p>
            <a:pPr marL="285750">
              <a:lnSpc>
                <a:spcPct val="120000"/>
              </a:lnSpc>
              <a:spcAft>
                <a:spcPts val="600"/>
              </a:spcAft>
              <a:buFontTx/>
              <a:buChar char="-"/>
            </a:pPr>
            <a:r>
              <a:rPr lang="en-US" altLang="zh-CN" sz="1600" dirty="0">
                <a:sym typeface="+mn-ea"/>
              </a:rPr>
              <a:t>The minutes of AMP TIG meetings during Jan interim week and AMP TIG teleconferences in Feb 2023 are listed below:</a:t>
            </a:r>
          </a:p>
          <a:p>
            <a:pPr marL="685800" lvl="1" indent="-342900">
              <a:lnSpc>
                <a:spcPct val="120000"/>
              </a:lnSpc>
              <a:spcAft>
                <a:spcPts val="600"/>
              </a:spcAft>
              <a:buFontTx/>
              <a:buChar char="-"/>
            </a:pPr>
            <a:r>
              <a:rPr lang="en-US" altLang="zh-CN" sz="1400" dirty="0">
                <a:sym typeface="+mn-ea"/>
                <a:hlinkClick r:id="rId2"/>
              </a:rPr>
              <a:t>https://mentor.ieee.org/802.11/dcn/23/11-23-0114-01-0amp-802-11-amp-tig-session-minutes-for-january-2023-ieee-interim.docx</a:t>
            </a:r>
            <a:endParaRPr lang="en-US" altLang="zh-CN" sz="1400" dirty="0">
              <a:sym typeface="+mn-ea"/>
            </a:endParaRPr>
          </a:p>
          <a:p>
            <a:pPr marL="685800" lvl="1" indent="-342900">
              <a:lnSpc>
                <a:spcPct val="120000"/>
              </a:lnSpc>
              <a:spcAft>
                <a:spcPts val="600"/>
              </a:spcAft>
              <a:buFontTx/>
              <a:buChar char="-"/>
            </a:pPr>
            <a:r>
              <a:rPr lang="en-US" altLang="zh-CN" sz="1400" dirty="0">
                <a:sym typeface="+mn-ea"/>
                <a:hlinkClick r:id="rId3"/>
              </a:rPr>
              <a:t>https://mentor.ieee.org/802.11/dcn/23/11-23-0196-01-0amp-amp-802-11-amp-tig-tc-minutes-for-feb-2023.docx</a:t>
            </a:r>
            <a:endParaRPr lang="en-US" altLang="zh-CN" sz="14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日期占位符 5"/>
          <p:cNvSpPr>
            <a:spLocks noGrp="1"/>
          </p:cNvSpPr>
          <p:nvPr>
            <p:ph type="dt" idx="2"/>
          </p:nvPr>
        </p:nvSpPr>
        <p:spPr/>
        <p:txBody>
          <a:bodyPr/>
          <a:lstStyle/>
          <a:p>
            <a:pPr eaLnBrk="0" hangingPunct="0">
              <a:defRPr/>
            </a:pPr>
            <a:r>
              <a:rPr lang="en-US" altLang="zh-CN" dirty="0" smtClean="0"/>
              <a:t>March 2023</a:t>
            </a:r>
            <a:endParaRPr 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AMP </a:t>
            </a:r>
            <a:r>
              <a:rPr lang="en-US" altLang="en-GB" dirty="0" smtClean="0"/>
              <a:t>TIG progress report (11-23/0260)</a:t>
            </a:r>
          </a:p>
          <a:p>
            <a:pPr eaLnBrk="0" hangingPunct="0">
              <a:defRPr/>
            </a:pPr>
            <a:r>
              <a:rPr lang="en-US" altLang="en-GB" dirty="0" smtClean="0"/>
              <a:t>TIG motion</a:t>
            </a:r>
          </a:p>
          <a:p>
            <a:pPr lvl="1" eaLnBrk="0" hangingPunct="0">
              <a:defRPr/>
            </a:pPr>
            <a:r>
              <a:rPr lang="en-US" altLang="en-GB" dirty="0"/>
              <a:t>Approve the final version AMP technical report</a:t>
            </a:r>
          </a:p>
          <a:p>
            <a:pPr lvl="1" eaLnBrk="0" hangingPunct="0">
              <a:defRPr/>
            </a:pPr>
            <a:r>
              <a:rPr lang="en-US" altLang="en-GB" dirty="0" smtClean="0"/>
              <a:t>Approve </a:t>
            </a:r>
            <a:r>
              <a:rPr lang="en-US" altLang="en-GB" dirty="0"/>
              <a:t>a WG motion request during closing plenary for forming a SG to continue AMP discussion  </a:t>
            </a:r>
          </a:p>
          <a:p>
            <a:pPr eaLnBrk="0" hangingPunct="0">
              <a:defRPr/>
            </a:pPr>
            <a:r>
              <a:rPr lang="en-US" altLang="en-GB" dirty="0" smtClean="0"/>
              <a:t>Any </a:t>
            </a:r>
            <a:r>
              <a:rPr lang="en-US" altLang="en-GB" dirty="0"/>
              <a:t>other business</a:t>
            </a:r>
            <a:r>
              <a:rPr lang="en-US" altLang="en-GB" dirty="0" smtClean="0"/>
              <a:t>?</a:t>
            </a:r>
          </a:p>
          <a:p>
            <a:pPr eaLnBrk="0" hangingPunct="0">
              <a:defRPr/>
            </a:pPr>
            <a:r>
              <a:rPr lang="en-US" altLang="en-GB" dirty="0" smtClean="0"/>
              <a:t>Cancellation of meeting on Thursday</a:t>
            </a:r>
            <a:endParaRPr lang="en-US" altLang="en-GB" dirty="0"/>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Motion </a:t>
            </a:r>
            <a:r>
              <a:rPr lang="en-US" dirty="0" smtClean="0"/>
              <a:t>#1 </a:t>
            </a:r>
            <a:r>
              <a:rPr lang="en-US" dirty="0" smtClean="0"/>
              <a:t>– TR approval</a:t>
            </a:r>
            <a:endParaRPr lang="en-US" dirty="0"/>
          </a:p>
        </p:txBody>
      </p:sp>
      <p:sp>
        <p:nvSpPr>
          <p:cNvPr id="3" name="日期占位符 2"/>
          <p:cNvSpPr>
            <a:spLocks noGrp="1"/>
          </p:cNvSpPr>
          <p:nvPr>
            <p:ph type="dt" idx="10"/>
          </p:nvPr>
        </p:nvSpPr>
        <p:spPr/>
        <p:txBody>
          <a:bodyPr/>
          <a:lstStyle/>
          <a:p>
            <a:pPr eaLnBrk="0" hangingPunct="0">
              <a:defRPr/>
            </a:pPr>
            <a:r>
              <a:rPr lang="en-US" smtClean="0"/>
              <a:t>March 2023</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内容占位符 2"/>
          <p:cNvSpPr txBox="1">
            <a:spLocks/>
          </p:cNvSpPr>
          <p:nvPr/>
        </p:nvSpPr>
        <p:spPr>
          <a:xfrm>
            <a:off x="914401" y="1981201"/>
            <a:ext cx="10361084" cy="4419599"/>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10000"/>
              </a:lnSpc>
              <a:spcBef>
                <a:spcPts val="0"/>
              </a:spcBef>
              <a:spcAft>
                <a:spcPts val="600"/>
              </a:spcAft>
              <a:buFont typeface="Arial" panose="020B0604020202020204" pitchFamily="34" charset="0"/>
              <a:buChar char="•"/>
            </a:pPr>
            <a:r>
              <a:rPr lang="en-US" sz="2400" kern="0" dirty="0" smtClean="0"/>
              <a:t>Approve to incorporate the content of 11-23/1562r8, together with the result of consensus SP in 11-23/0406r1 and result of motions on slide 23 and 24 in </a:t>
            </a:r>
            <a:r>
              <a:rPr lang="en-US" sz="2400" kern="0" dirty="0" smtClean="0"/>
              <a:t>11-23/0172r3 </a:t>
            </a:r>
            <a:r>
              <a:rPr lang="en-US" sz="2400" kern="0" dirty="0" smtClean="0"/>
              <a:t>into the final version of the AMP technical report (11-23/0436r0) and grant the AMP TIP chair </a:t>
            </a:r>
            <a:r>
              <a:rPr lang="en-US" sz="2400" kern="0" dirty="0" smtClean="0"/>
              <a:t>edit </a:t>
            </a:r>
            <a:r>
              <a:rPr lang="en-US" sz="2400" kern="0" dirty="0" smtClean="0"/>
              <a:t>privilege.</a:t>
            </a:r>
            <a:endParaRPr lang="en-US" sz="1800" kern="0" dirty="0" smtClean="0"/>
          </a:p>
          <a:p>
            <a:pPr>
              <a:lnSpc>
                <a:spcPct val="110000"/>
              </a:lnSpc>
              <a:spcBef>
                <a:spcPts val="0"/>
              </a:spcBef>
              <a:spcAft>
                <a:spcPts val="600"/>
              </a:spcAft>
              <a:buFont typeface="Arial" panose="020B0604020202020204" pitchFamily="34" charset="0"/>
              <a:buChar char="•"/>
            </a:pPr>
            <a:endParaRPr lang="en-US" sz="2400" kern="0" dirty="0" smtClean="0"/>
          </a:p>
          <a:p>
            <a:pPr>
              <a:lnSpc>
                <a:spcPct val="110000"/>
              </a:lnSpc>
              <a:spcBef>
                <a:spcPts val="0"/>
              </a:spcBef>
              <a:spcAft>
                <a:spcPts val="600"/>
              </a:spcAft>
              <a:buFont typeface="Arial" panose="020B0604020202020204" pitchFamily="34" charset="0"/>
              <a:buChar char="•"/>
            </a:pPr>
            <a:r>
              <a:rPr lang="en-US" sz="2000" kern="0" dirty="0" smtClean="0"/>
              <a:t>Moved: </a:t>
            </a:r>
            <a:r>
              <a:rPr lang="en-US" sz="2000" kern="0" dirty="0" err="1" smtClean="0"/>
              <a:t>Weijie</a:t>
            </a:r>
            <a:r>
              <a:rPr lang="en-US" sz="2000" kern="0" dirty="0" smtClean="0"/>
              <a:t> Xu</a:t>
            </a:r>
            <a:endParaRPr lang="en-US" sz="2000" kern="0" dirty="0" smtClean="0"/>
          </a:p>
          <a:p>
            <a:pPr>
              <a:lnSpc>
                <a:spcPct val="110000"/>
              </a:lnSpc>
              <a:spcBef>
                <a:spcPts val="0"/>
              </a:spcBef>
              <a:spcAft>
                <a:spcPts val="600"/>
              </a:spcAft>
              <a:buFont typeface="Arial" panose="020B0604020202020204" pitchFamily="34" charset="0"/>
              <a:buChar char="•"/>
            </a:pPr>
            <a:r>
              <a:rPr lang="en-US" sz="2000" kern="0" dirty="0" smtClean="0"/>
              <a:t>Seconded</a:t>
            </a:r>
            <a:r>
              <a:rPr lang="en-US" sz="2000" kern="0" dirty="0" smtClean="0"/>
              <a:t>: </a:t>
            </a:r>
            <a:r>
              <a:rPr lang="en-US" sz="2000" kern="0" dirty="0" err="1" smtClean="0"/>
              <a:t>Joerg</a:t>
            </a:r>
            <a:r>
              <a:rPr lang="en-US" sz="2000" kern="0" dirty="0" smtClean="0"/>
              <a:t> Robert</a:t>
            </a:r>
            <a:endParaRPr lang="en-US" sz="2000" kern="0" dirty="0" smtClean="0"/>
          </a:p>
          <a:p>
            <a:pPr>
              <a:lnSpc>
                <a:spcPct val="110000"/>
              </a:lnSpc>
              <a:spcBef>
                <a:spcPts val="0"/>
              </a:spcBef>
              <a:spcAft>
                <a:spcPts val="600"/>
              </a:spcAft>
              <a:buFont typeface="Arial" panose="020B0604020202020204" pitchFamily="34" charset="0"/>
              <a:buChar char="•"/>
            </a:pPr>
            <a:r>
              <a:rPr lang="en-US" sz="2000" kern="0" dirty="0" smtClean="0"/>
              <a:t>Result</a:t>
            </a:r>
            <a:r>
              <a:rPr lang="en-US" sz="2000" kern="0" dirty="0" smtClean="0"/>
              <a:t>: approved unanimously</a:t>
            </a:r>
            <a:endParaRPr lang="en-US" sz="2000" kern="0" dirty="0"/>
          </a:p>
        </p:txBody>
      </p:sp>
      <p:sp>
        <p:nvSpPr>
          <p:cNvPr id="7"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32924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Motion </a:t>
            </a:r>
            <a:r>
              <a:rPr lang="en-US" dirty="0" smtClean="0"/>
              <a:t>#2 </a:t>
            </a:r>
            <a:r>
              <a:rPr lang="en-US" dirty="0" smtClean="0"/>
              <a:t>– Formation of SG</a:t>
            </a:r>
            <a:endParaRPr lang="en-US" dirty="0"/>
          </a:p>
        </p:txBody>
      </p:sp>
      <p:sp>
        <p:nvSpPr>
          <p:cNvPr id="3" name="日期占位符 2"/>
          <p:cNvSpPr>
            <a:spLocks noGrp="1"/>
          </p:cNvSpPr>
          <p:nvPr>
            <p:ph type="dt" idx="10"/>
          </p:nvPr>
        </p:nvSpPr>
        <p:spPr/>
        <p:txBody>
          <a:bodyPr/>
          <a:lstStyle/>
          <a:p>
            <a:pPr eaLnBrk="0" hangingPunct="0">
              <a:defRPr/>
            </a:pPr>
            <a:r>
              <a:rPr lang="en-US" smtClean="0"/>
              <a:t>March 2023</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内容占位符 2"/>
          <p:cNvSpPr txBox="1">
            <a:spLocks/>
          </p:cNvSpPr>
          <p:nvPr/>
        </p:nvSpPr>
        <p:spPr>
          <a:xfrm>
            <a:off x="914401" y="1981201"/>
            <a:ext cx="10361084" cy="441959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10000"/>
              </a:lnSpc>
              <a:spcBef>
                <a:spcPts val="0"/>
              </a:spcBef>
              <a:spcAft>
                <a:spcPts val="600"/>
              </a:spcAft>
              <a:buFont typeface="Arial" panose="020B0604020202020204" pitchFamily="34" charset="0"/>
              <a:buChar char="•"/>
            </a:pPr>
            <a:r>
              <a:rPr lang="en-US" sz="2400" kern="0" dirty="0" smtClean="0"/>
              <a:t>Request 802.11 Working Group approval to form an 802.11 </a:t>
            </a:r>
            <a:r>
              <a:rPr lang="en-US" sz="2400" kern="0" dirty="0" err="1" smtClean="0"/>
              <a:t>AMbient</a:t>
            </a:r>
            <a:r>
              <a:rPr lang="en-US" sz="2400" kern="0" dirty="0" smtClean="0"/>
              <a:t> Power Study Group (AMP SG) with the intent of creating a PAR and CSD. </a:t>
            </a:r>
          </a:p>
          <a:p>
            <a:pPr lvl="1">
              <a:lnSpc>
                <a:spcPct val="110000"/>
              </a:lnSpc>
              <a:spcBef>
                <a:spcPts val="0"/>
              </a:spcBef>
              <a:spcAft>
                <a:spcPts val="600"/>
              </a:spcAft>
              <a:buFont typeface="Arial" panose="020B0604020202020204" pitchFamily="34" charset="0"/>
              <a:buChar char="•"/>
            </a:pPr>
            <a:r>
              <a:rPr lang="en-US" sz="1800" dirty="0"/>
              <a:t>The Study Group will investigate MAC and PHY capabilities to enable 802.11 WLAN support of ultra-low complexity and ultra-low power consumption (e.g. less than one </a:t>
            </a:r>
            <a:r>
              <a:rPr lang="en-US" sz="1800" dirty="0" err="1"/>
              <a:t>milliwatt</a:t>
            </a:r>
            <a:r>
              <a:rPr lang="en-US" sz="1800" dirty="0"/>
              <a:t>) devices powered by ambient power source</a:t>
            </a:r>
            <a:r>
              <a:rPr lang="en-US" sz="1800" dirty="0">
                <a:solidFill>
                  <a:schemeClr val="tx1"/>
                </a:solidFill>
              </a:rPr>
              <a:t>, and reuse existing 802.11 features as much as possible, with a target start of the task group in Jan 2024. </a:t>
            </a:r>
          </a:p>
          <a:p>
            <a:pPr>
              <a:lnSpc>
                <a:spcPct val="110000"/>
              </a:lnSpc>
              <a:spcBef>
                <a:spcPts val="0"/>
              </a:spcBef>
              <a:spcAft>
                <a:spcPts val="600"/>
              </a:spcAft>
              <a:buFont typeface="Arial" panose="020B0604020202020204" pitchFamily="34" charset="0"/>
              <a:buChar char="•"/>
            </a:pPr>
            <a:endParaRPr lang="en-US" sz="2400" kern="0" dirty="0" smtClean="0"/>
          </a:p>
          <a:p>
            <a:pPr>
              <a:lnSpc>
                <a:spcPct val="110000"/>
              </a:lnSpc>
              <a:spcBef>
                <a:spcPts val="0"/>
              </a:spcBef>
              <a:spcAft>
                <a:spcPts val="600"/>
              </a:spcAft>
              <a:buFont typeface="Arial" panose="020B0604020202020204" pitchFamily="34" charset="0"/>
              <a:buChar char="•"/>
            </a:pPr>
            <a:r>
              <a:rPr lang="en-US" sz="2000" kern="0" dirty="0" smtClean="0"/>
              <a:t>Moved</a:t>
            </a:r>
            <a:r>
              <a:rPr lang="en-US" sz="2000" kern="0" dirty="0" smtClean="0"/>
              <a:t>: </a:t>
            </a:r>
            <a:r>
              <a:rPr lang="en-US" sz="2000" kern="0" dirty="0" err="1" smtClean="0"/>
              <a:t>Joerg</a:t>
            </a:r>
            <a:r>
              <a:rPr lang="en-US" sz="2000" kern="0" dirty="0" smtClean="0"/>
              <a:t> Robert</a:t>
            </a:r>
            <a:endParaRPr lang="en-US" sz="2000" kern="0" dirty="0" smtClean="0"/>
          </a:p>
          <a:p>
            <a:pPr>
              <a:lnSpc>
                <a:spcPct val="110000"/>
              </a:lnSpc>
              <a:spcBef>
                <a:spcPts val="0"/>
              </a:spcBef>
              <a:spcAft>
                <a:spcPts val="600"/>
              </a:spcAft>
              <a:buFont typeface="Arial" panose="020B0604020202020204" pitchFamily="34" charset="0"/>
              <a:buChar char="•"/>
            </a:pPr>
            <a:r>
              <a:rPr lang="en-US" sz="2000" kern="0" dirty="0" smtClean="0"/>
              <a:t>Seconded</a:t>
            </a:r>
            <a:r>
              <a:rPr lang="en-US" sz="2000" kern="0" dirty="0" smtClean="0"/>
              <a:t>: James Yee</a:t>
            </a:r>
            <a:endParaRPr lang="en-US" sz="2000" kern="0" dirty="0" smtClean="0"/>
          </a:p>
          <a:p>
            <a:pPr>
              <a:lnSpc>
                <a:spcPct val="110000"/>
              </a:lnSpc>
              <a:spcBef>
                <a:spcPts val="0"/>
              </a:spcBef>
              <a:spcAft>
                <a:spcPts val="600"/>
              </a:spcAft>
              <a:buFont typeface="Arial" panose="020B0604020202020204" pitchFamily="34" charset="0"/>
              <a:buChar char="•"/>
            </a:pPr>
            <a:r>
              <a:rPr lang="en-US" sz="2000" kern="0" dirty="0" smtClean="0"/>
              <a:t>Result</a:t>
            </a:r>
            <a:r>
              <a:rPr lang="en-US" sz="2000" kern="0" dirty="0" smtClean="0"/>
              <a:t>: 39Y/0N/3A</a:t>
            </a:r>
            <a:endParaRPr lang="en-US" sz="2000" kern="0" dirty="0" smtClean="0"/>
          </a:p>
          <a:p>
            <a:pPr marL="0" lvl="1" indent="0">
              <a:lnSpc>
                <a:spcPct val="110000"/>
              </a:lnSpc>
              <a:spcBef>
                <a:spcPts val="0"/>
              </a:spcBef>
              <a:spcAft>
                <a:spcPts val="600"/>
              </a:spcAft>
            </a:pPr>
            <a:endParaRPr lang="en-US" sz="1800" kern="0" dirty="0" smtClean="0"/>
          </a:p>
          <a:p>
            <a:pPr marL="0" lvl="1" indent="0">
              <a:lnSpc>
                <a:spcPct val="110000"/>
              </a:lnSpc>
              <a:spcBef>
                <a:spcPts val="0"/>
              </a:spcBef>
              <a:spcAft>
                <a:spcPts val="600"/>
              </a:spcAft>
            </a:pPr>
            <a:r>
              <a:rPr lang="en-US" sz="1800" kern="0" dirty="0" smtClean="0"/>
              <a:t>Note</a:t>
            </a:r>
            <a:r>
              <a:rPr lang="en-US" sz="1800" kern="0" dirty="0"/>
              <a:t>: reference documents include 11-23/0260r0 and the numerous AMP TIG contributions on this topic</a:t>
            </a:r>
            <a:r>
              <a:rPr lang="en-US" sz="1800" kern="0" dirty="0" smtClean="0"/>
              <a:t>.</a:t>
            </a:r>
            <a:endParaRPr lang="en-US" sz="1800" kern="0" dirty="0"/>
          </a:p>
        </p:txBody>
      </p:sp>
      <p:sp>
        <p:nvSpPr>
          <p:cNvPr id="7"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67191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148163</TotalTime>
  <Words>2071</Words>
  <Application>Microsoft Office PowerPoint</Application>
  <PresentationFormat>宽屏</PresentationFormat>
  <Paragraphs>308</Paragraphs>
  <Slides>24</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5"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March 802 wireless plenary session</vt:lpstr>
      <vt:lpstr>AMP TIG Meeting Plan during the March Plenary Week</vt:lpstr>
      <vt:lpstr>Submission List (Call for submissions)</vt:lpstr>
      <vt:lpstr>IEEE 802.11 AMP TIG Meeting During IEEE 802.11 Mar Plenary 2023</vt:lpstr>
      <vt:lpstr>PowerPoint 演示文稿</vt:lpstr>
      <vt:lpstr>AMP TIG Teleconference Progress</vt:lpstr>
      <vt:lpstr>IEEE 802.11 AMP TIG Meeting During IEEE 802.11 Mar Plenary 2023</vt:lpstr>
      <vt:lpstr>PowerPoint 演示文稿</vt:lpstr>
      <vt:lpstr>Motion #1 – TR approval</vt:lpstr>
      <vt:lpstr>Motion #2 – Formation of SG</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5584</cp:revision>
  <cp:lastPrinted>2014-11-04T15:04:00Z</cp:lastPrinted>
  <dcterms:created xsi:type="dcterms:W3CDTF">2007-04-17T18:10:00Z</dcterms:created>
  <dcterms:modified xsi:type="dcterms:W3CDTF">2023-03-14T18:07:50Z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