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bookmarkIdSeed="2">
  <p:sldMasterIdLst>
    <p:sldMasterId id="2147483648" r:id="rId1"/>
  </p:sldMasterIdLst>
  <p:notesMasterIdLst>
    <p:notesMasterId r:id="rId20"/>
  </p:notesMasterIdLst>
  <p:handoutMasterIdLst>
    <p:handoutMasterId r:id="rId21"/>
  </p:handoutMasterIdLst>
  <p:sldIdLst>
    <p:sldId id="720" r:id="rId2"/>
    <p:sldId id="1208" r:id="rId3"/>
    <p:sldId id="1209" r:id="rId4"/>
    <p:sldId id="1210" r:id="rId5"/>
    <p:sldId id="1211" r:id="rId6"/>
    <p:sldId id="1212" r:id="rId7"/>
    <p:sldId id="1213" r:id="rId8"/>
    <p:sldId id="1214" r:id="rId9"/>
    <p:sldId id="1215" r:id="rId10"/>
    <p:sldId id="1216" r:id="rId11"/>
    <p:sldId id="1217" r:id="rId12"/>
    <p:sldId id="1218" r:id="rId13"/>
    <p:sldId id="1219" r:id="rId14"/>
    <p:sldId id="1107" r:id="rId15"/>
    <p:sldId id="1142" r:id="rId16"/>
    <p:sldId id="1181" r:id="rId17"/>
    <p:sldId id="1221" r:id="rId18"/>
    <p:sldId id="1222" r:id="rId19"/>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68" autoAdjust="0"/>
    <p:restoredTop sz="95405"/>
  </p:normalViewPr>
  <p:slideViewPr>
    <p:cSldViewPr showGuides="1">
      <p:cViewPr varScale="1">
        <p:scale>
          <a:sx n="77" d="100"/>
          <a:sy n="77" d="100"/>
        </p:scale>
        <p:origin x="224" y="60"/>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smtClean="0"/>
              <a:t>May 2022</a:t>
            </a:r>
            <a:endParaRPr lang="en-US" dirty="0"/>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dirty="0" smtClean="0"/>
              <a:t>Feb 2023</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eaLnBrk="0" hangingPunct="0">
              <a:defRPr/>
            </a:pPr>
            <a:r>
              <a:rPr lang="en-US" dirty="0" smtClean="0"/>
              <a:t>Bo Sun (Sanechips)</a:t>
            </a:r>
            <a:endParaRPr lang="en-US" dirty="0"/>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Feb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(Sanechips)</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altLang="zh-CN" dirty="0" smtClean="0"/>
              <a:t>Feb 2023</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eaLnBrk="0" hangingPunct="0">
              <a:defRPr/>
            </a:pPr>
            <a:r>
              <a:rPr lang="en-US" dirty="0" smtClean="0"/>
              <a:t>Bo Sun (Sanechips)</a:t>
            </a:r>
            <a:endParaRPr lang="en-US" dirty="0"/>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extLst>
      <p:ext uri="{BB962C8B-B14F-4D97-AF65-F5344CB8AC3E}">
        <p14:creationId xmlns:p14="http://schemas.microsoft.com/office/powerpoint/2010/main" val="1658860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(Sanechips)</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Feb 2023</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Jun 2022</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Nov 2021</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Feb 2023</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(Sanechips)</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499" y="357188"/>
            <a:ext cx="4711383" cy="249237"/>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23</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/0171</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r3</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9" r:id="rId10"/>
    <p:sldLayoutId id="2147483660" r:id="rId11"/>
    <p:sldLayoutId id="2147483661"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0.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0.xm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0.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2023</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(Sanechips)</a:t>
            </a:r>
            <a:endParaRPr lang="en-US" altLang="zh-CN" dirty="0">
              <a:solidFill>
                <a:srgbClr val="000000"/>
              </a:solidFill>
              <a:ea typeface="Arial Unicode MS" pitchFamily="34" charset="-122"/>
            </a:endParaRP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a:t>
            </a:r>
            <a:r>
              <a:rPr kumimoji="0" lang="en-US" altLang="en-US"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AMP TIG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TC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Feb 2023</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2023-02-01</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extLst>
              <p:ext uri="{D42A27DB-BD31-4B8C-83A1-F6EECF244321}">
                <p14:modId xmlns:p14="http://schemas.microsoft.com/office/powerpoint/2010/main" val="3310422639"/>
              </p:ext>
            </p:extLst>
          </p:nvPr>
        </p:nvGraphicFramePr>
        <p:xfrm>
          <a:off x="1976438" y="3279775"/>
          <a:ext cx="9321800" cy="1333500"/>
        </p:xfrm>
        <a:graphic>
          <a:graphicData uri="http://schemas.openxmlformats.org/presentationml/2006/ole">
            <mc:AlternateContent xmlns:mc="http://schemas.openxmlformats.org/markup-compatibility/2006">
              <mc:Choice xmlns:v="urn:schemas-microsoft-com:vml" Requires="v">
                <p:oleObj spid="_x0000_s4600" name="Document" r:id="rId3" imgW="8290738" imgH="1017693" progId="Word.Document.8">
                  <p:embed/>
                </p:oleObj>
              </mc:Choice>
              <mc:Fallback>
                <p:oleObj name="Document" r:id="rId3" imgW="8290738" imgH="1017693" progId="Word.Document.8">
                  <p:embed/>
                  <p:pic>
                    <p:nvPicPr>
                      <p:cNvPr id="0" name="图片 3075"/>
                      <p:cNvPicPr/>
                      <p:nvPr/>
                    </p:nvPicPr>
                    <p:blipFill>
                      <a:blip r:embed="rId4"/>
                      <a:stretch>
                        <a:fillRect/>
                      </a:stretch>
                    </p:blipFill>
                    <p:spPr>
                      <a:xfrm>
                        <a:off x="1976438" y="3279775"/>
                        <a:ext cx="9321800" cy="1333500"/>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2023</a:t>
            </a:r>
            <a:endParaRPr lang="en-US" altLang="zh-CN" sz="1800" b="1" dirty="0">
              <a:solidFill>
                <a:srgbClr val="000000"/>
              </a:solidFill>
              <a:ea typeface="Arial Unicode MS" pitchFamily="34" charset="-122"/>
            </a:endParaRPr>
          </a:p>
        </p:txBody>
      </p:sp>
      <p:sp>
        <p:nvSpPr>
          <p:cNvPr id="11" name="页脚占位符 3"/>
          <p:cNvSpPr>
            <a:spLocks noGrp="1"/>
          </p:cNvSpPr>
          <p:nvPr>
            <p:ph type="ftr" sz="quarter" idx="3"/>
          </p:nvPr>
        </p:nvSpPr>
        <p:spPr>
          <a:xfrm>
            <a:off x="714375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a:t>
            </a:r>
            <a:r>
              <a:rPr lang="en-US" altLang="zh-CN" dirty="0" smtClean="0">
                <a:solidFill>
                  <a:srgbClr val="000000"/>
                </a:solidFill>
                <a:latin typeface="Times New Roman" panose="02020603050405020304" pitchFamily="18" charset="0"/>
                <a:ea typeface="Arial Unicode MS" pitchFamily="34" charset="-122"/>
              </a:rPr>
              <a:t>(</a:t>
            </a:r>
            <a:r>
              <a:rPr lang="en-US" altLang="zh-CN" dirty="0" err="1" smtClean="0">
                <a:solidFill>
                  <a:srgbClr val="000000"/>
                </a:solidFill>
                <a:latin typeface="Times New Roman" panose="02020603050405020304" pitchFamily="18" charset="0"/>
                <a:ea typeface="Arial Unicode MS" pitchFamily="34" charset="-122"/>
              </a:rPr>
              <a:t>Sanechips</a:t>
            </a:r>
            <a:r>
              <a:rPr lang="en-US" altLang="zh-CN" dirty="0" smtClean="0">
                <a:solidFill>
                  <a:srgbClr val="000000"/>
                </a:solidFill>
                <a:latin typeface="Times New Roman" panose="02020603050405020304" pitchFamily="18" charset="0"/>
                <a:ea typeface="Arial Unicode MS" pitchFamily="34" charset="-122"/>
              </a:rPr>
              <a:t>)</a:t>
            </a:r>
            <a:endParaRPr lang="en-US" altLang="zh-CN" dirty="0">
              <a:solidFill>
                <a:srgbClr val="000000"/>
              </a:solidFill>
              <a:latin typeface="Times New Roman" panose="02020603050405020304" pitchFamily="18" charset="0"/>
              <a:ea typeface="Arial Unicode MS" pitchFamily="34" charset="-122"/>
            </a:endParaRPr>
          </a:p>
        </p:txBody>
      </p:sp>
    </p:spTree>
    <p:extLst>
      <p:ext uri="{BB962C8B-B14F-4D97-AF65-F5344CB8AC3E}">
        <p14:creationId xmlns:p14="http://schemas.microsoft.com/office/powerpoint/2010/main" val="35001535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2023</a:t>
            </a:r>
            <a:endParaRPr lang="en-US" altLang="zh-CN" sz="1800" b="1" dirty="0">
              <a:solidFill>
                <a:srgbClr val="000000"/>
              </a:solidFill>
              <a:ea typeface="Arial Unicode MS" pitchFamily="34" charset="-122"/>
            </a:endParaRPr>
          </a:p>
        </p:txBody>
      </p:sp>
      <p:sp>
        <p:nvSpPr>
          <p:cNvPr id="10" name="页脚占位符 3"/>
          <p:cNvSpPr>
            <a:spLocks noGrp="1"/>
          </p:cNvSpPr>
          <p:nvPr>
            <p:ph type="ftr" sz="quarter" idx="3"/>
          </p:nvPr>
        </p:nvSpPr>
        <p:spPr>
          <a:xfrm>
            <a:off x="714375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a:t>
            </a:r>
            <a:r>
              <a:rPr lang="en-US" altLang="zh-CN" dirty="0" smtClean="0">
                <a:solidFill>
                  <a:srgbClr val="000000"/>
                </a:solidFill>
                <a:latin typeface="Times New Roman" panose="02020603050405020304" pitchFamily="18" charset="0"/>
                <a:ea typeface="Arial Unicode MS" pitchFamily="34" charset="-122"/>
              </a:rPr>
              <a:t>(</a:t>
            </a:r>
            <a:r>
              <a:rPr lang="en-US" altLang="zh-CN" dirty="0" err="1" smtClean="0">
                <a:solidFill>
                  <a:srgbClr val="000000"/>
                </a:solidFill>
                <a:latin typeface="Times New Roman" panose="02020603050405020304" pitchFamily="18" charset="0"/>
                <a:ea typeface="Arial Unicode MS" pitchFamily="34" charset="-122"/>
              </a:rPr>
              <a:t>Sanechips</a:t>
            </a:r>
            <a:r>
              <a:rPr lang="en-US" altLang="zh-CN" dirty="0" smtClean="0">
                <a:solidFill>
                  <a:srgbClr val="000000"/>
                </a:solidFill>
                <a:latin typeface="Times New Roman" panose="02020603050405020304" pitchFamily="18" charset="0"/>
                <a:ea typeface="Arial Unicode MS" pitchFamily="34" charset="-122"/>
              </a:rPr>
              <a:t>)</a:t>
            </a:r>
            <a:endParaRPr lang="en-US" altLang="zh-CN" dirty="0">
              <a:solidFill>
                <a:srgbClr val="000000"/>
              </a:solidFill>
              <a:latin typeface="Times New Roman" panose="02020603050405020304" pitchFamily="18" charset="0"/>
              <a:ea typeface="Arial Unicode MS" pitchFamily="34" charset="-122"/>
            </a:endParaRPr>
          </a:p>
        </p:txBody>
      </p:sp>
    </p:spTree>
    <p:extLst>
      <p:ext uri="{BB962C8B-B14F-4D97-AF65-F5344CB8AC3E}">
        <p14:creationId xmlns:p14="http://schemas.microsoft.com/office/powerpoint/2010/main" val="36351202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2023</a:t>
            </a:r>
            <a:endParaRPr lang="en-US" altLang="zh-CN" sz="1800" b="1" dirty="0">
              <a:solidFill>
                <a:srgbClr val="000000"/>
              </a:solidFill>
              <a:ea typeface="Arial Unicode MS" pitchFamily="34" charset="-122"/>
            </a:endParaRPr>
          </a:p>
        </p:txBody>
      </p:sp>
      <p:sp>
        <p:nvSpPr>
          <p:cNvPr id="10" name="页脚占位符 3"/>
          <p:cNvSpPr>
            <a:spLocks noGrp="1"/>
          </p:cNvSpPr>
          <p:nvPr>
            <p:ph type="ftr" sz="quarter" idx="3"/>
          </p:nvPr>
        </p:nvSpPr>
        <p:spPr>
          <a:xfrm>
            <a:off x="714375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a:t>
            </a:r>
            <a:r>
              <a:rPr lang="en-US" altLang="zh-CN" dirty="0" smtClean="0">
                <a:solidFill>
                  <a:srgbClr val="000000"/>
                </a:solidFill>
                <a:latin typeface="Times New Roman" panose="02020603050405020304" pitchFamily="18" charset="0"/>
                <a:ea typeface="Arial Unicode MS" pitchFamily="34" charset="-122"/>
              </a:rPr>
              <a:t>(</a:t>
            </a:r>
            <a:r>
              <a:rPr lang="en-US" altLang="zh-CN" dirty="0" err="1" smtClean="0">
                <a:solidFill>
                  <a:srgbClr val="000000"/>
                </a:solidFill>
                <a:latin typeface="Times New Roman" panose="02020603050405020304" pitchFamily="18" charset="0"/>
                <a:ea typeface="Arial Unicode MS" pitchFamily="34" charset="-122"/>
              </a:rPr>
              <a:t>Sanechips</a:t>
            </a:r>
            <a:r>
              <a:rPr lang="en-US" altLang="zh-CN" dirty="0" smtClean="0">
                <a:solidFill>
                  <a:srgbClr val="000000"/>
                </a:solidFill>
                <a:latin typeface="Times New Roman" panose="02020603050405020304" pitchFamily="18" charset="0"/>
                <a:ea typeface="Arial Unicode MS" pitchFamily="34" charset="-122"/>
              </a:rPr>
              <a:t>)</a:t>
            </a:r>
            <a:endParaRPr lang="en-US" altLang="zh-CN" dirty="0">
              <a:solidFill>
                <a:srgbClr val="000000"/>
              </a:solidFill>
              <a:latin typeface="Times New Roman" panose="02020603050405020304" pitchFamily="18" charset="0"/>
              <a:ea typeface="Arial Unicode MS" pitchFamily="34" charset="-122"/>
            </a:endParaRPr>
          </a:p>
        </p:txBody>
      </p:sp>
    </p:spTree>
    <p:extLst>
      <p:ext uri="{BB962C8B-B14F-4D97-AF65-F5344CB8AC3E}">
        <p14:creationId xmlns:p14="http://schemas.microsoft.com/office/powerpoint/2010/main" val="15007569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a:t>
            </a:r>
            <a:r>
              <a:rPr lang="en-US" altLang="zh-CN" dirty="0" smtClean="0"/>
              <a:t>AMP TIG Teleconference/E-meeting</a:t>
            </a:r>
            <a:endParaRPr lang="en-US" altLang="zh-CN" dirty="0"/>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dirty="0">
                <a:latin typeface="Arial" panose="020B0604020202020204" pitchFamily="34" charset="0"/>
                <a:cs typeface="Arial" panose="020B0604020202020204" pitchFamily="34" charset="0"/>
              </a:rPr>
              <a:t>Each member that intends to join the conference call (</a:t>
            </a:r>
            <a:r>
              <a:rPr lang="en-US" altLang="zh-CN" sz="1200" dirty="0" err="1">
                <a:latin typeface="Arial" panose="020B0604020202020204" pitchFamily="34" charset="0"/>
                <a:cs typeface="Arial" panose="020B0604020202020204" pitchFamily="34" charset="0"/>
              </a:rPr>
              <a:t>webex</a:t>
            </a:r>
            <a:r>
              <a:rPr lang="en-US" altLang="zh-CN" sz="1200" dirty="0">
                <a:latin typeface="Arial" panose="020B0604020202020204" pitchFamily="34" charset="0"/>
                <a:cs typeface="Arial" panose="020B0604020202020204" pitchFamily="34" charset="0"/>
              </a:rPr>
              <a:t>) and respond needs to:</a:t>
            </a:r>
          </a:p>
          <a:p>
            <a:pPr latinLnBrk="0">
              <a:spcBef>
                <a:spcPts val="0"/>
              </a:spcBef>
            </a:pPr>
            <a:r>
              <a:rPr lang="en-US" altLang="zh-CN" sz="1200" b="0" dirty="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If you are not properly identified in the participants list, your response will be removed from the straw polls results</a:t>
            </a:r>
          </a:p>
          <a:p>
            <a:pPr latinLnBrk="0">
              <a:spcBef>
                <a:spcPts val="0"/>
              </a:spcBef>
            </a:pPr>
            <a:r>
              <a:rPr lang="en-US" altLang="zh-CN" sz="1200" b="0" dirty="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dirty="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dirty="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dirty="0">
                <a:latin typeface="Arial" panose="020B0604020202020204" pitchFamily="34" charset="0"/>
                <a:cs typeface="Arial" panose="020B0604020202020204" pitchFamily="34" charset="0"/>
              </a:rPr>
              <a:t>	- A straw poll can allow either a single choice response or multiple choice responses (e.g., choose as many as you like); single choice will be used by default unless presenter indicates otherwise</a:t>
            </a:r>
          </a:p>
          <a:p>
            <a:pPr latinLnBrk="0">
              <a:spcBef>
                <a:spcPts val="0"/>
              </a:spcBef>
            </a:pPr>
            <a:r>
              <a:rPr lang="en-US" altLang="zh-CN" sz="1200" b="0" dirty="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dirty="0">
                <a:latin typeface="Arial" panose="020B0604020202020204" pitchFamily="34" charset="0"/>
                <a:cs typeface="Arial" panose="020B0604020202020204" pitchFamily="34" charset="0"/>
              </a:rPr>
              <a:t>	- The Chair will remind members to respond and will announce the end of the straw poll, after which no more responses can take place</a:t>
            </a:r>
          </a:p>
          <a:p>
            <a:pPr latinLnBrk="0">
              <a:spcBef>
                <a:spcPts val="0"/>
              </a:spcBef>
            </a:pPr>
            <a:r>
              <a:rPr lang="en-US" altLang="zh-CN" sz="1200" b="0" dirty="0">
                <a:latin typeface="Arial" panose="020B0604020202020204" pitchFamily="34" charset="0"/>
                <a:cs typeface="Arial" panose="020B0604020202020204" pitchFamily="34" charset="0"/>
              </a:rPr>
              <a:t>	- Members are invited to respond in a timely fashion, otherwise they will miss the window of response and be unable to respond</a:t>
            </a:r>
          </a:p>
          <a:p>
            <a:pPr latinLnBrk="0">
              <a:spcBef>
                <a:spcPts val="0"/>
              </a:spcBef>
            </a:pPr>
            <a:r>
              <a:rPr lang="en-US" altLang="zh-CN" sz="1200" b="0" dirty="0">
                <a:latin typeface="Arial" panose="020B0604020202020204" pitchFamily="34" charset="0"/>
                <a:cs typeface="Arial" panose="020B0604020202020204" pitchFamily="34" charset="0"/>
              </a:rPr>
              <a:t>	- Choose carefully! The system will not allow a response to be changed once that response has been submitted, even if the SP is still open</a:t>
            </a:r>
          </a:p>
          <a:p>
            <a:pPr latinLnBrk="0">
              <a:spcBef>
                <a:spcPts val="0"/>
              </a:spcBef>
            </a:pPr>
            <a:r>
              <a:rPr lang="en-US" altLang="zh-CN" sz="1200" b="0" dirty="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dirty="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dirty="0">
                <a:latin typeface="Arial" panose="020B0604020202020204" pitchFamily="34" charset="0"/>
                <a:cs typeface="Arial" panose="020B0604020202020204" pitchFamily="34" charset="0"/>
              </a:rPr>
              <a:t>	- Note: </a:t>
            </a:r>
            <a:r>
              <a:rPr lang="en-US" altLang="zh-CN" sz="1200" b="0" dirty="0" err="1">
                <a:latin typeface="Arial" panose="020B0604020202020204" pitchFamily="34" charset="0"/>
                <a:cs typeface="Arial" panose="020B0604020202020204" pitchFamily="34" charset="0"/>
              </a:rPr>
              <a:t>reponses</a:t>
            </a:r>
            <a:r>
              <a:rPr lang="en-US" altLang="zh-CN" sz="1200" b="0" dirty="0">
                <a:latin typeface="Arial" panose="020B0604020202020204" pitchFamily="34" charset="0"/>
                <a:cs typeface="Arial" panose="020B0604020202020204" pitchFamily="34" charset="0"/>
              </a:rPr>
              <a:t> cast by unidentified members may be removed, so please ensure that name and affiliation are correct</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Note 1: Note that where a group of individuals is attending in common through a single dial in, there is only one response available and therefore, all participants who wish to respond need to individually sign into the meeting to be included in the participant list.</a:t>
            </a:r>
          </a:p>
          <a:p>
            <a:pPr latinLnBrk="0">
              <a:spcBef>
                <a:spcPts val="0"/>
              </a:spcBef>
            </a:pPr>
            <a:r>
              <a:rPr lang="en-US" altLang="zh-CN" sz="1200" dirty="0">
                <a:latin typeface="Arial" panose="020B0604020202020204" pitchFamily="34" charset="0"/>
                <a:cs typeface="Arial" panose="020B0604020202020204" pitchFamily="34" charset="0"/>
              </a:rPr>
              <a:t>Note 2: This guideline is subject to change.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13</a:t>
            </a:fld>
            <a:endParaRPr lang="en-US" altLang="en-US" dirty="0">
              <a:latin typeface="Times New Roman" panose="02020603050405020304" pitchFamily="18" charset="0"/>
              <a:ea typeface="Arial Unicode MS" pitchFamily="34" charset="-122"/>
            </a:endParaRPr>
          </a:p>
        </p:txBody>
      </p:sp>
      <p:sp>
        <p:nvSpPr>
          <p:cNvPr id="8"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#9</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2023</a:t>
            </a:r>
            <a:endParaRPr lang="en-US" altLang="zh-CN" sz="1800" b="1" dirty="0">
              <a:solidFill>
                <a:srgbClr val="000000"/>
              </a:solidFill>
              <a:ea typeface="Arial Unicode MS" pitchFamily="34" charset="-122"/>
            </a:endParaRPr>
          </a:p>
        </p:txBody>
      </p:sp>
      <p:sp>
        <p:nvSpPr>
          <p:cNvPr id="11" name="页脚占位符 3"/>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a:t>
            </a:r>
            <a:r>
              <a:rPr lang="en-US" altLang="zh-CN" dirty="0" smtClean="0">
                <a:solidFill>
                  <a:srgbClr val="000000"/>
                </a:solidFill>
                <a:latin typeface="Times New Roman" panose="02020603050405020304" pitchFamily="18" charset="0"/>
                <a:ea typeface="Arial Unicode MS" pitchFamily="34" charset="-122"/>
              </a:rPr>
              <a:t>(</a:t>
            </a:r>
            <a:r>
              <a:rPr lang="en-US" altLang="zh-CN" dirty="0" err="1" smtClean="0">
                <a:solidFill>
                  <a:srgbClr val="000000"/>
                </a:solidFill>
                <a:latin typeface="Times New Roman" panose="02020603050405020304" pitchFamily="18" charset="0"/>
                <a:ea typeface="Arial Unicode MS" pitchFamily="34" charset="-122"/>
              </a:rPr>
              <a:t>Sanechips</a:t>
            </a:r>
            <a:r>
              <a:rPr lang="en-US" altLang="zh-CN" dirty="0" smtClean="0">
                <a:solidFill>
                  <a:srgbClr val="000000"/>
                </a:solidFill>
                <a:latin typeface="Times New Roman" panose="02020603050405020304" pitchFamily="18" charset="0"/>
                <a:ea typeface="Arial Unicode MS" pitchFamily="34" charset="-122"/>
              </a:rPr>
              <a:t>)</a:t>
            </a:r>
            <a:endParaRPr lang="en-US" altLang="zh-CN" dirty="0">
              <a:solidFill>
                <a:srgbClr val="000000"/>
              </a:solidFill>
              <a:latin typeface="Times New Roman" panose="02020603050405020304" pitchFamily="18" charset="0"/>
              <a:ea typeface="Arial Unicode MS" pitchFamily="34" charset="-122"/>
            </a:endParaRPr>
          </a:p>
        </p:txBody>
      </p:sp>
    </p:spTree>
    <p:extLst>
      <p:ext uri="{BB962C8B-B14F-4D97-AF65-F5344CB8AC3E}">
        <p14:creationId xmlns:p14="http://schemas.microsoft.com/office/powerpoint/2010/main" val="18752784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 (Call for submissions)</a:t>
            </a:r>
            <a:endParaRPr lang="en-US" altLang="zh-CN" dirty="0"/>
          </a:p>
        </p:txBody>
      </p:sp>
      <p:sp>
        <p:nvSpPr>
          <p:cNvPr id="7" name="文本占位符 2"/>
          <p:cNvSpPr>
            <a:spLocks noGrp="1"/>
          </p:cNvSpPr>
          <p:nvPr>
            <p:ph type="body" idx="1"/>
          </p:nvPr>
        </p:nvSpPr>
        <p:spPr>
          <a:xfrm>
            <a:off x="943946" y="1830388"/>
            <a:ext cx="10210532" cy="4570334"/>
          </a:xfrm>
        </p:spPr>
        <p:txBody>
          <a:bodyPr>
            <a:normAutofit/>
          </a:bodyPr>
          <a:lstStyle/>
          <a:p>
            <a:pPr marL="800100" lvl="1" indent="-342900">
              <a:buFontTx/>
              <a:buChar char="•"/>
              <a:defRPr/>
            </a:pPr>
            <a:r>
              <a:rPr lang="en-US" altLang="en-US" sz="1600" dirty="0" smtClean="0">
                <a:solidFill>
                  <a:srgbClr val="00B050"/>
                </a:solidFill>
                <a:latin typeface="Calibri" panose="020F0502020204030204" pitchFamily="34" charset="0"/>
                <a:cs typeface="Calibri" panose="020F0502020204030204" pitchFamily="34" charset="0"/>
              </a:rPr>
              <a:t>11-2</a:t>
            </a:r>
            <a:r>
              <a:rPr lang="en-US" altLang="en-US" sz="1600" dirty="0" smtClean="0" bmk="">
                <a:solidFill>
                  <a:srgbClr val="00B050"/>
                </a:solidFill>
                <a:latin typeface="Calibri" panose="020F0502020204030204" pitchFamily="34" charset="0"/>
                <a:cs typeface="Calibri" panose="020F0502020204030204" pitchFamily="34" charset="0"/>
              </a:rPr>
              <a:t>3/0173r0 </a:t>
            </a:r>
            <a:r>
              <a:rPr lang="en-US" altLang="en-US" sz="1600" dirty="0" bmk="">
                <a:solidFill>
                  <a:srgbClr val="00B050"/>
                </a:solidFill>
                <a:latin typeface="Calibri" panose="020F0502020204030204" pitchFamily="34" charset="0"/>
                <a:cs typeface="Calibri" panose="020F0502020204030204" pitchFamily="34" charset="0"/>
              </a:rPr>
              <a:t>Discussion on </a:t>
            </a:r>
            <a:r>
              <a:rPr lang="en-US" altLang="en-US" sz="1600" dirty="0" err="1" bmk="">
                <a:solidFill>
                  <a:srgbClr val="00B050"/>
                </a:solidFill>
                <a:latin typeface="Calibri" panose="020F0502020204030204" pitchFamily="34" charset="0"/>
                <a:cs typeface="Calibri" panose="020F0502020204030204" pitchFamily="34" charset="0"/>
              </a:rPr>
              <a:t>examplary</a:t>
            </a:r>
            <a:r>
              <a:rPr lang="en-US" altLang="en-US" sz="1600" dirty="0" bmk="">
                <a:solidFill>
                  <a:srgbClr val="00B050"/>
                </a:solidFill>
                <a:latin typeface="Calibri" panose="020F0502020204030204" pitchFamily="34" charset="0"/>
                <a:cs typeface="Calibri" panose="020F0502020204030204" pitchFamily="34" charset="0"/>
              </a:rPr>
              <a:t> AMP use scenarios for S1G </a:t>
            </a:r>
            <a:r>
              <a:rPr lang="en-US" altLang="en-US" sz="1600" dirty="0" err="1" bmk="">
                <a:solidFill>
                  <a:srgbClr val="00B050"/>
                </a:solidFill>
                <a:latin typeface="Calibri" panose="020F0502020204030204" pitchFamily="34" charset="0"/>
                <a:cs typeface="Calibri" panose="020F0502020204030204" pitchFamily="34" charset="0"/>
              </a:rPr>
              <a:t>Yinan</a:t>
            </a:r>
            <a:r>
              <a:rPr lang="en-US" altLang="en-US" sz="1600" dirty="0" bmk="">
                <a:solidFill>
                  <a:srgbClr val="00B050"/>
                </a:solidFill>
                <a:latin typeface="Calibri" panose="020F0502020204030204" pitchFamily="34" charset="0"/>
                <a:cs typeface="Calibri" panose="020F0502020204030204" pitchFamily="34" charset="0"/>
              </a:rPr>
              <a:t> </a:t>
            </a:r>
            <a:r>
              <a:rPr lang="en-US" altLang="en-US" sz="1600" dirty="0" smtClean="0">
                <a:solidFill>
                  <a:srgbClr val="00B050"/>
                </a:solidFill>
                <a:latin typeface="Calibri" panose="020F0502020204030204" pitchFamily="34" charset="0"/>
                <a:cs typeface="Calibri" panose="020F0502020204030204" pitchFamily="34" charset="0"/>
              </a:rPr>
              <a:t>Qi (OPPO)</a:t>
            </a:r>
            <a:endParaRPr lang="en-US" altLang="en-US" sz="1600" dirty="0">
              <a:solidFill>
                <a:srgbClr val="00B050"/>
              </a:solidFill>
              <a:latin typeface="Calibri" panose="020F0502020204030204" pitchFamily="34" charset="0"/>
              <a:cs typeface="Calibri" panose="020F0502020204030204" pitchFamily="34" charset="0"/>
            </a:endParaRPr>
          </a:p>
          <a:p>
            <a:pPr marL="800100" lvl="1" indent="-342900">
              <a:buFontTx/>
              <a:buChar char="•"/>
              <a:defRPr/>
            </a:pPr>
            <a:r>
              <a:rPr lang="en-US" altLang="en-US" sz="1600" dirty="0" smtClean="0">
                <a:solidFill>
                  <a:srgbClr val="00B050"/>
                </a:solidFill>
                <a:latin typeface="Calibri" panose="020F0502020204030204" pitchFamily="34" charset="0"/>
                <a:cs typeface="Calibri" panose="020F0502020204030204" pitchFamily="34" charset="0"/>
              </a:rPr>
              <a:t>11-22/1960r4, </a:t>
            </a:r>
            <a:r>
              <a:rPr lang="en-US" altLang="en-US" sz="1600" dirty="0">
                <a:solidFill>
                  <a:srgbClr val="00B050"/>
                </a:solidFill>
                <a:latin typeface="Calibri" panose="020F0502020204030204" pitchFamily="34" charset="0"/>
                <a:cs typeface="Calibri" panose="020F0502020204030204" pitchFamily="34" charset="0"/>
              </a:rPr>
              <a:t>Summary and recommendation for AMP </a:t>
            </a:r>
            <a:r>
              <a:rPr lang="en-US" altLang="en-US" sz="1600" dirty="0" err="1">
                <a:solidFill>
                  <a:srgbClr val="00B050"/>
                </a:solidFill>
                <a:latin typeface="Calibri" panose="020F0502020204030204" pitchFamily="34" charset="0"/>
                <a:cs typeface="Calibri" panose="020F0502020204030204" pitchFamily="34" charset="0"/>
              </a:rPr>
              <a:t>IoT</a:t>
            </a:r>
            <a:r>
              <a:rPr lang="en-US" altLang="en-US" sz="1600" dirty="0">
                <a:solidFill>
                  <a:srgbClr val="00B050"/>
                </a:solidFill>
                <a:latin typeface="Calibri" panose="020F0502020204030204" pitchFamily="34" charset="0"/>
                <a:cs typeface="Calibri" panose="020F0502020204030204" pitchFamily="34" charset="0"/>
              </a:rPr>
              <a:t>,  </a:t>
            </a:r>
            <a:r>
              <a:rPr lang="en-US" altLang="en-US" sz="1600" dirty="0" err="1">
                <a:solidFill>
                  <a:srgbClr val="00B050"/>
                </a:solidFill>
                <a:latin typeface="Calibri" panose="020F0502020204030204" pitchFamily="34" charset="0"/>
                <a:cs typeface="Calibri" panose="020F0502020204030204" pitchFamily="34" charset="0"/>
              </a:rPr>
              <a:t>Yinan</a:t>
            </a:r>
            <a:r>
              <a:rPr lang="en-US" altLang="en-US" sz="1600" dirty="0">
                <a:solidFill>
                  <a:srgbClr val="00B050"/>
                </a:solidFill>
                <a:latin typeface="Calibri" panose="020F0502020204030204" pitchFamily="34" charset="0"/>
                <a:cs typeface="Calibri" panose="020F0502020204030204" pitchFamily="34" charset="0"/>
              </a:rPr>
              <a:t> </a:t>
            </a:r>
            <a:r>
              <a:rPr lang="en-US" altLang="en-US" sz="1600" dirty="0" smtClean="0">
                <a:solidFill>
                  <a:srgbClr val="00B050"/>
                </a:solidFill>
                <a:latin typeface="Calibri" panose="020F0502020204030204" pitchFamily="34" charset="0"/>
                <a:cs typeface="Calibri" panose="020F0502020204030204" pitchFamily="34" charset="0"/>
              </a:rPr>
              <a:t>Qi (OPPO)</a:t>
            </a:r>
            <a:endParaRPr lang="en-US" altLang="en-US" sz="1600" dirty="0">
              <a:solidFill>
                <a:srgbClr val="00B050"/>
              </a:solidFill>
              <a:latin typeface="Calibri" panose="020F0502020204030204" pitchFamily="34" charset="0"/>
              <a:cs typeface="Calibri" panose="020F0502020204030204" pitchFamily="34" charset="0"/>
            </a:endParaRPr>
          </a:p>
          <a:p>
            <a:pPr marL="800100" lvl="1" indent="-342900">
              <a:buFontTx/>
              <a:buChar char="•"/>
              <a:defRPr/>
            </a:pPr>
            <a:r>
              <a:rPr lang="en-US" altLang="en-US" sz="1600" dirty="0" smtClean="0">
                <a:solidFill>
                  <a:schemeClr val="tx1"/>
                </a:solidFill>
                <a:latin typeface="Calibri" panose="020F0502020204030204" pitchFamily="34" charset="0"/>
                <a:cs typeface="Calibri" panose="020F0502020204030204" pitchFamily="34" charset="0"/>
              </a:rPr>
              <a:t>11-23/0063r1</a:t>
            </a:r>
            <a:r>
              <a:rPr lang="en-US" altLang="en-US" sz="1600" dirty="0">
                <a:solidFill>
                  <a:schemeClr val="tx1"/>
                </a:solidFill>
                <a:latin typeface="Calibri" panose="020F0502020204030204" pitchFamily="34" charset="0"/>
                <a:cs typeface="Calibri" panose="020F0502020204030204" pitchFamily="34" charset="0"/>
              </a:rPr>
              <a:t>, Proposal for consensus straw poll, </a:t>
            </a:r>
            <a:r>
              <a:rPr lang="en-US" altLang="en-US" sz="1600" dirty="0" err="1">
                <a:solidFill>
                  <a:schemeClr val="tx1"/>
                </a:solidFill>
                <a:latin typeface="Calibri" panose="020F0502020204030204" pitchFamily="34" charset="0"/>
                <a:cs typeface="Calibri" panose="020F0502020204030204" pitchFamily="34" charset="0"/>
              </a:rPr>
              <a:t>Weijie</a:t>
            </a:r>
            <a:r>
              <a:rPr lang="en-US" altLang="en-US" sz="1600" dirty="0">
                <a:solidFill>
                  <a:schemeClr val="tx1"/>
                </a:solidFill>
                <a:latin typeface="Calibri" panose="020F0502020204030204" pitchFamily="34" charset="0"/>
                <a:cs typeface="Calibri" panose="020F0502020204030204" pitchFamily="34" charset="0"/>
              </a:rPr>
              <a:t> Xu (OPPO</a:t>
            </a:r>
            <a:r>
              <a:rPr lang="en-US" altLang="en-US" sz="1600" dirty="0" smtClean="0">
                <a:solidFill>
                  <a:schemeClr val="tx1"/>
                </a:solidFill>
                <a:latin typeface="Calibri" panose="020F0502020204030204" pitchFamily="34" charset="0"/>
                <a:cs typeface="Calibri" panose="020F0502020204030204" pitchFamily="34" charset="0"/>
              </a:rPr>
              <a:t>)</a:t>
            </a:r>
          </a:p>
          <a:p>
            <a:pPr marL="800100" lvl="1" indent="-342900">
              <a:buFontTx/>
              <a:buChar char="•"/>
              <a:defRPr/>
            </a:pPr>
            <a:r>
              <a:rPr lang="en-US" altLang="en-US" sz="1600" dirty="0" smtClean="0">
                <a:solidFill>
                  <a:srgbClr val="00B050"/>
                </a:solidFill>
                <a:latin typeface="Calibri" panose="020F0502020204030204" pitchFamily="34" charset="0"/>
                <a:cs typeface="Calibri" panose="020F0502020204030204" pitchFamily="34" charset="0"/>
              </a:rPr>
              <a:t>11-23/0197r0, Proposal for “Polished” SG Scope, </a:t>
            </a:r>
            <a:r>
              <a:rPr lang="en-US" altLang="en-US" sz="1600" dirty="0" err="1" smtClean="0">
                <a:solidFill>
                  <a:srgbClr val="00B050"/>
                </a:solidFill>
                <a:latin typeface="Calibri" panose="020F0502020204030204" pitchFamily="34" charset="0"/>
                <a:cs typeface="Calibri" panose="020F0502020204030204" pitchFamily="34" charset="0"/>
              </a:rPr>
              <a:t>Joerg</a:t>
            </a:r>
            <a:r>
              <a:rPr lang="en-US" altLang="en-US" sz="1600" dirty="0" smtClean="0">
                <a:solidFill>
                  <a:srgbClr val="00B050"/>
                </a:solidFill>
                <a:latin typeface="Calibri" panose="020F0502020204030204" pitchFamily="34" charset="0"/>
                <a:cs typeface="Calibri" panose="020F0502020204030204" pitchFamily="34" charset="0"/>
              </a:rPr>
              <a:t> </a:t>
            </a:r>
            <a:r>
              <a:rPr lang="en-US" altLang="en-US" sz="1600" dirty="0">
                <a:solidFill>
                  <a:srgbClr val="00B050"/>
                </a:solidFill>
                <a:latin typeface="Calibri" panose="020F0502020204030204" pitchFamily="34" charset="0"/>
                <a:cs typeface="Calibri" panose="020F0502020204030204" pitchFamily="34" charset="0"/>
              </a:rPr>
              <a:t>Robert (</a:t>
            </a:r>
            <a:r>
              <a:rPr lang="en-US" sz="1600" dirty="0">
                <a:solidFill>
                  <a:srgbClr val="00B050"/>
                </a:solidFill>
                <a:latin typeface="Calibri" panose="020F0502020204030204" pitchFamily="34" charset="0"/>
                <a:cs typeface="Calibri" panose="020F0502020204030204" pitchFamily="34" charset="0"/>
              </a:rPr>
              <a:t>TU </a:t>
            </a:r>
            <a:r>
              <a:rPr lang="en-US" sz="1600" dirty="0" err="1">
                <a:solidFill>
                  <a:srgbClr val="00B050"/>
                </a:solidFill>
                <a:latin typeface="Calibri" panose="020F0502020204030204" pitchFamily="34" charset="0"/>
                <a:cs typeface="Calibri" panose="020F0502020204030204" pitchFamily="34" charset="0"/>
              </a:rPr>
              <a:t>Ilmenau</a:t>
            </a:r>
            <a:r>
              <a:rPr lang="en-US" sz="1600" dirty="0">
                <a:solidFill>
                  <a:srgbClr val="00B050"/>
                </a:solidFill>
                <a:latin typeface="Calibri" panose="020F0502020204030204" pitchFamily="34" charset="0"/>
                <a:cs typeface="Calibri" panose="020F0502020204030204" pitchFamily="34" charset="0"/>
              </a:rPr>
              <a:t> / </a:t>
            </a:r>
            <a:r>
              <a:rPr lang="en-US" sz="1600" dirty="0" err="1">
                <a:solidFill>
                  <a:srgbClr val="00B050"/>
                </a:solidFill>
                <a:latin typeface="Calibri" panose="020F0502020204030204" pitchFamily="34" charset="0"/>
                <a:cs typeface="Calibri" panose="020F0502020204030204" pitchFamily="34" charset="0"/>
              </a:rPr>
              <a:t>Fraunhofer</a:t>
            </a:r>
            <a:r>
              <a:rPr lang="en-US" sz="1600" dirty="0">
                <a:solidFill>
                  <a:srgbClr val="00B050"/>
                </a:solidFill>
                <a:latin typeface="Calibri" panose="020F0502020204030204" pitchFamily="34" charset="0"/>
                <a:cs typeface="Calibri" panose="020F0502020204030204" pitchFamily="34" charset="0"/>
              </a:rPr>
              <a:t> IIS</a:t>
            </a:r>
            <a:r>
              <a:rPr lang="en-US" altLang="en-US" sz="1600" dirty="0" smtClean="0">
                <a:solidFill>
                  <a:srgbClr val="00B050"/>
                </a:solidFill>
                <a:latin typeface="Calibri" panose="020F0502020204030204" pitchFamily="34" charset="0"/>
                <a:cs typeface="Calibri" panose="020F0502020204030204" pitchFamily="34" charset="0"/>
              </a:rPr>
              <a:t>)</a:t>
            </a:r>
          </a:p>
          <a:p>
            <a:pPr marL="800100" lvl="1" indent="-342900">
              <a:buFontTx/>
              <a:buChar char="•"/>
              <a:defRPr/>
            </a:pPr>
            <a:r>
              <a:rPr lang="en-US" altLang="en-US" sz="1600" dirty="0" smtClean="0">
                <a:solidFill>
                  <a:srgbClr val="00B050"/>
                </a:solidFill>
                <a:latin typeface="Calibri" panose="020F0502020204030204" pitchFamily="34" charset="0"/>
                <a:cs typeface="Calibri" panose="020F0502020204030204" pitchFamily="34" charset="0"/>
              </a:rPr>
              <a:t>11-23/0198r0, Open Issues in TIG Report, </a:t>
            </a:r>
            <a:r>
              <a:rPr lang="en-US" altLang="en-US" sz="1600" dirty="0" err="1" smtClean="0">
                <a:solidFill>
                  <a:srgbClr val="00B050"/>
                </a:solidFill>
                <a:latin typeface="Calibri" panose="020F0502020204030204" pitchFamily="34" charset="0"/>
                <a:cs typeface="Calibri" panose="020F0502020204030204" pitchFamily="34" charset="0"/>
              </a:rPr>
              <a:t>Joerg</a:t>
            </a:r>
            <a:r>
              <a:rPr lang="en-US" altLang="en-US" sz="1600" dirty="0" smtClean="0">
                <a:solidFill>
                  <a:srgbClr val="00B050"/>
                </a:solidFill>
                <a:latin typeface="Calibri" panose="020F0502020204030204" pitchFamily="34" charset="0"/>
                <a:cs typeface="Calibri" panose="020F0502020204030204" pitchFamily="34" charset="0"/>
              </a:rPr>
              <a:t> Robert (</a:t>
            </a:r>
            <a:r>
              <a:rPr lang="en-US" sz="1600" dirty="0">
                <a:solidFill>
                  <a:srgbClr val="00B050"/>
                </a:solidFill>
                <a:latin typeface="Calibri" panose="020F0502020204030204" pitchFamily="34" charset="0"/>
                <a:cs typeface="Calibri" panose="020F0502020204030204" pitchFamily="34" charset="0"/>
              </a:rPr>
              <a:t>TU </a:t>
            </a:r>
            <a:r>
              <a:rPr lang="en-US" sz="1600" dirty="0" err="1">
                <a:solidFill>
                  <a:srgbClr val="00B050"/>
                </a:solidFill>
                <a:latin typeface="Calibri" panose="020F0502020204030204" pitchFamily="34" charset="0"/>
                <a:cs typeface="Calibri" panose="020F0502020204030204" pitchFamily="34" charset="0"/>
              </a:rPr>
              <a:t>Ilmenau</a:t>
            </a:r>
            <a:r>
              <a:rPr lang="en-US" sz="1600" dirty="0">
                <a:solidFill>
                  <a:srgbClr val="00B050"/>
                </a:solidFill>
                <a:latin typeface="Calibri" panose="020F0502020204030204" pitchFamily="34" charset="0"/>
                <a:cs typeface="Calibri" panose="020F0502020204030204" pitchFamily="34" charset="0"/>
              </a:rPr>
              <a:t> / </a:t>
            </a:r>
            <a:r>
              <a:rPr lang="en-US" sz="1600" dirty="0" err="1">
                <a:solidFill>
                  <a:srgbClr val="00B050"/>
                </a:solidFill>
                <a:latin typeface="Calibri" panose="020F0502020204030204" pitchFamily="34" charset="0"/>
                <a:cs typeface="Calibri" panose="020F0502020204030204" pitchFamily="34" charset="0"/>
              </a:rPr>
              <a:t>Fraunhofer</a:t>
            </a:r>
            <a:r>
              <a:rPr lang="en-US" sz="1600" dirty="0">
                <a:solidFill>
                  <a:srgbClr val="00B050"/>
                </a:solidFill>
                <a:latin typeface="Calibri" panose="020F0502020204030204" pitchFamily="34" charset="0"/>
                <a:cs typeface="Calibri" panose="020F0502020204030204" pitchFamily="34" charset="0"/>
              </a:rPr>
              <a:t> IIS</a:t>
            </a:r>
            <a:r>
              <a:rPr lang="en-US" altLang="en-US" sz="1600" dirty="0" smtClean="0">
                <a:solidFill>
                  <a:srgbClr val="00B050"/>
                </a:solidFill>
                <a:latin typeface="Calibri" panose="020F0502020204030204" pitchFamily="34" charset="0"/>
                <a:cs typeface="Calibri" panose="020F0502020204030204" pitchFamily="34" charset="0"/>
              </a:rPr>
              <a:t>)</a:t>
            </a:r>
          </a:p>
          <a:p>
            <a:pPr marL="800100" lvl="1" indent="-342900">
              <a:buFontTx/>
              <a:buChar char="•"/>
              <a:defRPr/>
            </a:pPr>
            <a:r>
              <a:rPr lang="en-US" altLang="en-US" sz="1600" dirty="0" smtClean="0">
                <a:solidFill>
                  <a:schemeClr val="tx1"/>
                </a:solidFill>
                <a:latin typeface="Calibri" panose="020F0502020204030204" pitchFamily="34" charset="0"/>
                <a:cs typeface="Calibri" panose="020F0502020204030204" pitchFamily="34" charset="0"/>
              </a:rPr>
              <a:t>11-23/0213r0, Suggested addition to 22/1960 Summary and recommendation for AMP </a:t>
            </a:r>
            <a:r>
              <a:rPr lang="en-US" altLang="en-US" sz="1600" dirty="0" err="1" smtClean="0">
                <a:solidFill>
                  <a:schemeClr val="tx1"/>
                </a:solidFill>
                <a:latin typeface="Calibri" panose="020F0502020204030204" pitchFamily="34" charset="0"/>
                <a:cs typeface="Calibri" panose="020F0502020204030204" pitchFamily="34" charset="0"/>
              </a:rPr>
              <a:t>IoT</a:t>
            </a:r>
            <a:r>
              <a:rPr lang="en-US" altLang="en-US" sz="1600" dirty="0" smtClean="0">
                <a:solidFill>
                  <a:schemeClr val="tx1"/>
                </a:solidFill>
                <a:latin typeface="Calibri" panose="020F0502020204030204" pitchFamily="34" charset="0"/>
                <a:cs typeface="Calibri" panose="020F0502020204030204" pitchFamily="34" charset="0"/>
              </a:rPr>
              <a:t>, </a:t>
            </a:r>
            <a:r>
              <a:rPr lang="en-US" altLang="en-US" sz="1600" dirty="0" err="1" smtClean="0">
                <a:solidFill>
                  <a:schemeClr val="tx1"/>
                </a:solidFill>
                <a:latin typeface="Calibri" panose="020F0502020204030204" pitchFamily="34" charset="0"/>
                <a:cs typeface="Calibri" panose="020F0502020204030204" pitchFamily="34" charset="0"/>
              </a:rPr>
              <a:t>Amichai</a:t>
            </a:r>
            <a:r>
              <a:rPr lang="en-US" altLang="en-US" sz="1600" dirty="0" smtClean="0">
                <a:solidFill>
                  <a:schemeClr val="tx1"/>
                </a:solidFill>
                <a:latin typeface="Calibri" panose="020F0502020204030204" pitchFamily="34" charset="0"/>
                <a:cs typeface="Calibri" panose="020F0502020204030204" pitchFamily="34" charset="0"/>
              </a:rPr>
              <a:t> </a:t>
            </a:r>
            <a:r>
              <a:rPr lang="en-US" altLang="en-US" sz="1600" dirty="0" err="1" smtClean="0">
                <a:solidFill>
                  <a:schemeClr val="tx1"/>
                </a:solidFill>
                <a:latin typeface="Calibri" panose="020F0502020204030204" pitchFamily="34" charset="0"/>
                <a:cs typeface="Calibri" panose="020F0502020204030204" pitchFamily="34" charset="0"/>
              </a:rPr>
              <a:t>Sanderovich</a:t>
            </a:r>
            <a:r>
              <a:rPr lang="en-US" altLang="en-US" sz="1600" dirty="0" smtClean="0">
                <a:solidFill>
                  <a:schemeClr val="tx1"/>
                </a:solidFill>
                <a:latin typeface="Calibri" panose="020F0502020204030204" pitchFamily="34" charset="0"/>
                <a:cs typeface="Calibri" panose="020F0502020204030204" pitchFamily="34" charset="0"/>
              </a:rPr>
              <a:t> (</a:t>
            </a:r>
            <a:r>
              <a:rPr lang="en-US" altLang="en-US" sz="1600" dirty="0" err="1" smtClean="0">
                <a:solidFill>
                  <a:schemeClr val="tx1"/>
                </a:solidFill>
                <a:latin typeface="Calibri" panose="020F0502020204030204" pitchFamily="34" charset="0"/>
                <a:cs typeface="Calibri" panose="020F0502020204030204" pitchFamily="34" charset="0"/>
              </a:rPr>
              <a:t>Wiliot</a:t>
            </a:r>
            <a:r>
              <a:rPr lang="en-US" altLang="en-US" sz="1600" dirty="0" smtClean="0">
                <a:solidFill>
                  <a:schemeClr val="tx1"/>
                </a:solidFill>
                <a:latin typeface="Calibri" panose="020F0502020204030204" pitchFamily="34" charset="0"/>
                <a:cs typeface="Calibri" panose="020F0502020204030204" pitchFamily="34" charset="0"/>
              </a:rPr>
              <a:t>)</a:t>
            </a:r>
          </a:p>
          <a:p>
            <a:pPr marL="800100" lvl="1" indent="-342900">
              <a:buFontTx/>
              <a:buChar char="•"/>
              <a:defRPr/>
            </a:pPr>
            <a:r>
              <a:rPr lang="en-US" altLang="en-US" sz="1600" dirty="0" smtClean="0">
                <a:solidFill>
                  <a:schemeClr val="tx1"/>
                </a:solidFill>
                <a:latin typeface="Calibri" panose="020F0502020204030204" pitchFamily="34" charset="0"/>
                <a:cs typeface="Calibri" panose="020F0502020204030204" pitchFamily="34" charset="0"/>
              </a:rPr>
              <a:t>11-23/0251, Technical solution to full duplex problem, </a:t>
            </a:r>
            <a:r>
              <a:rPr lang="en-US" altLang="en-US" sz="1600" dirty="0" err="1"/>
              <a:t>Joerg</a:t>
            </a:r>
            <a:r>
              <a:rPr lang="en-US" altLang="en-US" sz="1600" dirty="0"/>
              <a:t> Robert (TU </a:t>
            </a:r>
            <a:r>
              <a:rPr lang="en-US" altLang="en-US" sz="1600" dirty="0" err="1"/>
              <a:t>Ilmenau</a:t>
            </a:r>
            <a:r>
              <a:rPr lang="en-US" altLang="en-US" sz="1600" dirty="0"/>
              <a:t> / </a:t>
            </a:r>
            <a:r>
              <a:rPr lang="en-US" altLang="en-US" sz="1600" dirty="0" err="1"/>
              <a:t>Fraunhofer</a:t>
            </a:r>
            <a:r>
              <a:rPr lang="en-US" altLang="en-US" sz="1600" dirty="0"/>
              <a:t> </a:t>
            </a:r>
            <a:r>
              <a:rPr lang="en-US" altLang="en-US" sz="1600" dirty="0" smtClean="0"/>
              <a:t>IIS)</a:t>
            </a:r>
            <a:endParaRPr lang="en-US" altLang="en-US" sz="1600" dirty="0" smtClean="0">
              <a:solidFill>
                <a:schemeClr val="tx1"/>
              </a:solidFill>
              <a:latin typeface="Calibri" panose="020F0502020204030204" pitchFamily="34" charset="0"/>
              <a:cs typeface="Calibri" panose="020F0502020204030204" pitchFamily="34" charset="0"/>
            </a:endParaRPr>
          </a:p>
          <a:p>
            <a:pPr marL="800100" lvl="1" indent="-342900">
              <a:buFontTx/>
              <a:buChar char="•"/>
              <a:defRPr/>
            </a:pPr>
            <a:endParaRPr lang="en-US" altLang="en-US" sz="1600" dirty="0">
              <a:solidFill>
                <a:schemeClr val="tx1"/>
              </a:solidFill>
              <a:latin typeface="Calibri" panose="020F0502020204030204" pitchFamily="34" charset="0"/>
              <a:cs typeface="Calibri" panose="020F0502020204030204" pitchFamily="34" charset="0"/>
            </a:endParaRPr>
          </a:p>
          <a:p>
            <a:pPr marL="800100" lvl="1" indent="-342900">
              <a:buFontTx/>
              <a:buChar char="•"/>
              <a:defRPr/>
            </a:pPr>
            <a:endParaRPr lang="en-US" altLang="en-US" sz="1600" dirty="0" smtClean="0">
              <a:solidFill>
                <a:schemeClr val="tx1"/>
              </a:solidFill>
              <a:latin typeface="Calibri" panose="020F0502020204030204" pitchFamily="34" charset="0"/>
              <a:cs typeface="Calibri" panose="020F0502020204030204" pitchFamily="34" charset="0"/>
            </a:endParaRPr>
          </a:p>
          <a:p>
            <a:pPr marL="800100" lvl="1" indent="-342900">
              <a:buFontTx/>
              <a:buChar char="•"/>
              <a:defRPr/>
            </a:pPr>
            <a:endParaRPr lang="en-US" altLang="en-US" sz="1600" dirty="0">
              <a:solidFill>
                <a:schemeClr val="tx1"/>
              </a:solidFill>
              <a:latin typeface="Calibri" panose="020F0502020204030204" pitchFamily="34" charset="0"/>
              <a:cs typeface="Calibri" panose="020F0502020204030204" pitchFamily="34" charset="0"/>
            </a:endParaRPr>
          </a:p>
          <a:p>
            <a:pPr marL="800100" lvl="1" indent="-342900">
              <a:buFontTx/>
              <a:buChar char="•"/>
              <a:defRPr/>
            </a:pPr>
            <a:endParaRPr lang="en-US" altLang="zh-CN" sz="1600" dirty="0" smtClean="0">
              <a:solidFill>
                <a:schemeClr val="tx1"/>
              </a:solidFill>
              <a:latin typeface="Calibri" panose="020F0502020204030204" pitchFamily="34" charset="0"/>
              <a:cs typeface="Calibri" panose="020F0502020204030204" pitchFamily="34" charset="0"/>
            </a:endParaRPr>
          </a:p>
          <a:p>
            <a:pPr marL="800100" lvl="1" indent="-342900">
              <a:buFontTx/>
              <a:buChar char="•"/>
              <a:defRPr/>
            </a:pPr>
            <a:endParaRPr lang="en-US" altLang="zh-CN" sz="1600" dirty="0">
              <a:solidFill>
                <a:schemeClr val="tx1"/>
              </a:solidFill>
              <a:latin typeface="Calibri" panose="020F0502020204030204" pitchFamily="34" charset="0"/>
              <a:cs typeface="Calibri" panose="020F0502020204030204" pitchFamily="34"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2023</a:t>
            </a:r>
            <a:endParaRPr lang="en-US" altLang="zh-CN" sz="1800" b="1" dirty="0">
              <a:solidFill>
                <a:srgbClr val="000000"/>
              </a:solidFill>
              <a:ea typeface="Arial Unicode MS" pitchFamily="34" charset="-122"/>
            </a:endParaRPr>
          </a:p>
        </p:txBody>
      </p:sp>
      <p:sp>
        <p:nvSpPr>
          <p:cNvPr id="11" name="页脚占位符 3"/>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a:t>
            </a:r>
            <a:r>
              <a:rPr lang="en-US" altLang="zh-CN" dirty="0" smtClean="0">
                <a:solidFill>
                  <a:srgbClr val="000000"/>
                </a:solidFill>
                <a:latin typeface="Times New Roman" panose="02020603050405020304" pitchFamily="18" charset="0"/>
                <a:ea typeface="Arial Unicode MS" pitchFamily="34" charset="-122"/>
              </a:rPr>
              <a:t>(Sanechips)</a:t>
            </a:r>
            <a:endParaRPr lang="en-US" altLang="zh-CN" dirty="0">
              <a:solidFill>
                <a:srgbClr val="000000"/>
              </a:solidFill>
              <a:latin typeface="Times New Roman" panose="02020603050405020304" pitchFamily="18" charset="0"/>
              <a:ea typeface="Arial Unicode MS" pitchFamily="34" charset="-122"/>
            </a:endParaRPr>
          </a:p>
        </p:txBody>
      </p:sp>
      <p:sp>
        <p:nvSpPr>
          <p:cNvPr id="3" name="灯片编号占位符 2"/>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extLst>
      <p:ext uri="{BB962C8B-B14F-4D97-AF65-F5344CB8AC3E}">
        <p14:creationId xmlns:p14="http://schemas.microsoft.com/office/powerpoint/2010/main" val="96714897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smtClean="0">
                <a:solidFill>
                  <a:srgbClr val="0000FF"/>
                </a:solidFill>
                <a:latin typeface="Arial Black" panose="020B0A04020102020204" pitchFamily="34" charset="0"/>
              </a:rPr>
              <a:t>AMP TIG </a:t>
            </a:r>
            <a:r>
              <a:rPr lang="en-US" sz="3200" dirty="0" smtClean="0">
                <a:solidFill>
                  <a:srgbClr val="0000FF"/>
                </a:solidFill>
                <a:latin typeface="Arial Black" panose="020B0A04020102020204" pitchFamily="34" charset="0"/>
              </a:rPr>
              <a:t>TC</a:t>
            </a:r>
            <a:endParaRPr lang="en-US" sz="3200" dirty="0">
              <a:solidFill>
                <a:srgbClr val="0000FF"/>
              </a:solidFill>
              <a:latin typeface="Arial Black" panose="020B0A04020102020204" pitchFamily="34" charset="0"/>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15</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Feb 7</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2023</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Executive </a:t>
            </a:r>
            <a:r>
              <a:rPr lang="en-US" altLang="en-US" sz="2000" kern="0" dirty="0">
                <a:latin typeface="Arial" panose="020B0604020202020204" pitchFamily="34" charset="0"/>
              </a:rPr>
              <a:t>Secretary: 	</a:t>
            </a:r>
            <a:r>
              <a:rPr lang="en-US" altLang="en-US" sz="2000" kern="0" dirty="0" err="1">
                <a:latin typeface="Arial" panose="020B0604020202020204" pitchFamily="34" charset="0"/>
              </a:rPr>
              <a:t>Zhisong</a:t>
            </a:r>
            <a:r>
              <a:rPr lang="en-US" altLang="en-US" sz="2000" kern="0" dirty="0">
                <a:latin typeface="Arial" panose="020B0604020202020204" pitchFamily="34" charset="0"/>
              </a:rPr>
              <a:t> </a:t>
            </a:r>
            <a:r>
              <a:rPr lang="en-US" altLang="en-US" sz="2000" kern="0" dirty="0" err="1">
                <a:latin typeface="Arial" panose="020B0604020202020204" pitchFamily="34" charset="0"/>
              </a:rPr>
              <a:t>Zuo</a:t>
            </a:r>
            <a:r>
              <a:rPr lang="en-US" altLang="en-US" sz="2000" kern="0" dirty="0">
                <a:latin typeface="Arial" panose="020B0604020202020204" pitchFamily="34" charset="0"/>
              </a:rPr>
              <a:t> (OPPO</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a:p>
            <a:pPr lvl="0">
              <a:lnSpc>
                <a:spcPct val="90000"/>
              </a:lnSpc>
              <a:buNone/>
              <a:defRPr/>
            </a:pPr>
            <a:endParaRPr lang="en-US" altLang="en-US" sz="2000" kern="0" dirty="0">
              <a:latin typeface="Arial" panose="020B0604020202020204" pitchFamily="34"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2023</a:t>
            </a:r>
            <a:endParaRPr lang="en-US" altLang="zh-CN" sz="1800" b="1" dirty="0">
              <a:solidFill>
                <a:srgbClr val="000000"/>
              </a:solidFill>
              <a:ea typeface="Arial Unicode MS" pitchFamily="34" charset="-122"/>
            </a:endParaRPr>
          </a:p>
        </p:txBody>
      </p:sp>
      <p:sp>
        <p:nvSpPr>
          <p:cNvPr id="10" name="页脚占位符 3"/>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a:t>
            </a:r>
            <a:r>
              <a:rPr lang="en-US" altLang="zh-CN" dirty="0" smtClean="0">
                <a:solidFill>
                  <a:srgbClr val="000000"/>
                </a:solidFill>
                <a:latin typeface="Times New Roman" panose="02020603050405020304" pitchFamily="18" charset="0"/>
                <a:ea typeface="Arial Unicode MS" pitchFamily="34" charset="-122"/>
              </a:rPr>
              <a:t>(Sanechips)</a:t>
            </a:r>
            <a:endParaRPr lang="en-US" altLang="zh-CN" dirty="0">
              <a:solidFill>
                <a:srgbClr val="000000"/>
              </a:solidFill>
              <a:latin typeface="Times New Roman" panose="02020603050405020304" pitchFamily="18" charset="0"/>
              <a:ea typeface="Arial Unicode MS" pitchFamily="34" charset="-122"/>
            </a:endParaRPr>
          </a:p>
        </p:txBody>
      </p:sp>
    </p:spTree>
    <p:extLst>
      <p:ext uri="{BB962C8B-B14F-4D97-AF65-F5344CB8AC3E}">
        <p14:creationId xmlns:p14="http://schemas.microsoft.com/office/powerpoint/2010/main" val="66316846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16</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rPr>
              <a:t>TC</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5"/>
            <a:ext cx="10375582" cy="44808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smtClean="0"/>
              <a:t>Approval </a:t>
            </a:r>
            <a:r>
              <a:rPr lang="en-US" altLang="en-GB" dirty="0"/>
              <a:t>of </a:t>
            </a:r>
            <a:r>
              <a:rPr lang="en-GB" altLang="en-US" dirty="0" smtClean="0"/>
              <a:t>agenda</a:t>
            </a:r>
          </a:p>
          <a:p>
            <a:pPr lvl="0" eaLnBrk="0" hangingPunct="0">
              <a:defRPr/>
            </a:pPr>
            <a:r>
              <a:rPr lang="en-GB" altLang="en-US" dirty="0" smtClean="0"/>
              <a:t>Call for comments to tech report draft (11-22/1562r5)</a:t>
            </a:r>
          </a:p>
          <a:p>
            <a:pPr eaLnBrk="0" hangingPunct="0">
              <a:defRPr/>
            </a:pPr>
            <a:r>
              <a:rPr lang="en-US" altLang="en-GB" dirty="0" smtClean="0"/>
              <a:t>Contribution presentation and discussion</a:t>
            </a:r>
          </a:p>
          <a:p>
            <a:pPr lvl="1" eaLnBrk="0" hangingPunct="0">
              <a:buFontTx/>
              <a:buChar char="–"/>
              <a:defRPr/>
            </a:pPr>
            <a:r>
              <a:rPr lang="en-US" altLang="en-US" sz="2100" dirty="0" smtClean="0">
                <a:solidFill>
                  <a:srgbClr val="00B050"/>
                </a:solidFill>
              </a:rPr>
              <a:t>11-2</a:t>
            </a:r>
            <a:r>
              <a:rPr lang="en-US" altLang="en-US" sz="2100" dirty="0" smtClean="0" bmk="">
                <a:solidFill>
                  <a:srgbClr val="00B050"/>
                </a:solidFill>
              </a:rPr>
              <a:t>3/0173r0 </a:t>
            </a:r>
            <a:r>
              <a:rPr lang="en-US" altLang="en-US" sz="2100" dirty="0" bmk="">
                <a:solidFill>
                  <a:srgbClr val="00B050"/>
                </a:solidFill>
              </a:rPr>
              <a:t>Discussion on </a:t>
            </a:r>
            <a:r>
              <a:rPr lang="en-US" altLang="en-US" sz="2100" dirty="0" err="1" bmk="">
                <a:solidFill>
                  <a:srgbClr val="00B050"/>
                </a:solidFill>
              </a:rPr>
              <a:t>examplary</a:t>
            </a:r>
            <a:r>
              <a:rPr lang="en-US" altLang="en-US" sz="2100" dirty="0" bmk="">
                <a:solidFill>
                  <a:srgbClr val="00B050"/>
                </a:solidFill>
              </a:rPr>
              <a:t> AMP use scenarios for S1G </a:t>
            </a:r>
            <a:r>
              <a:rPr lang="en-US" altLang="en-US" sz="2100" dirty="0" err="1" bmk="">
                <a:solidFill>
                  <a:srgbClr val="00B050"/>
                </a:solidFill>
              </a:rPr>
              <a:t>Yinan</a:t>
            </a:r>
            <a:r>
              <a:rPr lang="en-US" altLang="en-US" sz="2100" dirty="0" bmk="">
                <a:solidFill>
                  <a:srgbClr val="00B050"/>
                </a:solidFill>
              </a:rPr>
              <a:t> </a:t>
            </a:r>
            <a:r>
              <a:rPr lang="en-US" altLang="en-US" sz="2100" dirty="0">
                <a:solidFill>
                  <a:srgbClr val="00B050"/>
                </a:solidFill>
              </a:rPr>
              <a:t>Qi (OPPO)</a:t>
            </a:r>
          </a:p>
          <a:p>
            <a:pPr lvl="1" eaLnBrk="0" hangingPunct="0">
              <a:buFontTx/>
              <a:buChar char="–"/>
              <a:defRPr/>
            </a:pPr>
            <a:r>
              <a:rPr lang="en-US" altLang="en-US" sz="2100" dirty="0" smtClean="0">
                <a:solidFill>
                  <a:srgbClr val="00B050"/>
                </a:solidFill>
              </a:rPr>
              <a:t>11-22/1960r4, </a:t>
            </a:r>
            <a:r>
              <a:rPr lang="en-US" altLang="en-US" sz="2100" dirty="0">
                <a:solidFill>
                  <a:srgbClr val="00B050"/>
                </a:solidFill>
              </a:rPr>
              <a:t>Summary and recommendation for AMP </a:t>
            </a:r>
            <a:r>
              <a:rPr lang="en-US" altLang="en-US" sz="2100" dirty="0" err="1">
                <a:solidFill>
                  <a:srgbClr val="00B050"/>
                </a:solidFill>
              </a:rPr>
              <a:t>IoT</a:t>
            </a:r>
            <a:r>
              <a:rPr lang="en-US" altLang="en-US" sz="2100" dirty="0">
                <a:solidFill>
                  <a:srgbClr val="00B050"/>
                </a:solidFill>
              </a:rPr>
              <a:t>,  </a:t>
            </a:r>
            <a:r>
              <a:rPr lang="en-US" altLang="en-US" sz="2100" dirty="0" err="1">
                <a:solidFill>
                  <a:srgbClr val="00B050"/>
                </a:solidFill>
              </a:rPr>
              <a:t>Yinan</a:t>
            </a:r>
            <a:r>
              <a:rPr lang="en-US" altLang="en-US" sz="2100" dirty="0">
                <a:solidFill>
                  <a:srgbClr val="00B050"/>
                </a:solidFill>
              </a:rPr>
              <a:t> Qi (OPPO</a:t>
            </a:r>
            <a:r>
              <a:rPr lang="en-US" altLang="en-US" sz="2100" dirty="0" smtClean="0">
                <a:solidFill>
                  <a:srgbClr val="00B050"/>
                </a:solidFill>
              </a:rPr>
              <a:t>)</a:t>
            </a:r>
          </a:p>
          <a:p>
            <a:pPr lvl="1" eaLnBrk="0" hangingPunct="0">
              <a:defRPr/>
            </a:pPr>
            <a:r>
              <a:rPr lang="en-US" altLang="en-US" sz="2100" dirty="0">
                <a:solidFill>
                  <a:srgbClr val="00B050"/>
                </a:solidFill>
              </a:rPr>
              <a:t>11-23/0197r0, Proposal for “Polished” SG Scope, </a:t>
            </a:r>
            <a:r>
              <a:rPr lang="en-US" altLang="en-US" sz="2100" dirty="0" err="1">
                <a:solidFill>
                  <a:srgbClr val="00B050"/>
                </a:solidFill>
              </a:rPr>
              <a:t>Joerg</a:t>
            </a:r>
            <a:r>
              <a:rPr lang="en-US" altLang="en-US" sz="2100" dirty="0">
                <a:solidFill>
                  <a:srgbClr val="00B050"/>
                </a:solidFill>
              </a:rPr>
              <a:t> Robert (</a:t>
            </a:r>
            <a:r>
              <a:rPr lang="en-US" sz="2100" dirty="0">
                <a:solidFill>
                  <a:srgbClr val="00B050"/>
                </a:solidFill>
              </a:rPr>
              <a:t>TU </a:t>
            </a:r>
            <a:r>
              <a:rPr lang="en-US" sz="2100" dirty="0" err="1">
                <a:solidFill>
                  <a:srgbClr val="00B050"/>
                </a:solidFill>
              </a:rPr>
              <a:t>Ilmenau</a:t>
            </a:r>
            <a:r>
              <a:rPr lang="en-US" sz="2100" dirty="0">
                <a:solidFill>
                  <a:srgbClr val="00B050"/>
                </a:solidFill>
              </a:rPr>
              <a:t> / </a:t>
            </a:r>
            <a:r>
              <a:rPr lang="en-US" sz="2100" dirty="0" err="1">
                <a:solidFill>
                  <a:srgbClr val="00B050"/>
                </a:solidFill>
              </a:rPr>
              <a:t>Fraunhofer</a:t>
            </a:r>
            <a:r>
              <a:rPr lang="en-US" sz="2100" dirty="0">
                <a:solidFill>
                  <a:srgbClr val="00B050"/>
                </a:solidFill>
              </a:rPr>
              <a:t> IIS</a:t>
            </a:r>
            <a:r>
              <a:rPr lang="en-US" altLang="en-US" sz="2100" dirty="0">
                <a:solidFill>
                  <a:srgbClr val="00B050"/>
                </a:solidFill>
              </a:rPr>
              <a:t>)</a:t>
            </a:r>
          </a:p>
          <a:p>
            <a:pPr lvl="1" eaLnBrk="0" hangingPunct="0">
              <a:defRPr/>
            </a:pPr>
            <a:r>
              <a:rPr lang="en-US" altLang="en-US" sz="2100" dirty="0">
                <a:solidFill>
                  <a:srgbClr val="00B050"/>
                </a:solidFill>
              </a:rPr>
              <a:t>11-23/0198r0, Open Issues in TIG Report, </a:t>
            </a:r>
            <a:r>
              <a:rPr lang="en-US" altLang="en-US" sz="2100" dirty="0" err="1">
                <a:solidFill>
                  <a:srgbClr val="00B050"/>
                </a:solidFill>
              </a:rPr>
              <a:t>Joerg</a:t>
            </a:r>
            <a:r>
              <a:rPr lang="en-US" altLang="en-US" sz="2100" dirty="0">
                <a:solidFill>
                  <a:srgbClr val="00B050"/>
                </a:solidFill>
              </a:rPr>
              <a:t> Robert (</a:t>
            </a:r>
            <a:r>
              <a:rPr lang="en-US" sz="2100" dirty="0">
                <a:solidFill>
                  <a:srgbClr val="00B050"/>
                </a:solidFill>
              </a:rPr>
              <a:t>TU </a:t>
            </a:r>
            <a:r>
              <a:rPr lang="en-US" sz="2100" dirty="0" err="1">
                <a:solidFill>
                  <a:srgbClr val="00B050"/>
                </a:solidFill>
              </a:rPr>
              <a:t>Ilmenau</a:t>
            </a:r>
            <a:r>
              <a:rPr lang="en-US" sz="2100" dirty="0">
                <a:solidFill>
                  <a:srgbClr val="00B050"/>
                </a:solidFill>
              </a:rPr>
              <a:t> / </a:t>
            </a:r>
            <a:r>
              <a:rPr lang="en-US" sz="2100" dirty="0" err="1">
                <a:solidFill>
                  <a:srgbClr val="00B050"/>
                </a:solidFill>
              </a:rPr>
              <a:t>Fraunhofer</a:t>
            </a:r>
            <a:r>
              <a:rPr lang="en-US" sz="2100" dirty="0">
                <a:solidFill>
                  <a:srgbClr val="00B050"/>
                </a:solidFill>
              </a:rPr>
              <a:t> IIS</a:t>
            </a:r>
            <a:r>
              <a:rPr lang="en-US" altLang="en-US" sz="2100" dirty="0">
                <a:solidFill>
                  <a:srgbClr val="00B050"/>
                </a:solidFill>
              </a:rPr>
              <a:t>)</a:t>
            </a:r>
          </a:p>
          <a:p>
            <a:pPr lvl="1" eaLnBrk="0" hangingPunct="0">
              <a:defRPr/>
            </a:pPr>
            <a:r>
              <a:rPr lang="en-US" altLang="en-US" sz="2100" dirty="0" smtClean="0"/>
              <a:t>11-23/0063r1</a:t>
            </a:r>
            <a:r>
              <a:rPr lang="en-US" altLang="en-US" sz="2100" dirty="0"/>
              <a:t>, Proposal for consensus straw poll, </a:t>
            </a:r>
            <a:r>
              <a:rPr lang="en-US" altLang="en-US" sz="2100" dirty="0" err="1"/>
              <a:t>Weijie</a:t>
            </a:r>
            <a:r>
              <a:rPr lang="en-US" altLang="en-US" sz="2100" dirty="0"/>
              <a:t> Xu (OPPO</a:t>
            </a:r>
            <a:r>
              <a:rPr lang="en-US" altLang="en-US" sz="2100" dirty="0" smtClean="0"/>
              <a:t>)</a:t>
            </a:r>
          </a:p>
          <a:p>
            <a:pPr eaLnBrk="0" hangingPunct="0">
              <a:defRPr/>
            </a:pPr>
            <a:r>
              <a:rPr lang="en-US" altLang="en-GB" dirty="0" smtClean="0"/>
              <a:t>AMP TIG report to WG draft</a:t>
            </a:r>
          </a:p>
          <a:p>
            <a:pPr eaLnBrk="0" hangingPunct="0">
              <a:defRPr/>
            </a:pPr>
            <a:r>
              <a:rPr lang="en-US" altLang="en-GB" dirty="0" smtClean="0"/>
              <a:t>Any </a:t>
            </a:r>
            <a:r>
              <a:rPr lang="en-US" altLang="en-GB" dirty="0"/>
              <a:t>other business?</a:t>
            </a:r>
          </a:p>
          <a:p>
            <a:pPr lvl="0" eaLnBrk="0" hangingPunct="0">
              <a:defRPr/>
            </a:pPr>
            <a:r>
              <a:rPr lang="en-GB" altLang="en-US" dirty="0" smtClean="0"/>
              <a:t>Adjourn</a:t>
            </a:r>
            <a:endParaRPr lang="en-GB" altLang="en-US" dirty="0"/>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2023</a:t>
            </a:r>
            <a:endParaRPr lang="en-US" altLang="zh-CN" sz="1800" b="1" dirty="0">
              <a:solidFill>
                <a:srgbClr val="000000"/>
              </a:solidFill>
              <a:ea typeface="Arial Unicode MS" pitchFamily="34" charset="-122"/>
            </a:endParaRPr>
          </a:p>
        </p:txBody>
      </p:sp>
      <p:sp>
        <p:nvSpPr>
          <p:cNvPr id="9" name="页脚占位符 3"/>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a:t>
            </a:r>
            <a:r>
              <a:rPr lang="en-US" altLang="zh-CN" dirty="0" smtClean="0">
                <a:solidFill>
                  <a:srgbClr val="000000"/>
                </a:solidFill>
                <a:latin typeface="Times New Roman" panose="02020603050405020304" pitchFamily="18" charset="0"/>
                <a:ea typeface="Arial Unicode MS" pitchFamily="34" charset="-122"/>
              </a:rPr>
              <a:t>(Sanechips)</a:t>
            </a:r>
            <a:endParaRPr lang="en-US" altLang="zh-CN" dirty="0">
              <a:solidFill>
                <a:srgbClr val="000000"/>
              </a:solidFill>
              <a:latin typeface="Times New Roman" panose="02020603050405020304" pitchFamily="18" charset="0"/>
              <a:ea typeface="Arial Unicode MS" pitchFamily="34" charset="-122"/>
            </a:endParaRPr>
          </a:p>
        </p:txBody>
      </p:sp>
    </p:spTree>
    <p:extLst>
      <p:ext uri="{BB962C8B-B14F-4D97-AF65-F5344CB8AC3E}">
        <p14:creationId xmlns:p14="http://schemas.microsoft.com/office/powerpoint/2010/main" val="15024203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smtClean="0">
                <a:solidFill>
                  <a:srgbClr val="0000FF"/>
                </a:solidFill>
                <a:latin typeface="Arial Black" panose="020B0A04020102020204" pitchFamily="34" charset="0"/>
              </a:rPr>
              <a:t>AMP TIG </a:t>
            </a:r>
            <a:r>
              <a:rPr lang="en-US" sz="3200" dirty="0" smtClean="0">
                <a:solidFill>
                  <a:srgbClr val="0000FF"/>
                </a:solidFill>
                <a:latin typeface="Arial Black" panose="020B0A04020102020204" pitchFamily="34" charset="0"/>
              </a:rPr>
              <a:t>TC</a:t>
            </a:r>
            <a:endParaRPr lang="en-US" sz="3200" dirty="0">
              <a:solidFill>
                <a:srgbClr val="0000FF"/>
              </a:solidFill>
              <a:latin typeface="Arial Black" panose="020B0A04020102020204" pitchFamily="34" charset="0"/>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17</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Feb 28</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2023</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Executive </a:t>
            </a:r>
            <a:r>
              <a:rPr lang="en-US" altLang="en-US" sz="2000" kern="0" dirty="0">
                <a:latin typeface="Arial" panose="020B0604020202020204" pitchFamily="34" charset="0"/>
              </a:rPr>
              <a:t>Secretary: 	</a:t>
            </a:r>
            <a:r>
              <a:rPr lang="en-US" altLang="en-US" sz="2000" kern="0" dirty="0" err="1">
                <a:latin typeface="Arial" panose="020B0604020202020204" pitchFamily="34" charset="0"/>
              </a:rPr>
              <a:t>Zhisong</a:t>
            </a:r>
            <a:r>
              <a:rPr lang="en-US" altLang="en-US" sz="2000" kern="0" dirty="0">
                <a:latin typeface="Arial" panose="020B0604020202020204" pitchFamily="34" charset="0"/>
              </a:rPr>
              <a:t> </a:t>
            </a:r>
            <a:r>
              <a:rPr lang="en-US" altLang="en-US" sz="2000" kern="0" dirty="0" err="1">
                <a:latin typeface="Arial" panose="020B0604020202020204" pitchFamily="34" charset="0"/>
              </a:rPr>
              <a:t>Zuo</a:t>
            </a:r>
            <a:r>
              <a:rPr lang="en-US" altLang="en-US" sz="2000" kern="0" dirty="0">
                <a:latin typeface="Arial" panose="020B0604020202020204" pitchFamily="34" charset="0"/>
              </a:rPr>
              <a:t> (OPPO</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a:p>
            <a:pPr lvl="0">
              <a:lnSpc>
                <a:spcPct val="90000"/>
              </a:lnSpc>
              <a:buNone/>
              <a:defRPr/>
            </a:pPr>
            <a:endParaRPr lang="en-US" altLang="en-US" sz="2000" kern="0" dirty="0">
              <a:latin typeface="Arial" panose="020B0604020202020204" pitchFamily="34"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2023</a:t>
            </a:r>
            <a:endParaRPr lang="en-US" altLang="zh-CN" sz="1800" b="1" dirty="0">
              <a:solidFill>
                <a:srgbClr val="000000"/>
              </a:solidFill>
              <a:ea typeface="Arial Unicode MS" pitchFamily="34" charset="-122"/>
            </a:endParaRPr>
          </a:p>
        </p:txBody>
      </p:sp>
      <p:sp>
        <p:nvSpPr>
          <p:cNvPr id="10" name="页脚占位符 3"/>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a:t>
            </a:r>
            <a:r>
              <a:rPr lang="en-US" altLang="zh-CN" dirty="0" smtClean="0">
                <a:solidFill>
                  <a:srgbClr val="000000"/>
                </a:solidFill>
                <a:latin typeface="Times New Roman" panose="02020603050405020304" pitchFamily="18" charset="0"/>
                <a:ea typeface="Arial Unicode MS" pitchFamily="34" charset="-122"/>
              </a:rPr>
              <a:t>(Sanechips)</a:t>
            </a:r>
            <a:endParaRPr lang="en-US" altLang="zh-CN" dirty="0">
              <a:solidFill>
                <a:srgbClr val="000000"/>
              </a:solidFill>
              <a:latin typeface="Times New Roman" panose="02020603050405020304" pitchFamily="18" charset="0"/>
              <a:ea typeface="Arial Unicode MS" pitchFamily="34" charset="-122"/>
            </a:endParaRPr>
          </a:p>
        </p:txBody>
      </p:sp>
    </p:spTree>
    <p:extLst>
      <p:ext uri="{BB962C8B-B14F-4D97-AF65-F5344CB8AC3E}">
        <p14:creationId xmlns:p14="http://schemas.microsoft.com/office/powerpoint/2010/main" val="17724321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18</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rPr>
              <a:t>TC</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5"/>
            <a:ext cx="10375582" cy="44808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smtClean="0"/>
              <a:t>Approval </a:t>
            </a:r>
            <a:r>
              <a:rPr lang="en-US" altLang="en-GB" dirty="0"/>
              <a:t>of </a:t>
            </a:r>
            <a:r>
              <a:rPr lang="en-GB" altLang="en-US" dirty="0" smtClean="0"/>
              <a:t>agenda</a:t>
            </a:r>
          </a:p>
          <a:p>
            <a:pPr eaLnBrk="0" hangingPunct="0">
              <a:defRPr/>
            </a:pPr>
            <a:r>
              <a:rPr lang="en-US" altLang="en-GB" dirty="0" smtClean="0"/>
              <a:t>Contribution presentation and discussion</a:t>
            </a:r>
          </a:p>
          <a:p>
            <a:pPr lvl="1" eaLnBrk="0" hangingPunct="0">
              <a:defRPr/>
            </a:pPr>
            <a:r>
              <a:rPr lang="en-US" altLang="en-US" sz="2100" dirty="0" smtClean="0">
                <a:solidFill>
                  <a:srgbClr val="00B050"/>
                </a:solidFill>
              </a:rPr>
              <a:t>11-23/0213r0</a:t>
            </a:r>
            <a:r>
              <a:rPr lang="en-US" altLang="en-US" sz="2100" dirty="0">
                <a:solidFill>
                  <a:srgbClr val="00B050"/>
                </a:solidFill>
              </a:rPr>
              <a:t>, Suggested addition to 22/1960 Summary and recommendation for AMP </a:t>
            </a:r>
            <a:r>
              <a:rPr lang="en-US" altLang="en-US" sz="2100" dirty="0" err="1">
                <a:solidFill>
                  <a:srgbClr val="00B050"/>
                </a:solidFill>
              </a:rPr>
              <a:t>IoT</a:t>
            </a:r>
            <a:r>
              <a:rPr lang="en-US" altLang="en-US" sz="2100" dirty="0">
                <a:solidFill>
                  <a:srgbClr val="00B050"/>
                </a:solidFill>
              </a:rPr>
              <a:t>, </a:t>
            </a:r>
            <a:r>
              <a:rPr lang="en-US" altLang="en-US" sz="2100" dirty="0" err="1">
                <a:solidFill>
                  <a:srgbClr val="00B050"/>
                </a:solidFill>
              </a:rPr>
              <a:t>Amichai</a:t>
            </a:r>
            <a:r>
              <a:rPr lang="en-US" altLang="en-US" sz="2100" dirty="0">
                <a:solidFill>
                  <a:srgbClr val="00B050"/>
                </a:solidFill>
              </a:rPr>
              <a:t> </a:t>
            </a:r>
            <a:r>
              <a:rPr lang="en-US" altLang="en-US" sz="2100" dirty="0" err="1">
                <a:solidFill>
                  <a:srgbClr val="00B050"/>
                </a:solidFill>
              </a:rPr>
              <a:t>Sanderovich</a:t>
            </a:r>
            <a:r>
              <a:rPr lang="en-US" altLang="en-US" sz="2100" dirty="0">
                <a:solidFill>
                  <a:srgbClr val="00B050"/>
                </a:solidFill>
              </a:rPr>
              <a:t> (</a:t>
            </a:r>
            <a:r>
              <a:rPr lang="en-US" altLang="en-US" sz="2100" dirty="0" err="1">
                <a:solidFill>
                  <a:srgbClr val="00B050"/>
                </a:solidFill>
              </a:rPr>
              <a:t>Wiliot</a:t>
            </a:r>
            <a:r>
              <a:rPr lang="en-US" altLang="en-US" sz="2100" dirty="0">
                <a:solidFill>
                  <a:srgbClr val="00B050"/>
                </a:solidFill>
              </a:rPr>
              <a:t>)</a:t>
            </a:r>
          </a:p>
          <a:p>
            <a:pPr lvl="1" eaLnBrk="0" hangingPunct="0">
              <a:defRPr/>
            </a:pPr>
            <a:r>
              <a:rPr lang="en-US" altLang="en-US" sz="2100" dirty="0" smtClean="0">
                <a:solidFill>
                  <a:srgbClr val="00B050"/>
                </a:solidFill>
              </a:rPr>
              <a:t>11-23/0251r0, </a:t>
            </a:r>
            <a:r>
              <a:rPr lang="en-US" altLang="en-US" sz="2100" dirty="0" smtClean="0">
                <a:solidFill>
                  <a:srgbClr val="00B050"/>
                </a:solidFill>
              </a:rPr>
              <a:t>Technical solution to full duplex problem, </a:t>
            </a:r>
            <a:r>
              <a:rPr lang="en-US" altLang="en-US" sz="2100" dirty="0" err="1" smtClean="0">
                <a:solidFill>
                  <a:srgbClr val="00B050"/>
                </a:solidFill>
              </a:rPr>
              <a:t>Joerg</a:t>
            </a:r>
            <a:r>
              <a:rPr lang="en-US" altLang="en-US" sz="2100" dirty="0" smtClean="0">
                <a:solidFill>
                  <a:srgbClr val="00B050"/>
                </a:solidFill>
              </a:rPr>
              <a:t> Robert (TU </a:t>
            </a:r>
            <a:r>
              <a:rPr lang="en-US" altLang="en-US" sz="2100" dirty="0" err="1" smtClean="0">
                <a:solidFill>
                  <a:srgbClr val="00B050"/>
                </a:solidFill>
              </a:rPr>
              <a:t>Ilmenau</a:t>
            </a:r>
            <a:r>
              <a:rPr lang="en-US" altLang="en-US" sz="2100" dirty="0" smtClean="0">
                <a:solidFill>
                  <a:srgbClr val="00B050"/>
                </a:solidFill>
              </a:rPr>
              <a:t> / </a:t>
            </a:r>
            <a:r>
              <a:rPr lang="en-US" altLang="en-US" sz="2100" dirty="0" err="1" smtClean="0">
                <a:solidFill>
                  <a:srgbClr val="00B050"/>
                </a:solidFill>
              </a:rPr>
              <a:t>Fraunhofer</a:t>
            </a:r>
            <a:r>
              <a:rPr lang="en-US" altLang="en-US" sz="2100" dirty="0" smtClean="0">
                <a:solidFill>
                  <a:srgbClr val="00B050"/>
                </a:solidFill>
              </a:rPr>
              <a:t> IIS)</a:t>
            </a:r>
          </a:p>
          <a:p>
            <a:pPr lvl="1" eaLnBrk="0" hangingPunct="0">
              <a:defRPr/>
            </a:pPr>
            <a:r>
              <a:rPr lang="en-US" altLang="en-US" sz="2100" dirty="0" smtClean="0">
                <a:solidFill>
                  <a:srgbClr val="00B050"/>
                </a:solidFill>
              </a:rPr>
              <a:t>11-22/1562r7, </a:t>
            </a:r>
            <a:r>
              <a:rPr lang="en-US" altLang="en-US" sz="2100" dirty="0" smtClean="0">
                <a:solidFill>
                  <a:srgbClr val="00B050"/>
                </a:solidFill>
              </a:rPr>
              <a:t>Draft technical report on support of AMP </a:t>
            </a:r>
            <a:r>
              <a:rPr lang="en-US" altLang="en-US" sz="2100" dirty="0" err="1" smtClean="0">
                <a:solidFill>
                  <a:srgbClr val="00B050"/>
                </a:solidFill>
              </a:rPr>
              <a:t>IoT</a:t>
            </a:r>
            <a:r>
              <a:rPr lang="en-US" altLang="en-US" sz="2100" dirty="0" smtClean="0">
                <a:solidFill>
                  <a:srgbClr val="00B050"/>
                </a:solidFill>
              </a:rPr>
              <a:t> devices in WLAN, </a:t>
            </a:r>
            <a:r>
              <a:rPr lang="en-US" altLang="en-US" sz="2100" dirty="0" err="1" smtClean="0">
                <a:solidFill>
                  <a:srgbClr val="00B050"/>
                </a:solidFill>
              </a:rPr>
              <a:t>Weijie</a:t>
            </a:r>
            <a:r>
              <a:rPr lang="en-US" altLang="en-US" sz="2100" dirty="0" smtClean="0">
                <a:solidFill>
                  <a:srgbClr val="00B050"/>
                </a:solidFill>
              </a:rPr>
              <a:t> Xu (OPPO)</a:t>
            </a:r>
          </a:p>
          <a:p>
            <a:pPr lvl="1" eaLnBrk="0" hangingPunct="0">
              <a:defRPr/>
            </a:pPr>
            <a:r>
              <a:rPr lang="en-US" altLang="en-US" sz="2100" dirty="0" smtClean="0">
                <a:solidFill>
                  <a:srgbClr val="00B050"/>
                </a:solidFill>
              </a:rPr>
              <a:t>11-23/0063r3, </a:t>
            </a:r>
            <a:r>
              <a:rPr lang="en-US" altLang="en-US" sz="2100" dirty="0" smtClean="0">
                <a:solidFill>
                  <a:srgbClr val="00B050"/>
                </a:solidFill>
              </a:rPr>
              <a:t>Proposal </a:t>
            </a:r>
            <a:r>
              <a:rPr lang="en-US" altLang="en-US" sz="2100" dirty="0">
                <a:solidFill>
                  <a:srgbClr val="00B050"/>
                </a:solidFill>
              </a:rPr>
              <a:t>for consensus straw poll, </a:t>
            </a:r>
            <a:r>
              <a:rPr lang="en-US" altLang="en-US" sz="2100" dirty="0" err="1">
                <a:solidFill>
                  <a:srgbClr val="00B050"/>
                </a:solidFill>
              </a:rPr>
              <a:t>Weijie</a:t>
            </a:r>
            <a:r>
              <a:rPr lang="en-US" altLang="en-US" sz="2100" dirty="0">
                <a:solidFill>
                  <a:srgbClr val="00B050"/>
                </a:solidFill>
              </a:rPr>
              <a:t> Xu (OPPO</a:t>
            </a:r>
            <a:r>
              <a:rPr lang="en-US" altLang="en-US" sz="2100" dirty="0" smtClean="0">
                <a:solidFill>
                  <a:srgbClr val="00B050"/>
                </a:solidFill>
              </a:rPr>
              <a:t>)</a:t>
            </a:r>
          </a:p>
          <a:p>
            <a:pPr eaLnBrk="0" hangingPunct="0">
              <a:defRPr/>
            </a:pPr>
            <a:r>
              <a:rPr lang="en-US" altLang="en-GB" dirty="0" smtClean="0"/>
              <a:t>AMP TIG report to WG</a:t>
            </a:r>
          </a:p>
          <a:p>
            <a:pPr eaLnBrk="0" hangingPunct="0">
              <a:defRPr/>
            </a:pPr>
            <a:r>
              <a:rPr lang="en-US" altLang="en-GB" dirty="0" smtClean="0"/>
              <a:t>Any </a:t>
            </a:r>
            <a:r>
              <a:rPr lang="en-US" altLang="en-GB" dirty="0"/>
              <a:t>other business?</a:t>
            </a:r>
          </a:p>
          <a:p>
            <a:pPr lvl="0" eaLnBrk="0" hangingPunct="0">
              <a:defRPr/>
            </a:pPr>
            <a:r>
              <a:rPr lang="en-GB" altLang="en-US" dirty="0" smtClean="0"/>
              <a:t>Adjourn</a:t>
            </a:r>
            <a:endParaRPr lang="en-GB" altLang="en-US" dirty="0"/>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2023</a:t>
            </a:r>
            <a:endParaRPr lang="en-US" altLang="zh-CN" sz="1800" b="1" dirty="0">
              <a:solidFill>
                <a:srgbClr val="000000"/>
              </a:solidFill>
              <a:ea typeface="Arial Unicode MS" pitchFamily="34" charset="-122"/>
            </a:endParaRPr>
          </a:p>
        </p:txBody>
      </p:sp>
      <p:sp>
        <p:nvSpPr>
          <p:cNvPr id="9" name="页脚占位符 3"/>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a:t>
            </a:r>
            <a:r>
              <a:rPr lang="en-US" altLang="zh-CN" dirty="0" smtClean="0">
                <a:solidFill>
                  <a:srgbClr val="000000"/>
                </a:solidFill>
                <a:latin typeface="Times New Roman" panose="02020603050405020304" pitchFamily="18" charset="0"/>
                <a:ea typeface="Arial Unicode MS" pitchFamily="34" charset="-122"/>
              </a:rPr>
              <a:t>(Sanechips)</a:t>
            </a:r>
            <a:endParaRPr lang="en-US" altLang="zh-CN" dirty="0">
              <a:solidFill>
                <a:srgbClr val="000000"/>
              </a:solidFill>
              <a:latin typeface="Times New Roman" panose="02020603050405020304" pitchFamily="18" charset="0"/>
              <a:ea typeface="Arial Unicode MS" pitchFamily="34" charset="-122"/>
            </a:endParaRPr>
          </a:p>
        </p:txBody>
      </p:sp>
    </p:spTree>
    <p:extLst>
      <p:ext uri="{BB962C8B-B14F-4D97-AF65-F5344CB8AC3E}">
        <p14:creationId xmlns:p14="http://schemas.microsoft.com/office/powerpoint/2010/main" val="40401942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a:t>
            </a:r>
            <a:r>
              <a:rPr lang="en-US" altLang="zh-CN" dirty="0" smtClean="0">
                <a:solidFill>
                  <a:srgbClr val="000000"/>
                </a:solidFill>
                <a:latin typeface="Times New Roman" panose="02020603050405020304" pitchFamily="18" charset="0"/>
                <a:ea typeface="Arial Unicode MS" pitchFamily="34" charset="-122"/>
              </a:rPr>
              <a:t>(Sanechips)</a:t>
            </a:r>
            <a:endParaRPr lang="en-US" altLang="zh-CN" dirty="0">
              <a:solidFill>
                <a:srgbClr val="000000"/>
              </a:solidFill>
              <a:latin typeface="Times New Roman" panose="02020603050405020304" pitchFamily="18" charset="0"/>
              <a:ea typeface="Arial Unicode MS" pitchFamily="34" charset="-122"/>
            </a:endParaRP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1727627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2023</a:t>
            </a:r>
            <a:endParaRPr lang="en-US" altLang="zh-CN" sz="1800" b="1" dirty="0">
              <a:solidFill>
                <a:srgbClr val="000000"/>
              </a:solidFill>
              <a:ea typeface="Arial Unicode MS" pitchFamily="34" charset="-122"/>
            </a:endParaRPr>
          </a:p>
        </p:txBody>
      </p:sp>
      <p:sp>
        <p:nvSpPr>
          <p:cNvPr id="9" name="页脚占位符 3"/>
          <p:cNvSpPr>
            <a:spLocks noGrp="1"/>
          </p:cNvSpPr>
          <p:nvPr>
            <p:ph type="ftr" sz="quarter" idx="3"/>
          </p:nvPr>
        </p:nvSpPr>
        <p:spPr>
          <a:xfrm>
            <a:off x="714375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a:t>
            </a:r>
            <a:r>
              <a:rPr lang="en-US" altLang="zh-CN" dirty="0" smtClean="0">
                <a:solidFill>
                  <a:srgbClr val="000000"/>
                </a:solidFill>
                <a:latin typeface="Times New Roman" panose="02020603050405020304" pitchFamily="18" charset="0"/>
                <a:ea typeface="Arial Unicode MS" pitchFamily="34" charset="-122"/>
              </a:rPr>
              <a:t>(Sanechips)</a:t>
            </a:r>
            <a:endParaRPr lang="en-US" altLang="zh-CN" dirty="0">
              <a:solidFill>
                <a:srgbClr val="000000"/>
              </a:solidFill>
              <a:latin typeface="Times New Roman" panose="02020603050405020304" pitchFamily="18" charset="0"/>
              <a:ea typeface="Arial Unicode MS" pitchFamily="34" charset="-122"/>
            </a:endParaRPr>
          </a:p>
        </p:txBody>
      </p:sp>
    </p:spTree>
    <p:extLst>
      <p:ext uri="{BB962C8B-B14F-4D97-AF65-F5344CB8AC3E}">
        <p14:creationId xmlns:p14="http://schemas.microsoft.com/office/powerpoint/2010/main" val="20775161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zh-CN" altLang="en-US" dirty="0"/>
          </a:p>
        </p:txBody>
      </p:sp>
      <p:sp>
        <p:nvSpPr>
          <p:cNvPr id="3" name="内容占位符 2"/>
          <p:cNvSpPr>
            <a:spLocks noGrp="1"/>
          </p:cNvSpPr>
          <p:nvPr>
            <p:ph idx="1"/>
          </p:nvPr>
        </p:nvSpPr>
        <p:spPr>
          <a:xfrm>
            <a:off x="914400" y="1524050"/>
            <a:ext cx="10361613" cy="4113213"/>
          </a:xfrm>
        </p:spPr>
        <p:txBody>
          <a:bodyPr/>
          <a:lstStyle/>
          <a:p>
            <a:pPr>
              <a:lnSpc>
                <a:spcPct val="80000"/>
              </a:lnSpc>
              <a:spcAft>
                <a:spcPct val="30000"/>
              </a:spcAft>
              <a:buFont typeface="Monotype Sorts"/>
              <a:buNone/>
            </a:pP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 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Text Box 1030"/>
          <p:cNvSpPr txBox="1">
            <a:spLocks noChangeArrowheads="1"/>
          </p:cNvSpPr>
          <p:nvPr/>
        </p:nvSpPr>
        <p:spPr bwMode="auto">
          <a:xfrm>
            <a:off x="1828912" y="6413500"/>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2023</a:t>
            </a:r>
            <a:endParaRPr lang="en-US" altLang="zh-CN" sz="1800" b="1" dirty="0">
              <a:solidFill>
                <a:srgbClr val="000000"/>
              </a:solidFill>
              <a:ea typeface="Arial Unicode MS" pitchFamily="34" charset="-122"/>
            </a:endParaRPr>
          </a:p>
        </p:txBody>
      </p:sp>
      <p:sp>
        <p:nvSpPr>
          <p:cNvPr id="10" name="页脚占位符 3"/>
          <p:cNvSpPr>
            <a:spLocks noGrp="1"/>
          </p:cNvSpPr>
          <p:nvPr>
            <p:ph type="ftr" sz="quarter" idx="3"/>
          </p:nvPr>
        </p:nvSpPr>
        <p:spPr>
          <a:xfrm>
            <a:off x="714375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a:t>
            </a:r>
            <a:r>
              <a:rPr lang="en-US" altLang="zh-CN" dirty="0" smtClean="0">
                <a:solidFill>
                  <a:srgbClr val="000000"/>
                </a:solidFill>
                <a:latin typeface="Times New Roman" panose="02020603050405020304" pitchFamily="18" charset="0"/>
                <a:ea typeface="Arial Unicode MS" pitchFamily="34" charset="-122"/>
              </a:rPr>
              <a:t>(Sanechips)</a:t>
            </a:r>
            <a:endParaRPr lang="en-US" altLang="zh-CN" dirty="0">
              <a:solidFill>
                <a:srgbClr val="000000"/>
              </a:solidFill>
              <a:latin typeface="Times New Roman" panose="02020603050405020304" pitchFamily="18" charset="0"/>
              <a:ea typeface="Arial Unicode MS" pitchFamily="34" charset="-122"/>
            </a:endParaRPr>
          </a:p>
        </p:txBody>
      </p:sp>
    </p:spTree>
    <p:extLst>
      <p:ext uri="{BB962C8B-B14F-4D97-AF65-F5344CB8AC3E}">
        <p14:creationId xmlns:p14="http://schemas.microsoft.com/office/powerpoint/2010/main" val="19211790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2023</a:t>
            </a:r>
            <a:endParaRPr lang="en-US" altLang="zh-CN" sz="1800" b="1" dirty="0">
              <a:solidFill>
                <a:srgbClr val="000000"/>
              </a:solidFill>
              <a:ea typeface="Arial Unicode MS" pitchFamily="34" charset="-122"/>
            </a:endParaRPr>
          </a:p>
        </p:txBody>
      </p:sp>
      <p:sp>
        <p:nvSpPr>
          <p:cNvPr id="10" name="页脚占位符 3"/>
          <p:cNvSpPr>
            <a:spLocks noGrp="1"/>
          </p:cNvSpPr>
          <p:nvPr>
            <p:ph type="ftr" sz="quarter" idx="3"/>
          </p:nvPr>
        </p:nvSpPr>
        <p:spPr>
          <a:xfrm>
            <a:off x="714375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a:t>
            </a:r>
            <a:r>
              <a:rPr lang="en-US" altLang="zh-CN" dirty="0" smtClean="0">
                <a:solidFill>
                  <a:srgbClr val="000000"/>
                </a:solidFill>
                <a:latin typeface="Times New Roman" panose="02020603050405020304" pitchFamily="18" charset="0"/>
                <a:ea typeface="Arial Unicode MS" pitchFamily="34" charset="-122"/>
              </a:rPr>
              <a:t>(Sanechips)</a:t>
            </a:r>
            <a:endParaRPr lang="en-US" altLang="zh-CN" dirty="0">
              <a:solidFill>
                <a:srgbClr val="000000"/>
              </a:solidFill>
              <a:latin typeface="Times New Roman" panose="02020603050405020304" pitchFamily="18" charset="0"/>
              <a:ea typeface="Arial Unicode MS" pitchFamily="34" charset="-122"/>
            </a:endParaRPr>
          </a:p>
        </p:txBody>
      </p:sp>
    </p:spTree>
    <p:extLst>
      <p:ext uri="{BB962C8B-B14F-4D97-AF65-F5344CB8AC3E}">
        <p14:creationId xmlns:p14="http://schemas.microsoft.com/office/powerpoint/2010/main" val="16568119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2023</a:t>
            </a:r>
            <a:endParaRPr lang="en-US" altLang="zh-CN" sz="1800" b="1" dirty="0">
              <a:solidFill>
                <a:srgbClr val="000000"/>
              </a:solidFill>
              <a:ea typeface="Arial Unicode MS" pitchFamily="34" charset="-122"/>
            </a:endParaRPr>
          </a:p>
        </p:txBody>
      </p:sp>
      <p:sp>
        <p:nvSpPr>
          <p:cNvPr id="10" name="页脚占位符 3"/>
          <p:cNvSpPr>
            <a:spLocks noGrp="1"/>
          </p:cNvSpPr>
          <p:nvPr>
            <p:ph type="ftr" sz="quarter" idx="3"/>
          </p:nvPr>
        </p:nvSpPr>
        <p:spPr>
          <a:xfrm>
            <a:off x="714375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a:t>
            </a:r>
            <a:r>
              <a:rPr lang="en-US" altLang="zh-CN" dirty="0" smtClean="0">
                <a:solidFill>
                  <a:srgbClr val="000000"/>
                </a:solidFill>
                <a:latin typeface="Times New Roman" panose="02020603050405020304" pitchFamily="18" charset="0"/>
                <a:ea typeface="Arial Unicode MS" pitchFamily="34" charset="-122"/>
              </a:rPr>
              <a:t>(Sanechips)</a:t>
            </a:r>
            <a:endParaRPr lang="en-US" altLang="zh-CN" dirty="0">
              <a:solidFill>
                <a:srgbClr val="000000"/>
              </a:solidFill>
              <a:latin typeface="Times New Roman" panose="02020603050405020304" pitchFamily="18" charset="0"/>
              <a:ea typeface="Arial Unicode MS" pitchFamily="34" charset="-122"/>
            </a:endParaRPr>
          </a:p>
        </p:txBody>
      </p:sp>
    </p:spTree>
    <p:extLst>
      <p:ext uri="{BB962C8B-B14F-4D97-AF65-F5344CB8AC3E}">
        <p14:creationId xmlns:p14="http://schemas.microsoft.com/office/powerpoint/2010/main" val="40562633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2023</a:t>
            </a:r>
            <a:endParaRPr lang="en-US" altLang="zh-CN" sz="1800" b="1" dirty="0">
              <a:solidFill>
                <a:srgbClr val="000000"/>
              </a:solidFill>
              <a:ea typeface="Arial Unicode MS" pitchFamily="34" charset="-122"/>
            </a:endParaRPr>
          </a:p>
        </p:txBody>
      </p:sp>
      <p:sp>
        <p:nvSpPr>
          <p:cNvPr id="10" name="页脚占位符 3"/>
          <p:cNvSpPr>
            <a:spLocks noGrp="1"/>
          </p:cNvSpPr>
          <p:nvPr>
            <p:ph type="ftr" sz="quarter" idx="3"/>
          </p:nvPr>
        </p:nvSpPr>
        <p:spPr>
          <a:xfrm>
            <a:off x="714375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a:t>
            </a:r>
            <a:r>
              <a:rPr lang="en-US" altLang="zh-CN" dirty="0" smtClean="0">
                <a:solidFill>
                  <a:srgbClr val="000000"/>
                </a:solidFill>
                <a:latin typeface="Times New Roman" panose="02020603050405020304" pitchFamily="18" charset="0"/>
                <a:ea typeface="Arial Unicode MS" pitchFamily="34" charset="-122"/>
              </a:rPr>
              <a:t>(</a:t>
            </a:r>
            <a:r>
              <a:rPr lang="en-US" altLang="zh-CN" dirty="0" err="1" smtClean="0">
                <a:solidFill>
                  <a:srgbClr val="000000"/>
                </a:solidFill>
                <a:latin typeface="Times New Roman" panose="02020603050405020304" pitchFamily="18" charset="0"/>
                <a:ea typeface="Arial Unicode MS" pitchFamily="34" charset="-122"/>
              </a:rPr>
              <a:t>Sanechips</a:t>
            </a:r>
            <a:r>
              <a:rPr lang="en-US" altLang="zh-CN" dirty="0" smtClean="0">
                <a:solidFill>
                  <a:srgbClr val="000000"/>
                </a:solidFill>
                <a:latin typeface="Times New Roman" panose="02020603050405020304" pitchFamily="18" charset="0"/>
                <a:ea typeface="Arial Unicode MS" pitchFamily="34" charset="-122"/>
              </a:rPr>
              <a:t>)</a:t>
            </a:r>
            <a:endParaRPr lang="en-US" altLang="zh-CN" dirty="0">
              <a:solidFill>
                <a:srgbClr val="000000"/>
              </a:solidFill>
              <a:latin typeface="Times New Roman" panose="02020603050405020304" pitchFamily="18" charset="0"/>
              <a:ea typeface="Arial Unicode MS" pitchFamily="34" charset="-122"/>
            </a:endParaRPr>
          </a:p>
        </p:txBody>
      </p:sp>
    </p:spTree>
    <p:extLst>
      <p:ext uri="{BB962C8B-B14F-4D97-AF65-F5344CB8AC3E}">
        <p14:creationId xmlns:p14="http://schemas.microsoft.com/office/powerpoint/2010/main" val="22105108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143130" y="610235"/>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3"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3"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3"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Show the following slides (or provide them beforehand)</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Advise the standards development group participants that: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Instruct the Secretary to record in the minutes of the relevant meeting: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That the foregoing information was provided and that the copyright slides were shown (or provided beforehand). </a:t>
            </a:r>
          </a:p>
        </p:txBody>
      </p:sp>
      <p:sp>
        <p:nvSpPr>
          <p:cNvPr id="20486" name="Text Box 4"/>
          <p:cNvSpPr txBox="1"/>
          <p:nvPr/>
        </p:nvSpPr>
        <p:spPr>
          <a:xfrm>
            <a:off x="838200" y="6108700"/>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 optional to be shown</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2023</a:t>
            </a:r>
            <a:endParaRPr lang="en-US" altLang="zh-CN" sz="1800" b="1" dirty="0">
              <a:solidFill>
                <a:srgbClr val="000000"/>
              </a:solidFill>
              <a:ea typeface="Arial Unicode MS" pitchFamily="34" charset="-122"/>
            </a:endParaRPr>
          </a:p>
        </p:txBody>
      </p:sp>
      <p:sp>
        <p:nvSpPr>
          <p:cNvPr id="10" name="页脚占位符 3"/>
          <p:cNvSpPr>
            <a:spLocks noGrp="1"/>
          </p:cNvSpPr>
          <p:nvPr>
            <p:ph type="ftr" sz="quarter" idx="3"/>
          </p:nvPr>
        </p:nvSpPr>
        <p:spPr>
          <a:xfrm>
            <a:off x="714375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a:t>
            </a:r>
            <a:r>
              <a:rPr lang="en-US" altLang="zh-CN" dirty="0" smtClean="0">
                <a:solidFill>
                  <a:srgbClr val="000000"/>
                </a:solidFill>
                <a:latin typeface="Times New Roman" panose="02020603050405020304" pitchFamily="18" charset="0"/>
                <a:ea typeface="Arial Unicode MS" pitchFamily="34" charset="-122"/>
              </a:rPr>
              <a:t>(</a:t>
            </a:r>
            <a:r>
              <a:rPr lang="en-US" altLang="zh-CN" dirty="0" err="1" smtClean="0">
                <a:solidFill>
                  <a:srgbClr val="000000"/>
                </a:solidFill>
                <a:latin typeface="Times New Roman" panose="02020603050405020304" pitchFamily="18" charset="0"/>
                <a:ea typeface="Arial Unicode MS" pitchFamily="34" charset="-122"/>
              </a:rPr>
              <a:t>Sanechips</a:t>
            </a:r>
            <a:r>
              <a:rPr lang="en-US" altLang="zh-CN" dirty="0" smtClean="0">
                <a:solidFill>
                  <a:srgbClr val="000000"/>
                </a:solidFill>
                <a:latin typeface="Times New Roman" panose="02020603050405020304" pitchFamily="18" charset="0"/>
                <a:ea typeface="Arial Unicode MS" pitchFamily="34" charset="-122"/>
              </a:rPr>
              <a:t>)</a:t>
            </a:r>
            <a:endParaRPr lang="en-US" altLang="zh-CN" dirty="0">
              <a:solidFill>
                <a:srgbClr val="000000"/>
              </a:solidFill>
              <a:latin typeface="Times New Roman" panose="02020603050405020304" pitchFamily="18" charset="0"/>
              <a:ea typeface="Arial Unicode MS" pitchFamily="34" charset="-122"/>
            </a:endParaRPr>
          </a:p>
        </p:txBody>
      </p:sp>
    </p:spTree>
    <p:extLst>
      <p:ext uri="{BB962C8B-B14F-4D97-AF65-F5344CB8AC3E}">
        <p14:creationId xmlns:p14="http://schemas.microsoft.com/office/powerpoint/2010/main" val="4449547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2023</a:t>
            </a:r>
            <a:endParaRPr lang="en-US" altLang="zh-CN" sz="1800" b="1" dirty="0">
              <a:solidFill>
                <a:srgbClr val="000000"/>
              </a:solidFill>
              <a:ea typeface="Arial Unicode MS" pitchFamily="34" charset="-122"/>
            </a:endParaRPr>
          </a:p>
        </p:txBody>
      </p:sp>
      <p:sp>
        <p:nvSpPr>
          <p:cNvPr id="10" name="页脚占位符 3"/>
          <p:cNvSpPr>
            <a:spLocks noGrp="1"/>
          </p:cNvSpPr>
          <p:nvPr>
            <p:ph type="ftr" sz="quarter" idx="3"/>
          </p:nvPr>
        </p:nvSpPr>
        <p:spPr>
          <a:xfrm>
            <a:off x="714375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a:t>
            </a:r>
            <a:r>
              <a:rPr lang="en-US" altLang="zh-CN" dirty="0" smtClean="0">
                <a:solidFill>
                  <a:srgbClr val="000000"/>
                </a:solidFill>
                <a:latin typeface="Times New Roman" panose="02020603050405020304" pitchFamily="18" charset="0"/>
                <a:ea typeface="Arial Unicode MS" pitchFamily="34" charset="-122"/>
              </a:rPr>
              <a:t>(</a:t>
            </a:r>
            <a:r>
              <a:rPr lang="en-US" altLang="zh-CN" dirty="0" err="1" smtClean="0">
                <a:solidFill>
                  <a:srgbClr val="000000"/>
                </a:solidFill>
                <a:latin typeface="Times New Roman" panose="02020603050405020304" pitchFamily="18" charset="0"/>
                <a:ea typeface="Arial Unicode MS" pitchFamily="34" charset="-122"/>
              </a:rPr>
              <a:t>Sanechips</a:t>
            </a:r>
            <a:r>
              <a:rPr lang="en-US" altLang="zh-CN" dirty="0" smtClean="0">
                <a:solidFill>
                  <a:srgbClr val="000000"/>
                </a:solidFill>
                <a:latin typeface="Times New Roman" panose="02020603050405020304" pitchFamily="18" charset="0"/>
                <a:ea typeface="Arial Unicode MS" pitchFamily="34" charset="-122"/>
              </a:rPr>
              <a:t>)</a:t>
            </a:r>
            <a:endParaRPr lang="en-US" altLang="zh-CN" dirty="0">
              <a:solidFill>
                <a:srgbClr val="000000"/>
              </a:solidFill>
              <a:latin typeface="Times New Roman" panose="02020603050405020304" pitchFamily="18" charset="0"/>
              <a:ea typeface="Arial Unicode MS" pitchFamily="34" charset="-122"/>
            </a:endParaRPr>
          </a:p>
        </p:txBody>
      </p:sp>
    </p:spTree>
    <p:extLst>
      <p:ext uri="{BB962C8B-B14F-4D97-AF65-F5344CB8AC3E}">
        <p14:creationId xmlns:p14="http://schemas.microsoft.com/office/powerpoint/2010/main" val="1010818834"/>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141360</TotalTime>
  <Words>1517</Words>
  <Application>Microsoft Office PowerPoint</Application>
  <PresentationFormat>宽屏</PresentationFormat>
  <Paragraphs>235</Paragraphs>
  <Slides>18</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18</vt:i4>
      </vt:variant>
    </vt:vector>
  </HeadingPairs>
  <TitlesOfParts>
    <vt:vector size="29" baseType="lpstr">
      <vt:lpstr>Arial Unicode MS</vt:lpstr>
      <vt:lpstr>Monotype Sorts</vt:lpstr>
      <vt:lpstr>MS Gothic</vt:lpstr>
      <vt:lpstr>MS PGothic</vt:lpstr>
      <vt:lpstr>Arial</vt:lpstr>
      <vt:lpstr>Arial Black</vt:lpstr>
      <vt:lpstr>Calibri</vt:lpstr>
      <vt:lpstr>Cambria</vt:lpstr>
      <vt:lpstr>Times New Roman</vt:lpstr>
      <vt:lpstr>802-11-Submission-16-9</vt:lpstr>
      <vt:lpstr>Document</vt:lpstr>
      <vt:lpstr>PowerPoint 演示文稿</vt:lpstr>
      <vt:lpstr>Meeting Protocol, Attendance, Voting &amp; Document Status</vt:lpstr>
      <vt:lpstr>PowerPoint 演示文稿</vt:lpstr>
      <vt:lpstr>Instructions for the WG Chair</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Guideline for Straw Polls during AMP TIG Teleconference/E-meeting</vt:lpstr>
      <vt:lpstr>Submission List (Call for submissions)</vt:lpstr>
      <vt:lpstr>IEEE 802.11 AMP TIG TC</vt:lpstr>
      <vt:lpstr>PowerPoint 演示文稿</vt:lpstr>
      <vt:lpstr>IEEE 802.11 AMP TIG TC</vt:lpstr>
      <vt:lpstr>PowerPoint 演示文稿</vt:lpstr>
    </vt:vector>
  </TitlesOfParts>
  <Manager>Mr. Bo Sun</Manager>
  <Company>ZTE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TGbd Session Agenda</dc:title>
  <dc:subject>IEEE 802.11 TGbd Session Agenda</dc:subject>
  <dc:creator>Mr. Bo Sun</dc:creator>
  <cp:keywords>May 2022</cp:keywords>
  <cp:lastModifiedBy>孙波10013985</cp:lastModifiedBy>
  <cp:revision>5524</cp:revision>
  <cp:lastPrinted>2014-11-04T15:04:00Z</cp:lastPrinted>
  <dcterms:created xsi:type="dcterms:W3CDTF">2007-04-17T18:10:00Z</dcterms:created>
  <dcterms:modified xsi:type="dcterms:W3CDTF">2023-03-01T04:09:36Z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