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20"/>
  </p:notesMasterIdLst>
  <p:handoutMasterIdLst>
    <p:handoutMasterId r:id="rId2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 id="1221" r:id="rId18"/>
    <p:sldId id="1222"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5405"/>
  </p:normalViewPr>
  <p:slideViewPr>
    <p:cSldViewPr showGuides="1">
      <p:cViewPr varScale="1">
        <p:scale>
          <a:sx n="65" d="100"/>
          <a:sy n="65" d="100"/>
        </p:scale>
        <p:origin x="676"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Feb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(Sanechips)</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Feb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499" y="357188"/>
            <a:ext cx="4711383" cy="249237"/>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(Sanechips)</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96"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respond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response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choose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respond and will announce the end of the straw poll, after which no more responses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respond in a timely fashion, otherwise they will miss the window of response and be unable to respond</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response to be changed once that response has been submitted, even if the SP is still open</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a:t>
            </a:r>
            <a:r>
              <a:rPr lang="en-US" altLang="zh-CN" sz="1200" b="0" dirty="0" err="1">
                <a:latin typeface="Arial" panose="020B0604020202020204" pitchFamily="34" charset="0"/>
                <a:cs typeface="Arial" panose="020B0604020202020204" pitchFamily="34" charset="0"/>
              </a:rPr>
              <a:t>reponses</a:t>
            </a:r>
            <a:r>
              <a:rPr lang="en-US" altLang="zh-CN" sz="1200" b="0" dirty="0">
                <a:latin typeface="Arial" panose="020B0604020202020204" pitchFamily="34" charset="0"/>
                <a:cs typeface="Arial" panose="020B0604020202020204" pitchFamily="34" charset="0"/>
              </a:rPr>
              <a:t>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response available and therefore, all participants who wish to respond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guideline 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a:t>
            </a:r>
            <a:r>
              <a:rPr lang="en-US" altLang="en-US" sz="1600" dirty="0" smtClean="0" bmk="">
                <a:solidFill>
                  <a:srgbClr val="00B050"/>
                </a:solidFill>
                <a:latin typeface="Calibri" panose="020F0502020204030204" pitchFamily="34" charset="0"/>
                <a:cs typeface="Calibri" panose="020F0502020204030204" pitchFamily="34" charset="0"/>
              </a:rPr>
              <a:t>3/0173r0 </a:t>
            </a:r>
            <a:r>
              <a:rPr lang="en-US" altLang="en-US" sz="1600" dirty="0" bmk="">
                <a:solidFill>
                  <a:srgbClr val="00B050"/>
                </a:solidFill>
                <a:latin typeface="Calibri" panose="020F0502020204030204" pitchFamily="34" charset="0"/>
                <a:cs typeface="Calibri" panose="020F0502020204030204" pitchFamily="34" charset="0"/>
              </a:rPr>
              <a:t>Discussion on </a:t>
            </a:r>
            <a:r>
              <a:rPr lang="en-US" altLang="en-US" sz="1600" dirty="0" err="1" bmk="">
                <a:solidFill>
                  <a:srgbClr val="00B050"/>
                </a:solidFill>
                <a:latin typeface="Calibri" panose="020F0502020204030204" pitchFamily="34" charset="0"/>
                <a:cs typeface="Calibri" panose="020F0502020204030204" pitchFamily="34" charset="0"/>
              </a:rPr>
              <a:t>examplary</a:t>
            </a:r>
            <a:r>
              <a:rPr lang="en-US" altLang="en-US" sz="1600" dirty="0" bmk="">
                <a:solidFill>
                  <a:srgbClr val="00B050"/>
                </a:solidFill>
                <a:latin typeface="Calibri" panose="020F0502020204030204" pitchFamily="34" charset="0"/>
                <a:cs typeface="Calibri" panose="020F0502020204030204" pitchFamily="34" charset="0"/>
              </a:rPr>
              <a:t> AMP use scenarios for S1G </a:t>
            </a:r>
            <a:r>
              <a:rPr lang="en-US" altLang="en-US" sz="1600" dirty="0" err="1" bmk="">
                <a:solidFill>
                  <a:srgbClr val="00B050"/>
                </a:solidFill>
                <a:latin typeface="Calibri" panose="020F0502020204030204" pitchFamily="34" charset="0"/>
                <a:cs typeface="Calibri" panose="020F0502020204030204" pitchFamily="34" charset="0"/>
              </a:rPr>
              <a:t>Yinan</a:t>
            </a:r>
            <a:r>
              <a:rPr lang="en-US" altLang="en-US" sz="1600" dirty="0" bmk="">
                <a:solidFill>
                  <a:srgbClr val="00B050"/>
                </a:solidFill>
                <a:latin typeface="Calibri" panose="020F0502020204030204" pitchFamily="34" charset="0"/>
                <a:cs typeface="Calibri" panose="020F0502020204030204" pitchFamily="34" charset="0"/>
              </a:rPr>
              <a:t> </a:t>
            </a:r>
            <a:r>
              <a:rPr lang="en-US" altLang="en-US" sz="1600" dirty="0" smtClean="0">
                <a:solidFill>
                  <a:srgbClr val="00B050"/>
                </a:solidFill>
                <a:latin typeface="Calibri" panose="020F0502020204030204" pitchFamily="34" charset="0"/>
                <a:cs typeface="Calibri" panose="020F0502020204030204" pitchFamily="34" charset="0"/>
              </a:rPr>
              <a:t>Qi (OPPO)</a:t>
            </a:r>
            <a:endParaRPr lang="en-US" altLang="en-US"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11-22/1960r4, </a:t>
            </a:r>
            <a:r>
              <a:rPr lang="en-US" altLang="en-US" sz="1600" dirty="0">
                <a:solidFill>
                  <a:srgbClr val="00B050"/>
                </a:solidFill>
                <a:latin typeface="Calibri" panose="020F0502020204030204" pitchFamily="34" charset="0"/>
                <a:cs typeface="Calibri" panose="020F0502020204030204" pitchFamily="34" charset="0"/>
              </a:rPr>
              <a:t>Summary and recommendation for AMP </a:t>
            </a:r>
            <a:r>
              <a:rPr lang="en-US" altLang="en-US" sz="1600" dirty="0" err="1">
                <a:solidFill>
                  <a:srgbClr val="00B050"/>
                </a:solidFill>
                <a:latin typeface="Calibri" panose="020F0502020204030204" pitchFamily="34" charset="0"/>
                <a:cs typeface="Calibri" panose="020F0502020204030204" pitchFamily="34" charset="0"/>
              </a:rPr>
              <a:t>IoT</a:t>
            </a:r>
            <a:r>
              <a:rPr lang="en-US" altLang="en-US" sz="1600" dirty="0">
                <a:solidFill>
                  <a:srgbClr val="00B050"/>
                </a:solidFill>
                <a:latin typeface="Calibri" panose="020F0502020204030204" pitchFamily="34" charset="0"/>
                <a:cs typeface="Calibri" panose="020F0502020204030204" pitchFamily="34" charset="0"/>
              </a:rPr>
              <a:t>,  </a:t>
            </a:r>
            <a:r>
              <a:rPr lang="en-US" altLang="en-US" sz="1600" dirty="0" err="1">
                <a:solidFill>
                  <a:srgbClr val="00B050"/>
                </a:solidFill>
                <a:latin typeface="Calibri" panose="020F0502020204030204" pitchFamily="34" charset="0"/>
                <a:cs typeface="Calibri" panose="020F0502020204030204" pitchFamily="34" charset="0"/>
              </a:rPr>
              <a:t>Yinan</a:t>
            </a:r>
            <a:r>
              <a:rPr lang="en-US" altLang="en-US" sz="1600" dirty="0">
                <a:solidFill>
                  <a:srgbClr val="00B050"/>
                </a:solidFill>
                <a:latin typeface="Calibri" panose="020F0502020204030204" pitchFamily="34" charset="0"/>
                <a:cs typeface="Calibri" panose="020F0502020204030204" pitchFamily="34" charset="0"/>
              </a:rPr>
              <a:t> </a:t>
            </a:r>
            <a:r>
              <a:rPr lang="en-US" altLang="en-US" sz="1600" dirty="0" smtClean="0">
                <a:solidFill>
                  <a:srgbClr val="00B050"/>
                </a:solidFill>
                <a:latin typeface="Calibri" panose="020F0502020204030204" pitchFamily="34" charset="0"/>
                <a:cs typeface="Calibri" panose="020F0502020204030204" pitchFamily="34" charset="0"/>
              </a:rPr>
              <a:t>Qi (OPPO)</a:t>
            </a:r>
            <a:endParaRPr lang="en-US" altLang="en-US"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11-23/0063r1</a:t>
            </a:r>
            <a:r>
              <a:rPr lang="en-US" altLang="en-US" sz="1600" dirty="0">
                <a:solidFill>
                  <a:schemeClr val="tx1"/>
                </a:solidFill>
                <a:latin typeface="Calibri" panose="020F0502020204030204" pitchFamily="34" charset="0"/>
                <a:cs typeface="Calibri" panose="020F0502020204030204" pitchFamily="34" charset="0"/>
              </a:rPr>
              <a:t>, Proposal for consensus straw poll, </a:t>
            </a:r>
            <a:r>
              <a:rPr lang="en-US" altLang="en-US" sz="1600" dirty="0" err="1">
                <a:solidFill>
                  <a:schemeClr val="tx1"/>
                </a:solidFill>
                <a:latin typeface="Calibri" panose="020F0502020204030204" pitchFamily="34" charset="0"/>
                <a:cs typeface="Calibri" panose="020F0502020204030204" pitchFamily="34" charset="0"/>
              </a:rPr>
              <a:t>Weijie</a:t>
            </a:r>
            <a:r>
              <a:rPr lang="en-US" altLang="en-US" sz="1600" dirty="0">
                <a:solidFill>
                  <a:schemeClr val="tx1"/>
                </a:solidFill>
                <a:latin typeface="Calibri" panose="020F0502020204030204" pitchFamily="34" charset="0"/>
                <a:cs typeface="Calibri" panose="020F0502020204030204" pitchFamily="34" charset="0"/>
              </a:rPr>
              <a:t> Xu (OPPO</a:t>
            </a:r>
            <a:r>
              <a:rPr lang="en-US" altLang="en-US"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11-23/0197r0, Proposal for “Polished” SG Scope, </a:t>
            </a:r>
            <a:r>
              <a:rPr lang="en-US" altLang="en-US" sz="1600" dirty="0" err="1" smtClean="0">
                <a:solidFill>
                  <a:srgbClr val="00B050"/>
                </a:solidFill>
                <a:latin typeface="Calibri" panose="020F0502020204030204" pitchFamily="34" charset="0"/>
                <a:cs typeface="Calibri" panose="020F0502020204030204" pitchFamily="34" charset="0"/>
              </a:rPr>
              <a:t>Joerg</a:t>
            </a:r>
            <a:r>
              <a:rPr lang="en-US" altLang="en-US" sz="1600" dirty="0" smtClean="0">
                <a:solidFill>
                  <a:srgbClr val="00B050"/>
                </a:solidFill>
                <a:latin typeface="Calibri" panose="020F0502020204030204" pitchFamily="34" charset="0"/>
                <a:cs typeface="Calibri" panose="020F0502020204030204" pitchFamily="34" charset="0"/>
              </a:rPr>
              <a:t> </a:t>
            </a:r>
            <a:r>
              <a:rPr lang="en-US" altLang="en-US" sz="1600" dirty="0">
                <a:solidFill>
                  <a:srgbClr val="00B050"/>
                </a:solidFill>
                <a:latin typeface="Calibri" panose="020F0502020204030204" pitchFamily="34" charset="0"/>
                <a:cs typeface="Calibri" panose="020F0502020204030204" pitchFamily="34" charset="0"/>
              </a:rPr>
              <a:t>Robert (</a:t>
            </a:r>
            <a:r>
              <a:rPr lang="en-US" sz="1600" dirty="0">
                <a:solidFill>
                  <a:srgbClr val="00B050"/>
                </a:solidFill>
                <a:latin typeface="Calibri" panose="020F0502020204030204" pitchFamily="34" charset="0"/>
                <a:cs typeface="Calibri" panose="020F0502020204030204" pitchFamily="34" charset="0"/>
              </a:rPr>
              <a:t>TU </a:t>
            </a:r>
            <a:r>
              <a:rPr lang="en-US" sz="1600" dirty="0" err="1">
                <a:solidFill>
                  <a:srgbClr val="00B050"/>
                </a:solidFill>
                <a:latin typeface="Calibri" panose="020F0502020204030204" pitchFamily="34" charset="0"/>
                <a:cs typeface="Calibri" panose="020F0502020204030204" pitchFamily="34" charset="0"/>
              </a:rPr>
              <a:t>Ilmenau</a:t>
            </a:r>
            <a:r>
              <a:rPr lang="en-US" sz="1600" dirty="0">
                <a:solidFill>
                  <a:srgbClr val="00B050"/>
                </a:solidFill>
                <a:latin typeface="Calibri" panose="020F0502020204030204" pitchFamily="34" charset="0"/>
                <a:cs typeface="Calibri" panose="020F0502020204030204" pitchFamily="34" charset="0"/>
              </a:rPr>
              <a:t> / </a:t>
            </a:r>
            <a:r>
              <a:rPr lang="en-US" sz="1600" dirty="0" err="1">
                <a:solidFill>
                  <a:srgbClr val="00B050"/>
                </a:solidFill>
                <a:latin typeface="Calibri" panose="020F0502020204030204" pitchFamily="34" charset="0"/>
                <a:cs typeface="Calibri" panose="020F0502020204030204" pitchFamily="34" charset="0"/>
              </a:rPr>
              <a:t>Fraunhofer</a:t>
            </a:r>
            <a:r>
              <a:rPr lang="en-US" sz="1600" dirty="0">
                <a:solidFill>
                  <a:srgbClr val="00B050"/>
                </a:solidFill>
                <a:latin typeface="Calibri" panose="020F0502020204030204" pitchFamily="34" charset="0"/>
                <a:cs typeface="Calibri" panose="020F0502020204030204" pitchFamily="34" charset="0"/>
              </a:rPr>
              <a:t> IIS</a:t>
            </a:r>
            <a:r>
              <a:rPr lang="en-US" altLang="en-US"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11-23/0198r0, Open Issues in TIG Report, </a:t>
            </a:r>
            <a:r>
              <a:rPr lang="en-US" altLang="en-US" sz="1600" dirty="0" err="1" smtClean="0">
                <a:solidFill>
                  <a:srgbClr val="00B050"/>
                </a:solidFill>
                <a:latin typeface="Calibri" panose="020F0502020204030204" pitchFamily="34" charset="0"/>
                <a:cs typeface="Calibri" panose="020F0502020204030204" pitchFamily="34" charset="0"/>
              </a:rPr>
              <a:t>Joerg</a:t>
            </a:r>
            <a:r>
              <a:rPr lang="en-US" altLang="en-US" sz="1600" dirty="0" smtClean="0">
                <a:solidFill>
                  <a:srgbClr val="00B050"/>
                </a:solidFill>
                <a:latin typeface="Calibri" panose="020F0502020204030204" pitchFamily="34" charset="0"/>
                <a:cs typeface="Calibri" panose="020F0502020204030204" pitchFamily="34" charset="0"/>
              </a:rPr>
              <a:t> Robert (</a:t>
            </a:r>
            <a:r>
              <a:rPr lang="en-US" sz="1600" dirty="0">
                <a:solidFill>
                  <a:srgbClr val="00B050"/>
                </a:solidFill>
                <a:latin typeface="Calibri" panose="020F0502020204030204" pitchFamily="34" charset="0"/>
                <a:cs typeface="Calibri" panose="020F0502020204030204" pitchFamily="34" charset="0"/>
              </a:rPr>
              <a:t>TU </a:t>
            </a:r>
            <a:r>
              <a:rPr lang="en-US" sz="1600" dirty="0" err="1">
                <a:solidFill>
                  <a:srgbClr val="00B050"/>
                </a:solidFill>
                <a:latin typeface="Calibri" panose="020F0502020204030204" pitchFamily="34" charset="0"/>
                <a:cs typeface="Calibri" panose="020F0502020204030204" pitchFamily="34" charset="0"/>
              </a:rPr>
              <a:t>Ilmenau</a:t>
            </a:r>
            <a:r>
              <a:rPr lang="en-US" sz="1600" dirty="0">
                <a:solidFill>
                  <a:srgbClr val="00B050"/>
                </a:solidFill>
                <a:latin typeface="Calibri" panose="020F0502020204030204" pitchFamily="34" charset="0"/>
                <a:cs typeface="Calibri" panose="020F0502020204030204" pitchFamily="34" charset="0"/>
              </a:rPr>
              <a:t> / </a:t>
            </a:r>
            <a:r>
              <a:rPr lang="en-US" sz="1600" dirty="0" err="1">
                <a:solidFill>
                  <a:srgbClr val="00B050"/>
                </a:solidFill>
                <a:latin typeface="Calibri" panose="020F0502020204030204" pitchFamily="34" charset="0"/>
                <a:cs typeface="Calibri" panose="020F0502020204030204" pitchFamily="34" charset="0"/>
              </a:rPr>
              <a:t>Fraunhofer</a:t>
            </a:r>
            <a:r>
              <a:rPr lang="en-US" sz="1600" dirty="0">
                <a:solidFill>
                  <a:srgbClr val="00B050"/>
                </a:solidFill>
                <a:latin typeface="Calibri" panose="020F0502020204030204" pitchFamily="34" charset="0"/>
                <a:cs typeface="Calibri" panose="020F0502020204030204" pitchFamily="34" charset="0"/>
              </a:rPr>
              <a:t> IIS</a:t>
            </a:r>
            <a:r>
              <a:rPr lang="en-US" altLang="en-US"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11-23/0213r0, Suggested addition to 22/1960 Summary and recommendation for AMP </a:t>
            </a:r>
            <a:r>
              <a:rPr lang="en-US" altLang="en-US" sz="1600" dirty="0" err="1" smtClean="0">
                <a:solidFill>
                  <a:schemeClr val="tx1"/>
                </a:solidFill>
                <a:latin typeface="Calibri" panose="020F0502020204030204" pitchFamily="34" charset="0"/>
                <a:cs typeface="Calibri" panose="020F0502020204030204" pitchFamily="34" charset="0"/>
              </a:rPr>
              <a:t>IoT</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err="1" smtClean="0">
                <a:solidFill>
                  <a:schemeClr val="tx1"/>
                </a:solidFill>
                <a:latin typeface="Calibri" panose="020F0502020204030204" pitchFamily="34" charset="0"/>
                <a:cs typeface="Calibri" panose="020F0502020204030204" pitchFamily="34" charset="0"/>
              </a:rPr>
              <a:t>Amichai</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err="1" smtClean="0">
                <a:solidFill>
                  <a:schemeClr val="tx1"/>
                </a:solidFill>
                <a:latin typeface="Calibri" panose="020F0502020204030204" pitchFamily="34" charset="0"/>
                <a:cs typeface="Calibri" panose="020F0502020204030204" pitchFamily="34" charset="0"/>
              </a:rPr>
              <a:t>Sanderovich</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err="1" smtClean="0">
                <a:solidFill>
                  <a:schemeClr val="tx1"/>
                </a:solidFill>
                <a:latin typeface="Calibri" panose="020F0502020204030204" pitchFamily="34" charset="0"/>
                <a:cs typeface="Calibri" panose="020F0502020204030204" pitchFamily="34" charset="0"/>
              </a:rPr>
              <a:t>Wiliot</a:t>
            </a:r>
            <a:r>
              <a:rPr lang="en-US" altLang="en-US"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11-23/0251, Technical solution to full duplex problem, </a:t>
            </a:r>
            <a:r>
              <a:rPr lang="en-US" altLang="en-US" sz="1600" dirty="0" err="1"/>
              <a:t>Joerg</a:t>
            </a:r>
            <a:r>
              <a:rPr lang="en-US" altLang="en-US" sz="1600" dirty="0"/>
              <a:t> Robert (TU </a:t>
            </a:r>
            <a:r>
              <a:rPr lang="en-US" altLang="en-US" sz="1600" dirty="0" err="1"/>
              <a:t>Ilmenau</a:t>
            </a:r>
            <a:r>
              <a:rPr lang="en-US" altLang="en-US" sz="1600" dirty="0"/>
              <a:t> / </a:t>
            </a:r>
            <a:r>
              <a:rPr lang="en-US" altLang="en-US" sz="1600" dirty="0" err="1"/>
              <a:t>Fraunhofer</a:t>
            </a:r>
            <a:r>
              <a:rPr lang="en-US" altLang="en-US" sz="1600" dirty="0"/>
              <a:t> </a:t>
            </a:r>
            <a:r>
              <a:rPr lang="en-US" altLang="en-US" sz="1600" dirty="0" smtClean="0"/>
              <a:t>IIS)</a:t>
            </a:r>
            <a:endParaRPr lang="en-US" altLang="en-US"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en-US"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3" name="灯片编号占位符 2"/>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(11-22/1562r5)</a:t>
            </a:r>
          </a:p>
          <a:p>
            <a:pPr eaLnBrk="0" hangingPunct="0">
              <a:defRPr/>
            </a:pPr>
            <a:r>
              <a:rPr lang="en-US" altLang="en-GB" dirty="0" smtClean="0"/>
              <a:t>Contribution presentation and discussion</a:t>
            </a:r>
          </a:p>
          <a:p>
            <a:pPr lvl="1" eaLnBrk="0" hangingPunct="0">
              <a:buFontTx/>
              <a:buChar char="–"/>
              <a:defRPr/>
            </a:pPr>
            <a:r>
              <a:rPr lang="en-US" altLang="en-US" sz="2100" dirty="0" smtClean="0">
                <a:solidFill>
                  <a:srgbClr val="00B050"/>
                </a:solidFill>
              </a:rPr>
              <a:t>11-2</a:t>
            </a:r>
            <a:r>
              <a:rPr lang="en-US" altLang="en-US" sz="2100" dirty="0" smtClean="0" bmk="">
                <a:solidFill>
                  <a:srgbClr val="00B050"/>
                </a:solidFill>
              </a:rPr>
              <a:t>3/0173r0 </a:t>
            </a:r>
            <a:r>
              <a:rPr lang="en-US" altLang="en-US" sz="2100" dirty="0" bmk="">
                <a:solidFill>
                  <a:srgbClr val="00B050"/>
                </a:solidFill>
              </a:rPr>
              <a:t>Discussion on </a:t>
            </a:r>
            <a:r>
              <a:rPr lang="en-US" altLang="en-US" sz="2100" dirty="0" err="1" bmk="">
                <a:solidFill>
                  <a:srgbClr val="00B050"/>
                </a:solidFill>
              </a:rPr>
              <a:t>examplary</a:t>
            </a:r>
            <a:r>
              <a:rPr lang="en-US" altLang="en-US" sz="2100" dirty="0" bmk="">
                <a:solidFill>
                  <a:srgbClr val="00B050"/>
                </a:solidFill>
              </a:rPr>
              <a:t> AMP use scenarios for S1G </a:t>
            </a:r>
            <a:r>
              <a:rPr lang="en-US" altLang="en-US" sz="2100" dirty="0" err="1" bmk="">
                <a:solidFill>
                  <a:srgbClr val="00B050"/>
                </a:solidFill>
              </a:rPr>
              <a:t>Yinan</a:t>
            </a:r>
            <a:r>
              <a:rPr lang="en-US" altLang="en-US" sz="2100" dirty="0" bmk="">
                <a:solidFill>
                  <a:srgbClr val="00B050"/>
                </a:solidFill>
              </a:rPr>
              <a:t> </a:t>
            </a:r>
            <a:r>
              <a:rPr lang="en-US" altLang="en-US" sz="2100" dirty="0">
                <a:solidFill>
                  <a:srgbClr val="00B050"/>
                </a:solidFill>
              </a:rPr>
              <a:t>Qi (OPPO)</a:t>
            </a:r>
          </a:p>
          <a:p>
            <a:pPr lvl="1" eaLnBrk="0" hangingPunct="0">
              <a:buFontTx/>
              <a:buChar char="–"/>
              <a:defRPr/>
            </a:pPr>
            <a:r>
              <a:rPr lang="en-US" altLang="en-US" sz="2100" dirty="0" smtClean="0">
                <a:solidFill>
                  <a:srgbClr val="00B050"/>
                </a:solidFill>
              </a:rPr>
              <a:t>11-22/1960r4, </a:t>
            </a:r>
            <a:r>
              <a:rPr lang="en-US" altLang="en-US" sz="2100" dirty="0">
                <a:solidFill>
                  <a:srgbClr val="00B050"/>
                </a:solidFill>
              </a:rPr>
              <a:t>Summary and recommendation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Yinan</a:t>
            </a:r>
            <a:r>
              <a:rPr lang="en-US" altLang="en-US" sz="2100" dirty="0">
                <a:solidFill>
                  <a:srgbClr val="00B050"/>
                </a:solidFill>
              </a:rPr>
              <a:t> Qi (OPPO</a:t>
            </a:r>
            <a:r>
              <a:rPr lang="en-US" altLang="en-US" sz="2100" dirty="0" smtClean="0">
                <a:solidFill>
                  <a:srgbClr val="00B050"/>
                </a:solidFill>
              </a:rPr>
              <a:t>)</a:t>
            </a:r>
          </a:p>
          <a:p>
            <a:pPr lvl="1" eaLnBrk="0" hangingPunct="0">
              <a:defRPr/>
            </a:pPr>
            <a:r>
              <a:rPr lang="en-US" altLang="en-US" sz="2100" dirty="0">
                <a:solidFill>
                  <a:srgbClr val="00B050"/>
                </a:solidFill>
              </a:rPr>
              <a:t>11-23/0197r0, Proposal for “Polished” SG Scope, </a:t>
            </a:r>
            <a:r>
              <a:rPr lang="en-US" altLang="en-US" sz="2100" dirty="0" err="1">
                <a:solidFill>
                  <a:srgbClr val="00B050"/>
                </a:solidFill>
              </a:rPr>
              <a:t>Joerg</a:t>
            </a:r>
            <a:r>
              <a:rPr lang="en-US" altLang="en-US" sz="2100" dirty="0">
                <a:solidFill>
                  <a:srgbClr val="00B050"/>
                </a:solidFill>
              </a:rPr>
              <a:t> Robert (</a:t>
            </a:r>
            <a:r>
              <a:rPr lang="en-US" sz="2100" dirty="0">
                <a:solidFill>
                  <a:srgbClr val="00B050"/>
                </a:solidFill>
              </a:rPr>
              <a:t>TU </a:t>
            </a:r>
            <a:r>
              <a:rPr lang="en-US" sz="2100" dirty="0" err="1">
                <a:solidFill>
                  <a:srgbClr val="00B050"/>
                </a:solidFill>
              </a:rPr>
              <a:t>Ilmenau</a:t>
            </a:r>
            <a:r>
              <a:rPr lang="en-US" sz="2100" dirty="0">
                <a:solidFill>
                  <a:srgbClr val="00B050"/>
                </a:solidFill>
              </a:rPr>
              <a:t> / </a:t>
            </a:r>
            <a:r>
              <a:rPr lang="en-US" sz="2100" dirty="0" err="1">
                <a:solidFill>
                  <a:srgbClr val="00B050"/>
                </a:solidFill>
              </a:rPr>
              <a:t>Fraunhofer</a:t>
            </a:r>
            <a:r>
              <a:rPr lang="en-US" sz="2100" dirty="0">
                <a:solidFill>
                  <a:srgbClr val="00B050"/>
                </a:solidFill>
              </a:rPr>
              <a:t> IIS</a:t>
            </a:r>
            <a:r>
              <a:rPr lang="en-US" altLang="en-US" sz="2100" dirty="0">
                <a:solidFill>
                  <a:srgbClr val="00B050"/>
                </a:solidFill>
              </a:rPr>
              <a:t>)</a:t>
            </a:r>
          </a:p>
          <a:p>
            <a:pPr lvl="1" eaLnBrk="0" hangingPunct="0">
              <a:defRPr/>
            </a:pPr>
            <a:r>
              <a:rPr lang="en-US" altLang="en-US" sz="2100" dirty="0">
                <a:solidFill>
                  <a:srgbClr val="00B050"/>
                </a:solidFill>
              </a:rPr>
              <a:t>11-23/0198r0, Open Issues in TIG Report, </a:t>
            </a:r>
            <a:r>
              <a:rPr lang="en-US" altLang="en-US" sz="2100" dirty="0" err="1">
                <a:solidFill>
                  <a:srgbClr val="00B050"/>
                </a:solidFill>
              </a:rPr>
              <a:t>Joerg</a:t>
            </a:r>
            <a:r>
              <a:rPr lang="en-US" altLang="en-US" sz="2100" dirty="0">
                <a:solidFill>
                  <a:srgbClr val="00B050"/>
                </a:solidFill>
              </a:rPr>
              <a:t> Robert (</a:t>
            </a:r>
            <a:r>
              <a:rPr lang="en-US" sz="2100" dirty="0">
                <a:solidFill>
                  <a:srgbClr val="00B050"/>
                </a:solidFill>
              </a:rPr>
              <a:t>TU </a:t>
            </a:r>
            <a:r>
              <a:rPr lang="en-US" sz="2100" dirty="0" err="1">
                <a:solidFill>
                  <a:srgbClr val="00B050"/>
                </a:solidFill>
              </a:rPr>
              <a:t>Ilmenau</a:t>
            </a:r>
            <a:r>
              <a:rPr lang="en-US" sz="2100" dirty="0">
                <a:solidFill>
                  <a:srgbClr val="00B050"/>
                </a:solidFill>
              </a:rPr>
              <a:t> / </a:t>
            </a:r>
            <a:r>
              <a:rPr lang="en-US" sz="2100" dirty="0" err="1">
                <a:solidFill>
                  <a:srgbClr val="00B050"/>
                </a:solidFill>
              </a:rPr>
              <a:t>Fraunhofer</a:t>
            </a:r>
            <a:r>
              <a:rPr lang="en-US" sz="2100" dirty="0">
                <a:solidFill>
                  <a:srgbClr val="00B050"/>
                </a:solidFill>
              </a:rPr>
              <a:t> IIS</a:t>
            </a:r>
            <a:r>
              <a:rPr lang="en-US" altLang="en-US" sz="2100" dirty="0">
                <a:solidFill>
                  <a:srgbClr val="00B050"/>
                </a:solidFill>
              </a:rPr>
              <a:t>)</a:t>
            </a:r>
          </a:p>
          <a:p>
            <a:pPr lvl="1" eaLnBrk="0" hangingPunct="0">
              <a:defRPr/>
            </a:pPr>
            <a:r>
              <a:rPr lang="en-US" altLang="en-US" sz="2100" dirty="0" smtClean="0"/>
              <a:t>11-23/0063r1</a:t>
            </a:r>
            <a:r>
              <a:rPr lang="en-US" altLang="en-US" sz="2100" dirty="0"/>
              <a:t>, Proposal for consensus straw poll, </a:t>
            </a:r>
            <a:r>
              <a:rPr lang="en-US" altLang="en-US" sz="2100" dirty="0" err="1"/>
              <a:t>Weijie</a:t>
            </a:r>
            <a:r>
              <a:rPr lang="en-US" altLang="en-US" sz="2100" dirty="0"/>
              <a:t> Xu (OPPO</a:t>
            </a:r>
            <a:r>
              <a:rPr lang="en-US" altLang="en-US" sz="2100" dirty="0" smtClean="0"/>
              <a:t>)</a:t>
            </a:r>
          </a:p>
          <a:p>
            <a:pPr eaLnBrk="0" hangingPunct="0">
              <a:defRPr/>
            </a:pPr>
            <a:r>
              <a:rPr lang="en-US" altLang="en-GB" dirty="0" smtClean="0"/>
              <a:t>AMP TIG report to WG draft</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7243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a:t>
            </a:r>
            <a:r>
              <a:rPr lang="en-US" altLang="en-GB" dirty="0" smtClean="0"/>
              <a:t>presentation and discussion</a:t>
            </a:r>
          </a:p>
          <a:p>
            <a:pPr lvl="1" eaLnBrk="0" hangingPunct="0">
              <a:defRPr/>
            </a:pPr>
            <a:r>
              <a:rPr lang="en-US" altLang="en-US" sz="2100" dirty="0" smtClean="0"/>
              <a:t>11-23/0213r0</a:t>
            </a:r>
            <a:r>
              <a:rPr lang="en-US" altLang="en-US" sz="2100" dirty="0"/>
              <a:t>, Suggested addition to 22/1960 Summary and recommendation for AMP </a:t>
            </a:r>
            <a:r>
              <a:rPr lang="en-US" altLang="en-US" sz="2100" dirty="0" err="1"/>
              <a:t>IoT</a:t>
            </a:r>
            <a:r>
              <a:rPr lang="en-US" altLang="en-US" sz="2100" dirty="0"/>
              <a:t>, </a:t>
            </a:r>
            <a:r>
              <a:rPr lang="en-US" altLang="en-US" sz="2100" dirty="0" err="1"/>
              <a:t>Amichai</a:t>
            </a:r>
            <a:r>
              <a:rPr lang="en-US" altLang="en-US" sz="2100" dirty="0"/>
              <a:t> </a:t>
            </a:r>
            <a:r>
              <a:rPr lang="en-US" altLang="en-US" sz="2100" dirty="0" err="1"/>
              <a:t>Sanderovich</a:t>
            </a:r>
            <a:r>
              <a:rPr lang="en-US" altLang="en-US" sz="2100" dirty="0"/>
              <a:t> (</a:t>
            </a:r>
            <a:r>
              <a:rPr lang="en-US" altLang="en-US" sz="2100" dirty="0" err="1"/>
              <a:t>Wiliot</a:t>
            </a:r>
            <a:r>
              <a:rPr lang="en-US" altLang="en-US" sz="2100" dirty="0"/>
              <a:t>)</a:t>
            </a:r>
          </a:p>
          <a:p>
            <a:pPr lvl="1" eaLnBrk="0" hangingPunct="0">
              <a:defRPr/>
            </a:pPr>
            <a:r>
              <a:rPr lang="en-US" altLang="en-US" sz="2100" dirty="0" smtClean="0"/>
              <a:t>11-23/0251, Technical solution to full duplex problem, </a:t>
            </a:r>
            <a:r>
              <a:rPr lang="en-US" altLang="en-US" sz="2100" dirty="0" err="1" smtClean="0"/>
              <a:t>Joerg</a:t>
            </a:r>
            <a:r>
              <a:rPr lang="en-US" altLang="en-US" sz="2100" dirty="0" smtClean="0"/>
              <a:t> Robert (TU </a:t>
            </a:r>
            <a:r>
              <a:rPr lang="en-US" altLang="en-US" sz="2100" dirty="0" err="1" smtClean="0"/>
              <a:t>Ilmenau</a:t>
            </a:r>
            <a:r>
              <a:rPr lang="en-US" altLang="en-US" sz="2100" dirty="0" smtClean="0"/>
              <a:t> / </a:t>
            </a:r>
            <a:r>
              <a:rPr lang="en-US" altLang="en-US" sz="2100" dirty="0" err="1" smtClean="0"/>
              <a:t>Fraunhofer</a:t>
            </a:r>
            <a:r>
              <a:rPr lang="en-US" altLang="en-US" sz="2100" dirty="0" smtClean="0"/>
              <a:t> IIS)</a:t>
            </a:r>
          </a:p>
          <a:p>
            <a:pPr lvl="1" eaLnBrk="0" hangingPunct="0">
              <a:defRPr/>
            </a:pPr>
            <a:r>
              <a:rPr lang="en-US" altLang="en-US" sz="2100" dirty="0" smtClean="0"/>
              <a:t>11-22/1562r6, Draft technical report on support of AMP </a:t>
            </a:r>
            <a:r>
              <a:rPr lang="en-US" altLang="en-US" sz="2100" dirty="0" err="1" smtClean="0"/>
              <a:t>IoT</a:t>
            </a:r>
            <a:r>
              <a:rPr lang="en-US" altLang="en-US" sz="2100" dirty="0" smtClean="0"/>
              <a:t> devices in WLAN, </a:t>
            </a:r>
            <a:r>
              <a:rPr lang="en-US" altLang="en-US" sz="2100" dirty="0" err="1" smtClean="0"/>
              <a:t>Weijie</a:t>
            </a:r>
            <a:r>
              <a:rPr lang="en-US" altLang="en-US" sz="2100" dirty="0" smtClean="0"/>
              <a:t> Xu (OPPO)</a:t>
            </a:r>
          </a:p>
          <a:p>
            <a:pPr lvl="1" eaLnBrk="0" hangingPunct="0">
              <a:defRPr/>
            </a:pPr>
            <a:r>
              <a:rPr lang="en-US" altLang="en-US" sz="2100" dirty="0" smtClean="0"/>
              <a:t>11-23/0063r2, Proposal </a:t>
            </a:r>
            <a:r>
              <a:rPr lang="en-US" altLang="en-US" sz="2100" dirty="0"/>
              <a:t>for consensus straw poll, </a:t>
            </a:r>
            <a:r>
              <a:rPr lang="en-US" altLang="en-US" sz="2100" dirty="0" err="1"/>
              <a:t>Weijie</a:t>
            </a:r>
            <a:r>
              <a:rPr lang="en-US" altLang="en-US" sz="2100" dirty="0"/>
              <a:t> Xu (OPPO</a:t>
            </a:r>
            <a:r>
              <a:rPr lang="en-US" altLang="en-US" sz="2100" dirty="0" smtClean="0"/>
              <a:t>)</a:t>
            </a:r>
          </a:p>
          <a:p>
            <a:pPr eaLnBrk="0" hangingPunct="0">
              <a:defRPr/>
            </a:pPr>
            <a:r>
              <a:rPr lang="en-US" altLang="en-GB" dirty="0" smtClean="0"/>
              <a:t>AMP TIG report to WG</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40194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141359</TotalTime>
  <Words>1517</Words>
  <Application>Microsoft Office PowerPoint</Application>
  <PresentationFormat>宽屏</PresentationFormat>
  <Paragraphs>235</Paragraphs>
  <Slides>18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lpstr>IEEE 802.11 AMP TIG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5521</cp:revision>
  <cp:lastPrinted>2014-11-04T15:04:00Z</cp:lastPrinted>
  <dcterms:created xsi:type="dcterms:W3CDTF">2007-04-17T18:10:00Z</dcterms:created>
  <dcterms:modified xsi:type="dcterms:W3CDTF">2023-02-27T15:46:42Z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